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
  </p:notesMasterIdLst>
  <p:sldIdLst>
    <p:sldId id="256" r:id="rId2"/>
  </p:sldIdLst>
  <p:sldSz cx="9144000" cy="5143500" type="screen16x9"/>
  <p:notesSz cx="6858000" cy="9144000"/>
  <p:embeddedFontLst>
    <p:embeddedFont>
      <p:font typeface="Nunito" charset="0"/>
      <p:regular r:id="rId4"/>
      <p:bold r:id="rId5"/>
      <p:italic r:id="rId6"/>
      <p:boldItalic r:id="rId7"/>
    </p:embeddedFont>
    <p:embeddedFont>
      <p:font typeface="EB Garamond" charset="0"/>
      <p:regular r:id="rId8"/>
      <p:bold r:id="rId9"/>
      <p:italic r:id="rId10"/>
      <p:boldItalic r:id="rId11"/>
    </p:embeddedFont>
    <p:embeddedFont>
      <p:font typeface="EB Garamond Medium" charset="0"/>
      <p:regular r:id="rId12"/>
      <p:bold r:id="rId13"/>
      <p:italic r:id="rId14"/>
      <p:boldItalic r:id="rId15"/>
    </p:embeddedFont>
    <p:embeddedFont>
      <p:font typeface="Calibri" pitchFamily="34" charset="0"/>
      <p:regular r:id="rId16"/>
      <p:bold r:id="rId17"/>
      <p:italic r:id="rId18"/>
      <p:boldItalic r:id="rId19"/>
    </p:embeddedFont>
    <p:embeddedFont>
      <p:font typeface="Roboto" pitchFamily="2" charset="0"/>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2" d="100"/>
          <a:sy n="102" d="100"/>
        </p:scale>
        <p:origin x="-456" y="1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font" Target="fonts/font15.fntdata"/><Relationship Id="rId3" Type="http://schemas.openxmlformats.org/officeDocument/2006/relationships/notesMaster" Target="notesMasters/notesMaster1.xml"/><Relationship Id="rId21" Type="http://schemas.openxmlformats.org/officeDocument/2006/relationships/presProps" Target="presProps.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13.fntdata"/><Relationship Id="rId20"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24" Type="http://schemas.openxmlformats.org/officeDocument/2006/relationships/tableStyles" Target="tableStyles.xml"/><Relationship Id="rId5" Type="http://schemas.openxmlformats.org/officeDocument/2006/relationships/font" Target="fonts/font2.fntdata"/><Relationship Id="rId15" Type="http://schemas.openxmlformats.org/officeDocument/2006/relationships/font" Target="fonts/font12.fntdata"/><Relationship Id="rId23" Type="http://schemas.openxmlformats.org/officeDocument/2006/relationships/theme" Target="theme/theme1.xml"/><Relationship Id="rId10" Type="http://schemas.openxmlformats.org/officeDocument/2006/relationships/font" Target="fonts/font7.fntdata"/><Relationship Id="rId19" Type="http://schemas.openxmlformats.org/officeDocument/2006/relationships/font" Target="fonts/font16.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7856296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29d65cc6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0" name="Google Shape;130;g329d65cc6d4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p:cSld name="TITLE_1">
    <p:spTree>
      <p:nvGrpSpPr>
        <p:cNvPr id="1" name="Shape 124"/>
        <p:cNvGrpSpPr/>
        <p:nvPr/>
      </p:nvGrpSpPr>
      <p:grpSpPr>
        <a:xfrm>
          <a:off x="0" y="0"/>
          <a:ext cx="0" cy="0"/>
          <a:chOff x="0" y="0"/>
          <a:chExt cx="0" cy="0"/>
        </a:xfrm>
      </p:grpSpPr>
      <p:sp>
        <p:nvSpPr>
          <p:cNvPr id="125" name="Google Shape;125;p13"/>
          <p:cNvSpPr txBox="1">
            <a:spLocks noGrp="1"/>
          </p:cNvSpPr>
          <p:nvPr>
            <p:ph type="title"/>
          </p:nvPr>
        </p:nvSpPr>
        <p:spPr>
          <a:xfrm>
            <a:off x="685800" y="841772"/>
            <a:ext cx="7772400" cy="1790700"/>
          </a:xfrm>
          <a:prstGeom prst="rect">
            <a:avLst/>
          </a:prstGeom>
          <a:noFill/>
          <a:ln>
            <a:noFill/>
          </a:ln>
        </p:spPr>
        <p:txBody>
          <a:bodyPr spcFirstLastPara="1" wrap="square" lIns="7150" tIns="7150" rIns="7150" bIns="7150" anchor="b" anchorCtr="0">
            <a:normAutofit/>
          </a:bodyPr>
          <a:lstStyle>
            <a:lvl1pPr lvl="0" algn="l">
              <a:lnSpc>
                <a:spcPct val="100000"/>
              </a:lnSpc>
              <a:spcBef>
                <a:spcPts val="0"/>
              </a:spcBef>
              <a:spcAft>
                <a:spcPts val="0"/>
              </a:spcAft>
              <a:buClr>
                <a:srgbClr val="2C365E"/>
              </a:buClr>
              <a:buSzPts val="2200"/>
              <a:buFont typeface="Source Sans Pro"/>
              <a:buNone/>
              <a:defRPr sz="2200">
                <a:solidFill>
                  <a:srgbClr val="2C365E"/>
                </a:solidFill>
                <a:latin typeface="Source Sans Pro"/>
                <a:ea typeface="Source Sans Pro"/>
                <a:cs typeface="Source Sans Pro"/>
                <a:sym typeface="Source Sans Pro"/>
              </a:defRPr>
            </a:lvl1pPr>
            <a:lvl2pPr lvl="1" algn="l">
              <a:lnSpc>
                <a:spcPct val="90000"/>
              </a:lnSpc>
              <a:spcBef>
                <a:spcPts val="0"/>
              </a:spcBef>
              <a:spcAft>
                <a:spcPts val="0"/>
              </a:spcAft>
              <a:buClr>
                <a:srgbClr val="000000"/>
              </a:buClr>
              <a:buSzPts val="300"/>
              <a:buNone/>
              <a:defRPr/>
            </a:lvl2pPr>
            <a:lvl3pPr lvl="2" algn="l">
              <a:lnSpc>
                <a:spcPct val="90000"/>
              </a:lnSpc>
              <a:spcBef>
                <a:spcPts val="0"/>
              </a:spcBef>
              <a:spcAft>
                <a:spcPts val="0"/>
              </a:spcAft>
              <a:buClr>
                <a:srgbClr val="000000"/>
              </a:buClr>
              <a:buSzPts val="300"/>
              <a:buNone/>
              <a:defRPr/>
            </a:lvl3pPr>
            <a:lvl4pPr lvl="3" algn="l">
              <a:lnSpc>
                <a:spcPct val="90000"/>
              </a:lnSpc>
              <a:spcBef>
                <a:spcPts val="0"/>
              </a:spcBef>
              <a:spcAft>
                <a:spcPts val="0"/>
              </a:spcAft>
              <a:buClr>
                <a:srgbClr val="000000"/>
              </a:buClr>
              <a:buSzPts val="300"/>
              <a:buNone/>
              <a:defRPr/>
            </a:lvl4pPr>
            <a:lvl5pPr lvl="4" algn="l">
              <a:lnSpc>
                <a:spcPct val="90000"/>
              </a:lnSpc>
              <a:spcBef>
                <a:spcPts val="0"/>
              </a:spcBef>
              <a:spcAft>
                <a:spcPts val="0"/>
              </a:spcAft>
              <a:buClr>
                <a:srgbClr val="000000"/>
              </a:buClr>
              <a:buSzPts val="300"/>
              <a:buNone/>
              <a:defRPr/>
            </a:lvl5pPr>
            <a:lvl6pPr lvl="5" algn="l">
              <a:lnSpc>
                <a:spcPct val="90000"/>
              </a:lnSpc>
              <a:spcBef>
                <a:spcPts val="0"/>
              </a:spcBef>
              <a:spcAft>
                <a:spcPts val="0"/>
              </a:spcAft>
              <a:buClr>
                <a:srgbClr val="000000"/>
              </a:buClr>
              <a:buSzPts val="300"/>
              <a:buNone/>
              <a:defRPr/>
            </a:lvl6pPr>
            <a:lvl7pPr lvl="6" algn="l">
              <a:lnSpc>
                <a:spcPct val="90000"/>
              </a:lnSpc>
              <a:spcBef>
                <a:spcPts val="0"/>
              </a:spcBef>
              <a:spcAft>
                <a:spcPts val="0"/>
              </a:spcAft>
              <a:buClr>
                <a:srgbClr val="000000"/>
              </a:buClr>
              <a:buSzPts val="300"/>
              <a:buNone/>
              <a:defRPr/>
            </a:lvl7pPr>
            <a:lvl8pPr lvl="7" algn="l">
              <a:lnSpc>
                <a:spcPct val="90000"/>
              </a:lnSpc>
              <a:spcBef>
                <a:spcPts val="0"/>
              </a:spcBef>
              <a:spcAft>
                <a:spcPts val="0"/>
              </a:spcAft>
              <a:buClr>
                <a:srgbClr val="000000"/>
              </a:buClr>
              <a:buSzPts val="300"/>
              <a:buNone/>
              <a:defRPr/>
            </a:lvl8pPr>
            <a:lvl9pPr lvl="8" algn="l">
              <a:lnSpc>
                <a:spcPct val="90000"/>
              </a:lnSpc>
              <a:spcBef>
                <a:spcPts val="0"/>
              </a:spcBef>
              <a:spcAft>
                <a:spcPts val="0"/>
              </a:spcAft>
              <a:buClr>
                <a:srgbClr val="000000"/>
              </a:buClr>
              <a:buSzPts val="300"/>
              <a:buNone/>
              <a:defRPr/>
            </a:lvl9pPr>
          </a:lstStyle>
          <a:p>
            <a:endParaRPr/>
          </a:p>
        </p:txBody>
      </p:sp>
      <p:sp>
        <p:nvSpPr>
          <p:cNvPr id="126" name="Google Shape;126;p13"/>
          <p:cNvSpPr txBox="1">
            <a:spLocks noGrp="1"/>
          </p:cNvSpPr>
          <p:nvPr>
            <p:ph type="body" idx="1"/>
          </p:nvPr>
        </p:nvSpPr>
        <p:spPr>
          <a:xfrm>
            <a:off x="1143000" y="2701528"/>
            <a:ext cx="6858000" cy="1241700"/>
          </a:xfrm>
          <a:prstGeom prst="rect">
            <a:avLst/>
          </a:prstGeom>
          <a:noFill/>
          <a:ln>
            <a:noFill/>
          </a:ln>
        </p:spPr>
        <p:txBody>
          <a:bodyPr spcFirstLastPara="1" wrap="square" lIns="7150" tIns="7150" rIns="7150" bIns="7150" anchor="t" anchorCtr="0">
            <a:normAutofit/>
          </a:bodyPr>
          <a:lstStyle>
            <a:lvl1pPr marL="457200" lvl="0" indent="-228600" algn="ctr">
              <a:lnSpc>
                <a:spcPct val="90000"/>
              </a:lnSpc>
              <a:spcBef>
                <a:spcPts val="800"/>
              </a:spcBef>
              <a:spcAft>
                <a:spcPts val="0"/>
              </a:spcAft>
              <a:buClr>
                <a:srgbClr val="000000"/>
              </a:buClr>
              <a:buSzPts val="1800"/>
              <a:buFont typeface="Calibri"/>
              <a:buNone/>
              <a:defRPr sz="1800"/>
            </a:lvl1pPr>
            <a:lvl2pPr marL="914400" lvl="1" indent="-228600" algn="ctr">
              <a:lnSpc>
                <a:spcPct val="90000"/>
              </a:lnSpc>
              <a:spcBef>
                <a:spcPts val="800"/>
              </a:spcBef>
              <a:spcAft>
                <a:spcPts val="0"/>
              </a:spcAft>
              <a:buClr>
                <a:srgbClr val="000000"/>
              </a:buClr>
              <a:buSzPts val="1800"/>
              <a:buFont typeface="Calibri"/>
              <a:buNone/>
              <a:defRPr sz="1800"/>
            </a:lvl2pPr>
            <a:lvl3pPr marL="1371600" lvl="2" indent="-228600" algn="ctr">
              <a:lnSpc>
                <a:spcPct val="90000"/>
              </a:lnSpc>
              <a:spcBef>
                <a:spcPts val="800"/>
              </a:spcBef>
              <a:spcAft>
                <a:spcPts val="0"/>
              </a:spcAft>
              <a:buClr>
                <a:srgbClr val="000000"/>
              </a:buClr>
              <a:buSzPts val="1800"/>
              <a:buFont typeface="Calibri"/>
              <a:buNone/>
              <a:defRPr sz="1800"/>
            </a:lvl3pPr>
            <a:lvl4pPr marL="1828800" lvl="3" indent="-228600" algn="ctr">
              <a:lnSpc>
                <a:spcPct val="90000"/>
              </a:lnSpc>
              <a:spcBef>
                <a:spcPts val="800"/>
              </a:spcBef>
              <a:spcAft>
                <a:spcPts val="0"/>
              </a:spcAft>
              <a:buClr>
                <a:srgbClr val="000000"/>
              </a:buClr>
              <a:buSzPts val="1800"/>
              <a:buFont typeface="Calibri"/>
              <a:buNone/>
              <a:defRPr sz="1800"/>
            </a:lvl4pPr>
            <a:lvl5pPr marL="2286000" lvl="4" indent="-228600" algn="ctr">
              <a:lnSpc>
                <a:spcPct val="90000"/>
              </a:lnSpc>
              <a:spcBef>
                <a:spcPts val="800"/>
              </a:spcBef>
              <a:spcAft>
                <a:spcPts val="0"/>
              </a:spcAft>
              <a:buClr>
                <a:srgbClr val="000000"/>
              </a:buClr>
              <a:buSzPts val="1800"/>
              <a:buFont typeface="Calibri"/>
              <a:buNone/>
              <a:defRPr sz="1800"/>
            </a:lvl5pPr>
            <a:lvl6pPr marL="2743200" lvl="5" indent="-247650" algn="l">
              <a:lnSpc>
                <a:spcPct val="90000"/>
              </a:lnSpc>
              <a:spcBef>
                <a:spcPts val="800"/>
              </a:spcBef>
              <a:spcAft>
                <a:spcPts val="0"/>
              </a:spcAft>
              <a:buClr>
                <a:srgbClr val="000000"/>
              </a:buClr>
              <a:buSzPts val="300"/>
              <a:buChar char="■"/>
              <a:defRPr/>
            </a:lvl6pPr>
            <a:lvl7pPr marL="3200400" lvl="6" indent="-247650" algn="l">
              <a:lnSpc>
                <a:spcPct val="90000"/>
              </a:lnSpc>
              <a:spcBef>
                <a:spcPts val="800"/>
              </a:spcBef>
              <a:spcAft>
                <a:spcPts val="0"/>
              </a:spcAft>
              <a:buClr>
                <a:srgbClr val="000000"/>
              </a:buClr>
              <a:buSzPts val="300"/>
              <a:buChar char="●"/>
              <a:defRPr/>
            </a:lvl7pPr>
            <a:lvl8pPr marL="3657600" lvl="7" indent="-247650" algn="l">
              <a:lnSpc>
                <a:spcPct val="90000"/>
              </a:lnSpc>
              <a:spcBef>
                <a:spcPts val="800"/>
              </a:spcBef>
              <a:spcAft>
                <a:spcPts val="0"/>
              </a:spcAft>
              <a:buClr>
                <a:srgbClr val="000000"/>
              </a:buClr>
              <a:buSzPts val="300"/>
              <a:buChar char="○"/>
              <a:defRPr/>
            </a:lvl8pPr>
            <a:lvl9pPr marL="4114800" lvl="8" indent="-247650" algn="l">
              <a:lnSpc>
                <a:spcPct val="90000"/>
              </a:lnSpc>
              <a:spcBef>
                <a:spcPts val="800"/>
              </a:spcBef>
              <a:spcAft>
                <a:spcPts val="0"/>
              </a:spcAft>
              <a:buClr>
                <a:srgbClr val="000000"/>
              </a:buClr>
              <a:buSzPts val="300"/>
              <a:buChar char="■"/>
              <a:defRPr/>
            </a:lvl9pPr>
          </a:lstStyle>
          <a:p>
            <a:endParaRPr/>
          </a:p>
        </p:txBody>
      </p:sp>
      <p:sp>
        <p:nvSpPr>
          <p:cNvPr id="127" name="Google Shape;127;p13"/>
          <p:cNvSpPr txBox="1">
            <a:spLocks noGrp="1"/>
          </p:cNvSpPr>
          <p:nvPr>
            <p:ph type="sldNum" idx="12"/>
          </p:nvPr>
        </p:nvSpPr>
        <p:spPr>
          <a:xfrm>
            <a:off x="8360177" y="4828581"/>
            <a:ext cx="155100" cy="151200"/>
          </a:xfrm>
          <a:prstGeom prst="rect">
            <a:avLst/>
          </a:prstGeom>
          <a:noFill/>
          <a:ln>
            <a:noFill/>
          </a:ln>
        </p:spPr>
        <p:txBody>
          <a:bodyPr spcFirstLastPara="1" wrap="square" lIns="7150" tIns="7150" rIns="7150" bIns="7150" anchor="ctr" anchorCtr="0">
            <a:normAutofit lnSpcReduction="10000"/>
          </a:bodyPr>
          <a:lstStyle>
            <a:lvl1pPr marL="0" lvl="0" indent="0" algn="r">
              <a:lnSpc>
                <a:spcPct val="100000"/>
              </a:lnSpc>
              <a:spcBef>
                <a:spcPts val="0"/>
              </a:spcBef>
              <a:spcAft>
                <a:spcPts val="0"/>
              </a:spcAft>
              <a:buClr>
                <a:srgbClr val="888888"/>
              </a:buClr>
              <a:buSzPts val="900"/>
              <a:buFont typeface="Calibri"/>
              <a:buNone/>
              <a:defRPr sz="900">
                <a:solidFill>
                  <a:srgbClr val="888888"/>
                </a:solidFill>
              </a:defRPr>
            </a:lvl1pPr>
            <a:lvl2pPr marL="0" lvl="1" indent="0" algn="r">
              <a:lnSpc>
                <a:spcPct val="100000"/>
              </a:lnSpc>
              <a:spcBef>
                <a:spcPts val="0"/>
              </a:spcBef>
              <a:spcAft>
                <a:spcPts val="0"/>
              </a:spcAft>
              <a:buClr>
                <a:srgbClr val="888888"/>
              </a:buClr>
              <a:buSzPts val="900"/>
              <a:buFont typeface="Calibri"/>
              <a:buNone/>
              <a:defRPr sz="900">
                <a:solidFill>
                  <a:srgbClr val="888888"/>
                </a:solidFill>
              </a:defRPr>
            </a:lvl2pPr>
            <a:lvl3pPr marL="0" lvl="2" indent="0" algn="r">
              <a:lnSpc>
                <a:spcPct val="100000"/>
              </a:lnSpc>
              <a:spcBef>
                <a:spcPts val="0"/>
              </a:spcBef>
              <a:spcAft>
                <a:spcPts val="0"/>
              </a:spcAft>
              <a:buClr>
                <a:srgbClr val="888888"/>
              </a:buClr>
              <a:buSzPts val="900"/>
              <a:buFont typeface="Calibri"/>
              <a:buNone/>
              <a:defRPr sz="900">
                <a:solidFill>
                  <a:srgbClr val="888888"/>
                </a:solidFill>
              </a:defRPr>
            </a:lvl3pPr>
            <a:lvl4pPr marL="0" lvl="3" indent="0" algn="r">
              <a:lnSpc>
                <a:spcPct val="100000"/>
              </a:lnSpc>
              <a:spcBef>
                <a:spcPts val="0"/>
              </a:spcBef>
              <a:spcAft>
                <a:spcPts val="0"/>
              </a:spcAft>
              <a:buClr>
                <a:srgbClr val="888888"/>
              </a:buClr>
              <a:buSzPts val="900"/>
              <a:buFont typeface="Calibri"/>
              <a:buNone/>
              <a:defRPr sz="900">
                <a:solidFill>
                  <a:srgbClr val="888888"/>
                </a:solidFill>
              </a:defRPr>
            </a:lvl4pPr>
            <a:lvl5pPr marL="0" lvl="4" indent="0" algn="r">
              <a:lnSpc>
                <a:spcPct val="100000"/>
              </a:lnSpc>
              <a:spcBef>
                <a:spcPts val="0"/>
              </a:spcBef>
              <a:spcAft>
                <a:spcPts val="0"/>
              </a:spcAft>
              <a:buClr>
                <a:srgbClr val="888888"/>
              </a:buClr>
              <a:buSzPts val="900"/>
              <a:buFont typeface="Calibri"/>
              <a:buNone/>
              <a:defRPr sz="900">
                <a:solidFill>
                  <a:srgbClr val="888888"/>
                </a:solidFill>
              </a:defRPr>
            </a:lvl5pPr>
            <a:lvl6pPr marL="0" lvl="5" indent="0" algn="r">
              <a:lnSpc>
                <a:spcPct val="100000"/>
              </a:lnSpc>
              <a:spcBef>
                <a:spcPts val="0"/>
              </a:spcBef>
              <a:spcAft>
                <a:spcPts val="0"/>
              </a:spcAft>
              <a:buClr>
                <a:srgbClr val="888888"/>
              </a:buClr>
              <a:buSzPts val="900"/>
              <a:buFont typeface="Calibri"/>
              <a:buNone/>
              <a:defRPr sz="900">
                <a:solidFill>
                  <a:srgbClr val="888888"/>
                </a:solidFill>
              </a:defRPr>
            </a:lvl6pPr>
            <a:lvl7pPr marL="0" lvl="6" indent="0" algn="r">
              <a:lnSpc>
                <a:spcPct val="100000"/>
              </a:lnSpc>
              <a:spcBef>
                <a:spcPts val="0"/>
              </a:spcBef>
              <a:spcAft>
                <a:spcPts val="0"/>
              </a:spcAft>
              <a:buClr>
                <a:srgbClr val="888888"/>
              </a:buClr>
              <a:buSzPts val="900"/>
              <a:buFont typeface="Calibri"/>
              <a:buNone/>
              <a:defRPr sz="900">
                <a:solidFill>
                  <a:srgbClr val="888888"/>
                </a:solidFill>
              </a:defRPr>
            </a:lvl7pPr>
            <a:lvl8pPr marL="0" lvl="7" indent="0" algn="r">
              <a:lnSpc>
                <a:spcPct val="100000"/>
              </a:lnSpc>
              <a:spcBef>
                <a:spcPts val="0"/>
              </a:spcBef>
              <a:spcAft>
                <a:spcPts val="0"/>
              </a:spcAft>
              <a:buClr>
                <a:srgbClr val="888888"/>
              </a:buClr>
              <a:buSzPts val="900"/>
              <a:buFont typeface="Calibri"/>
              <a:buNone/>
              <a:defRPr sz="900">
                <a:solidFill>
                  <a:srgbClr val="888888"/>
                </a:solidFill>
              </a:defRPr>
            </a:lvl8pPr>
            <a:lvl9pPr marL="0" lvl="8" indent="0" algn="r">
              <a:lnSpc>
                <a:spcPct val="100000"/>
              </a:lnSpc>
              <a:spcBef>
                <a:spcPts val="0"/>
              </a:spcBef>
              <a:spcAft>
                <a:spcPts val="0"/>
              </a:spcAft>
              <a:buClr>
                <a:srgbClr val="888888"/>
              </a:buClr>
              <a:buSzPts val="900"/>
              <a:buFont typeface="Calibri"/>
              <a:buNone/>
              <a:defRPr sz="900">
                <a:solidFill>
                  <a:srgbClr val="888888"/>
                </a:solidFill>
              </a:defRPr>
            </a:lvl9pPr>
          </a:lstStyle>
          <a:p>
            <a:pPr marL="0" lvl="0" indent="0" algn="r" rtl="0">
              <a:spcBef>
                <a:spcPts val="0"/>
              </a:spcBef>
              <a:spcAft>
                <a:spcPts val="0"/>
              </a:spcAft>
              <a:buNone/>
            </a:pPr>
            <a:fld id="{00000000-1234-1234-1234-123412341234}" type="slidenum">
              <a:rPr lang="en-GB"/>
              <a:t>‹#›</a:t>
            </a:fld>
            <a:endParaRPr sz="10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aisonlaw.com/2023/04/companies-with-the-highest-turnover-rates-in-california/?utm_source=chatgpt.com" TargetMode="Externa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0E0E3"/>
        </a:solidFill>
        <a:effectLst/>
      </p:bgPr>
    </p:bg>
    <p:spTree>
      <p:nvGrpSpPr>
        <p:cNvPr id="1" name="Shape 131"/>
        <p:cNvGrpSpPr/>
        <p:nvPr/>
      </p:nvGrpSpPr>
      <p:grpSpPr>
        <a:xfrm>
          <a:off x="0" y="0"/>
          <a:ext cx="0" cy="0"/>
          <a:chOff x="0" y="0"/>
          <a:chExt cx="0" cy="0"/>
        </a:xfrm>
      </p:grpSpPr>
      <p:sp>
        <p:nvSpPr>
          <p:cNvPr id="132" name="Google Shape;132;p14"/>
          <p:cNvSpPr/>
          <p:nvPr/>
        </p:nvSpPr>
        <p:spPr>
          <a:xfrm>
            <a:off x="-30291" y="-9249"/>
            <a:ext cx="9174291" cy="132174"/>
          </a:xfrm>
          <a:prstGeom prst="rect">
            <a:avLst/>
          </a:prstGeom>
          <a:solidFill>
            <a:srgbClr val="FFFFFF"/>
          </a:solidFill>
          <a:ln>
            <a:noFill/>
          </a:ln>
        </p:spPr>
        <p:txBody>
          <a:bodyPr spcFirstLastPara="1" wrap="square" lIns="7150" tIns="7150" rIns="7150" bIns="7150" anchor="ctr" anchorCtr="0">
            <a:noAutofit/>
          </a:bodyPr>
          <a:lstStyle/>
          <a:p>
            <a:pPr marL="0" marR="0" lvl="0" indent="0" algn="l" rtl="0">
              <a:lnSpc>
                <a:spcPct val="100000"/>
              </a:lnSpc>
              <a:spcBef>
                <a:spcPts val="0"/>
              </a:spcBef>
              <a:spcAft>
                <a:spcPts val="0"/>
              </a:spcAft>
              <a:buClr>
                <a:srgbClr val="FFFFFF"/>
              </a:buClr>
              <a:buSzPts val="300"/>
              <a:buFont typeface="Calibri"/>
              <a:buNone/>
            </a:pPr>
            <a:endParaRPr sz="300" b="0" i="0" u="none" strike="noStrike" cap="none">
              <a:solidFill>
                <a:srgbClr val="000000"/>
              </a:solidFill>
              <a:latin typeface="Calibri"/>
              <a:ea typeface="Calibri"/>
              <a:cs typeface="Calibri"/>
              <a:sym typeface="Calibri"/>
            </a:endParaRPr>
          </a:p>
        </p:txBody>
      </p:sp>
      <p:sp>
        <p:nvSpPr>
          <p:cNvPr id="133" name="Google Shape;133;p14"/>
          <p:cNvSpPr/>
          <p:nvPr/>
        </p:nvSpPr>
        <p:spPr>
          <a:xfrm>
            <a:off x="-30291" y="5054229"/>
            <a:ext cx="9174291" cy="89271"/>
          </a:xfrm>
          <a:prstGeom prst="rect">
            <a:avLst/>
          </a:prstGeom>
          <a:solidFill>
            <a:srgbClr val="FFFFFF"/>
          </a:solidFill>
          <a:ln>
            <a:noFill/>
          </a:ln>
        </p:spPr>
        <p:txBody>
          <a:bodyPr spcFirstLastPara="1" wrap="square" lIns="7150" tIns="7150" rIns="7150" bIns="7150" anchor="ctr" anchorCtr="0">
            <a:noAutofit/>
          </a:bodyPr>
          <a:lstStyle/>
          <a:p>
            <a:pPr marL="0" marR="0" lvl="0" indent="0" algn="l" rtl="0">
              <a:lnSpc>
                <a:spcPct val="100000"/>
              </a:lnSpc>
              <a:spcBef>
                <a:spcPts val="0"/>
              </a:spcBef>
              <a:spcAft>
                <a:spcPts val="0"/>
              </a:spcAft>
              <a:buClr>
                <a:srgbClr val="FFFFFF"/>
              </a:buClr>
              <a:buSzPts val="300"/>
              <a:buFont typeface="Calibri"/>
              <a:buNone/>
            </a:pPr>
            <a:endParaRPr sz="300" b="0" i="0" u="none" strike="noStrike" cap="none">
              <a:solidFill>
                <a:srgbClr val="000000"/>
              </a:solidFill>
              <a:latin typeface="Calibri"/>
              <a:ea typeface="Calibri"/>
              <a:cs typeface="Calibri"/>
              <a:sym typeface="Calibri"/>
            </a:endParaRPr>
          </a:p>
        </p:txBody>
      </p:sp>
      <p:sp>
        <p:nvSpPr>
          <p:cNvPr id="134" name="Google Shape;134;p14"/>
          <p:cNvSpPr/>
          <p:nvPr/>
        </p:nvSpPr>
        <p:spPr>
          <a:xfrm rot="-5400000">
            <a:off x="-2555023" y="2514754"/>
            <a:ext cx="5140502" cy="116994"/>
          </a:xfrm>
          <a:prstGeom prst="rect">
            <a:avLst/>
          </a:prstGeom>
          <a:solidFill>
            <a:srgbClr val="FFFFFF"/>
          </a:solidFill>
          <a:ln>
            <a:noFill/>
          </a:ln>
        </p:spPr>
        <p:txBody>
          <a:bodyPr spcFirstLastPara="1" wrap="square" lIns="7150" tIns="7150" rIns="7150" bIns="7150" anchor="ctr" anchorCtr="0">
            <a:noAutofit/>
          </a:bodyPr>
          <a:lstStyle/>
          <a:p>
            <a:pPr marL="0" marR="0" lvl="0" indent="0" algn="l" rtl="0">
              <a:lnSpc>
                <a:spcPct val="100000"/>
              </a:lnSpc>
              <a:spcBef>
                <a:spcPts val="0"/>
              </a:spcBef>
              <a:spcAft>
                <a:spcPts val="0"/>
              </a:spcAft>
              <a:buClr>
                <a:srgbClr val="FFFFFF"/>
              </a:buClr>
              <a:buSzPts val="300"/>
              <a:buFont typeface="Calibri"/>
              <a:buNone/>
            </a:pPr>
            <a:endParaRPr sz="300" b="0" i="0" u="none" strike="noStrike" cap="none">
              <a:solidFill>
                <a:srgbClr val="000000"/>
              </a:solidFill>
              <a:latin typeface="Calibri"/>
              <a:ea typeface="Calibri"/>
              <a:cs typeface="Calibri"/>
              <a:sym typeface="Calibri"/>
            </a:endParaRPr>
          </a:p>
        </p:txBody>
      </p:sp>
      <p:sp>
        <p:nvSpPr>
          <p:cNvPr id="135" name="Google Shape;135;p14"/>
          <p:cNvSpPr/>
          <p:nvPr/>
        </p:nvSpPr>
        <p:spPr>
          <a:xfrm rot="-5400000">
            <a:off x="6569231" y="2524093"/>
            <a:ext cx="5042026" cy="107516"/>
          </a:xfrm>
          <a:prstGeom prst="rect">
            <a:avLst/>
          </a:prstGeom>
          <a:solidFill>
            <a:srgbClr val="FFFFFF"/>
          </a:solidFill>
          <a:ln>
            <a:noFill/>
          </a:ln>
        </p:spPr>
        <p:txBody>
          <a:bodyPr spcFirstLastPara="1" wrap="square" lIns="7150" tIns="7150" rIns="7150" bIns="7150" anchor="ctr" anchorCtr="0">
            <a:noAutofit/>
          </a:bodyPr>
          <a:lstStyle/>
          <a:p>
            <a:pPr marL="0" marR="0" lvl="0" indent="0" algn="l" rtl="0">
              <a:lnSpc>
                <a:spcPct val="100000"/>
              </a:lnSpc>
              <a:spcBef>
                <a:spcPts val="0"/>
              </a:spcBef>
              <a:spcAft>
                <a:spcPts val="0"/>
              </a:spcAft>
              <a:buClr>
                <a:srgbClr val="FFFFFF"/>
              </a:buClr>
              <a:buSzPts val="300"/>
              <a:buFont typeface="Calibri"/>
              <a:buNone/>
            </a:pPr>
            <a:endParaRPr sz="300" b="0" i="0" u="none" strike="noStrike" cap="none">
              <a:solidFill>
                <a:srgbClr val="000000"/>
              </a:solidFill>
              <a:latin typeface="Calibri"/>
              <a:ea typeface="Calibri"/>
              <a:cs typeface="Calibri"/>
              <a:sym typeface="Calibri"/>
            </a:endParaRPr>
          </a:p>
        </p:txBody>
      </p:sp>
      <p:sp>
        <p:nvSpPr>
          <p:cNvPr id="136" name="Google Shape;136;p14"/>
          <p:cNvSpPr txBox="1"/>
          <p:nvPr/>
        </p:nvSpPr>
        <p:spPr>
          <a:xfrm>
            <a:off x="119925" y="127800"/>
            <a:ext cx="3724200" cy="57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a:solidFill>
                  <a:srgbClr val="2C365E"/>
                </a:solidFill>
                <a:latin typeface="EB Garamond"/>
                <a:ea typeface="EB Garamond"/>
                <a:cs typeface="EB Garamond"/>
                <a:sym typeface="EB Garamond"/>
              </a:rPr>
              <a:t>Beyond Attrition: What’s Driving Workforce Changes at Atlas Lab?? </a:t>
            </a:r>
            <a:endParaRPr sz="1500" b="1">
              <a:solidFill>
                <a:srgbClr val="2C365E"/>
              </a:solidFill>
              <a:latin typeface="EB Garamond"/>
              <a:ea typeface="EB Garamond"/>
              <a:cs typeface="EB Garamond"/>
              <a:sym typeface="EB Garamond"/>
            </a:endParaRPr>
          </a:p>
        </p:txBody>
      </p:sp>
      <p:sp>
        <p:nvSpPr>
          <p:cNvPr id="137" name="Google Shape;137;p14"/>
          <p:cNvSpPr txBox="1"/>
          <p:nvPr/>
        </p:nvSpPr>
        <p:spPr>
          <a:xfrm>
            <a:off x="73725" y="701763"/>
            <a:ext cx="1051500" cy="28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solidFill>
                  <a:schemeClr val="dk2"/>
                </a:solidFill>
                <a:latin typeface="Calibri"/>
                <a:ea typeface="Calibri"/>
                <a:cs typeface="Calibri"/>
                <a:sym typeface="Calibri"/>
              </a:rPr>
              <a:t>Raghad Al-Allan</a:t>
            </a:r>
            <a:endParaRPr sz="1000">
              <a:solidFill>
                <a:schemeClr val="dk2"/>
              </a:solidFill>
              <a:latin typeface="Calibri"/>
              <a:ea typeface="Calibri"/>
              <a:cs typeface="Calibri"/>
              <a:sym typeface="Calibri"/>
            </a:endParaRPr>
          </a:p>
        </p:txBody>
      </p:sp>
      <p:sp>
        <p:nvSpPr>
          <p:cNvPr id="138" name="Google Shape;138;p14"/>
          <p:cNvSpPr/>
          <p:nvPr/>
        </p:nvSpPr>
        <p:spPr>
          <a:xfrm>
            <a:off x="119925" y="991575"/>
            <a:ext cx="3510600" cy="3995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100" b="1">
                <a:solidFill>
                  <a:srgbClr val="2C365E"/>
                </a:solidFill>
                <a:latin typeface="Calibri"/>
                <a:ea typeface="Calibri"/>
                <a:cs typeface="Calibri"/>
                <a:sym typeface="Calibri"/>
              </a:rPr>
              <a:t>BUSINESS CONTEXT</a:t>
            </a:r>
            <a:r>
              <a:rPr lang="en-GB" sz="900">
                <a:solidFill>
                  <a:srgbClr val="2C365E"/>
                </a:solidFill>
                <a:latin typeface="Calibri"/>
                <a:ea typeface="Calibri"/>
                <a:cs typeface="Calibri"/>
                <a:sym typeface="Calibri"/>
              </a:rPr>
              <a:t> </a:t>
            </a:r>
            <a:endParaRPr sz="900">
              <a:solidFill>
                <a:srgbClr val="2C365E"/>
              </a:solidFill>
              <a:latin typeface="Calibri"/>
              <a:ea typeface="Calibri"/>
              <a:cs typeface="Calibri"/>
              <a:sym typeface="Calibri"/>
            </a:endParaRPr>
          </a:p>
          <a:p>
            <a:pPr marL="0" lvl="0" indent="0" algn="l" rtl="0">
              <a:spcBef>
                <a:spcPts val="0"/>
              </a:spcBef>
              <a:spcAft>
                <a:spcPts val="0"/>
              </a:spcAft>
              <a:buNone/>
            </a:pPr>
            <a:r>
              <a:rPr lang="en-GB" sz="800">
                <a:solidFill>
                  <a:srgbClr val="2C365E"/>
                </a:solidFill>
                <a:latin typeface="Calibri"/>
                <a:ea typeface="Calibri"/>
                <a:cs typeface="Calibri"/>
                <a:sym typeface="Calibri"/>
              </a:rPr>
              <a:t>California, renowned for its innovation and economic prowess,faces significant challenges with employee attrition. The state experiences one of the highest employee turnover rates in the nation, with an overall turnover rate of approximately 12.9%. (</a:t>
            </a:r>
            <a:r>
              <a:rPr lang="en-GB" sz="800" u="sng">
                <a:solidFill>
                  <a:srgbClr val="2C365E"/>
                </a:solidFill>
                <a:latin typeface="Calibri"/>
                <a:ea typeface="Calibri"/>
                <a:cs typeface="Calibri"/>
                <a:sym typeface="Calibri"/>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MaisonLaw</a:t>
            </a:r>
            <a:r>
              <a:rPr lang="en-GB" sz="800">
                <a:solidFill>
                  <a:srgbClr val="2C365E"/>
                </a:solidFill>
                <a:latin typeface="Calibri"/>
                <a:ea typeface="Calibri"/>
                <a:cs typeface="Calibri"/>
                <a:sym typeface="Calibri"/>
              </a:rPr>
              <a:t>)</a:t>
            </a:r>
            <a:endParaRPr sz="800">
              <a:solidFill>
                <a:srgbClr val="2C365E"/>
              </a:solidFill>
              <a:latin typeface="Calibri"/>
              <a:ea typeface="Calibri"/>
              <a:cs typeface="Calibri"/>
              <a:sym typeface="Calibri"/>
            </a:endParaRPr>
          </a:p>
          <a:p>
            <a:pPr marL="0" lvl="0" indent="0" algn="l" rtl="0">
              <a:spcBef>
                <a:spcPts val="0"/>
              </a:spcBef>
              <a:spcAft>
                <a:spcPts val="0"/>
              </a:spcAft>
              <a:buNone/>
            </a:pPr>
            <a:endParaRPr sz="800">
              <a:solidFill>
                <a:srgbClr val="2C365E"/>
              </a:solidFill>
              <a:latin typeface="Calibri"/>
              <a:ea typeface="Calibri"/>
              <a:cs typeface="Calibri"/>
              <a:sym typeface="Calibri"/>
            </a:endParaRPr>
          </a:p>
          <a:p>
            <a:pPr marL="0" lvl="0" indent="0" algn="l" rtl="0">
              <a:spcBef>
                <a:spcPts val="0"/>
              </a:spcBef>
              <a:spcAft>
                <a:spcPts val="0"/>
              </a:spcAft>
              <a:buNone/>
            </a:pPr>
            <a:r>
              <a:rPr lang="en-GB" sz="800">
                <a:solidFill>
                  <a:srgbClr val="2C365E"/>
                </a:solidFill>
                <a:latin typeface="Calibri"/>
                <a:ea typeface="Calibri"/>
                <a:cs typeface="Calibri"/>
                <a:sym typeface="Calibri"/>
              </a:rPr>
              <a:t>This project studies employee attrition at Atlas Lab, focusing on factors like salary differences, employee satisfaction, and turnover rates by department. By analyzing demographics, satisfaction scores, and past attrition data, the goal is to identify the main causes of employee turnover. The insights will help suggest strategies to reduce attrition and improve retention at Atlas Lab. </a:t>
            </a:r>
            <a:endParaRPr sz="800">
              <a:solidFill>
                <a:srgbClr val="2C365E"/>
              </a:solidFill>
              <a:latin typeface="Calibri"/>
              <a:ea typeface="Calibri"/>
              <a:cs typeface="Calibri"/>
              <a:sym typeface="Calibri"/>
            </a:endParaRPr>
          </a:p>
          <a:p>
            <a:pPr marL="0" lvl="0" indent="0" algn="l" rtl="0">
              <a:spcBef>
                <a:spcPts val="0"/>
              </a:spcBef>
              <a:spcAft>
                <a:spcPts val="0"/>
              </a:spcAft>
              <a:buNone/>
            </a:pPr>
            <a:endParaRPr sz="900">
              <a:latin typeface="Calibri"/>
              <a:ea typeface="Calibri"/>
              <a:cs typeface="Calibri"/>
              <a:sym typeface="Calibri"/>
            </a:endParaRPr>
          </a:p>
          <a:p>
            <a:pPr marL="0" lvl="0" indent="0" algn="l" rtl="0">
              <a:spcBef>
                <a:spcPts val="0"/>
              </a:spcBef>
              <a:spcAft>
                <a:spcPts val="0"/>
              </a:spcAft>
              <a:buNone/>
            </a:pPr>
            <a:r>
              <a:rPr lang="en-GB" sz="1100" b="1">
                <a:solidFill>
                  <a:srgbClr val="2C365E"/>
                </a:solidFill>
                <a:latin typeface="Calibri"/>
                <a:ea typeface="Calibri"/>
                <a:cs typeface="Calibri"/>
                <a:sym typeface="Calibri"/>
              </a:rPr>
              <a:t>ANALYSIS</a:t>
            </a:r>
            <a:endParaRPr sz="1100" b="1">
              <a:solidFill>
                <a:srgbClr val="2C365E"/>
              </a:solidFill>
              <a:latin typeface="Calibri"/>
              <a:ea typeface="Calibri"/>
              <a:cs typeface="Calibri"/>
              <a:sym typeface="Calibri"/>
            </a:endParaRPr>
          </a:p>
          <a:p>
            <a:pPr marL="457200" lvl="0" indent="-273050" algn="l" rtl="0">
              <a:spcBef>
                <a:spcPts val="0"/>
              </a:spcBef>
              <a:spcAft>
                <a:spcPts val="0"/>
              </a:spcAft>
              <a:buClr>
                <a:srgbClr val="2C365E"/>
              </a:buClr>
              <a:buSzPts val="700"/>
              <a:buChar char="❖"/>
            </a:pPr>
            <a:r>
              <a:rPr lang="en-GB" sz="700">
                <a:solidFill>
                  <a:srgbClr val="2C365E"/>
                </a:solidFill>
              </a:rPr>
              <a:t>Employee distribution by gender, age, and ethnicity revealed a </a:t>
            </a:r>
            <a:r>
              <a:rPr lang="en-GB" sz="700" b="1">
                <a:solidFill>
                  <a:srgbClr val="2C365E"/>
                </a:solidFill>
              </a:rPr>
              <a:t>diverse workforce</a:t>
            </a:r>
            <a:r>
              <a:rPr lang="en-GB" sz="700">
                <a:solidFill>
                  <a:srgbClr val="2C365E"/>
                </a:solidFill>
              </a:rPr>
              <a:t>, with a predominantly </a:t>
            </a:r>
            <a:r>
              <a:rPr lang="en-GB" sz="700" b="1">
                <a:solidFill>
                  <a:srgbClr val="2C365E"/>
                </a:solidFill>
              </a:rPr>
              <a:t>young</a:t>
            </a:r>
            <a:r>
              <a:rPr lang="en-GB" sz="700">
                <a:solidFill>
                  <a:srgbClr val="2C365E"/>
                </a:solidFill>
              </a:rPr>
              <a:t> employee base </a:t>
            </a:r>
            <a:r>
              <a:rPr lang="en-GB" sz="700">
                <a:solidFill>
                  <a:srgbClr val="2C365E"/>
                </a:solidFill>
                <a:highlight>
                  <a:srgbClr val="FFFFFF"/>
                </a:highlight>
                <a:latin typeface="Roboto"/>
                <a:ea typeface="Roboto"/>
                <a:cs typeface="Roboto"/>
                <a:sym typeface="Roboto"/>
              </a:rPr>
              <a:t>64.5%</a:t>
            </a:r>
            <a:r>
              <a:rPr lang="en-GB" sz="700">
                <a:solidFill>
                  <a:srgbClr val="2C365E"/>
                </a:solidFill>
              </a:rPr>
              <a:t>.</a:t>
            </a:r>
            <a:endParaRPr sz="700">
              <a:solidFill>
                <a:srgbClr val="2C365E"/>
              </a:solidFill>
            </a:endParaRPr>
          </a:p>
          <a:p>
            <a:pPr marL="0" lvl="0" indent="0" algn="l" rtl="0">
              <a:spcBef>
                <a:spcPts val="0"/>
              </a:spcBef>
              <a:spcAft>
                <a:spcPts val="0"/>
              </a:spcAft>
              <a:buNone/>
            </a:pPr>
            <a:endParaRPr sz="700">
              <a:solidFill>
                <a:srgbClr val="2C365E"/>
              </a:solidFill>
            </a:endParaRPr>
          </a:p>
          <a:p>
            <a:pPr marL="457200" lvl="0" indent="-273050" algn="l" rtl="0">
              <a:spcBef>
                <a:spcPts val="0"/>
              </a:spcBef>
              <a:spcAft>
                <a:spcPts val="0"/>
              </a:spcAft>
              <a:buClr>
                <a:srgbClr val="2C365E"/>
              </a:buClr>
              <a:buSzPts val="700"/>
              <a:buChar char="❖"/>
            </a:pPr>
            <a:r>
              <a:rPr lang="en-GB" sz="700">
                <a:solidFill>
                  <a:srgbClr val="2C365E"/>
                </a:solidFill>
              </a:rPr>
              <a:t>The salary distribution shows that most employees </a:t>
            </a:r>
            <a:r>
              <a:rPr lang="en-GB" sz="700" b="1">
                <a:solidFill>
                  <a:srgbClr val="2C365E"/>
                </a:solidFill>
              </a:rPr>
              <a:t>earn salaries in the lower to middle range (50K-100K)</a:t>
            </a:r>
            <a:r>
              <a:rPr lang="en-GB" sz="700">
                <a:solidFill>
                  <a:srgbClr val="2C365E"/>
                </a:solidFill>
              </a:rPr>
              <a:t>, with only a few earning much higher salaries.Higher salaries are linked to higher job satisfaction.</a:t>
            </a:r>
            <a:endParaRPr sz="700">
              <a:solidFill>
                <a:srgbClr val="2C365E"/>
              </a:solidFill>
            </a:endParaRPr>
          </a:p>
          <a:p>
            <a:pPr marL="0" lvl="0" indent="0" algn="l" rtl="0">
              <a:spcBef>
                <a:spcPts val="0"/>
              </a:spcBef>
              <a:spcAft>
                <a:spcPts val="0"/>
              </a:spcAft>
              <a:buNone/>
            </a:pPr>
            <a:endParaRPr sz="700">
              <a:solidFill>
                <a:srgbClr val="2C365E"/>
              </a:solidFill>
            </a:endParaRPr>
          </a:p>
          <a:p>
            <a:pPr marL="457200" lvl="0" indent="-273050" algn="l" rtl="0">
              <a:spcBef>
                <a:spcPts val="0"/>
              </a:spcBef>
              <a:spcAft>
                <a:spcPts val="0"/>
              </a:spcAft>
              <a:buClr>
                <a:srgbClr val="2C365E"/>
              </a:buClr>
              <a:buSzPts val="700"/>
              <a:buChar char="❖"/>
            </a:pPr>
            <a:r>
              <a:rPr lang="en-GB" sz="700" b="1">
                <a:solidFill>
                  <a:srgbClr val="2C365E"/>
                </a:solidFill>
              </a:rPr>
              <a:t>Sales had the highest attrition rate at 20.62%</a:t>
            </a:r>
            <a:r>
              <a:rPr lang="en-GB" sz="700">
                <a:solidFill>
                  <a:srgbClr val="2C365E"/>
                </a:solidFill>
              </a:rPr>
              <a:t>, followed by human resources at 19.04%, and technology at 13.84%. Additionally, </a:t>
            </a:r>
            <a:r>
              <a:rPr lang="en-GB" sz="700" b="1">
                <a:solidFill>
                  <a:srgbClr val="2C365E"/>
                </a:solidFill>
              </a:rPr>
              <a:t>the attrition rate was highest among employees under 30 (20.42%)</a:t>
            </a:r>
            <a:r>
              <a:rPr lang="en-GB" sz="700">
                <a:solidFill>
                  <a:srgbClr val="2C365E"/>
                </a:solidFill>
              </a:rPr>
              <a:t>.</a:t>
            </a:r>
            <a:endParaRPr sz="700">
              <a:solidFill>
                <a:srgbClr val="2C365E"/>
              </a:solidFill>
            </a:endParaRPr>
          </a:p>
          <a:p>
            <a:pPr marL="0" lvl="0" indent="0" algn="l" rtl="0">
              <a:spcBef>
                <a:spcPts val="0"/>
              </a:spcBef>
              <a:spcAft>
                <a:spcPts val="0"/>
              </a:spcAft>
              <a:buNone/>
            </a:pPr>
            <a:endParaRPr sz="700">
              <a:solidFill>
                <a:srgbClr val="2C365E"/>
              </a:solidFill>
              <a:latin typeface="Calibri"/>
              <a:ea typeface="Calibri"/>
              <a:cs typeface="Calibri"/>
              <a:sym typeface="Calibri"/>
            </a:endParaRPr>
          </a:p>
          <a:p>
            <a:pPr marL="457200" lvl="0" indent="-273050" algn="l" rtl="0">
              <a:spcBef>
                <a:spcPts val="0"/>
              </a:spcBef>
              <a:spcAft>
                <a:spcPts val="0"/>
              </a:spcAft>
              <a:buClr>
                <a:srgbClr val="2C365E"/>
              </a:buClr>
              <a:buSzPts val="700"/>
              <a:buChar char="❖"/>
            </a:pPr>
            <a:r>
              <a:rPr lang="en-GB" sz="700" b="1">
                <a:solidFill>
                  <a:srgbClr val="2C365E"/>
                </a:solidFill>
              </a:rPr>
              <a:t>Environment Satisfaction is generally high across all departments</a:t>
            </a:r>
            <a:r>
              <a:rPr lang="en-GB" sz="700">
                <a:solidFill>
                  <a:srgbClr val="2C365E"/>
                </a:solidFill>
              </a:rPr>
              <a:t>, with scores between 3.741 and 3.819. However, </a:t>
            </a:r>
            <a:r>
              <a:rPr lang="en-GB" sz="700" b="1">
                <a:solidFill>
                  <a:srgbClr val="2C365E"/>
                </a:solidFill>
              </a:rPr>
              <a:t>Job Satisfaction is particularly low in Human Resources</a:t>
            </a:r>
            <a:r>
              <a:rPr lang="en-GB" sz="700">
                <a:solidFill>
                  <a:srgbClr val="2C365E"/>
                </a:solidFill>
              </a:rPr>
              <a:t>, with an average score of 3.1. </a:t>
            </a:r>
            <a:r>
              <a:rPr lang="en-GB" sz="700" b="1">
                <a:solidFill>
                  <a:srgbClr val="2C365E"/>
                </a:solidFill>
              </a:rPr>
              <a:t>Relationship Satisfaction is the lowest in Sales</a:t>
            </a:r>
            <a:r>
              <a:rPr lang="en-GB" sz="700">
                <a:solidFill>
                  <a:srgbClr val="2C365E"/>
                </a:solidFill>
              </a:rPr>
              <a:t> (3.29).</a:t>
            </a:r>
            <a:endParaRPr sz="700">
              <a:solidFill>
                <a:srgbClr val="2C365E"/>
              </a:solidFill>
            </a:endParaRPr>
          </a:p>
          <a:p>
            <a:pPr marL="0" lvl="0" indent="0" algn="l" rtl="0">
              <a:spcBef>
                <a:spcPts val="0"/>
              </a:spcBef>
              <a:spcAft>
                <a:spcPts val="0"/>
              </a:spcAft>
              <a:buNone/>
            </a:pPr>
            <a:endParaRPr sz="700">
              <a:solidFill>
                <a:srgbClr val="2C365E"/>
              </a:solidFill>
              <a:latin typeface="Calibri"/>
              <a:ea typeface="Calibri"/>
              <a:cs typeface="Calibri"/>
              <a:sym typeface="Calibri"/>
            </a:endParaRPr>
          </a:p>
          <a:p>
            <a:pPr marL="457200" lvl="0" indent="-273050" algn="l" rtl="0">
              <a:spcBef>
                <a:spcPts val="0"/>
              </a:spcBef>
              <a:spcAft>
                <a:spcPts val="0"/>
              </a:spcAft>
              <a:buClr>
                <a:srgbClr val="2C365E"/>
              </a:buClr>
              <a:buSzPts val="700"/>
              <a:buChar char="❖"/>
            </a:pPr>
            <a:r>
              <a:rPr lang="en-GB" sz="700" b="1">
                <a:solidFill>
                  <a:srgbClr val="2C365E"/>
                </a:solidFill>
              </a:rPr>
              <a:t>A simple attrition risk prediction model identified 53  employees at high risk of attrition</a:t>
            </a:r>
            <a:r>
              <a:rPr lang="en-GB" sz="700">
                <a:solidFill>
                  <a:srgbClr val="2C365E"/>
                </a:solidFill>
              </a:rPr>
              <a:t> based on factors like Age, Job Satisfaction, Relationship Satisfaction, and Work-Life Balance.  </a:t>
            </a:r>
            <a:endParaRPr sz="700">
              <a:solidFill>
                <a:srgbClr val="2C365E"/>
              </a:solidFill>
            </a:endParaRPr>
          </a:p>
        </p:txBody>
      </p:sp>
      <p:sp>
        <p:nvSpPr>
          <p:cNvPr id="139" name="Google Shape;139;p14"/>
          <p:cNvSpPr/>
          <p:nvPr/>
        </p:nvSpPr>
        <p:spPr>
          <a:xfrm>
            <a:off x="6780150" y="3465325"/>
            <a:ext cx="2198700" cy="1521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cxnSp>
        <p:nvCxnSpPr>
          <p:cNvPr id="140" name="Google Shape;140;p14"/>
          <p:cNvCxnSpPr/>
          <p:nvPr/>
        </p:nvCxnSpPr>
        <p:spPr>
          <a:xfrm>
            <a:off x="100050" y="767550"/>
            <a:ext cx="8943900" cy="28500"/>
          </a:xfrm>
          <a:prstGeom prst="straightConnector1">
            <a:avLst/>
          </a:prstGeom>
          <a:noFill/>
          <a:ln w="9525" cap="flat" cmpd="sng">
            <a:solidFill>
              <a:schemeClr val="dk1"/>
            </a:solidFill>
            <a:prstDash val="solid"/>
            <a:round/>
            <a:headEnd type="none" w="med" len="med"/>
            <a:tailEnd type="none" w="med" len="med"/>
          </a:ln>
        </p:spPr>
      </p:cxnSp>
      <p:sp>
        <p:nvSpPr>
          <p:cNvPr id="141" name="Google Shape;141;p14"/>
          <p:cNvSpPr txBox="1"/>
          <p:nvPr/>
        </p:nvSpPr>
        <p:spPr>
          <a:xfrm>
            <a:off x="3440725" y="122913"/>
            <a:ext cx="1314300" cy="767400"/>
          </a:xfrm>
          <a:prstGeom prst="rect">
            <a:avLst/>
          </a:prstGeom>
          <a:noFill/>
          <a:ln>
            <a:noFill/>
          </a:ln>
        </p:spPr>
        <p:txBody>
          <a:bodyPr spcFirstLastPara="1" wrap="square" lIns="91425" tIns="91425" rIns="90000" bIns="91425" anchor="t" anchorCtr="0">
            <a:normAutofit/>
          </a:bodyPr>
          <a:lstStyle/>
          <a:p>
            <a:pPr marL="0" lvl="0" indent="0" algn="ctr" rtl="0">
              <a:spcBef>
                <a:spcPts val="0"/>
              </a:spcBef>
              <a:spcAft>
                <a:spcPts val="0"/>
              </a:spcAft>
              <a:buNone/>
            </a:pPr>
            <a:r>
              <a:rPr lang="en-GB" sz="1200">
                <a:solidFill>
                  <a:srgbClr val="2C365E"/>
                </a:solidFill>
                <a:latin typeface="EB Garamond Medium"/>
                <a:ea typeface="EB Garamond Medium"/>
                <a:cs typeface="EB Garamond Medium"/>
                <a:sym typeface="EB Garamond Medium"/>
              </a:rPr>
              <a:t>Active Employees</a:t>
            </a:r>
            <a:r>
              <a:rPr lang="en-GB" sz="1200">
                <a:solidFill>
                  <a:schemeClr val="dk2"/>
                </a:solidFill>
                <a:latin typeface="EB Garamond Medium"/>
                <a:ea typeface="EB Garamond Medium"/>
                <a:cs typeface="EB Garamond Medium"/>
                <a:sym typeface="EB Garamond Medium"/>
              </a:rPr>
              <a:t> </a:t>
            </a:r>
            <a:r>
              <a:rPr lang="en-GB" sz="1200">
                <a:solidFill>
                  <a:schemeClr val="dk1"/>
                </a:solidFill>
                <a:latin typeface="EB Garamond Medium"/>
                <a:ea typeface="EB Garamond Medium"/>
                <a:cs typeface="EB Garamond Medium"/>
                <a:sym typeface="EB Garamond Medium"/>
              </a:rPr>
              <a:t>Count</a:t>
            </a:r>
            <a:endParaRPr sz="1200">
              <a:solidFill>
                <a:schemeClr val="dk1"/>
              </a:solidFill>
              <a:latin typeface="EB Garamond Medium"/>
              <a:ea typeface="EB Garamond Medium"/>
              <a:cs typeface="EB Garamond Medium"/>
              <a:sym typeface="EB Garamond Medium"/>
            </a:endParaRPr>
          </a:p>
          <a:p>
            <a:pPr marL="0" lvl="0" indent="0" algn="ctr" rtl="0">
              <a:spcBef>
                <a:spcPts val="0"/>
              </a:spcBef>
              <a:spcAft>
                <a:spcPts val="0"/>
              </a:spcAft>
              <a:buNone/>
            </a:pPr>
            <a:r>
              <a:rPr lang="en-GB" sz="1200">
                <a:solidFill>
                  <a:srgbClr val="2C365E"/>
                </a:solidFill>
                <a:latin typeface="EB Garamond Medium"/>
                <a:ea typeface="EB Garamond Medium"/>
                <a:cs typeface="EB Garamond Medium"/>
                <a:sym typeface="EB Garamond Medium"/>
              </a:rPr>
              <a:t>1233</a:t>
            </a:r>
            <a:endParaRPr sz="1200">
              <a:solidFill>
                <a:srgbClr val="2C365E"/>
              </a:solidFill>
              <a:latin typeface="EB Garamond Medium"/>
              <a:ea typeface="EB Garamond Medium"/>
              <a:cs typeface="EB Garamond Medium"/>
              <a:sym typeface="EB Garamond Medium"/>
            </a:endParaRPr>
          </a:p>
        </p:txBody>
      </p:sp>
      <p:sp>
        <p:nvSpPr>
          <p:cNvPr id="142" name="Google Shape;142;p14"/>
          <p:cNvSpPr txBox="1"/>
          <p:nvPr/>
        </p:nvSpPr>
        <p:spPr>
          <a:xfrm>
            <a:off x="5870750" y="126950"/>
            <a:ext cx="1373700" cy="767400"/>
          </a:xfrm>
          <a:prstGeom prst="rect">
            <a:avLst/>
          </a:prstGeom>
          <a:noFill/>
          <a:ln>
            <a:noFill/>
          </a:ln>
        </p:spPr>
        <p:txBody>
          <a:bodyPr spcFirstLastPara="1" wrap="square" lIns="91425" tIns="91425" rIns="91425" bIns="91425" anchor="t" anchorCtr="0">
            <a:normAutofit/>
          </a:bodyPr>
          <a:lstStyle/>
          <a:p>
            <a:pPr marL="0" lvl="0" indent="0" algn="ctr" rtl="0">
              <a:spcBef>
                <a:spcPts val="0"/>
              </a:spcBef>
              <a:spcAft>
                <a:spcPts val="0"/>
              </a:spcAft>
              <a:buNone/>
            </a:pPr>
            <a:r>
              <a:rPr lang="en-GB" sz="1200">
                <a:solidFill>
                  <a:srgbClr val="2C365E"/>
                </a:solidFill>
                <a:latin typeface="EB Garamond Medium"/>
                <a:ea typeface="EB Garamond Medium"/>
                <a:cs typeface="EB Garamond Medium"/>
                <a:sym typeface="EB Garamond Medium"/>
              </a:rPr>
              <a:t>Employees Average </a:t>
            </a:r>
            <a:r>
              <a:rPr lang="en-GB" sz="1200">
                <a:solidFill>
                  <a:schemeClr val="dk1"/>
                </a:solidFill>
                <a:latin typeface="EB Garamond Medium"/>
                <a:ea typeface="EB Garamond Medium"/>
                <a:cs typeface="EB Garamond Medium"/>
                <a:sym typeface="EB Garamond Medium"/>
              </a:rPr>
              <a:t>Satisfaction</a:t>
            </a:r>
            <a:endParaRPr sz="1200">
              <a:solidFill>
                <a:schemeClr val="dk1"/>
              </a:solidFill>
              <a:latin typeface="EB Garamond Medium"/>
              <a:ea typeface="EB Garamond Medium"/>
              <a:cs typeface="EB Garamond Medium"/>
              <a:sym typeface="EB Garamond Medium"/>
            </a:endParaRPr>
          </a:p>
          <a:p>
            <a:pPr marL="0" lvl="0" indent="0" algn="ctr" rtl="0">
              <a:spcBef>
                <a:spcPts val="0"/>
              </a:spcBef>
              <a:spcAft>
                <a:spcPts val="0"/>
              </a:spcAft>
              <a:buNone/>
            </a:pPr>
            <a:r>
              <a:rPr lang="en-GB" sz="1200">
                <a:solidFill>
                  <a:srgbClr val="1F1F1F"/>
                </a:solidFill>
                <a:latin typeface="EB Garamond Medium"/>
                <a:ea typeface="EB Garamond Medium"/>
                <a:cs typeface="EB Garamond Medium"/>
                <a:sym typeface="EB Garamond Medium"/>
              </a:rPr>
              <a:t>3.36</a:t>
            </a:r>
            <a:endParaRPr sz="1200">
              <a:solidFill>
                <a:schemeClr val="dk1"/>
              </a:solidFill>
              <a:latin typeface="EB Garamond Medium"/>
              <a:ea typeface="EB Garamond Medium"/>
              <a:cs typeface="EB Garamond Medium"/>
              <a:sym typeface="EB Garamond Medium"/>
            </a:endParaRPr>
          </a:p>
        </p:txBody>
      </p:sp>
      <p:sp>
        <p:nvSpPr>
          <p:cNvPr id="143" name="Google Shape;143;p14"/>
          <p:cNvSpPr txBox="1"/>
          <p:nvPr/>
        </p:nvSpPr>
        <p:spPr>
          <a:xfrm>
            <a:off x="4711500" y="122925"/>
            <a:ext cx="1124100" cy="767400"/>
          </a:xfrm>
          <a:prstGeom prst="rect">
            <a:avLst/>
          </a:prstGeom>
          <a:noFill/>
          <a:ln>
            <a:noFill/>
          </a:ln>
        </p:spPr>
        <p:txBody>
          <a:bodyPr spcFirstLastPara="1" wrap="square" lIns="91425" tIns="91425" rIns="91425" bIns="91425" anchor="t" anchorCtr="0">
            <a:normAutofit/>
          </a:bodyPr>
          <a:lstStyle/>
          <a:p>
            <a:pPr marL="0" lvl="0" indent="0" algn="ctr" rtl="0">
              <a:spcBef>
                <a:spcPts val="0"/>
              </a:spcBef>
              <a:spcAft>
                <a:spcPts val="0"/>
              </a:spcAft>
              <a:buNone/>
            </a:pPr>
            <a:r>
              <a:rPr lang="en-GB" sz="1200">
                <a:solidFill>
                  <a:srgbClr val="2C365E"/>
                </a:solidFill>
                <a:latin typeface="EB Garamond Medium"/>
                <a:ea typeface="EB Garamond Medium"/>
                <a:cs typeface="EB Garamond Medium"/>
                <a:sym typeface="EB Garamond Medium"/>
              </a:rPr>
              <a:t>Attrition </a:t>
            </a:r>
            <a:r>
              <a:rPr lang="en-GB" sz="1200">
                <a:solidFill>
                  <a:schemeClr val="dk1"/>
                </a:solidFill>
                <a:latin typeface="EB Garamond Medium"/>
                <a:ea typeface="EB Garamond Medium"/>
                <a:cs typeface="EB Garamond Medium"/>
                <a:sym typeface="EB Garamond Medium"/>
              </a:rPr>
              <a:t>Percentage</a:t>
            </a:r>
            <a:endParaRPr sz="1200">
              <a:solidFill>
                <a:schemeClr val="dk1"/>
              </a:solidFill>
              <a:latin typeface="EB Garamond Medium"/>
              <a:ea typeface="EB Garamond Medium"/>
              <a:cs typeface="EB Garamond Medium"/>
              <a:sym typeface="EB Garamond Medium"/>
            </a:endParaRPr>
          </a:p>
          <a:p>
            <a:pPr marL="0" lvl="0" indent="0" algn="ctr" rtl="0">
              <a:spcBef>
                <a:spcPts val="0"/>
              </a:spcBef>
              <a:spcAft>
                <a:spcPts val="0"/>
              </a:spcAft>
              <a:buNone/>
            </a:pPr>
            <a:r>
              <a:rPr lang="en-GB" sz="1200">
                <a:solidFill>
                  <a:srgbClr val="1F1F1F"/>
                </a:solidFill>
                <a:latin typeface="EB Garamond Medium"/>
                <a:ea typeface="EB Garamond Medium"/>
                <a:cs typeface="EB Garamond Medium"/>
                <a:sym typeface="EB Garamond Medium"/>
              </a:rPr>
              <a:t>16.12%</a:t>
            </a:r>
            <a:endParaRPr sz="1200">
              <a:solidFill>
                <a:schemeClr val="dk1"/>
              </a:solidFill>
              <a:latin typeface="EB Garamond Medium"/>
              <a:ea typeface="EB Garamond Medium"/>
              <a:cs typeface="EB Garamond Medium"/>
              <a:sym typeface="EB Garamond Medium"/>
            </a:endParaRPr>
          </a:p>
        </p:txBody>
      </p:sp>
      <p:pic>
        <p:nvPicPr>
          <p:cNvPr id="144" name="Google Shape;144;p14"/>
          <p:cNvPicPr preferRelativeResize="0"/>
          <p:nvPr/>
        </p:nvPicPr>
        <p:blipFill>
          <a:blip r:embed="rId4">
            <a:alphaModFix/>
          </a:blip>
          <a:stretch>
            <a:fillRect/>
          </a:stretch>
        </p:blipFill>
        <p:spPr>
          <a:xfrm>
            <a:off x="7830800" y="176200"/>
            <a:ext cx="1124100" cy="504300"/>
          </a:xfrm>
          <a:prstGeom prst="rect">
            <a:avLst/>
          </a:prstGeom>
          <a:noFill/>
          <a:ln>
            <a:noFill/>
          </a:ln>
        </p:spPr>
      </p:pic>
      <p:sp>
        <p:nvSpPr>
          <p:cNvPr id="145" name="Google Shape;145;p14"/>
          <p:cNvSpPr/>
          <p:nvPr/>
        </p:nvSpPr>
        <p:spPr>
          <a:xfrm>
            <a:off x="6767563" y="991575"/>
            <a:ext cx="2198700" cy="23898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46" name="Google Shape;146;p14"/>
          <p:cNvSpPr/>
          <p:nvPr/>
        </p:nvSpPr>
        <p:spPr>
          <a:xfrm rot="5400000">
            <a:off x="3267300" y="1010025"/>
            <a:ext cx="389700" cy="352800"/>
          </a:xfrm>
          <a:prstGeom prst="halfFrame">
            <a:avLst>
              <a:gd name="adj1" fmla="val 33333"/>
              <a:gd name="adj2" fmla="val 33333"/>
            </a:avLst>
          </a:prstGeom>
          <a:solidFill>
            <a:srgbClr val="A2C4C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47" name="Google Shape;147;p14"/>
          <p:cNvSpPr/>
          <p:nvPr/>
        </p:nvSpPr>
        <p:spPr>
          <a:xfrm rot="-10677017">
            <a:off x="8600140" y="4517320"/>
            <a:ext cx="427774" cy="489309"/>
          </a:xfrm>
          <a:prstGeom prst="diagStripe">
            <a:avLst>
              <a:gd name="adj" fmla="val 50000"/>
            </a:avLst>
          </a:prstGeom>
          <a:solidFill>
            <a:srgbClr val="CFE2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48" name="Google Shape;148;p14"/>
          <p:cNvSpPr/>
          <p:nvPr/>
        </p:nvSpPr>
        <p:spPr>
          <a:xfrm>
            <a:off x="3722000" y="991525"/>
            <a:ext cx="2978700" cy="3995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pic>
        <p:nvPicPr>
          <p:cNvPr id="149" name="Google Shape;149;p14"/>
          <p:cNvPicPr preferRelativeResize="0"/>
          <p:nvPr/>
        </p:nvPicPr>
        <p:blipFill>
          <a:blip r:embed="rId5">
            <a:alphaModFix/>
          </a:blip>
          <a:stretch>
            <a:fillRect/>
          </a:stretch>
        </p:blipFill>
        <p:spPr>
          <a:xfrm>
            <a:off x="3739300" y="2914075"/>
            <a:ext cx="2864201" cy="1914875"/>
          </a:xfrm>
          <a:prstGeom prst="rect">
            <a:avLst/>
          </a:prstGeom>
          <a:noFill/>
          <a:ln>
            <a:noFill/>
          </a:ln>
        </p:spPr>
      </p:pic>
      <p:pic>
        <p:nvPicPr>
          <p:cNvPr id="150" name="Google Shape;150;p14"/>
          <p:cNvPicPr preferRelativeResize="0"/>
          <p:nvPr/>
        </p:nvPicPr>
        <p:blipFill rotWithShape="1">
          <a:blip r:embed="rId6">
            <a:alphaModFix/>
          </a:blip>
          <a:srcRect r="2429"/>
          <a:stretch/>
        </p:blipFill>
        <p:spPr>
          <a:xfrm>
            <a:off x="3739300" y="991575"/>
            <a:ext cx="2864201" cy="1914875"/>
          </a:xfrm>
          <a:prstGeom prst="rect">
            <a:avLst/>
          </a:prstGeom>
          <a:noFill/>
          <a:ln>
            <a:noFill/>
          </a:ln>
        </p:spPr>
      </p:pic>
      <p:sp>
        <p:nvSpPr>
          <p:cNvPr id="151" name="Google Shape;151;p14"/>
          <p:cNvSpPr txBox="1"/>
          <p:nvPr/>
        </p:nvSpPr>
        <p:spPr>
          <a:xfrm>
            <a:off x="6813438" y="1008125"/>
            <a:ext cx="2141400" cy="76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700" b="1">
                <a:solidFill>
                  <a:srgbClr val="2C365E"/>
                </a:solidFill>
              </a:rPr>
              <a:t>Predicting Employee Attrition Risk</a:t>
            </a:r>
            <a:r>
              <a:rPr lang="en-GB" sz="700">
                <a:solidFill>
                  <a:srgbClr val="2C365E"/>
                </a:solidFill>
              </a:rPr>
              <a:t>:</a:t>
            </a:r>
            <a:endParaRPr sz="700">
              <a:solidFill>
                <a:srgbClr val="2C365E"/>
              </a:solidFill>
            </a:endParaRPr>
          </a:p>
          <a:p>
            <a:pPr marL="0" lvl="0" indent="0" algn="l" rtl="0">
              <a:spcBef>
                <a:spcPts val="0"/>
              </a:spcBef>
              <a:spcAft>
                <a:spcPts val="0"/>
              </a:spcAft>
              <a:buNone/>
            </a:pPr>
            <a:r>
              <a:rPr lang="en-GB" sz="700">
                <a:solidFill>
                  <a:srgbClr val="2C365E"/>
                </a:solidFill>
              </a:rPr>
              <a:t>Employees are categorized into </a:t>
            </a:r>
            <a:r>
              <a:rPr lang="en-GB" sz="700" b="1">
                <a:solidFill>
                  <a:srgbClr val="2C365E"/>
                </a:solidFill>
              </a:rPr>
              <a:t>High Risk</a:t>
            </a:r>
            <a:r>
              <a:rPr lang="en-GB" sz="700">
                <a:solidFill>
                  <a:srgbClr val="2C365E"/>
                </a:solidFill>
              </a:rPr>
              <a:t>, </a:t>
            </a:r>
            <a:r>
              <a:rPr lang="en-GB" sz="700" b="1">
                <a:solidFill>
                  <a:srgbClr val="2C365E"/>
                </a:solidFill>
              </a:rPr>
              <a:t>Middle Risk</a:t>
            </a:r>
            <a:r>
              <a:rPr lang="en-GB" sz="700">
                <a:solidFill>
                  <a:srgbClr val="2C365E"/>
                </a:solidFill>
              </a:rPr>
              <a:t>, and </a:t>
            </a:r>
            <a:r>
              <a:rPr lang="en-GB" sz="700" b="1">
                <a:solidFill>
                  <a:srgbClr val="2C365E"/>
                </a:solidFill>
              </a:rPr>
              <a:t>Low Risk</a:t>
            </a:r>
            <a:r>
              <a:rPr lang="en-GB" sz="700">
                <a:solidFill>
                  <a:srgbClr val="2C365E"/>
                </a:solidFill>
              </a:rPr>
              <a:t> based on factors like job satisfaction and work-life balance. Those with more risk factors are at higher risk of leaving. This model helps identify employees who may need attention to improve retention.</a:t>
            </a:r>
            <a:endParaRPr sz="700">
              <a:solidFill>
                <a:srgbClr val="2C365E"/>
              </a:solidFill>
              <a:latin typeface="Calibri"/>
              <a:ea typeface="Calibri"/>
              <a:cs typeface="Calibri"/>
              <a:sym typeface="Calibri"/>
            </a:endParaRPr>
          </a:p>
        </p:txBody>
      </p:sp>
      <p:sp>
        <p:nvSpPr>
          <p:cNvPr id="152" name="Google Shape;152;p14"/>
          <p:cNvSpPr txBox="1"/>
          <p:nvPr/>
        </p:nvSpPr>
        <p:spPr>
          <a:xfrm>
            <a:off x="6769238" y="3388100"/>
            <a:ext cx="2198700" cy="1372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GB" sz="700" b="1">
                <a:solidFill>
                  <a:srgbClr val="2C365E"/>
                </a:solidFill>
              </a:rPr>
              <a:t>Actionable Insights:</a:t>
            </a:r>
            <a:endParaRPr sz="700" b="1">
              <a:solidFill>
                <a:srgbClr val="2C365E"/>
              </a:solidFill>
            </a:endParaRPr>
          </a:p>
          <a:p>
            <a:pPr marL="457200" lvl="0" indent="-273050" algn="l" rtl="0">
              <a:lnSpc>
                <a:spcPct val="115000"/>
              </a:lnSpc>
              <a:spcBef>
                <a:spcPts val="1200"/>
              </a:spcBef>
              <a:spcAft>
                <a:spcPts val="0"/>
              </a:spcAft>
              <a:buClr>
                <a:srgbClr val="2C365E"/>
              </a:buClr>
              <a:buSzPts val="700"/>
              <a:buChar char="●"/>
            </a:pPr>
            <a:r>
              <a:rPr lang="en-GB" sz="700">
                <a:solidFill>
                  <a:srgbClr val="2C365E"/>
                </a:solidFill>
              </a:rPr>
              <a:t>Focus on improving job satisfaction and work-life balance to reduce attrition risk.</a:t>
            </a:r>
            <a:endParaRPr sz="700">
              <a:solidFill>
                <a:srgbClr val="2C365E"/>
              </a:solidFill>
            </a:endParaRPr>
          </a:p>
          <a:p>
            <a:pPr marL="457200" lvl="0" indent="-273050" algn="l" rtl="0">
              <a:lnSpc>
                <a:spcPct val="115000"/>
              </a:lnSpc>
              <a:spcBef>
                <a:spcPts val="0"/>
              </a:spcBef>
              <a:spcAft>
                <a:spcPts val="0"/>
              </a:spcAft>
              <a:buClr>
                <a:srgbClr val="2C365E"/>
              </a:buClr>
              <a:buSzPts val="700"/>
              <a:buChar char="●"/>
            </a:pPr>
            <a:r>
              <a:rPr lang="en-GB" sz="700">
                <a:solidFill>
                  <a:srgbClr val="2C365E"/>
                </a:solidFill>
              </a:rPr>
              <a:t>Tailor retention strategies for high-risk departments, especially Sales and HR.</a:t>
            </a:r>
            <a:endParaRPr sz="700">
              <a:solidFill>
                <a:srgbClr val="2C365E"/>
              </a:solidFill>
            </a:endParaRPr>
          </a:p>
          <a:p>
            <a:pPr marL="457200" lvl="0" indent="-273050" algn="l" rtl="0">
              <a:lnSpc>
                <a:spcPct val="115000"/>
              </a:lnSpc>
              <a:spcBef>
                <a:spcPts val="0"/>
              </a:spcBef>
              <a:spcAft>
                <a:spcPts val="0"/>
              </a:spcAft>
              <a:buClr>
                <a:srgbClr val="2C365E"/>
              </a:buClr>
              <a:buSzPts val="700"/>
              <a:buChar char="●"/>
            </a:pPr>
            <a:r>
              <a:rPr lang="en-GB" sz="700">
                <a:solidFill>
                  <a:srgbClr val="2C365E"/>
                </a:solidFill>
              </a:rPr>
              <a:t>Use the risk categories to proactively engage employees at risk of leaving.</a:t>
            </a:r>
            <a:endParaRPr sz="900">
              <a:solidFill>
                <a:srgbClr val="2C365E"/>
              </a:solidFill>
              <a:latin typeface="Calibri"/>
              <a:ea typeface="Calibri"/>
              <a:cs typeface="Calibri"/>
              <a:sym typeface="Calibri"/>
            </a:endParaRPr>
          </a:p>
          <a:p>
            <a:pPr marL="0" lvl="0" indent="0" algn="l" rtl="0">
              <a:spcBef>
                <a:spcPts val="1200"/>
              </a:spcBef>
              <a:spcAft>
                <a:spcPts val="0"/>
              </a:spcAft>
              <a:buNone/>
            </a:pPr>
            <a:endParaRPr sz="1300">
              <a:solidFill>
                <a:schemeClr val="dk2"/>
              </a:solidFill>
              <a:latin typeface="Calibri"/>
              <a:ea typeface="Calibri"/>
              <a:cs typeface="Calibri"/>
              <a:sym typeface="Calibri"/>
            </a:endParaRPr>
          </a:p>
        </p:txBody>
      </p:sp>
      <p:pic>
        <p:nvPicPr>
          <p:cNvPr id="154" name="Google Shape;154;p14"/>
          <p:cNvPicPr preferRelativeResize="0"/>
          <p:nvPr/>
        </p:nvPicPr>
        <p:blipFill>
          <a:blip r:embed="rId7">
            <a:alphaModFix/>
          </a:blip>
          <a:stretch>
            <a:fillRect/>
          </a:stretch>
        </p:blipFill>
        <p:spPr>
          <a:xfrm>
            <a:off x="6780150" y="1847850"/>
            <a:ext cx="2186124" cy="1570500"/>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TotalTime>
  <Words>393</Words>
  <Application>Microsoft Office PowerPoint</Application>
  <PresentationFormat>On-screen Show (16:9)</PresentationFormat>
  <Paragraphs>29</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Source Sans Pro</vt:lpstr>
      <vt:lpstr>Nunito</vt:lpstr>
      <vt:lpstr>EB Garamond</vt:lpstr>
      <vt:lpstr>EB Garamond Medium</vt:lpstr>
      <vt:lpstr>Calibri</vt:lpstr>
      <vt:lpstr>Roboto</vt:lpstr>
      <vt:lpstr>Shift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Administrator</cp:lastModifiedBy>
  <cp:revision>4</cp:revision>
  <dcterms:modified xsi:type="dcterms:W3CDTF">2025-05-19T15:47:36Z</dcterms:modified>
</cp:coreProperties>
</file>