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64" r:id="rId2"/>
    <p:sldId id="257" r:id="rId3"/>
    <p:sldId id="259" r:id="rId4"/>
    <p:sldId id="280" r:id="rId5"/>
    <p:sldId id="281" r:id="rId6"/>
    <p:sldId id="276" r:id="rId7"/>
    <p:sldId id="282" r:id="rId8"/>
    <p:sldId id="263" r:id="rId9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dy Quach Trang" initials="EQT" lastIdx="8" clrIdx="0">
    <p:extLst>
      <p:ext uri="{19B8F6BF-5375-455C-9EA6-DF929625EA0E}">
        <p15:presenceInfo xmlns:p15="http://schemas.microsoft.com/office/powerpoint/2012/main" userId="S::etrang@worldbank.org::a6f15eab-82eb-498a-9dee-38ede8c157c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A168-A25F-6848-A4B5-2BAAF6031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E870D-6AF2-3846-A81A-3AEEEF37E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767A1-9AE2-FE4A-8F76-2B331DC7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9FA2-6296-5447-B892-831A5F49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B6B9B-9374-CC4B-94F0-2469DDD7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5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FFD1-4B44-7C46-9A3D-93707B2D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5E597-1990-754C-BDCF-0AF07F6EE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BCBB-52B8-D343-9193-A6BE262A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8783-FA3B-5E46-A63D-1A879092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56C7-21D7-0D47-816A-1BF0F4CA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4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F9DEF-3EF9-D048-B6D7-497980946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55829-66F4-8548-BA68-E8DC14F28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87169-0D3E-9E4A-811A-37736F1F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1002-3BA2-E341-B12A-3508E312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CDEE2-561A-DF4E-9B62-77D1364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90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2676-B4E0-A941-A0AA-295E4E06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E9E8-AB34-4744-BF99-1F23BA054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7009-AEB5-DF43-BF4F-D042FBD5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FE65-908F-314D-870E-B3B61EA1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D0860-52CE-0645-A83D-251AB53F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72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4C32-9824-B245-947D-6E983284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96262-A7B9-5448-B71B-62039920A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10437-24E3-AF4D-AB51-B8351E6E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D4104-35D4-DC48-80E7-475B3E1C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82DE-0260-9D4D-991D-B30FD541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71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841A-9E36-0D43-A0C9-A51E5D44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47E9-0801-BE4E-B22C-8AD6EF40C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BA3C7-0D64-8546-B607-780C44D0B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AD381-509A-0346-88AC-EC7B5000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FEB28-E5E1-5A4F-A062-D14CCD9A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D0980-C1A2-0A48-8547-DC3171C0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20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81BA-6C40-F140-9BB9-7DC16B09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74360-66D1-E24B-B7A6-D2A3AC29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ACB4C-87AC-6D4D-B8FF-18A0FC965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772C3-5D1C-7842-9FEF-5DD39681E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BFC1B-8E96-A746-91A9-279DDC5DC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04A47-5265-9F4A-A9DA-F3F6FCF4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A914A-F5AB-FC48-BE77-A779F03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E3C32-E079-DB47-9873-73753358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4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AE2B-645C-E948-A937-683ADCEC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A3E68-C439-AF41-B9D7-38DE85E6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A82E3-7FDF-6E45-8E8A-99CBD1EB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09DC4-9810-F544-887D-205D6384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58E05-1C1D-0C42-9DA5-D3B4B1D6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69C34-8E6E-FD43-A230-EBACB61B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5B8A2-99BE-8C41-BC5E-37EE475F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1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164-B026-0D44-A32D-2BCC1170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D1C9-2C83-0B46-B135-3493963A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53917-B261-E24D-BF98-093332D81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3EDC5-3FB1-FC41-9066-28E9738C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E1208-D4A7-3E44-87C7-30ADB186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DD9CC-D5D2-2C46-9194-C55C78CC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2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9801-E0CD-B448-9F2C-2C4F83D3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47315-71DE-CF48-9C5B-9AC4E523D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1A53C-8A81-904D-A7A6-3C5E72512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7F50B-FD02-AD4F-A6AC-FF93EB82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02C18-2AC0-8442-816D-FCE1A02C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0CF26-5E54-6847-B10B-9B1E75E7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5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F317B-19B6-854D-9EBB-BAB8CA04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772E6-F10E-4A40-9FA9-6836CE4E9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9DAFB-D65C-4444-A944-B6EA2FB77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9ECB0-ABC5-E54D-B092-D52902F06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EA74-D380-7945-9B00-FEC8D6274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70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8751" y="529616"/>
            <a:ext cx="7359109" cy="1587306"/>
          </a:xfrm>
        </p:spPr>
        <p:txBody>
          <a:bodyPr>
            <a:normAutofit fontScale="90000"/>
          </a:bodyPr>
          <a:lstStyle/>
          <a:p>
            <a:pPr algn="l"/>
            <a:r>
              <a:rPr lang="en-GB" sz="6000" dirty="0">
                <a:latin typeface="Times" pitchFamily="2" charset="0"/>
                <a:cs typeface="Arial" panose="020B0604020202020204" pitchFamily="34" charset="0"/>
              </a:rPr>
              <a:t>MTA </a:t>
            </a:r>
            <a:r>
              <a:rPr lang="en-GB" sz="6000" dirty="0" err="1">
                <a:latin typeface="Times" pitchFamily="2" charset="0"/>
                <a:cs typeface="Arial" panose="020B0604020202020204" pitchFamily="34" charset="0"/>
              </a:rPr>
              <a:t>Explaratory</a:t>
            </a:r>
            <a:r>
              <a:rPr lang="en-GB" sz="6000" dirty="0">
                <a:latin typeface="Times" pitchFamily="2" charset="0"/>
                <a:cs typeface="Arial" panose="020B0604020202020204" pitchFamily="34" charset="0"/>
              </a:rPr>
              <a:t> Data Analysis</a:t>
            </a:r>
            <a:endParaRPr lang="en-GB" sz="6000" dirty="0">
              <a:latin typeface="Times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8751" y="5951371"/>
            <a:ext cx="4155375" cy="754025"/>
          </a:xfrm>
        </p:spPr>
        <p:txBody>
          <a:bodyPr>
            <a:normAutofit/>
          </a:bodyPr>
          <a:lstStyle/>
          <a:p>
            <a:pPr algn="l"/>
            <a:r>
              <a:rPr lang="en-GB" sz="1600" dirty="0">
                <a:latin typeface="Times" pitchFamily="2" charset="0"/>
              </a:rPr>
              <a:t>By Raghad Aloraini</a:t>
            </a:r>
          </a:p>
          <a:p>
            <a:pPr algn="l"/>
            <a:r>
              <a:rPr lang="en-GB" sz="1600" dirty="0">
                <a:latin typeface="Times" pitchFamily="2" charset="0"/>
              </a:rPr>
              <a:t>T5 data science bootcamp</a:t>
            </a:r>
          </a:p>
        </p:txBody>
      </p:sp>
      <p:pic>
        <p:nvPicPr>
          <p:cNvPr id="3" name="Picture 2" descr="A picture containing road&#10;&#10;Description automatically generated">
            <a:extLst>
              <a:ext uri="{FF2B5EF4-FFF2-40B4-BE49-F238E27FC236}">
                <a16:creationId xmlns:a16="http://schemas.microsoft.com/office/drawing/2014/main" id="{426851EF-1455-43E9-88A4-81FC7B2226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365" y="0"/>
            <a:ext cx="4571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7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8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2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GB" sz="5200">
                <a:latin typeface="Times" pitchFamily="2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r>
              <a:rPr lang="en-GB" sz="2000" dirty="0">
                <a:latin typeface="Times" pitchFamily="2" charset="0"/>
              </a:rPr>
              <a:t>See the effect of COVID-19 on the Metropolitan Transportation traffic.</a:t>
            </a:r>
          </a:p>
          <a:p>
            <a:r>
              <a:rPr lang="en-GB" sz="2000" dirty="0">
                <a:latin typeface="Times" pitchFamily="2" charset="0"/>
              </a:rPr>
              <a:t>Find the top 5 crowded stations.</a:t>
            </a:r>
          </a:p>
          <a:p>
            <a:r>
              <a:rPr lang="en-GB" sz="2000" dirty="0">
                <a:latin typeface="Times" pitchFamily="2" charset="0"/>
              </a:rPr>
              <a:t>Find the traffic for each day.</a:t>
            </a:r>
          </a:p>
        </p:txBody>
      </p:sp>
    </p:spTree>
    <p:extLst>
      <p:ext uri="{BB962C8B-B14F-4D97-AF65-F5344CB8AC3E}">
        <p14:creationId xmlns:p14="http://schemas.microsoft.com/office/powerpoint/2010/main" val="176973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3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8306" y="1239927"/>
            <a:ext cx="4273898" cy="4680583"/>
          </a:xfrm>
        </p:spPr>
        <p:txBody>
          <a:bodyPr anchor="ctr">
            <a:normAutofit/>
          </a:bodyPr>
          <a:lstStyle/>
          <a:p>
            <a:r>
              <a:rPr lang="en-GB" sz="5200" dirty="0">
                <a:latin typeface="Times" pitchFamily="2" charset="0"/>
                <a:cs typeface="Arial" panose="020B0604020202020204" pitchFamily="34" charset="0"/>
              </a:rPr>
              <a:t>Methodologies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mes" pitchFamily="2" charset="0"/>
              </a:rPr>
              <a:t>Using the data from </a:t>
            </a:r>
            <a:r>
              <a:rPr lang="en-US" sz="2000" dirty="0">
                <a:latin typeface="Times" pitchFamily="2" charset="0"/>
              </a:rPr>
              <a:t>The Metropolitan Transportation Authority website</a:t>
            </a:r>
          </a:p>
          <a:p>
            <a:pPr marL="0" indent="0">
              <a:buNone/>
            </a:pPr>
            <a:endParaRPr lang="en-GB" sz="2000" dirty="0">
              <a:latin typeface="Times" pitchFamily="2" charset="0"/>
            </a:endParaRPr>
          </a:p>
          <a:p>
            <a:r>
              <a:rPr lang="en-GB" sz="2000" dirty="0">
                <a:latin typeface="Times" pitchFamily="2" charset="0"/>
              </a:rPr>
              <a:t>I analysed 4 months of data starting from December 2019 till April 2020 before and after the pandemic.</a:t>
            </a:r>
          </a:p>
          <a:p>
            <a:r>
              <a:rPr lang="en-GB" sz="2000" dirty="0">
                <a:latin typeface="Times" pitchFamily="2" charset="0"/>
              </a:rPr>
              <a:t>Check for duplicated rows then drop them.</a:t>
            </a:r>
          </a:p>
          <a:p>
            <a:r>
              <a:rPr lang="en-GB" sz="2000" dirty="0">
                <a:latin typeface="Times" pitchFamily="2" charset="0"/>
              </a:rPr>
              <a:t>Calculate the number of daily entries and exits.</a:t>
            </a:r>
          </a:p>
          <a:p>
            <a:r>
              <a:rPr lang="en-GB" sz="2000" dirty="0">
                <a:latin typeface="Times" pitchFamily="2" charset="0"/>
              </a:rPr>
              <a:t>Calculate the daily traffic. </a:t>
            </a:r>
          </a:p>
          <a:p>
            <a:r>
              <a:rPr lang="en-GB" sz="2000" dirty="0">
                <a:latin typeface="Times" pitchFamily="2" charset="0"/>
              </a:rPr>
              <a:t>Group by top 5 crowded stations.</a:t>
            </a:r>
          </a:p>
          <a:p>
            <a:r>
              <a:rPr lang="en-GB" sz="2000" dirty="0">
                <a:latin typeface="Times" pitchFamily="2" charset="0"/>
              </a:rPr>
              <a:t>Group by weekdays traffic.</a:t>
            </a:r>
          </a:p>
        </p:txBody>
      </p:sp>
    </p:spTree>
    <p:extLst>
      <p:ext uri="{BB962C8B-B14F-4D97-AF65-F5344CB8AC3E}">
        <p14:creationId xmlns:p14="http://schemas.microsoft.com/office/powerpoint/2010/main" val="96000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Key Findings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" pitchFamily="2" charset="0"/>
              </a:rPr>
              <a:t>Top stations are the following: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" pitchFamily="2" charset="0"/>
              </a:rPr>
              <a:t>34 ST-PENN STA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" pitchFamily="2" charset="0"/>
              </a:rPr>
              <a:t>GRD CNTRL-42 ST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" pitchFamily="2" charset="0"/>
              </a:rPr>
              <a:t>34 ST-HERALD SQ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" pitchFamily="2" charset="0"/>
              </a:rPr>
              <a:t>23</a:t>
            </a:r>
            <a:r>
              <a:rPr lang="en-US" sz="2000" baseline="30000" dirty="0">
                <a:latin typeface="Times" pitchFamily="2" charset="0"/>
              </a:rPr>
              <a:t>rd</a:t>
            </a:r>
            <a:r>
              <a:rPr lang="en-US" sz="2000" dirty="0">
                <a:latin typeface="Times" pitchFamily="2" charset="0"/>
              </a:rPr>
              <a:t> Street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" pitchFamily="2" charset="0"/>
              </a:rPr>
              <a:t>86 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ar chart, histogram&#10;&#10;Description automatically generated">
            <a:extLst>
              <a:ext uri="{FF2B5EF4-FFF2-40B4-BE49-F238E27FC236}">
                <a16:creationId xmlns:a16="http://schemas.microsoft.com/office/drawing/2014/main" id="{DE84DAB9-8CF9-264C-950B-702350ED9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27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1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Key Findings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/>
            <a:r>
              <a:rPr lang="en-US" sz="2000" dirty="0">
                <a:latin typeface="Times" pitchFamily="2" charset="0"/>
              </a:rPr>
              <a:t>I choose specific turnstile from the top crowded station before and after COVID-19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" pitchFamily="2" charset="0"/>
              </a:rPr>
              <a:t>Traffic decreased after COVID-19 by 98% and turns to only 2% of total traffic.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Chart, pie chart&#10;&#10;Description automatically generated">
            <a:extLst>
              <a:ext uri="{FF2B5EF4-FFF2-40B4-BE49-F238E27FC236}">
                <a16:creationId xmlns:a16="http://schemas.microsoft.com/office/drawing/2014/main" id="{61502D22-DA48-9743-B919-D13E2E0D7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243" y="1665287"/>
            <a:ext cx="5016500" cy="3746500"/>
          </a:xfrm>
        </p:spPr>
      </p:pic>
    </p:spTree>
    <p:extLst>
      <p:ext uri="{BB962C8B-B14F-4D97-AF65-F5344CB8AC3E}">
        <p14:creationId xmlns:p14="http://schemas.microsoft.com/office/powerpoint/2010/main" val="207242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Findings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" pitchFamily="2" charset="0"/>
              </a:rPr>
              <a:t>Monday, Wednesday, Friday, Saturday, Sunday generally see more traffic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" pitchFamily="2" charset="0"/>
              </a:rPr>
              <a:t>Tuesday, </a:t>
            </a:r>
            <a:r>
              <a:rPr lang="en-US" sz="1800" dirty="0" err="1">
                <a:latin typeface="Times" pitchFamily="2" charset="0"/>
              </a:rPr>
              <a:t>thursday</a:t>
            </a:r>
            <a:r>
              <a:rPr lang="en-US" sz="1800" dirty="0">
                <a:latin typeface="Times" pitchFamily="2" charset="0"/>
              </a:rPr>
              <a:t> generally see less traffic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latin typeface="Times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10105F3-AB2F-6A4A-A436-EBDCF1A3D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98" y="1301796"/>
            <a:ext cx="4622800" cy="4318000"/>
          </a:xfrm>
        </p:spPr>
      </p:pic>
    </p:spTree>
    <p:extLst>
      <p:ext uri="{BB962C8B-B14F-4D97-AF65-F5344CB8AC3E}">
        <p14:creationId xmlns:p14="http://schemas.microsoft.com/office/powerpoint/2010/main" val="214707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3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GB" sz="5200" dirty="0">
                <a:latin typeface="Times" pitchFamily="2" charset="0"/>
                <a:cs typeface="Arial" panose="020B0604020202020204" pitchFamily="34" charset="0"/>
              </a:rPr>
              <a:t>Conclusion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4850" y="1239927"/>
            <a:ext cx="6748897" cy="46805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mes" pitchFamily="2" charset="0"/>
              </a:rPr>
              <a:t>Using the data from </a:t>
            </a:r>
            <a:r>
              <a:rPr lang="en-US" sz="2000" dirty="0">
                <a:latin typeface="Times" pitchFamily="2" charset="0"/>
              </a:rPr>
              <a:t>The Metropolitan Transportation Authority website we concluded and found the following:</a:t>
            </a:r>
          </a:p>
          <a:p>
            <a:pPr marL="0" indent="0">
              <a:buNone/>
            </a:pPr>
            <a:endParaRPr lang="en-US" sz="2000" dirty="0">
              <a:latin typeface="Times" pitchFamily="2" charset="0"/>
            </a:endParaRPr>
          </a:p>
          <a:p>
            <a:pPr marL="742950" lvl="1"/>
            <a:r>
              <a:rPr lang="en-US" sz="1800" dirty="0">
                <a:latin typeface="Times" pitchFamily="2" charset="0"/>
              </a:rPr>
              <a:t>Top five stations by traffic are: 34 ST-PENN STAGRD CNTRL-42 ST , 34 ST-HERALD SQ , 23</a:t>
            </a:r>
            <a:r>
              <a:rPr lang="en-US" sz="1800" baseline="30000" dirty="0">
                <a:latin typeface="Times" pitchFamily="2" charset="0"/>
              </a:rPr>
              <a:t>rd</a:t>
            </a:r>
            <a:r>
              <a:rPr lang="en-US" sz="1800" dirty="0">
                <a:latin typeface="Times" pitchFamily="2" charset="0"/>
              </a:rPr>
              <a:t> Street , 86 ST. </a:t>
            </a:r>
          </a:p>
          <a:p>
            <a:pPr marL="742950" lvl="1"/>
            <a:endParaRPr lang="en-US" sz="1800" dirty="0">
              <a:latin typeface="Times" pitchFamily="2" charset="0"/>
            </a:endParaRPr>
          </a:p>
          <a:p>
            <a:pPr marL="742950" lvl="1"/>
            <a:r>
              <a:rPr lang="en-US" sz="1800" dirty="0">
                <a:latin typeface="Times" pitchFamily="2" charset="0"/>
              </a:rPr>
              <a:t>The Traffic after COVID-19 pandemic for the most crowded stations has decreased by 98%.</a:t>
            </a:r>
          </a:p>
          <a:p>
            <a:pPr marL="742950" lvl="1"/>
            <a:endParaRPr lang="en-US" sz="1800" dirty="0">
              <a:latin typeface="Times" pitchFamily="2" charset="0"/>
            </a:endParaRPr>
          </a:p>
          <a:p>
            <a:pPr marL="742950" lvl="1"/>
            <a:r>
              <a:rPr lang="en-US" sz="1800" dirty="0">
                <a:latin typeface="Times" pitchFamily="2" charset="0"/>
              </a:rPr>
              <a:t>Most rushing weekdays are: Monday, Wednesday, Friday, Saturday, Sunday. </a:t>
            </a:r>
            <a:endParaRPr lang="en-GB" sz="20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5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935" y="881688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GB" sz="3600" dirty="0">
                <a:latin typeface="Times" pitchFamily="2" charset="0"/>
                <a:cs typeface="Arial" panose="020B0604020202020204" pitchFamily="34" charset="0"/>
              </a:rPr>
              <a:t>Thank  You</a:t>
            </a:r>
            <a:endParaRPr lang="en-GB" sz="3600" dirty="0">
              <a:latin typeface="Times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A person walking on a bridge&#10;&#10;Description automatically generated">
            <a:extLst>
              <a:ext uri="{FF2B5EF4-FFF2-40B4-BE49-F238E27FC236}">
                <a16:creationId xmlns:a16="http://schemas.microsoft.com/office/drawing/2014/main" id="{DE49ACD4-4F35-4159-8918-32FC01A5EB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3428"/>
          <a:stretch/>
        </p:blipFill>
        <p:spPr>
          <a:xfrm>
            <a:off x="6788383" y="613147"/>
            <a:ext cx="4565417" cy="5593443"/>
          </a:xfrm>
          <a:prstGeom prst="rect">
            <a:avLst/>
          </a:prstGeom>
        </p:spPr>
      </p:pic>
      <p:cxnSp>
        <p:nvCxnSpPr>
          <p:cNvPr id="32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42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247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</vt:lpstr>
      <vt:lpstr>Office Theme</vt:lpstr>
      <vt:lpstr>MTA Explaratory Data Analysis</vt:lpstr>
      <vt:lpstr>Goals</vt:lpstr>
      <vt:lpstr>Methodologies</vt:lpstr>
      <vt:lpstr>Key Findings</vt:lpstr>
      <vt:lpstr>Key Findings</vt:lpstr>
      <vt:lpstr>Key Findings</vt:lpstr>
      <vt:lpstr>Conclusion 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MTA Data Analysis of NYC  Subway for WTWY</dc:title>
  <dc:creator>Yingzhao Ouyang</dc:creator>
  <cp:lastModifiedBy>رغد</cp:lastModifiedBy>
  <cp:revision>35</cp:revision>
  <dcterms:created xsi:type="dcterms:W3CDTF">2020-04-16T12:43:07Z</dcterms:created>
  <dcterms:modified xsi:type="dcterms:W3CDTF">2021-09-09T11:01:52Z</dcterms:modified>
</cp:coreProperties>
</file>