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1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1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9" name="Holder 3"/>
          <p:cNvSpPr>
            <a:spLocks noGrp="1"/>
          </p:cNvSpPr>
          <p:nvPr>
            <p:ph type="body" idx="1"/>
          </p:nvPr>
        </p:nvSpPr>
        <p:spPr/>
        <p:txBody>
          <a:bodyPr lIns="0" tIns="0" rIns="0" bIns="0"/>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703"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04"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705"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706"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709"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11"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554542" y="3314150"/>
            <a:ext cx="8610600" cy="1869440"/>
          </a:xfrm>
          <a:prstGeom prst="rect">
            <a:avLst/>
          </a:prstGeom>
          <a:noFill/>
        </p:spPr>
        <p:txBody>
          <a:bodyPr wrap="square" rtlCol="0">
            <a:spAutoFit/>
          </a:bodyPr>
          <a:p>
            <a:r>
              <a:rPr lang="en-US" sz="2400"/>
              <a:t>STUDENT NAME:</a:t>
            </a:r>
            <a:r>
              <a:rPr lang="en-US" sz="2400"/>
              <a:t> </a:t>
            </a:r>
            <a:r>
              <a:rPr lang="en-US" sz="2400"/>
              <a:t>N</a:t>
            </a:r>
            <a:r>
              <a:rPr lang="en-US" sz="2400"/>
              <a:t>a</a:t>
            </a:r>
            <a:r>
              <a:rPr lang="en-US" sz="2400"/>
              <a:t>n</a:t>
            </a:r>
            <a:r>
              <a:rPr lang="en-US" sz="2400"/>
              <a:t>d</a:t>
            </a:r>
            <a:r>
              <a:rPr lang="en-US" sz="2400"/>
              <a:t>h</a:t>
            </a:r>
            <a:r>
              <a:rPr lang="en-US" sz="2400"/>
              <a:t>i</a:t>
            </a:r>
            <a:r>
              <a:rPr lang="en-US" sz="2400"/>
              <a:t>n</a:t>
            </a:r>
            <a:r>
              <a:rPr lang="en-US" sz="2400"/>
              <a:t>i</a:t>
            </a:r>
            <a:r>
              <a:rPr lang="en-US" sz="2400"/>
              <a:t> </a:t>
            </a:r>
            <a:r>
              <a:rPr lang="en-US" sz="2400"/>
              <a:t>R</a:t>
            </a:r>
            <a:endParaRPr lang="en-US" sz="2400" dirty="0"/>
          </a:p>
          <a:p>
            <a:r>
              <a:rPr lang="en-US" sz="2400" dirty="0"/>
              <a:t>REGISTER NO:</a:t>
            </a:r>
            <a:r>
              <a:rPr lang="en-US" sz="2400" dirty="0"/>
              <a:t> </a:t>
            </a:r>
            <a:r>
              <a:rPr lang="en-US" sz="2400" dirty="0"/>
              <a:t>3</a:t>
            </a:r>
            <a:r>
              <a:rPr lang="en-US" sz="2400" dirty="0"/>
              <a:t>1</a:t>
            </a:r>
            <a:r>
              <a:rPr lang="en-US" sz="2400" dirty="0"/>
              <a:t>2</a:t>
            </a:r>
            <a:r>
              <a:rPr lang="en-US" sz="2400" dirty="0"/>
              <a:t>2</a:t>
            </a:r>
            <a:r>
              <a:rPr lang="en-US" sz="2400" dirty="0"/>
              <a:t>1</a:t>
            </a:r>
            <a:r>
              <a:rPr lang="en-US" sz="2400" dirty="0"/>
              <a:t>6</a:t>
            </a:r>
            <a:r>
              <a:rPr lang="en-US" sz="2400" dirty="0"/>
              <a:t>8</a:t>
            </a:r>
            <a:r>
              <a:rPr lang="en-US" sz="2400" dirty="0"/>
              <a:t>2</a:t>
            </a:r>
            <a:r>
              <a:rPr lang="en-US" sz="2400" dirty="0"/>
              <a:t>2</a:t>
            </a:r>
            <a:endParaRPr lang="zh-CN" altLang="en-US"/>
          </a:p>
          <a:p>
            <a:r>
              <a:rPr lang="en-US" sz="2400" dirty="0"/>
              <a:t>DEPARTMENT:</a:t>
            </a:r>
            <a:r>
              <a:rPr lang="en-US" sz="2400" dirty="0"/>
              <a:t> </a:t>
            </a:r>
            <a:r>
              <a:rPr lang="en-US" sz="2400" dirty="0"/>
              <a:t>I</a:t>
            </a:r>
            <a:r>
              <a:rPr lang="en-US" sz="2400" dirty="0"/>
              <a:t>I</a:t>
            </a:r>
            <a:r>
              <a:rPr lang="en-US" sz="2400" dirty="0"/>
              <a:t>I</a:t>
            </a:r>
            <a:r>
              <a:rPr lang="en-US" sz="2400" dirty="0"/>
              <a:t> </a:t>
            </a:r>
            <a:r>
              <a:rPr lang="en-US" sz="2400" dirty="0"/>
              <a:t>B</a:t>
            </a:r>
            <a:r>
              <a:rPr lang="en-US" sz="2400" dirty="0"/>
              <a:t>C</a:t>
            </a:r>
            <a:r>
              <a:rPr lang="en-US" sz="2400" dirty="0"/>
              <a:t>O</a:t>
            </a:r>
            <a:r>
              <a:rPr lang="en-US" sz="2400" dirty="0"/>
              <a:t>M</a:t>
            </a:r>
            <a:r>
              <a:rPr lang="en-US" sz="2400" dirty="0"/>
              <a:t> </a:t>
            </a:r>
            <a:r>
              <a:rPr lang="en-US" sz="2400" dirty="0"/>
              <a:t>A</a:t>
            </a:r>
            <a:r>
              <a:rPr lang="en-US" sz="2400" dirty="0"/>
              <a:t>/</a:t>
            </a:r>
            <a:r>
              <a:rPr lang="en-US" sz="2400" dirty="0"/>
              <a:t>F</a:t>
            </a:r>
            <a:endParaRPr lang="zh-CN" altLang="en-US"/>
          </a:p>
          <a:p>
            <a:r>
              <a:rPr lang="en-US" sz="2400" dirty="0"/>
              <a:t>COLLEGE</a:t>
            </a:r>
            <a:r>
              <a:rPr lang="en-US" sz="2400" dirty="0"/>
              <a:t> </a:t>
            </a:r>
            <a:r>
              <a:rPr lang="en-US" sz="2400" dirty="0"/>
              <a:t>:</a:t>
            </a:r>
            <a:r>
              <a:rPr lang="en-US" sz="2400" dirty="0"/>
              <a:t> </a:t>
            </a:r>
            <a:r>
              <a:rPr lang="en-US" sz="2400" dirty="0"/>
              <a:t> </a:t>
            </a:r>
            <a:r>
              <a:rPr lang="en-US" sz="2400" dirty="0"/>
              <a:t>S</a:t>
            </a:r>
            <a:r>
              <a:rPr lang="en-US" sz="2400" dirty="0"/>
              <a:t>h</a:t>
            </a:r>
            <a:r>
              <a:rPr lang="en-US" sz="2400" dirty="0"/>
              <a:t>r</a:t>
            </a:r>
            <a:r>
              <a:rPr lang="en-US" sz="2400" dirty="0"/>
              <a:t>i</a:t>
            </a:r>
            <a:r>
              <a:rPr lang="en-US" sz="2400" dirty="0"/>
              <a:t> </a:t>
            </a:r>
            <a:r>
              <a:rPr lang="en-US" sz="2400" dirty="0"/>
              <a:t>k</a:t>
            </a:r>
            <a:r>
              <a:rPr lang="en-US" sz="2400" dirty="0"/>
              <a:t>r</a:t>
            </a:r>
            <a:r>
              <a:rPr lang="en-US" sz="2400" dirty="0"/>
              <a:t>i</a:t>
            </a:r>
            <a:r>
              <a:rPr lang="en-US" sz="2400" dirty="0"/>
              <a:t>s</a:t>
            </a:r>
            <a:r>
              <a:rPr lang="en-US" sz="2400" dirty="0"/>
              <a:t>h</a:t>
            </a:r>
            <a:r>
              <a:rPr lang="en-US" sz="2400" dirty="0"/>
              <a:t>n</a:t>
            </a:r>
            <a:r>
              <a:rPr lang="en-US" sz="2400" dirty="0"/>
              <a:t>a</a:t>
            </a:r>
            <a:r>
              <a:rPr lang="en-US" sz="2400" dirty="0"/>
              <a:t>s</a:t>
            </a:r>
            <a:r>
              <a:rPr lang="en-US" sz="2400" dirty="0"/>
              <a:t>w</a:t>
            </a:r>
            <a:r>
              <a:rPr lang="en-US" sz="2400" dirty="0"/>
              <a:t>a</a:t>
            </a:r>
            <a:r>
              <a:rPr lang="en-US" sz="2400" dirty="0"/>
              <a:t>m</a:t>
            </a:r>
            <a:r>
              <a:rPr lang="en-US" sz="2400" dirty="0"/>
              <a:t>y</a:t>
            </a:r>
            <a:r>
              <a:rPr lang="en-US" sz="2400" dirty="0"/>
              <a:t> </a:t>
            </a:r>
            <a:r>
              <a:rPr lang="en-US" sz="2400" dirty="0"/>
              <a:t>c</a:t>
            </a:r>
            <a:r>
              <a:rPr lang="en-US" sz="2400" dirty="0"/>
              <a:t>o</a:t>
            </a:r>
            <a:r>
              <a:rPr lang="en-US" sz="2400" dirty="0"/>
              <a:t>l</a:t>
            </a:r>
            <a:r>
              <a:rPr lang="en-US" sz="2400" dirty="0"/>
              <a:t>l</a:t>
            </a:r>
            <a:r>
              <a:rPr lang="en-US" sz="2400" dirty="0"/>
              <a:t>e</a:t>
            </a:r>
            <a:r>
              <a:rPr lang="en-US" sz="2400" dirty="0"/>
              <a:t>g</a:t>
            </a:r>
            <a:r>
              <a:rPr lang="en-US" sz="2400" dirty="0"/>
              <a:t>e</a:t>
            </a:r>
            <a:r>
              <a:rPr lang="en-US" sz="2400" dirty="0"/>
              <a:t> </a:t>
            </a:r>
            <a:r>
              <a:rPr lang="en-US" sz="2400" dirty="0"/>
              <a:t>f</a:t>
            </a:r>
            <a:r>
              <a:rPr lang="en-US" sz="2400" dirty="0"/>
              <a:t>o</a:t>
            </a:r>
            <a:r>
              <a:rPr lang="en-US" sz="2400" dirty="0"/>
              <a:t>r</a:t>
            </a:r>
            <a:r>
              <a:rPr lang="en-US" sz="2400" dirty="0"/>
              <a:t> </a:t>
            </a:r>
            <a:r>
              <a:rPr lang="en-US" sz="2400" dirty="0"/>
              <a:t>w</a:t>
            </a:r>
            <a:r>
              <a:rPr lang="en-US" sz="2400" dirty="0"/>
              <a:t>o</a:t>
            </a:r>
            <a:r>
              <a:rPr lang="en-US" sz="2400" dirty="0"/>
              <a:t>m</a:t>
            </a:r>
            <a:r>
              <a:rPr lang="en-US" sz="2400" dirty="0"/>
              <a:t>e</a:t>
            </a:r>
            <a:r>
              <a:rPr lang="en-US" sz="2400" dirty="0"/>
              <a:t>n</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1666875" y="6467475"/>
            <a:ext cx="76200" cy="177800"/>
          </a:xfrm>
          <a:prstGeom prst="rect">
            <a:avLst/>
          </a:prstGeom>
        </p:spPr>
      </p:pic>
      <p:sp>
        <p:nvSpPr>
          <p:cNvPr id="1048684"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5" name="object 8"/>
          <p:cNvSpPr txBox="1"/>
          <p:nvPr/>
        </p:nvSpPr>
        <p:spPr>
          <a:xfrm>
            <a:off x="739775" y="291147"/>
            <a:ext cx="3937703" cy="737236"/>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8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727" name="Text Box 1048726"/>
          <p:cNvSpPr txBox="1"/>
          <p:nvPr/>
        </p:nvSpPr>
        <p:spPr>
          <a:xfrm>
            <a:off x="739774" y="1269991"/>
            <a:ext cx="4704997" cy="574040"/>
          </a:xfrm>
          <a:prstGeom prst="rect">
            <a:avLst/>
          </a:prstGeom>
        </p:spPr>
        <p:txBody>
          <a:bodyPr wrap="square" rtlCol="0">
            <a:spAutoFit/>
          </a:bodyPr>
          <a:p>
            <a:r>
              <a:rPr lang="en-US" sz="3200" b="1">
                <a:solidFill>
                  <a:srgbClr val="000000"/>
                </a:solidFill>
              </a:rPr>
              <a:t>P</a:t>
            </a:r>
            <a:r>
              <a:rPr lang="en-US" sz="3200" b="1">
                <a:solidFill>
                  <a:srgbClr val="000000"/>
                </a:solidFill>
              </a:rPr>
              <a:t>e</a:t>
            </a:r>
            <a:r>
              <a:rPr lang="en-US" sz="3200" b="1">
                <a:solidFill>
                  <a:srgbClr val="000000"/>
                </a:solidFill>
              </a:rPr>
              <a:t>r</a:t>
            </a:r>
            <a:r>
              <a:rPr lang="en-US" sz="3200" b="1">
                <a:solidFill>
                  <a:srgbClr val="000000"/>
                </a:solidFill>
              </a:rPr>
              <a:t>f</a:t>
            </a:r>
            <a:r>
              <a:rPr lang="en-US" sz="3200" b="1">
                <a:solidFill>
                  <a:srgbClr val="000000"/>
                </a:solidFill>
              </a:rPr>
              <a:t>o</a:t>
            </a:r>
            <a:r>
              <a:rPr lang="en-US" sz="3200" b="1">
                <a:solidFill>
                  <a:srgbClr val="000000"/>
                </a:solidFill>
              </a:rPr>
              <a:t>rmance</a:t>
            </a:r>
            <a:r>
              <a:rPr lang="en-US" sz="3200" b="1">
                <a:solidFill>
                  <a:srgbClr val="000000"/>
                </a:solidFill>
              </a:rPr>
              <a:t> </a:t>
            </a:r>
            <a:r>
              <a:rPr lang="en-US" sz="3200" b="1">
                <a:solidFill>
                  <a:srgbClr val="000000"/>
                </a:solidFill>
              </a:rPr>
              <a:t>a</a:t>
            </a:r>
            <a:r>
              <a:rPr lang="en-US" sz="3200" b="1">
                <a:solidFill>
                  <a:srgbClr val="000000"/>
                </a:solidFill>
              </a:rPr>
              <a:t>n</a:t>
            </a:r>
            <a:r>
              <a:rPr lang="en-US" sz="3200" b="1">
                <a:solidFill>
                  <a:srgbClr val="000000"/>
                </a:solidFill>
              </a:rPr>
              <a:t>a</a:t>
            </a:r>
            <a:r>
              <a:rPr lang="en-US" sz="3200" b="1">
                <a:solidFill>
                  <a:srgbClr val="000000"/>
                </a:solidFill>
              </a:rPr>
              <a:t>l</a:t>
            </a:r>
            <a:r>
              <a:rPr lang="en-US" sz="3200" b="1">
                <a:solidFill>
                  <a:srgbClr val="000000"/>
                </a:solidFill>
              </a:rPr>
              <a:t>y</a:t>
            </a:r>
            <a:r>
              <a:rPr lang="en-US" sz="3200" b="1">
                <a:solidFill>
                  <a:srgbClr val="000000"/>
                </a:solidFill>
              </a:rPr>
              <a:t>sis</a:t>
            </a:r>
            <a:r>
              <a:rPr lang="en-US" sz="3200" b="1">
                <a:solidFill>
                  <a:srgbClr val="000000"/>
                </a:solidFill>
              </a:rPr>
              <a:t>:</a:t>
            </a:r>
            <a:r>
              <a:rPr lang="en-US" sz="3200" b="1">
                <a:solidFill>
                  <a:srgbClr val="000000"/>
                </a:solidFill>
              </a:rPr>
              <a:t> </a:t>
            </a:r>
            <a:endParaRPr lang="en-IN" sz="2800" b="1">
              <a:solidFill>
                <a:srgbClr val="000000"/>
              </a:solidFill>
            </a:endParaRPr>
          </a:p>
        </p:txBody>
      </p:sp>
      <p:sp>
        <p:nvSpPr>
          <p:cNvPr id="1048728" name="Text Box 1048727"/>
          <p:cNvSpPr txBox="1"/>
          <p:nvPr/>
        </p:nvSpPr>
        <p:spPr>
          <a:xfrm>
            <a:off x="1274351" y="1889761"/>
            <a:ext cx="6806255" cy="1539239"/>
          </a:xfrm>
          <a:prstGeom prst="rect">
            <a:avLst/>
          </a:prstGeom>
        </p:spPr>
        <p:txBody>
          <a:bodyPr wrap="square" rtlCol="0">
            <a:spAutoFit/>
          </a:bodyPr>
          <a:p>
            <a:r>
              <a:rPr lang="en-IN" sz="3200">
                <a:solidFill>
                  <a:srgbClr val="000000"/>
                </a:solidFill>
              </a:rPr>
              <a:t>Analyze employee performance data to:</a:t>
            </a:r>
            <a:endParaRPr lang="en-IN" sz="3600">
              <a:solidFill>
                <a:srgbClr val="000000"/>
              </a:solidFill>
            </a:endParaRPr>
          </a:p>
          <a:p>
            <a:r>
              <a:rPr lang="en-IN" sz="3200">
                <a:solidFill>
                  <a:srgbClr val="000000"/>
                </a:solidFill>
              </a:rPr>
              <a:t>    - Identify top performers</a:t>
            </a:r>
            <a:r>
              <a:rPr lang="en-US" sz="3200">
                <a:solidFill>
                  <a:srgbClr val="000000"/>
                </a:solidFill>
              </a:rPr>
              <a:t>.</a:t>
            </a:r>
            <a:r>
              <a:rPr lang="en-US" sz="3200">
                <a:solidFill>
                  <a:srgbClr val="000000"/>
                </a:solidFill>
              </a:rPr>
              <a:t> </a:t>
            </a:r>
            <a:endParaRPr lang="en-IN" sz="2800">
              <a:solidFill>
                <a:srgbClr val="000000"/>
              </a:solidFill>
            </a:endParaRPr>
          </a:p>
        </p:txBody>
      </p:sp>
      <p:sp>
        <p:nvSpPr>
          <p:cNvPr id="1048730" name="Text Box 1048729"/>
          <p:cNvSpPr txBox="1"/>
          <p:nvPr/>
        </p:nvSpPr>
        <p:spPr>
          <a:xfrm>
            <a:off x="739774" y="3428999"/>
            <a:ext cx="5190037" cy="574040"/>
          </a:xfrm>
          <a:prstGeom prst="rect">
            <a:avLst/>
          </a:prstGeom>
        </p:spPr>
        <p:txBody>
          <a:bodyPr wrap="square" rtlCol="0">
            <a:spAutoFit/>
          </a:bodyPr>
          <a:p>
            <a:r>
              <a:rPr lang="en-US" sz="3200" b="1">
                <a:solidFill>
                  <a:srgbClr val="000000"/>
                </a:solidFill>
              </a:rPr>
              <a:t>S</a:t>
            </a:r>
            <a:r>
              <a:rPr lang="en-US" sz="3200" b="1">
                <a:solidFill>
                  <a:srgbClr val="000000"/>
                </a:solidFill>
              </a:rPr>
              <a:t>u</a:t>
            </a:r>
            <a:r>
              <a:rPr lang="en-US" sz="3200" b="1">
                <a:solidFill>
                  <a:srgbClr val="000000"/>
                </a:solidFill>
              </a:rPr>
              <a:t>m</a:t>
            </a:r>
            <a:r>
              <a:rPr lang="en-US" sz="3200" b="1">
                <a:solidFill>
                  <a:srgbClr val="000000"/>
                </a:solidFill>
              </a:rPr>
              <a:t>m</a:t>
            </a:r>
            <a:r>
              <a:rPr lang="en-US" sz="3200" b="1">
                <a:solidFill>
                  <a:srgbClr val="000000"/>
                </a:solidFill>
              </a:rPr>
              <a:t>a</a:t>
            </a:r>
            <a:r>
              <a:rPr lang="en-US" sz="3200" b="1">
                <a:solidFill>
                  <a:srgbClr val="000000"/>
                </a:solidFill>
              </a:rPr>
              <a:t>r</a:t>
            </a:r>
            <a:r>
              <a:rPr lang="en-US" sz="3200" b="1">
                <a:solidFill>
                  <a:srgbClr val="000000"/>
                </a:solidFill>
              </a:rPr>
              <a:t>y</a:t>
            </a:r>
            <a:r>
              <a:rPr lang="en-US" sz="3200" b="1">
                <a:solidFill>
                  <a:srgbClr val="000000"/>
                </a:solidFill>
              </a:rPr>
              <a:t> </a:t>
            </a:r>
            <a:r>
              <a:rPr lang="en-US" sz="3200" b="1">
                <a:solidFill>
                  <a:srgbClr val="000000"/>
                </a:solidFill>
              </a:rPr>
              <a:t>v</a:t>
            </a:r>
            <a:r>
              <a:rPr lang="en-US" sz="3200" b="1">
                <a:solidFill>
                  <a:srgbClr val="000000"/>
                </a:solidFill>
              </a:rPr>
              <a:t>i</a:t>
            </a:r>
            <a:r>
              <a:rPr lang="en-US" sz="3200" b="1">
                <a:solidFill>
                  <a:srgbClr val="000000"/>
                </a:solidFill>
              </a:rPr>
              <a:t>s</a:t>
            </a:r>
            <a:r>
              <a:rPr lang="en-US" sz="3200" b="1">
                <a:solidFill>
                  <a:srgbClr val="000000"/>
                </a:solidFill>
              </a:rPr>
              <a:t>u</a:t>
            </a:r>
            <a:r>
              <a:rPr lang="en-US" sz="3200" b="1">
                <a:solidFill>
                  <a:srgbClr val="000000"/>
                </a:solidFill>
              </a:rPr>
              <a:t>a</a:t>
            </a:r>
            <a:r>
              <a:rPr lang="en-US" sz="3200" b="1">
                <a:solidFill>
                  <a:srgbClr val="000000"/>
                </a:solidFill>
              </a:rPr>
              <a:t>lization</a:t>
            </a:r>
            <a:r>
              <a:rPr lang="en-US" sz="3200" b="1">
                <a:solidFill>
                  <a:srgbClr val="000000"/>
                </a:solidFill>
              </a:rPr>
              <a:t>:</a:t>
            </a:r>
            <a:endParaRPr lang="en-IN" sz="2800" b="1">
              <a:solidFill>
                <a:srgbClr val="000000"/>
              </a:solidFill>
            </a:endParaRPr>
          </a:p>
        </p:txBody>
      </p:sp>
      <p:sp>
        <p:nvSpPr>
          <p:cNvPr id="1048731" name="Text Box 1048730"/>
          <p:cNvSpPr txBox="1"/>
          <p:nvPr/>
        </p:nvSpPr>
        <p:spPr>
          <a:xfrm>
            <a:off x="1743075" y="3963034"/>
            <a:ext cx="6350820" cy="2504440"/>
          </a:xfrm>
          <a:prstGeom prst="rect">
            <a:avLst/>
          </a:prstGeom>
        </p:spPr>
        <p:txBody>
          <a:bodyPr wrap="square" rtlCol="0">
            <a:spAutoFit/>
          </a:bodyPr>
          <a:p>
            <a:r>
              <a:rPr lang="en-IN" sz="3200">
                <a:solidFill>
                  <a:srgbClr val="000000"/>
                </a:solidFill>
              </a:rPr>
              <a:t>Present findings and insights using clear and concise visualizations, such as:</a:t>
            </a:r>
            <a:endParaRPr lang="en-IN" sz="3600">
              <a:solidFill>
                <a:srgbClr val="000000"/>
              </a:solidFill>
            </a:endParaRPr>
          </a:p>
          <a:p>
            <a:r>
              <a:rPr lang="en-IN" sz="3200">
                <a:solidFill>
                  <a:srgbClr val="000000"/>
                </a:solidFill>
              </a:rPr>
              <a:t>    - Executive summary reports</a:t>
            </a:r>
            <a:endParaRPr lang="en-IN" sz="3600">
              <a:solidFill>
                <a:srgbClr val="000000"/>
              </a:solidFill>
            </a:endParaRPr>
          </a:p>
          <a:p>
            <a:r>
              <a:rPr lang="en-IN" sz="3200">
                <a:solidFill>
                  <a:srgbClr val="000000"/>
                </a:solidFill>
              </a:rPr>
              <a:t>    - Dashboards</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9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9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9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1" cstate="print"/>
          <a:stretch>
            <a:fillRect/>
          </a:stretch>
        </p:blipFill>
        <p:spPr>
          <a:xfrm>
            <a:off x="1666875" y="6467475"/>
            <a:ext cx="76200" cy="177800"/>
          </a:xfrm>
          <a:prstGeom prst="rect">
            <a:avLst/>
          </a:prstGeom>
        </p:spPr>
      </p:pic>
      <p:sp>
        <p:nvSpPr>
          <p:cNvPr id="1048694" name="object 7"/>
          <p:cNvSpPr txBox="1">
            <a:spLocks noGrp="1"/>
          </p:cNvSpPr>
          <p:nvPr>
            <p:ph type="title"/>
          </p:nvPr>
        </p:nvSpPr>
        <p:spPr>
          <a:xfrm>
            <a:off x="755332" y="385444"/>
            <a:ext cx="3243784" cy="737236"/>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95"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097168" name="Picture 2097167"/>
          <p:cNvPicPr/>
          <p:nvPr/>
        </p:nvPicPr>
        <p:blipFill>
          <a:blip r:embed="rId2"/>
          <a:stretch>
            <a:fillRect/>
          </a:stretch>
        </p:blipFill>
        <p:spPr>
          <a:xfrm>
            <a:off x="1563576" y="1457038"/>
            <a:ext cx="6845036" cy="47458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7" name="Text Box 1048696"/>
          <p:cNvSpPr txBox="1"/>
          <p:nvPr/>
        </p:nvSpPr>
        <p:spPr>
          <a:xfrm>
            <a:off x="755331" y="1547686"/>
            <a:ext cx="9354258" cy="4282441"/>
          </a:xfrm>
          <a:prstGeom prst="rect">
            <a:avLst/>
          </a:prstGeom>
        </p:spPr>
        <p:txBody>
          <a:bodyPr wrap="square" rtlCol="0">
            <a:spAutoFit/>
          </a:bodyPr>
          <a:p>
            <a:r>
              <a:rPr lang="en-US" sz="2800">
                <a:solidFill>
                  <a:srgbClr val="000000"/>
                </a:solidFill>
              </a:rPr>
              <a:t>The employee performance analysis project revealed valuable insights into employee status, type, and performance rating for improvement. The results showed varying performance levels across business units, with Sales and Marketing teams demonstrating higher performance ratings. Based on these findings, targeted recommendations were made to enhance employee development. By implementing these strategies, the organization can optimize employee performance, drive business growth</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232916" cy="737236"/>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7"/>
          <p:cNvSpPr txBox="1">
            <a:spLocks noGrp="1"/>
          </p:cNvSpPr>
          <p:nvPr>
            <p:ph type="title"/>
          </p:nvPr>
        </p:nvSpPr>
        <p:spPr>
          <a:xfrm>
            <a:off x="834072" y="575055"/>
            <a:ext cx="6385931" cy="6388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719" name="Text Box 1048718"/>
          <p:cNvSpPr txBox="1"/>
          <p:nvPr/>
        </p:nvSpPr>
        <p:spPr>
          <a:xfrm>
            <a:off x="834071" y="2350135"/>
            <a:ext cx="6944288" cy="3469640"/>
          </a:xfrm>
          <a:prstGeom prst="rect">
            <a:avLst/>
          </a:prstGeom>
        </p:spPr>
        <p:txBody>
          <a:bodyPr wrap="square" rtlCol="0">
            <a:spAutoFit/>
          </a:bodyPr>
          <a:p>
            <a:r>
              <a:rPr lang="en-US" sz="3200">
                <a:solidFill>
                  <a:srgbClr val="000000"/>
                </a:solidFill>
              </a:rPr>
              <a:t>Improve employee engagement and motivation by recognizing and rewarding top performers.</a:t>
            </a:r>
            <a:endParaRPr lang="en-IN" sz="3600">
              <a:solidFill>
                <a:srgbClr val="000000"/>
              </a:solidFill>
            </a:endParaRPr>
          </a:p>
          <a:p>
            <a:endParaRPr lang="en-IN" sz="3200">
              <a:solidFill>
                <a:srgbClr val="000000"/>
              </a:solidFill>
            </a:endParaRPr>
          </a:p>
          <a:p>
            <a:r>
              <a:rPr lang="en-US" sz="3200">
                <a:solidFill>
                  <a:srgbClr val="000000"/>
                </a:solidFill>
              </a:rPr>
              <a:t> Enhance productivity  and efficiency by addressing performance gaps and providing targeted support.</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5"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6"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7" name="TextBox 10"/>
          <p:cNvSpPr txBox="1"/>
          <p:nvPr/>
        </p:nvSpPr>
        <p:spPr>
          <a:xfrm>
            <a:off x="739775" y="2626359"/>
            <a:ext cx="7924800" cy="8026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8" name="Text Box 1048657"/>
          <p:cNvSpPr txBox="1"/>
          <p:nvPr/>
        </p:nvSpPr>
        <p:spPr>
          <a:xfrm>
            <a:off x="1747836" y="2647950"/>
            <a:ext cx="5417407" cy="1348741"/>
          </a:xfrm>
          <a:prstGeom prst="rect">
            <a:avLst/>
          </a:prstGeom>
        </p:spPr>
        <p:txBody>
          <a:bodyPr wrap="square" rtlCol="0">
            <a:spAutoFit/>
          </a:bodyPr>
          <a:p>
            <a:r>
              <a:rPr lang="en-US" sz="2800">
                <a:solidFill>
                  <a:srgbClr val="000000"/>
                </a:solidFill>
              </a:rPr>
              <a:t>Provide insights and recommendations for employee development and growth. </a:t>
            </a:r>
            <a:endParaRPr lang="en-IN" sz="2800">
              <a:solidFill>
                <a:srgbClr val="000000"/>
              </a:solidFill>
            </a:endParaRPr>
          </a:p>
        </p:txBody>
      </p:sp>
      <p:sp>
        <p:nvSpPr>
          <p:cNvPr id="1048659" name="Text Box 1048658"/>
          <p:cNvSpPr txBox="1"/>
          <p:nvPr/>
        </p:nvSpPr>
        <p:spPr>
          <a:xfrm>
            <a:off x="1747836" y="4432934"/>
            <a:ext cx="4979509" cy="929640"/>
          </a:xfrm>
          <a:prstGeom prst="rect">
            <a:avLst/>
          </a:prstGeom>
        </p:spPr>
        <p:txBody>
          <a:bodyPr wrap="square" rtlCol="0">
            <a:spAutoFit/>
          </a:bodyPr>
          <a:p>
            <a:r>
              <a:rPr lang="en-US" sz="2800">
                <a:solidFill>
                  <a:srgbClr val="000000"/>
                </a:solidFill>
              </a:rPr>
              <a:t>Conduct statistical  analysis and data visualization</a:t>
            </a:r>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0"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1"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3"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4"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5" name="Text Box 1048664"/>
          <p:cNvSpPr txBox="1"/>
          <p:nvPr/>
        </p:nvSpPr>
        <p:spPr>
          <a:xfrm>
            <a:off x="1295947" y="2583179"/>
            <a:ext cx="5918685" cy="3025140"/>
          </a:xfrm>
          <a:prstGeom prst="rect">
            <a:avLst/>
          </a:prstGeom>
        </p:spPr>
        <p:txBody>
          <a:bodyPr wrap="square" rtlCol="0">
            <a:spAutoFit/>
          </a:bodyPr>
          <a:p>
            <a:r>
              <a:rPr lang="en-US" sz="2800">
                <a:solidFill>
                  <a:srgbClr val="000000"/>
                </a:solidFill>
              </a:rPr>
              <a:t>Human resources (HR) team :</a:t>
            </a:r>
            <a:endParaRPr lang="en-IN" sz="2800">
              <a:solidFill>
                <a:srgbClr val="000000"/>
              </a:solidFill>
            </a:endParaRPr>
          </a:p>
          <a:p>
            <a:endParaRPr lang="en-IN" sz="2800">
              <a:solidFill>
                <a:srgbClr val="000000"/>
              </a:solidFill>
            </a:endParaRPr>
          </a:p>
          <a:p>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a:t>
            </a:r>
            <a:r>
              <a:rPr lang="en-US" sz="2800">
                <a:solidFill>
                  <a:srgbClr val="000000"/>
                </a:solidFill>
              </a:rPr>
              <a:t> HR managers, recruiters, talent management specialists who need to identify trends, strengths and improvement in employee performance. </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p:nvPr/>
        </p:nvPicPr>
        <p:blipFill>
          <a:blip r:embed="rId1" cstate="print"/>
          <a:stretch>
            <a:fillRect/>
          </a:stretch>
        </p:blipFill>
        <p:spPr>
          <a:xfrm>
            <a:off x="0" y="1476375"/>
            <a:ext cx="2695574" cy="3248025"/>
          </a:xfrm>
          <a:prstGeom prst="rect">
            <a:avLst/>
          </a:prstGeom>
        </p:spPr>
      </p:pic>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9"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4" name="object 7"/>
          <p:cNvPicPr/>
          <p:nvPr/>
        </p:nvPicPr>
        <p:blipFill>
          <a:blip r:embed="rId2" cstate="print"/>
          <a:stretch>
            <a:fillRect/>
          </a:stretch>
        </p:blipFill>
        <p:spPr>
          <a:xfrm>
            <a:off x="676275" y="6467475"/>
            <a:ext cx="2143125" cy="200025"/>
          </a:xfrm>
          <a:prstGeom prst="rect">
            <a:avLst/>
          </a:prstGeom>
        </p:spPr>
      </p:pic>
      <p:sp>
        <p:nvSpPr>
          <p:cNvPr id="1048670"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720" name="Text Box 1048719"/>
          <p:cNvSpPr txBox="1"/>
          <p:nvPr/>
        </p:nvSpPr>
        <p:spPr>
          <a:xfrm>
            <a:off x="3035598" y="2310129"/>
            <a:ext cx="6408439" cy="3952240"/>
          </a:xfrm>
          <a:prstGeom prst="rect">
            <a:avLst/>
          </a:prstGeom>
        </p:spPr>
        <p:txBody>
          <a:bodyPr wrap="square" rtlCol="0">
            <a:spAutoFit/>
          </a:bodyPr>
          <a:p>
            <a:r>
              <a:rPr lang="en-US" sz="3200">
                <a:solidFill>
                  <a:srgbClr val="000000"/>
                </a:solidFill>
              </a:rPr>
              <a:t>Formulas and Functions (e.g., AVERAGE, IF) to calculate performance metrics and analyze data</a:t>
            </a:r>
            <a:r>
              <a:rPr lang="en-US" sz="3200">
                <a:solidFill>
                  <a:srgbClr val="000000"/>
                </a:solidFill>
              </a:rPr>
              <a:t>.</a:t>
            </a:r>
            <a:r>
              <a:rPr lang="en-US" sz="3200">
                <a:solidFill>
                  <a:srgbClr val="000000"/>
                </a:solidFill>
              </a:rPr>
              <a:t> </a:t>
            </a:r>
            <a:endParaRPr lang="en-IN" sz="3600">
              <a:solidFill>
                <a:srgbClr val="000000"/>
              </a:solidFill>
            </a:endParaRPr>
          </a:p>
          <a:p>
            <a:endParaRPr lang="en-IN" sz="3200">
              <a:solidFill>
                <a:srgbClr val="000000"/>
              </a:solidFill>
            </a:endParaRPr>
          </a:p>
          <a:p>
            <a:r>
              <a:rPr lang="en-US" sz="3200">
                <a:solidFill>
                  <a:srgbClr val="000000"/>
                </a:solidFill>
              </a:rPr>
              <a:t> PivotTables to summarize and segment data for in-depth analysis</a:t>
            </a:r>
            <a:r>
              <a:rPr lang="en-US" sz="3200">
                <a:solidFill>
                  <a:srgbClr val="000000"/>
                </a:solidFill>
              </a:rPr>
              <a:t>.</a:t>
            </a:r>
            <a:r>
              <a:rPr lang="en-US" sz="3200">
                <a:solidFill>
                  <a:srgbClr val="000000"/>
                </a:solidFill>
              </a:rPr>
              <a:t> </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lang="en-IN" dirty="0"/>
              <a:t>Dataset Description</a:t>
            </a:r>
            <a:endParaRPr lang="en-IN" dirty="0"/>
          </a:p>
        </p:txBody>
      </p:sp>
      <p:sp>
        <p:nvSpPr>
          <p:cNvPr id="1048721" name="Text Box 1048720"/>
          <p:cNvSpPr txBox="1"/>
          <p:nvPr/>
        </p:nvSpPr>
        <p:spPr>
          <a:xfrm>
            <a:off x="1030713" y="1500695"/>
            <a:ext cx="4000000" cy="574040"/>
          </a:xfrm>
          <a:prstGeom prst="rect">
            <a:avLst/>
          </a:prstGeom>
        </p:spPr>
        <p:txBody>
          <a:bodyPr wrap="square" rtlCol="0">
            <a:spAutoFit/>
          </a:bodyPr>
          <a:p>
            <a:r>
              <a:rPr lang="en-US" sz="3200" b="1">
                <a:solidFill>
                  <a:srgbClr val="000000"/>
                </a:solidFill>
              </a:rPr>
              <a:t>S</a:t>
            </a:r>
            <a:r>
              <a:rPr lang="en-US" sz="3200" b="1">
                <a:solidFill>
                  <a:srgbClr val="000000"/>
                </a:solidFill>
              </a:rPr>
              <a:t>t</a:t>
            </a:r>
            <a:r>
              <a:rPr lang="en-US" sz="3200" b="1">
                <a:solidFill>
                  <a:srgbClr val="000000"/>
                </a:solidFill>
              </a:rPr>
              <a:t>a</a:t>
            </a:r>
            <a:r>
              <a:rPr lang="en-US" sz="3200" b="1">
                <a:solidFill>
                  <a:srgbClr val="000000"/>
                </a:solidFill>
              </a:rPr>
              <a:t>r</a:t>
            </a:r>
            <a:r>
              <a:rPr lang="en-US" sz="3200" b="1">
                <a:solidFill>
                  <a:srgbClr val="000000"/>
                </a:solidFill>
              </a:rPr>
              <a:t>t</a:t>
            </a:r>
            <a:r>
              <a:rPr lang="en-US" sz="3200" b="1">
                <a:solidFill>
                  <a:srgbClr val="000000"/>
                </a:solidFill>
              </a:rPr>
              <a:t> </a:t>
            </a:r>
            <a:r>
              <a:rPr lang="en-US" sz="3200" b="1">
                <a:solidFill>
                  <a:srgbClr val="000000"/>
                </a:solidFill>
              </a:rPr>
              <a:t>d</a:t>
            </a:r>
            <a:r>
              <a:rPr lang="en-US" sz="3200" b="1">
                <a:solidFill>
                  <a:srgbClr val="000000"/>
                </a:solidFill>
              </a:rPr>
              <a:t>a</a:t>
            </a:r>
            <a:r>
              <a:rPr lang="en-US" sz="3200" b="1">
                <a:solidFill>
                  <a:srgbClr val="000000"/>
                </a:solidFill>
              </a:rPr>
              <a:t>t</a:t>
            </a:r>
            <a:r>
              <a:rPr lang="en-US" sz="3200" b="1">
                <a:solidFill>
                  <a:srgbClr val="000000"/>
                </a:solidFill>
              </a:rPr>
              <a:t>e</a:t>
            </a:r>
            <a:r>
              <a:rPr lang="en-US" sz="3200" b="1">
                <a:solidFill>
                  <a:srgbClr val="000000"/>
                </a:solidFill>
              </a:rPr>
              <a:t> </a:t>
            </a:r>
            <a:r>
              <a:rPr lang="en-US" sz="3200" b="1">
                <a:solidFill>
                  <a:srgbClr val="000000"/>
                </a:solidFill>
              </a:rPr>
              <a:t>:</a:t>
            </a:r>
            <a:endParaRPr lang="en-IN" sz="2800" b="1">
              <a:solidFill>
                <a:srgbClr val="000000"/>
              </a:solidFill>
            </a:endParaRPr>
          </a:p>
        </p:txBody>
      </p:sp>
      <p:sp>
        <p:nvSpPr>
          <p:cNvPr id="1048722" name="Text Box 1048721"/>
          <p:cNvSpPr txBox="1"/>
          <p:nvPr/>
        </p:nvSpPr>
        <p:spPr>
          <a:xfrm>
            <a:off x="3669625" y="1500695"/>
            <a:ext cx="5250314" cy="1056640"/>
          </a:xfrm>
          <a:prstGeom prst="rect">
            <a:avLst/>
          </a:prstGeom>
        </p:spPr>
        <p:txBody>
          <a:bodyPr wrap="square" rtlCol="0">
            <a:spAutoFit/>
          </a:bodyPr>
          <a:p>
            <a:r>
              <a:rPr lang="en-IN" sz="3200">
                <a:solidFill>
                  <a:srgbClr val="000000"/>
                </a:solidFill>
              </a:rPr>
              <a:t>Date employee started working with the company</a:t>
            </a:r>
            <a:endParaRPr lang="en-IN" sz="2800">
              <a:solidFill>
                <a:srgbClr val="000000"/>
              </a:solidFill>
            </a:endParaRPr>
          </a:p>
        </p:txBody>
      </p:sp>
      <p:sp>
        <p:nvSpPr>
          <p:cNvPr id="1048723" name="Text Box 1048722"/>
          <p:cNvSpPr txBox="1"/>
          <p:nvPr/>
        </p:nvSpPr>
        <p:spPr>
          <a:xfrm>
            <a:off x="395612" y="3017122"/>
            <a:ext cx="4000000" cy="574039"/>
          </a:xfrm>
          <a:prstGeom prst="rect">
            <a:avLst/>
          </a:prstGeom>
        </p:spPr>
        <p:txBody>
          <a:bodyPr wrap="square" rtlCol="0">
            <a:spAutoFit/>
          </a:bodyPr>
          <a:p>
            <a:r>
              <a:rPr lang="en-US" sz="3200" b="1">
                <a:solidFill>
                  <a:srgbClr val="000000"/>
                </a:solidFill>
              </a:rPr>
              <a:t>P</a:t>
            </a:r>
            <a:r>
              <a:rPr lang="en-US" sz="3200" b="1">
                <a:solidFill>
                  <a:srgbClr val="000000"/>
                </a:solidFill>
              </a:rPr>
              <a:t>e</a:t>
            </a:r>
            <a:r>
              <a:rPr lang="en-US" sz="3200" b="1">
                <a:solidFill>
                  <a:srgbClr val="000000"/>
                </a:solidFill>
              </a:rPr>
              <a:t>r</a:t>
            </a:r>
            <a:r>
              <a:rPr lang="en-US" sz="3200" b="1">
                <a:solidFill>
                  <a:srgbClr val="000000"/>
                </a:solidFill>
              </a:rPr>
              <a:t>f</a:t>
            </a:r>
            <a:r>
              <a:rPr lang="en-US" sz="3200" b="1">
                <a:solidFill>
                  <a:srgbClr val="000000"/>
                </a:solidFill>
              </a:rPr>
              <a:t>o</a:t>
            </a:r>
            <a:r>
              <a:rPr lang="en-US" sz="3200" b="1">
                <a:solidFill>
                  <a:srgbClr val="000000"/>
                </a:solidFill>
              </a:rPr>
              <a:t>r</a:t>
            </a:r>
            <a:r>
              <a:rPr lang="en-US" sz="3200" b="1">
                <a:solidFill>
                  <a:srgbClr val="000000"/>
                </a:solidFill>
              </a:rPr>
              <a:t>mance</a:t>
            </a:r>
            <a:r>
              <a:rPr lang="en-US" sz="3200" b="1">
                <a:solidFill>
                  <a:srgbClr val="000000"/>
                </a:solidFill>
              </a:rPr>
              <a:t> </a:t>
            </a:r>
            <a:r>
              <a:rPr lang="en-US" sz="3200" b="1">
                <a:solidFill>
                  <a:srgbClr val="000000"/>
                </a:solidFill>
              </a:rPr>
              <a:t>S</a:t>
            </a:r>
            <a:r>
              <a:rPr lang="en-US" sz="3200" b="1">
                <a:solidFill>
                  <a:srgbClr val="000000"/>
                </a:solidFill>
              </a:rPr>
              <a:t>c</a:t>
            </a:r>
            <a:r>
              <a:rPr lang="en-US" sz="3200" b="1">
                <a:solidFill>
                  <a:srgbClr val="000000"/>
                </a:solidFill>
              </a:rPr>
              <a:t>o</a:t>
            </a:r>
            <a:r>
              <a:rPr lang="en-US" sz="3200" b="1">
                <a:solidFill>
                  <a:srgbClr val="000000"/>
                </a:solidFill>
              </a:rPr>
              <a:t>r</a:t>
            </a:r>
            <a:r>
              <a:rPr lang="en-US" sz="3200" b="1">
                <a:solidFill>
                  <a:srgbClr val="000000"/>
                </a:solidFill>
              </a:rPr>
              <a:t>e</a:t>
            </a:r>
            <a:r>
              <a:rPr lang="en-US" sz="3200" b="1">
                <a:solidFill>
                  <a:srgbClr val="000000"/>
                </a:solidFill>
              </a:rPr>
              <a:t> </a:t>
            </a:r>
            <a:r>
              <a:rPr lang="en-US" sz="3200" b="1">
                <a:solidFill>
                  <a:srgbClr val="000000"/>
                </a:solidFill>
              </a:rPr>
              <a:t>:</a:t>
            </a:r>
            <a:endParaRPr lang="en-IN" sz="2800" b="1">
              <a:solidFill>
                <a:srgbClr val="000000"/>
              </a:solidFill>
            </a:endParaRPr>
          </a:p>
        </p:txBody>
      </p:sp>
      <p:sp>
        <p:nvSpPr>
          <p:cNvPr id="1048724" name="Text Box 1048723"/>
          <p:cNvSpPr txBox="1"/>
          <p:nvPr/>
        </p:nvSpPr>
        <p:spPr>
          <a:xfrm>
            <a:off x="4222757" y="2994309"/>
            <a:ext cx="5451978" cy="1539239"/>
          </a:xfrm>
          <a:prstGeom prst="rect">
            <a:avLst/>
          </a:prstGeom>
        </p:spPr>
        <p:txBody>
          <a:bodyPr wrap="square" rtlCol="0">
            <a:spAutoFit/>
          </a:bodyPr>
          <a:p>
            <a:r>
              <a:rPr lang="en-IN" sz="3200">
                <a:solidFill>
                  <a:srgbClr val="000000"/>
                </a:solidFill>
              </a:rPr>
              <a:t>Employee performance score (1-5) based on recent evaluations</a:t>
            </a:r>
            <a:endParaRPr lang="en-IN" sz="2800">
              <a:solidFill>
                <a:srgbClr val="000000"/>
              </a:solidFill>
            </a:endParaRPr>
          </a:p>
        </p:txBody>
      </p:sp>
      <p:sp>
        <p:nvSpPr>
          <p:cNvPr id="1048725" name="Text Box 1048724"/>
          <p:cNvSpPr txBox="1"/>
          <p:nvPr/>
        </p:nvSpPr>
        <p:spPr>
          <a:xfrm>
            <a:off x="755332" y="4804200"/>
            <a:ext cx="4000000" cy="574040"/>
          </a:xfrm>
          <a:prstGeom prst="rect">
            <a:avLst/>
          </a:prstGeom>
        </p:spPr>
        <p:txBody>
          <a:bodyPr wrap="square" rtlCol="0">
            <a:spAutoFit/>
          </a:bodyPr>
          <a:p>
            <a:r>
              <a:rPr lang="en-US" sz="3200" b="1">
                <a:solidFill>
                  <a:srgbClr val="000000"/>
                </a:solidFill>
              </a:rPr>
              <a:t>B</a:t>
            </a:r>
            <a:r>
              <a:rPr lang="en-US" sz="3200" b="1">
                <a:solidFill>
                  <a:srgbClr val="000000"/>
                </a:solidFill>
              </a:rPr>
              <a:t>u</a:t>
            </a:r>
            <a:r>
              <a:rPr lang="en-US" sz="3200" b="1">
                <a:solidFill>
                  <a:srgbClr val="000000"/>
                </a:solidFill>
              </a:rPr>
              <a:t>s</a:t>
            </a:r>
            <a:r>
              <a:rPr lang="en-US" sz="3200" b="1">
                <a:solidFill>
                  <a:srgbClr val="000000"/>
                </a:solidFill>
              </a:rPr>
              <a:t>i</a:t>
            </a:r>
            <a:r>
              <a:rPr lang="en-US" sz="3200" b="1">
                <a:solidFill>
                  <a:srgbClr val="000000"/>
                </a:solidFill>
              </a:rPr>
              <a:t>ness</a:t>
            </a:r>
            <a:r>
              <a:rPr lang="en-US" sz="3200" b="1">
                <a:solidFill>
                  <a:srgbClr val="000000"/>
                </a:solidFill>
              </a:rPr>
              <a:t> </a:t>
            </a:r>
            <a:r>
              <a:rPr lang="en-US" sz="3200" b="1">
                <a:solidFill>
                  <a:srgbClr val="000000"/>
                </a:solidFill>
              </a:rPr>
              <a:t>U</a:t>
            </a:r>
            <a:r>
              <a:rPr lang="en-US" sz="3200" b="1">
                <a:solidFill>
                  <a:srgbClr val="000000"/>
                </a:solidFill>
              </a:rPr>
              <a:t>n</a:t>
            </a:r>
            <a:r>
              <a:rPr lang="en-US" sz="3200" b="1">
                <a:solidFill>
                  <a:srgbClr val="000000"/>
                </a:solidFill>
              </a:rPr>
              <a:t>i</a:t>
            </a:r>
            <a:r>
              <a:rPr lang="en-US" sz="3200" b="1">
                <a:solidFill>
                  <a:srgbClr val="000000"/>
                </a:solidFill>
              </a:rPr>
              <a:t>t</a:t>
            </a:r>
            <a:r>
              <a:rPr lang="en-US" sz="3200" b="1">
                <a:solidFill>
                  <a:srgbClr val="000000"/>
                </a:solidFill>
              </a:rPr>
              <a:t> </a:t>
            </a:r>
            <a:r>
              <a:rPr lang="en-US" sz="3200" b="1">
                <a:solidFill>
                  <a:srgbClr val="000000"/>
                </a:solidFill>
              </a:rPr>
              <a:t>:</a:t>
            </a:r>
            <a:endParaRPr lang="en-IN" sz="2800" b="1">
              <a:solidFill>
                <a:srgbClr val="000000"/>
              </a:solidFill>
            </a:endParaRPr>
          </a:p>
        </p:txBody>
      </p:sp>
      <p:sp>
        <p:nvSpPr>
          <p:cNvPr id="1048726" name="Text Box 1048725"/>
          <p:cNvSpPr txBox="1"/>
          <p:nvPr/>
        </p:nvSpPr>
        <p:spPr>
          <a:xfrm>
            <a:off x="3669623" y="4719252"/>
            <a:ext cx="6005112" cy="1539239"/>
          </a:xfrm>
          <a:prstGeom prst="rect">
            <a:avLst/>
          </a:prstGeom>
        </p:spPr>
        <p:txBody>
          <a:bodyPr wrap="square" rtlCol="0">
            <a:spAutoFit/>
          </a:bodyPr>
          <a:p>
            <a:r>
              <a:rPr lang="en-IN" sz="3200">
                <a:solidFill>
                  <a:srgbClr val="000000"/>
                </a:solidFill>
              </a:rPr>
              <a:t>Department or team employee belongs to (e.g., Sales, Marketing, IT)</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66675" y="3381373"/>
            <a:ext cx="2466975" cy="3419475"/>
          </a:xfrm>
          <a:prstGeom prst="rect">
            <a:avLst/>
          </a:prstGeom>
        </p:spPr>
      </p:pic>
      <p:sp>
        <p:nvSpPr>
          <p:cNvPr id="1048678"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9"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0" name="TextBox 8"/>
          <p:cNvSpPr txBox="1"/>
          <p:nvPr/>
        </p:nvSpPr>
        <p:spPr>
          <a:xfrm>
            <a:off x="2743200" y="2354703"/>
            <a:ext cx="8534018" cy="954107"/>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1" name="Text Box 1048680"/>
          <p:cNvSpPr txBox="1"/>
          <p:nvPr/>
        </p:nvSpPr>
        <p:spPr>
          <a:xfrm>
            <a:off x="2533649" y="2759710"/>
            <a:ext cx="6835625" cy="3317240"/>
          </a:xfrm>
          <a:prstGeom prst="rect">
            <a:avLst/>
          </a:prstGeom>
        </p:spPr>
        <p:txBody>
          <a:bodyPr wrap="square" rtlCol="0">
            <a:spAutoFit/>
          </a:bodyPr>
          <a:p>
            <a:r>
              <a:rPr lang="en-US" sz="2800">
                <a:solidFill>
                  <a:srgbClr val="000000"/>
                </a:solidFill>
              </a:rPr>
              <a:t>- If the value in A1 is greater than 3, the formula returns "Med".</a:t>
            </a:r>
            <a:endParaRPr lang="en-IN" sz="2400">
              <a:solidFill>
                <a:srgbClr val="000000"/>
              </a:solidFill>
            </a:endParaRPr>
          </a:p>
          <a:p>
            <a:endParaRPr lang="en-IN" sz="2400">
              <a:solidFill>
                <a:srgbClr val="000000"/>
              </a:solidFill>
            </a:endParaRPr>
          </a:p>
          <a:p>
            <a:r>
              <a:rPr lang="en-US" sz="2800">
                <a:solidFill>
                  <a:srgbClr val="000000"/>
                </a:solidFill>
              </a:rPr>
              <a:t>- If the value in A1 is greater than 4, the formula returns "High".</a:t>
            </a:r>
            <a:endParaRPr lang="en-IN" sz="2400">
              <a:solidFill>
                <a:srgbClr val="000000"/>
              </a:solidFill>
            </a:endParaRPr>
          </a:p>
          <a:p>
            <a:endParaRPr lang="en-IN" sz="2400">
              <a:solidFill>
                <a:srgbClr val="000000"/>
              </a:solidFill>
            </a:endParaRPr>
          </a:p>
          <a:p>
            <a:r>
              <a:rPr lang="en-US" sz="2800">
                <a:solidFill>
                  <a:srgbClr val="000000"/>
                </a:solidFill>
              </a:rPr>
              <a:t>- If the value in A1 is less than or equal to 3, the formula returns "Low".</a:t>
            </a:r>
            <a:endParaRPr lang="en-IN" sz="2800">
              <a:solidFill>
                <a:srgbClr val="000000"/>
              </a:solidFill>
            </a:endParaRPr>
          </a:p>
        </p:txBody>
      </p:sp>
      <p:sp>
        <p:nvSpPr>
          <p:cNvPr id="1048682" name="Text Box 1048681"/>
          <p:cNvSpPr txBox="1"/>
          <p:nvPr/>
        </p:nvSpPr>
        <p:spPr>
          <a:xfrm>
            <a:off x="1639251" y="2050540"/>
            <a:ext cx="7145952" cy="574040"/>
          </a:xfrm>
          <a:prstGeom prst="rect">
            <a:avLst/>
          </a:prstGeom>
        </p:spPr>
        <p:txBody>
          <a:bodyPr wrap="square" rtlCol="0">
            <a:spAutoFit/>
          </a:bodyPr>
          <a:p>
            <a:r>
              <a:rPr lang="en-US" sz="3200" b="1">
                <a:solidFill>
                  <a:srgbClr val="000000"/>
                </a:solidFill>
              </a:rPr>
              <a:t>`=IF(A1&gt;3,"Med",IF(A1&gt;4,"High","Low"))`</a:t>
            </a:r>
            <a:endParaRPr lang="en-IN" sz="2800" b="1">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2419</Words>
  <Application>WPS Presentation</Application>
  <PresentationFormat/>
  <Paragraphs>120</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DIVYA</cp:lastModifiedBy>
  <cp:revision>1</cp:revision>
  <dcterms:created xsi:type="dcterms:W3CDTF">2024-08-31T09:44:16Z</dcterms:created>
  <dcterms:modified xsi:type="dcterms:W3CDTF">2024-08-31T09:44:16Z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DA777408232B46888491C9EA02951D4C_13</vt:lpwstr>
  </property>
  <property fmtid="{D5CDD505-2E9C-101B-9397-08002B2CF9AE}" pid="5" name="KSOProductBuildVer">
    <vt:lpwstr>1033-12.2.0.17562</vt:lpwstr>
  </property>
</Properties>
</file>