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7" r:id="rId8"/>
    <p:sldId id="283" r:id="rId9"/>
    <p:sldId id="284" r:id="rId10"/>
    <p:sldId id="285"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16934"/>
            <a:ext cx="12191356" cy="6858000"/>
          </a:xfrm>
          <a:prstGeom prst="rect">
            <a:avLst/>
          </a:prstGeom>
          <a:ln>
            <a:noFill/>
          </a:ln>
          <a:effectLst>
            <a:softEdge rad="112500"/>
          </a:effectLst>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022404" y="1025430"/>
            <a:ext cx="3680604" cy="2420504"/>
          </a:xfrm>
        </p:spPr>
        <p:txBody>
          <a:bodyPr>
            <a:normAutofit/>
          </a:bodyPr>
          <a:lstStyle/>
          <a:p>
            <a:pPr algn="l"/>
            <a:r>
              <a:rPr lang="en-US" sz="4000" b="1" dirty="0"/>
              <a:t>VOTING  SYSTEM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194431" y="4094028"/>
            <a:ext cx="3873260" cy="1164565"/>
          </a:xfrm>
        </p:spPr>
        <p:txBody>
          <a:bodyPr>
            <a:normAutofit fontScale="77500" lnSpcReduction="20000"/>
          </a:bodyPr>
          <a:lstStyle/>
          <a:p>
            <a:pPr algn="l"/>
            <a:r>
              <a:rPr lang="en-US" dirty="0">
                <a:solidFill>
                  <a:srgbClr val="5792BA"/>
                </a:solidFill>
              </a:rPr>
              <a:t>BY :</a:t>
            </a:r>
          </a:p>
          <a:p>
            <a:pPr algn="l"/>
            <a:r>
              <a:rPr lang="en-US" dirty="0">
                <a:solidFill>
                  <a:srgbClr val="5792BA"/>
                </a:solidFill>
              </a:rPr>
              <a:t>BARATHRAJ.N(RA2111013010009)</a:t>
            </a:r>
          </a:p>
          <a:p>
            <a:pPr algn="l"/>
            <a:r>
              <a:rPr lang="en-US" sz="2300" dirty="0">
                <a:solidFill>
                  <a:srgbClr val="5792BA"/>
                </a:solidFill>
              </a:rPr>
              <a:t>RAGHAPRIYA.T(RA2111013010011)</a:t>
            </a: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062562" y="753533"/>
            <a:ext cx="10353762" cy="1257300"/>
          </a:xfrm>
        </p:spPr>
        <p:txBody>
          <a:bodyPr>
            <a:normAutofit/>
          </a:bodyPr>
          <a:lstStyle/>
          <a:p>
            <a:r>
              <a:rPr lang="en-US" b="1" u="sng" dirty="0">
                <a:effectLst>
                  <a:outerShdw blurRad="38100" dist="38100" dir="2700000" algn="tl">
                    <a:srgbClr val="000000">
                      <a:alpha val="43137"/>
                    </a:srgbClr>
                  </a:outerShdw>
                </a:effectLst>
              </a:rPr>
              <a:t>INTRODUCTION</a:t>
            </a:r>
          </a:p>
        </p:txBody>
      </p:sp>
      <p:sp>
        <p:nvSpPr>
          <p:cNvPr id="4" name="Content Placeholder 3">
            <a:extLst>
              <a:ext uri="{FF2B5EF4-FFF2-40B4-BE49-F238E27FC236}">
                <a16:creationId xmlns:a16="http://schemas.microsoft.com/office/drawing/2014/main" id="{D76E50A3-632F-44B2-ACDD-366E4A7C723D}"/>
              </a:ext>
            </a:extLst>
          </p:cNvPr>
          <p:cNvSpPr>
            <a:spLocks noGrp="1"/>
          </p:cNvSpPr>
          <p:nvPr>
            <p:ph idx="1"/>
          </p:nvPr>
        </p:nvSpPr>
        <p:spPr>
          <a:xfrm>
            <a:off x="1008685" y="2594395"/>
            <a:ext cx="10353762" cy="2158760"/>
          </a:xfrm>
        </p:spPr>
        <p:txBody>
          <a:bodyPr>
            <a:normAutofit/>
          </a:bodyPr>
          <a:lstStyle/>
          <a:p>
            <a:pPr marL="36900" indent="0" algn="just">
              <a:buNone/>
            </a:pPr>
            <a:r>
              <a:rPr lang="en-US" dirty="0"/>
              <a:t>In early days the voting was done by ballot system after that we have changed to electronic system of voting. Now it is the only way people are casting their vote. So we have created the basic level of electronic system of voting in that we used our C program by which we can easily check the count of voting by the candidate. </a:t>
            </a:r>
            <a:endParaRPr lang="en-IN" dirty="0"/>
          </a:p>
          <a:p>
            <a:pPr marL="36900" indent="0">
              <a:buNone/>
            </a:pPr>
            <a:endParaRPr lang="en-IN" dirty="0"/>
          </a:p>
        </p:txBody>
      </p:sp>
      <p:pic>
        <p:nvPicPr>
          <p:cNvPr id="8" name="Picture 4" descr="GHMC elections: Telangana HC orders counting of only 'Swastik' marked  ballots">
            <a:extLst>
              <a:ext uri="{FF2B5EF4-FFF2-40B4-BE49-F238E27FC236}">
                <a16:creationId xmlns:a16="http://schemas.microsoft.com/office/drawing/2014/main" id="{096B55A9-9398-4B94-A1CE-6DD54C53B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676" y="653948"/>
            <a:ext cx="2771775" cy="16478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 name="Picture 2" descr="EVM-VVPAT pass test in Lok Sabha polls - The Economic Times">
            <a:extLst>
              <a:ext uri="{FF2B5EF4-FFF2-40B4-BE49-F238E27FC236}">
                <a16:creationId xmlns:a16="http://schemas.microsoft.com/office/drawing/2014/main" id="{219717D1-7D22-4DB5-BB0D-CBD314962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9439" y="553935"/>
            <a:ext cx="2466975" cy="18478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 name="Picture 6" descr="Election EVM vs Ballot Paper Voting: Twitter poll with sample size of 60K  votes shows that 60% are in favour of ballot paper voting while 40% trust  EVM-VVPAT">
            <a:extLst>
              <a:ext uri="{FF2B5EF4-FFF2-40B4-BE49-F238E27FC236}">
                <a16:creationId xmlns:a16="http://schemas.microsoft.com/office/drawing/2014/main" id="{0C026FF2-A5DC-4C38-96BD-76BD77968D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526" y="4753155"/>
            <a:ext cx="2857500" cy="1600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6C67-B74A-4259-AB60-8D46C101C425}"/>
              </a:ext>
            </a:extLst>
          </p:cNvPr>
          <p:cNvSpPr>
            <a:spLocks noGrp="1"/>
          </p:cNvSpPr>
          <p:nvPr>
            <p:ph type="title"/>
          </p:nvPr>
        </p:nvSpPr>
        <p:spPr/>
        <p:txBody>
          <a:bodyPr/>
          <a:lstStyle/>
          <a:p>
            <a:r>
              <a:rPr lang="en-US" b="1" u="sng" dirty="0"/>
              <a:t>ABSTRACT OF THE PROJECT</a:t>
            </a:r>
            <a:endParaRPr lang="en-IN" b="1" u="sng" dirty="0"/>
          </a:p>
        </p:txBody>
      </p:sp>
      <p:sp>
        <p:nvSpPr>
          <p:cNvPr id="3" name="Content Placeholder 2">
            <a:extLst>
              <a:ext uri="{FF2B5EF4-FFF2-40B4-BE49-F238E27FC236}">
                <a16:creationId xmlns:a16="http://schemas.microsoft.com/office/drawing/2014/main" id="{D637E42E-616A-417F-8835-4CC9C351DDDC}"/>
              </a:ext>
            </a:extLst>
          </p:cNvPr>
          <p:cNvSpPr>
            <a:spLocks noGrp="1"/>
          </p:cNvSpPr>
          <p:nvPr>
            <p:ph idx="1"/>
          </p:nvPr>
        </p:nvSpPr>
        <p:spPr>
          <a:xfrm>
            <a:off x="913795" y="1866900"/>
            <a:ext cx="10353762" cy="2984501"/>
          </a:xfrm>
        </p:spPr>
        <p:txBody>
          <a:bodyPr>
            <a:normAutofit fontScale="85000" lnSpcReduction="20000"/>
          </a:bodyPr>
          <a:lstStyle/>
          <a:p>
            <a:r>
              <a:rPr lang="en-US" u="sng" dirty="0"/>
              <a:t>Step 1</a:t>
            </a:r>
            <a:r>
              <a:rPr lang="en-US" dirty="0"/>
              <a:t> : In this project, we program a system to cast vote to the candidate of our interest and to find the votes count.</a:t>
            </a:r>
          </a:p>
          <a:p>
            <a:r>
              <a:rPr lang="en-US" u="sng" dirty="0"/>
              <a:t>Step 2</a:t>
            </a:r>
            <a:r>
              <a:rPr lang="en-US" dirty="0"/>
              <a:t> : First, the variables are declared and initialized.</a:t>
            </a:r>
          </a:p>
          <a:p>
            <a:r>
              <a:rPr lang="en-US" u="sng" dirty="0"/>
              <a:t>Step 3</a:t>
            </a:r>
            <a:r>
              <a:rPr lang="en-US" dirty="0"/>
              <a:t> : Then its programmed for reading our input, either to cast the vote or to find the vote count.</a:t>
            </a:r>
            <a:endParaRPr lang="en-IN" dirty="0"/>
          </a:p>
          <a:p>
            <a:r>
              <a:rPr lang="en-IN" u="sng" dirty="0"/>
              <a:t>Step 4</a:t>
            </a:r>
            <a:r>
              <a:rPr lang="en-IN" dirty="0"/>
              <a:t> : After the votes are casted.</a:t>
            </a:r>
          </a:p>
          <a:p>
            <a:r>
              <a:rPr lang="en-IN" u="sng" dirty="0"/>
              <a:t>Step 5</a:t>
            </a:r>
            <a:r>
              <a:rPr lang="en-IN" dirty="0"/>
              <a:t> : The total votes count can be counted.</a:t>
            </a:r>
          </a:p>
          <a:p>
            <a:r>
              <a:rPr lang="en-IN" u="sng" dirty="0"/>
              <a:t>Step 6</a:t>
            </a:r>
            <a:r>
              <a:rPr lang="en-IN" dirty="0"/>
              <a:t> : Finally, the winner can be declared as the output comes.</a:t>
            </a:r>
            <a:endParaRPr lang="en-US" dirty="0"/>
          </a:p>
        </p:txBody>
      </p:sp>
      <p:pic>
        <p:nvPicPr>
          <p:cNvPr id="4" name="Picture 2" descr="How to Build a Successful, Secure Cloud-based Voting System | eWEEK">
            <a:extLst>
              <a:ext uri="{FF2B5EF4-FFF2-40B4-BE49-F238E27FC236}">
                <a16:creationId xmlns:a16="http://schemas.microsoft.com/office/drawing/2014/main" id="{64849D6F-2C54-46F1-9222-960CA57D3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295" y="5060952"/>
            <a:ext cx="2290761" cy="15439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6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B229-1CE7-47D5-A425-0B2B944BD840}"/>
              </a:ext>
            </a:extLst>
          </p:cNvPr>
          <p:cNvSpPr>
            <a:spLocks noGrp="1"/>
          </p:cNvSpPr>
          <p:nvPr>
            <p:ph type="title"/>
          </p:nvPr>
        </p:nvSpPr>
        <p:spPr/>
        <p:txBody>
          <a:bodyPr/>
          <a:lstStyle/>
          <a:p>
            <a:r>
              <a:rPr lang="en-US" b="1" u="sng" dirty="0"/>
              <a:t>FEATURE OF THE PROJECT</a:t>
            </a:r>
            <a:endParaRPr lang="en-IN" b="1" u="sng" dirty="0"/>
          </a:p>
        </p:txBody>
      </p:sp>
      <p:sp>
        <p:nvSpPr>
          <p:cNvPr id="3" name="Content Placeholder 2">
            <a:extLst>
              <a:ext uri="{FF2B5EF4-FFF2-40B4-BE49-F238E27FC236}">
                <a16:creationId xmlns:a16="http://schemas.microsoft.com/office/drawing/2014/main" id="{CF519A2E-69AF-4332-8F3A-1CF6270F2781}"/>
              </a:ext>
            </a:extLst>
          </p:cNvPr>
          <p:cNvSpPr>
            <a:spLocks noGrp="1"/>
          </p:cNvSpPr>
          <p:nvPr>
            <p:ph idx="1"/>
          </p:nvPr>
        </p:nvSpPr>
        <p:spPr/>
        <p:txBody>
          <a:bodyPr>
            <a:normAutofit fontScale="92500"/>
          </a:bodyPr>
          <a:lstStyle/>
          <a:p>
            <a:r>
              <a:rPr lang="en-US" dirty="0"/>
              <a:t>In most of the voting machines, we can only cast the vote and then the votes are manually counted and the winner is declared.</a:t>
            </a:r>
          </a:p>
          <a:p>
            <a:r>
              <a:rPr lang="en-US" dirty="0"/>
              <a:t>But here, the total votes count will also be calculated and then winner is declared.</a:t>
            </a:r>
          </a:p>
          <a:p>
            <a:r>
              <a:rPr lang="en-US" dirty="0"/>
              <a:t>Usually, in voting machines, once we casted the vote the total vote count of a person registered for that particular region will be counted manually and then it will be added with the total votes he has got in the other regions. But here no manual work is needed. </a:t>
            </a:r>
          </a:p>
          <a:p>
            <a:r>
              <a:rPr lang="en-US" dirty="0"/>
              <a:t>It takes just 1 or 2 seconds to cast the vote while many other machines takes more than that.</a:t>
            </a:r>
            <a:endParaRPr lang="en-IN" dirty="0"/>
          </a:p>
        </p:txBody>
      </p:sp>
    </p:spTree>
    <p:extLst>
      <p:ext uri="{BB962C8B-B14F-4D97-AF65-F5344CB8AC3E}">
        <p14:creationId xmlns:p14="http://schemas.microsoft.com/office/powerpoint/2010/main" val="148736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37A5-5548-4C23-9413-45D68DD0243A}"/>
              </a:ext>
            </a:extLst>
          </p:cNvPr>
          <p:cNvSpPr>
            <a:spLocks noGrp="1"/>
          </p:cNvSpPr>
          <p:nvPr>
            <p:ph type="title"/>
          </p:nvPr>
        </p:nvSpPr>
        <p:spPr>
          <a:xfrm>
            <a:off x="914356" y="281796"/>
            <a:ext cx="10353762" cy="1257300"/>
          </a:xfrm>
        </p:spPr>
        <p:txBody>
          <a:bodyPr/>
          <a:lstStyle/>
          <a:p>
            <a:r>
              <a:rPr lang="en-US" b="1" u="sng" dirty="0"/>
              <a:t>CODING</a:t>
            </a:r>
            <a:endParaRPr lang="en-IN" b="1" u="sng" dirty="0"/>
          </a:p>
        </p:txBody>
      </p:sp>
      <p:pic>
        <p:nvPicPr>
          <p:cNvPr id="5" name="Content Placeholder 4">
            <a:extLst>
              <a:ext uri="{FF2B5EF4-FFF2-40B4-BE49-F238E27FC236}">
                <a16:creationId xmlns:a16="http://schemas.microsoft.com/office/drawing/2014/main" id="{202BF24C-E4C6-4236-A64B-608D42D4798A}"/>
              </a:ext>
            </a:extLst>
          </p:cNvPr>
          <p:cNvPicPr>
            <a:picLocks noGrp="1" noChangeAspect="1"/>
          </p:cNvPicPr>
          <p:nvPr>
            <p:ph idx="1"/>
          </p:nvPr>
        </p:nvPicPr>
        <p:blipFill>
          <a:blip r:embed="rId2"/>
          <a:stretch>
            <a:fillRect/>
          </a:stretch>
        </p:blipFill>
        <p:spPr>
          <a:xfrm>
            <a:off x="2018581" y="1423358"/>
            <a:ext cx="7996687" cy="502057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2251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49B267-8644-4A4C-B6E1-4CBB0F22CC23}"/>
              </a:ext>
            </a:extLst>
          </p:cNvPr>
          <p:cNvPicPr>
            <a:picLocks noGrp="1" noChangeAspect="1"/>
          </p:cNvPicPr>
          <p:nvPr>
            <p:ph idx="1"/>
          </p:nvPr>
        </p:nvPicPr>
        <p:blipFill>
          <a:blip r:embed="rId2"/>
          <a:stretch>
            <a:fillRect/>
          </a:stretch>
        </p:blipFill>
        <p:spPr>
          <a:xfrm>
            <a:off x="1519237" y="1216324"/>
            <a:ext cx="9153525" cy="428732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920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9905-08ED-4560-BA2D-89AA1E9C9818}"/>
              </a:ext>
            </a:extLst>
          </p:cNvPr>
          <p:cNvSpPr>
            <a:spLocks noGrp="1"/>
          </p:cNvSpPr>
          <p:nvPr>
            <p:ph type="title"/>
          </p:nvPr>
        </p:nvSpPr>
        <p:spPr/>
        <p:txBody>
          <a:bodyPr/>
          <a:lstStyle/>
          <a:p>
            <a:r>
              <a:rPr lang="en-US" b="1" u="sng" dirty="0"/>
              <a:t>OUTPUT</a:t>
            </a:r>
            <a:endParaRPr lang="en-IN" b="1" u="sng" dirty="0"/>
          </a:p>
        </p:txBody>
      </p:sp>
      <p:pic>
        <p:nvPicPr>
          <p:cNvPr id="5" name="Content Placeholder 4">
            <a:extLst>
              <a:ext uri="{FF2B5EF4-FFF2-40B4-BE49-F238E27FC236}">
                <a16:creationId xmlns:a16="http://schemas.microsoft.com/office/drawing/2014/main" id="{15630DCD-6123-424C-9CCE-D4633BB5C671}"/>
              </a:ext>
            </a:extLst>
          </p:cNvPr>
          <p:cNvPicPr>
            <a:picLocks noGrp="1" noChangeAspect="1"/>
          </p:cNvPicPr>
          <p:nvPr>
            <p:ph idx="1"/>
          </p:nvPr>
        </p:nvPicPr>
        <p:blipFill>
          <a:blip r:embed="rId2"/>
          <a:stretch>
            <a:fillRect/>
          </a:stretch>
        </p:blipFill>
        <p:spPr>
          <a:xfrm>
            <a:off x="1574800" y="2076449"/>
            <a:ext cx="9237133" cy="41042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0374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875A-FAA7-4F27-BFEF-CE716B94B06D}"/>
              </a:ext>
            </a:extLst>
          </p:cNvPr>
          <p:cNvSpPr>
            <a:spLocks noGrp="1"/>
          </p:cNvSpPr>
          <p:nvPr>
            <p:ph type="title"/>
          </p:nvPr>
        </p:nvSpPr>
        <p:spPr>
          <a:xfrm>
            <a:off x="981528" y="1140884"/>
            <a:ext cx="10353762" cy="1257300"/>
          </a:xfrm>
        </p:spPr>
        <p:txBody>
          <a:bodyPr/>
          <a:lstStyle/>
          <a:p>
            <a:r>
              <a:rPr lang="en-US" b="1" dirty="0"/>
              <a:t>THANK YOU !</a:t>
            </a:r>
            <a:endParaRPr lang="en-IN" b="1" dirty="0"/>
          </a:p>
        </p:txBody>
      </p:sp>
      <p:pic>
        <p:nvPicPr>
          <p:cNvPr id="1028" name="Picture 4" descr="Why Can't We Vote Online or by Phone? | Caltech Science Exchange">
            <a:extLst>
              <a:ext uri="{FF2B5EF4-FFF2-40B4-BE49-F238E27FC236}">
                <a16:creationId xmlns:a16="http://schemas.microsoft.com/office/drawing/2014/main" id="{D3D38FAE-91B8-48EC-B36E-99CF2680E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267" y="2810933"/>
            <a:ext cx="6561666" cy="32935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61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{64EC74D9-9BDD-4326-96F9-AED87D3F8A96}tf11665031_win32</Template>
  <TotalTime>232</TotalTime>
  <Words>309</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 Nova</vt:lpstr>
      <vt:lpstr>Arial Nova Light</vt:lpstr>
      <vt:lpstr>Wingdings 2</vt:lpstr>
      <vt:lpstr>SlateVTI</vt:lpstr>
      <vt:lpstr>VOTING  SYSTEM </vt:lpstr>
      <vt:lpstr>INTRODUCTION</vt:lpstr>
      <vt:lpstr>ABSTRACT OF THE PROJECT</vt:lpstr>
      <vt:lpstr>FEATURE OF THE PROJECT</vt:lpstr>
      <vt:lpstr>CODING</vt:lpstr>
      <vt:lpstr>PowerPoint Presentation</vt:lpstr>
      <vt:lpstr>OUTPUT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VOTING  SYSTEM USING             C PROGRAM</dc:title>
  <dc:creator>RAGHAPRIYA TAMILARASAN</dc:creator>
  <cp:lastModifiedBy>RAGHAPRIYA TAMILARASAN</cp:lastModifiedBy>
  <cp:revision>2</cp:revision>
  <dcterms:created xsi:type="dcterms:W3CDTF">2022-01-23T17:44:55Z</dcterms:created>
  <dcterms:modified xsi:type="dcterms:W3CDTF">2022-01-24T05:18:01Z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