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9" r:id="rId1"/>
  </p:sldMasterIdLst>
  <p:sldIdLst>
    <p:sldId id="256" r:id="rId2"/>
    <p:sldId id="258" r:id="rId3"/>
    <p:sldId id="277" r:id="rId4"/>
    <p:sldId id="265" r:id="rId5"/>
    <p:sldId id="267" r:id="rId6"/>
    <p:sldId id="269" r:id="rId7"/>
    <p:sldId id="271" r:id="rId8"/>
    <p:sldId id="272" r:id="rId9"/>
    <p:sldId id="273" r:id="rId10"/>
    <p:sldId id="274" r:id="rId11"/>
    <p:sldId id="275" r:id="rId12"/>
    <p:sldId id="276" r:id="rId13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0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02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4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13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95600" y="5656761"/>
            <a:ext cx="11078742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780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4686302"/>
            <a:ext cx="13238489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165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115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73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672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9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84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6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31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25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0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66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12000296" y="0"/>
            <a:ext cx="2405081" cy="171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12913518" y="9139299"/>
            <a:ext cx="1490601" cy="114770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021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13445" y="3860610"/>
            <a:ext cx="9677401" cy="334129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7200" b="1" i="0" dirty="0">
                <a:solidFill>
                  <a:schemeClr val="tx1"/>
                </a:solidFill>
                <a:effectLst/>
                <a:latin typeface="Manrope"/>
              </a:rPr>
              <a:t>Instagram User Analytics</a:t>
            </a:r>
            <a:br>
              <a:rPr lang="en-IN" sz="7200" b="1" i="0" dirty="0">
                <a:solidFill>
                  <a:schemeClr val="tx1"/>
                </a:solidFill>
                <a:effectLst/>
                <a:latin typeface="Manrope"/>
              </a:rPr>
            </a:br>
            <a:br>
              <a:rPr lang="en-IN" sz="7200" dirty="0">
                <a:solidFill>
                  <a:schemeClr val="tx1"/>
                </a:solidFill>
              </a:rPr>
            </a:br>
            <a:endParaRPr sz="7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14985" y="9334500"/>
            <a:ext cx="47936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-385" dirty="0">
                <a:solidFill>
                  <a:srgbClr val="F4F4F4"/>
                </a:solidFill>
                <a:latin typeface="Trebuchet MS"/>
                <a:cs typeface="Trebuchet MS"/>
              </a:rPr>
              <a:t>  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6678B-4737-C2E8-1CB4-7677315C80D2}"/>
              </a:ext>
            </a:extLst>
          </p:cNvPr>
          <p:cNvSpPr txBox="1"/>
          <p:nvPr/>
        </p:nvSpPr>
        <p:spPr>
          <a:xfrm>
            <a:off x="11255692" y="9029700"/>
            <a:ext cx="627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spc="130" dirty="0">
                <a:solidFill>
                  <a:srgbClr val="F4F4F4"/>
                </a:solidFill>
                <a:latin typeface="Trebuchet MS"/>
                <a:cs typeface="Trebuchet MS"/>
              </a:rPr>
              <a:t>Presented</a:t>
            </a:r>
            <a:r>
              <a:rPr lang="en-IN" sz="18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lang="en-IN" sz="1800" spc="130" dirty="0">
                <a:solidFill>
                  <a:srgbClr val="F4F4F4"/>
                </a:solidFill>
                <a:latin typeface="Trebuchet MS"/>
                <a:cs typeface="Trebuchet MS"/>
              </a:rPr>
              <a:t>By : Rahul Vishwakarma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A4EFA-73B1-0673-24FD-D9E5022111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8600" y="8116332"/>
            <a:ext cx="127000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A5D6E-5012-980C-6FBD-42818959A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>
            <a:extLst>
              <a:ext uri="{FF2B5EF4-FFF2-40B4-BE49-F238E27FC236}">
                <a16:creationId xmlns:a16="http://schemas.microsoft.com/office/drawing/2014/main" id="{EEE66BB6-0A75-E622-9E2A-47079426D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1320181"/>
            <a:ext cx="16002000" cy="540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260"/>
              </a:spcBef>
            </a:pPr>
            <a:r>
              <a:rPr lang="en-US" sz="26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Investors want to know if users are still active and posting on Instagram or if they are making fewer posts.</a:t>
            </a:r>
            <a:endParaRPr lang="en-US" sz="2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E8416-9FBB-3F39-55B0-ED93FEBE3AD1}"/>
              </a:ext>
            </a:extLst>
          </p:cNvPr>
          <p:cNvSpPr txBox="1"/>
          <p:nvPr/>
        </p:nvSpPr>
        <p:spPr>
          <a:xfrm>
            <a:off x="200637" y="2196024"/>
            <a:ext cx="1333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 the average number of posts per user on Instagram. 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42998-7256-A0CF-7BB7-DC9C743441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808" y="6667500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7FCAE7-1A22-85D5-6565-393A1E529B8F}"/>
              </a:ext>
            </a:extLst>
          </p:cNvPr>
          <p:cNvSpPr txBox="1"/>
          <p:nvPr/>
        </p:nvSpPr>
        <p:spPr>
          <a:xfrm>
            <a:off x="609600" y="4080671"/>
            <a:ext cx="1021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</a:t>
            </a:r>
          </a:p>
          <a:p>
            <a:r>
              <a:rPr lang="en-US" b="1" dirty="0"/>
              <a:t>    COUNT(ph.id) AS </a:t>
            </a:r>
            <a:r>
              <a:rPr lang="en-US" b="1" dirty="0" err="1"/>
              <a:t>total_photos</a:t>
            </a:r>
            <a:r>
              <a:rPr lang="en-US" b="1" dirty="0"/>
              <a:t>,</a:t>
            </a:r>
          </a:p>
          <a:p>
            <a:r>
              <a:rPr lang="en-US" b="1" dirty="0"/>
              <a:t>    COUNT(DISTINCT us.id) AS </a:t>
            </a:r>
            <a:r>
              <a:rPr lang="en-US" b="1" dirty="0" err="1"/>
              <a:t>total_users</a:t>
            </a:r>
            <a:r>
              <a:rPr lang="en-US" b="1" dirty="0"/>
              <a:t>,</a:t>
            </a:r>
          </a:p>
          <a:p>
            <a:r>
              <a:rPr lang="en-US" b="1" dirty="0"/>
              <a:t>    ROUND(COUNT(ph.id) / COUNT(DISTINCT us.id), 2) AS </a:t>
            </a:r>
            <a:r>
              <a:rPr lang="en-US" b="1" dirty="0" err="1"/>
              <a:t>avg_posts_per_user</a:t>
            </a:r>
            <a:endParaRPr lang="en-US" b="1" dirty="0"/>
          </a:p>
          <a:p>
            <a:r>
              <a:rPr lang="en-US" b="1" dirty="0"/>
              <a:t>FROM</a:t>
            </a:r>
          </a:p>
          <a:p>
            <a:r>
              <a:rPr lang="en-US" b="1" dirty="0"/>
              <a:t>    users us</a:t>
            </a:r>
          </a:p>
          <a:p>
            <a:r>
              <a:rPr lang="en-US" b="1" dirty="0"/>
              <a:t>        LEFT JOIN</a:t>
            </a:r>
          </a:p>
          <a:p>
            <a:r>
              <a:rPr lang="en-US" b="1" dirty="0"/>
              <a:t>    photos </a:t>
            </a:r>
            <a:r>
              <a:rPr lang="en-US" b="1" dirty="0" err="1"/>
              <a:t>ph</a:t>
            </a:r>
            <a:r>
              <a:rPr lang="en-US" b="1" dirty="0"/>
              <a:t> ON us.id = </a:t>
            </a:r>
            <a:r>
              <a:rPr lang="en-US" b="1" dirty="0" err="1"/>
              <a:t>ph.user_id</a:t>
            </a:r>
            <a:r>
              <a:rPr lang="en-US" b="1" dirty="0"/>
              <a:t>;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CE870-EA0C-9F2F-0876-5E1C21539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8203032"/>
            <a:ext cx="4419048" cy="1304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4DD6E4-7561-772F-F862-71E732359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513" y="3427090"/>
            <a:ext cx="6876190" cy="2961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F4414E-F763-5534-A5A4-D6E8D4BE63BC}"/>
              </a:ext>
            </a:extLst>
          </p:cNvPr>
          <p:cNvSpPr txBox="1"/>
          <p:nvPr/>
        </p:nvSpPr>
        <p:spPr>
          <a:xfrm>
            <a:off x="0" y="5715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0" dirty="0">
                <a:effectLst/>
                <a:latin typeface="Manrope"/>
              </a:rPr>
              <a:t>User Engagement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905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8584F-2799-5084-E127-5CCDA2631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>
            <a:extLst>
              <a:ext uri="{FF2B5EF4-FFF2-40B4-BE49-F238E27FC236}">
                <a16:creationId xmlns:a16="http://schemas.microsoft.com/office/drawing/2014/main" id="{E2DB33CF-7D0F-C0AC-3B7D-62E3D81023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826205"/>
            <a:ext cx="16002000" cy="550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260"/>
              </a:spcBef>
            </a:pPr>
            <a:r>
              <a:rPr lang="en-US" sz="26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Investors want to know if the platform is crowded with fake and dummy accounts.</a:t>
            </a:r>
            <a:endParaRPr lang="en-US" sz="2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85C2B-3018-FE69-94EF-33FF5A3E3F9B}"/>
              </a:ext>
            </a:extLst>
          </p:cNvPr>
          <p:cNvSpPr txBox="1"/>
          <p:nvPr/>
        </p:nvSpPr>
        <p:spPr>
          <a:xfrm>
            <a:off x="598714" y="1561331"/>
            <a:ext cx="1333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 the average number of posts per user on Instagram. 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D5BDB1-2988-39CC-77AA-90B3468BFC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368" y="6465134"/>
            <a:ext cx="460821" cy="4608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D2BD39-07FE-A77B-2C1A-F716AB94BE8D}"/>
              </a:ext>
            </a:extLst>
          </p:cNvPr>
          <p:cNvSpPr txBox="1"/>
          <p:nvPr/>
        </p:nvSpPr>
        <p:spPr>
          <a:xfrm>
            <a:off x="598714" y="3086100"/>
            <a:ext cx="1021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WITH CTE AS (</a:t>
            </a:r>
          </a:p>
          <a:p>
            <a:r>
              <a:rPr lang="en-US" b="1" dirty="0"/>
              <a:t>  SELECT </a:t>
            </a:r>
          </a:p>
          <a:p>
            <a:r>
              <a:rPr lang="en-US" b="1" dirty="0"/>
              <a:t>    </a:t>
            </a:r>
            <a:r>
              <a:rPr lang="en-US" b="1" dirty="0" err="1"/>
              <a:t>user_id</a:t>
            </a:r>
            <a:r>
              <a:rPr lang="en-US" b="1" dirty="0"/>
              <a:t>,</a:t>
            </a:r>
          </a:p>
          <a:p>
            <a:r>
              <a:rPr lang="en-US" b="1" dirty="0"/>
              <a:t>    COUNT(</a:t>
            </a:r>
            <a:r>
              <a:rPr lang="en-US" b="1" dirty="0" err="1"/>
              <a:t>photo_id</a:t>
            </a:r>
            <a:r>
              <a:rPr lang="en-US" b="1" dirty="0"/>
              <a:t>) AS </a:t>
            </a:r>
            <a:r>
              <a:rPr lang="en-US" b="1" dirty="0" err="1"/>
              <a:t>photo_like</a:t>
            </a:r>
            <a:endParaRPr lang="en-US" b="1" dirty="0"/>
          </a:p>
          <a:p>
            <a:r>
              <a:rPr lang="en-US" b="1" dirty="0"/>
              <a:t>  FROM </a:t>
            </a:r>
          </a:p>
          <a:p>
            <a:r>
              <a:rPr lang="en-US" b="1" dirty="0"/>
              <a:t>    likes</a:t>
            </a:r>
          </a:p>
          <a:p>
            <a:r>
              <a:rPr lang="en-US" b="1" dirty="0"/>
              <a:t>  GROUP BY </a:t>
            </a:r>
          </a:p>
          <a:p>
            <a:r>
              <a:rPr lang="en-US" b="1" dirty="0"/>
              <a:t>    </a:t>
            </a:r>
            <a:r>
              <a:rPr lang="en-US" b="1" dirty="0" err="1"/>
              <a:t>user_id</a:t>
            </a:r>
            <a:endParaRPr lang="en-US" b="1" dirty="0"/>
          </a:p>
          <a:p>
            <a:r>
              <a:rPr lang="en-US" b="1" dirty="0"/>
              <a:t>    ORDER BY </a:t>
            </a:r>
            <a:r>
              <a:rPr lang="en-US" b="1" dirty="0" err="1"/>
              <a:t>photo_like</a:t>
            </a:r>
            <a:r>
              <a:rPr lang="en-US" b="1" dirty="0"/>
              <a:t> DESC</a:t>
            </a:r>
          </a:p>
          <a:p>
            <a:r>
              <a:rPr lang="en-US" b="1" dirty="0"/>
              <a:t>)</a:t>
            </a:r>
          </a:p>
          <a:p>
            <a:r>
              <a:rPr lang="en-US" b="1" dirty="0"/>
              <a:t>SELECT </a:t>
            </a:r>
          </a:p>
          <a:p>
            <a:r>
              <a:rPr lang="en-US" b="1" dirty="0"/>
              <a:t>  </a:t>
            </a:r>
            <a:r>
              <a:rPr lang="en-US" b="1" dirty="0" err="1"/>
              <a:t>user_id</a:t>
            </a:r>
            <a:endParaRPr lang="en-US" b="1" dirty="0"/>
          </a:p>
          <a:p>
            <a:r>
              <a:rPr lang="en-US" b="1" dirty="0"/>
              <a:t>FROM </a:t>
            </a:r>
          </a:p>
          <a:p>
            <a:r>
              <a:rPr lang="en-US" b="1" dirty="0"/>
              <a:t>  CTE</a:t>
            </a:r>
          </a:p>
          <a:p>
            <a:r>
              <a:rPr lang="en-US" b="1" dirty="0"/>
              <a:t>WHERE </a:t>
            </a:r>
          </a:p>
          <a:p>
            <a:r>
              <a:rPr lang="en-US" b="1" dirty="0"/>
              <a:t>  </a:t>
            </a:r>
            <a:r>
              <a:rPr lang="en-US" b="1" dirty="0" err="1"/>
              <a:t>photo_like</a:t>
            </a:r>
            <a:r>
              <a:rPr lang="en-US" b="1" dirty="0"/>
              <a:t> = (SELECT COUNT(*) FROM photos);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3BE13-4722-2065-FD37-08108486F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0684" y="7089849"/>
            <a:ext cx="3076190" cy="295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262C38-E6F5-0338-7284-BF737A94C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635" y="1758383"/>
            <a:ext cx="4914286" cy="4542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076CF8-9EA3-4678-4A7F-9D8FEC5C8BF7}"/>
              </a:ext>
            </a:extLst>
          </p:cNvPr>
          <p:cNvSpPr txBox="1"/>
          <p:nvPr/>
        </p:nvSpPr>
        <p:spPr>
          <a:xfrm>
            <a:off x="-25400" y="266600"/>
            <a:ext cx="18260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0" dirty="0">
                <a:effectLst/>
                <a:latin typeface="Manrope"/>
              </a:rPr>
              <a:t>Bots &amp; Fake Accounts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6753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9F80F-4D4C-9D0F-E89C-F772F6336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>
            <a:extLst>
              <a:ext uri="{FF2B5EF4-FFF2-40B4-BE49-F238E27FC236}">
                <a16:creationId xmlns:a16="http://schemas.microsoft.com/office/drawing/2014/main" id="{5C168EB1-CA4F-7732-179E-D0F69DF52E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4600" y="4686300"/>
            <a:ext cx="6021614" cy="661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260"/>
              </a:spcBef>
            </a:pPr>
            <a:r>
              <a:rPr lang="en-US" sz="6000" b="1" dirty="0">
                <a:solidFill>
                  <a:schemeClr val="tx1"/>
                </a:solidFill>
                <a:latin typeface="Manrope"/>
                <a:cs typeface="Segoe UI" panose="020B0502040204020203" pitchFamily="34" charset="0"/>
              </a:rPr>
              <a:t>T</a:t>
            </a:r>
            <a:r>
              <a:rPr lang="en-IN" sz="6000" b="1" dirty="0">
                <a:solidFill>
                  <a:schemeClr val="tx1"/>
                </a:solidFill>
                <a:latin typeface="Manrope"/>
                <a:cs typeface="Segoe UI" panose="020B0502040204020203" pitchFamily="34" charset="0"/>
              </a:rPr>
              <a:t>hank You</a:t>
            </a:r>
            <a:endParaRPr lang="en-US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3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90700"/>
            <a:ext cx="16154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94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Company</a:t>
            </a:r>
            <a:r>
              <a:rPr sz="5400" b="1" spc="-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5400" b="1" spc="405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endParaRPr sz="5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5265" y="3238500"/>
            <a:ext cx="13738860" cy="5227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408430" indent="-45720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My role involves analyzing user interactions and engagement with the Instagram app to provide valuable insights that can help the business grow.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9900" marR="1408430" indent="-45720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User analysis involves tracking how users engage with a digital product, such as a software application or a mobile app. The insights derived from this analysis can be used by various teams within the business. </a:t>
            </a:r>
          </a:p>
          <a:p>
            <a:pPr marL="469900" marR="1408430" indent="-45720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69900" marR="1408430" indent="-45720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marketing team might use these insights to launch a new campaign, the product team might use them to decide on new features to build, and the development team might use them to improve the overall user experience.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E9BFE-3B3F-A78F-1E15-25DA3F332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>
            <a:extLst>
              <a:ext uri="{FF2B5EF4-FFF2-40B4-BE49-F238E27FC236}">
                <a16:creationId xmlns:a16="http://schemas.microsoft.com/office/drawing/2014/main" id="{BEE9DDFD-0822-839D-6CB2-5A0A3AA9D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4600" y="4686300"/>
            <a:ext cx="8077200" cy="661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260"/>
              </a:spcBef>
            </a:pPr>
            <a:r>
              <a:rPr lang="en-IN" sz="6000" b="1" i="0" dirty="0">
                <a:solidFill>
                  <a:schemeClr val="tx1"/>
                </a:solidFill>
                <a:effectLst/>
                <a:latin typeface="Manrope"/>
              </a:rPr>
              <a:t>Marketing Analysis</a:t>
            </a:r>
            <a:endParaRPr lang="en-US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4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922051"/>
            <a:ext cx="1765581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6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marketing team wants to reward the most loyal users, i.e., those who have been using the platform for the longest time.</a:t>
            </a:r>
            <a:endParaRPr sz="2600" b="1" spc="44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6E885-2A55-9168-1594-F7DC1C9AD2F6}"/>
              </a:ext>
            </a:extLst>
          </p:cNvPr>
          <p:cNvSpPr txBox="1"/>
          <p:nvPr/>
        </p:nvSpPr>
        <p:spPr>
          <a:xfrm>
            <a:off x="0" y="266700"/>
            <a:ext cx="182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Loyal User Reward</a:t>
            </a:r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38954-EAA2-A3C5-7CAA-8696A0B10B2E}"/>
              </a:ext>
            </a:extLst>
          </p:cNvPr>
          <p:cNvSpPr txBox="1"/>
          <p:nvPr/>
        </p:nvSpPr>
        <p:spPr>
          <a:xfrm>
            <a:off x="1625600" y="4686300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SELECT </a:t>
            </a:r>
          </a:p>
          <a:p>
            <a:r>
              <a:rPr lang="en-US" sz="2400" b="1" dirty="0"/>
              <a:t>    *</a:t>
            </a:r>
          </a:p>
          <a:p>
            <a:r>
              <a:rPr lang="en-US" sz="2400" b="1" dirty="0"/>
              <a:t>FROM</a:t>
            </a:r>
          </a:p>
          <a:p>
            <a:r>
              <a:rPr lang="en-US" sz="2400" b="1" dirty="0"/>
              <a:t>    users</a:t>
            </a:r>
          </a:p>
          <a:p>
            <a:r>
              <a:rPr lang="en-US" sz="2400" b="1" dirty="0"/>
              <a:t>ORDER BY </a:t>
            </a:r>
            <a:r>
              <a:rPr lang="en-US" sz="2400" b="1" dirty="0" err="1"/>
              <a:t>created_at</a:t>
            </a:r>
            <a:endParaRPr lang="en-US" sz="2400" b="1" dirty="0"/>
          </a:p>
          <a:p>
            <a:r>
              <a:rPr lang="en-US" sz="2400" b="1" dirty="0"/>
              <a:t>LIMIT 5;</a:t>
            </a:r>
          </a:p>
          <a:p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5CE5F-2773-7237-02E5-E52B094B8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324" y="3467100"/>
            <a:ext cx="5190476" cy="1990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7397BA-226C-5FBA-2E33-928040722A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1" y="5690226"/>
            <a:ext cx="1219200" cy="1219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3AC7A0-11BC-1B86-71B0-384CD7BB2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5086" y="7048748"/>
            <a:ext cx="3771429" cy="1980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7C719B-F1D6-E304-8E49-EABA77AA720A}"/>
              </a:ext>
            </a:extLst>
          </p:cNvPr>
          <p:cNvSpPr txBox="1"/>
          <p:nvPr/>
        </p:nvSpPr>
        <p:spPr>
          <a:xfrm>
            <a:off x="497114" y="1979017"/>
            <a:ext cx="14763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Identify the five oldest users on Instagram from the provided database.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09600" y="1777414"/>
            <a:ext cx="141070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Identify users who have never posted a single photo on Instagram.</a:t>
            </a:r>
            <a:endParaRPr sz="2400" spc="44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0FFF2-336C-595A-3E20-D3F5F582598A}"/>
              </a:ext>
            </a:extLst>
          </p:cNvPr>
          <p:cNvSpPr txBox="1"/>
          <p:nvPr/>
        </p:nvSpPr>
        <p:spPr>
          <a:xfrm>
            <a:off x="609600" y="990651"/>
            <a:ext cx="14401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team wants to encourage inactive users to start posting by sending them promotional emails.</a:t>
            </a:r>
            <a:endParaRPr lang="en-IN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88BC4-F3D8-BA82-197F-9FE4F8E1C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414" y="2804433"/>
            <a:ext cx="4628571" cy="3009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51BD0-1E1C-49F5-A03B-410CD4A7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7429500"/>
            <a:ext cx="12514286" cy="26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6CE7CD-93CE-3608-BC6E-CBFB7398C8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6057900"/>
            <a:ext cx="1143000" cy="114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4C3C3D-C647-09EB-C738-B62350A9949D}"/>
              </a:ext>
            </a:extLst>
          </p:cNvPr>
          <p:cNvSpPr txBox="1"/>
          <p:nvPr/>
        </p:nvSpPr>
        <p:spPr>
          <a:xfrm>
            <a:off x="805543" y="3959701"/>
            <a:ext cx="480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SELECT </a:t>
            </a:r>
          </a:p>
          <a:p>
            <a:r>
              <a:rPr lang="en-IN" b="1" dirty="0"/>
              <a:t>    </a:t>
            </a:r>
            <a:r>
              <a:rPr lang="en-IN" b="1" dirty="0" err="1"/>
              <a:t>ur.username</a:t>
            </a:r>
            <a:endParaRPr lang="en-IN" b="1" dirty="0"/>
          </a:p>
          <a:p>
            <a:r>
              <a:rPr lang="en-IN" b="1" dirty="0"/>
              <a:t>FROM</a:t>
            </a:r>
          </a:p>
          <a:p>
            <a:r>
              <a:rPr lang="en-IN" b="1" dirty="0"/>
              <a:t>    users </a:t>
            </a:r>
            <a:r>
              <a:rPr lang="en-IN" b="1" dirty="0" err="1"/>
              <a:t>ur</a:t>
            </a:r>
            <a:endParaRPr lang="en-IN" b="1" dirty="0"/>
          </a:p>
          <a:p>
            <a:r>
              <a:rPr lang="en-IN" b="1" dirty="0"/>
              <a:t>        LEFT JOIN</a:t>
            </a:r>
          </a:p>
          <a:p>
            <a:r>
              <a:rPr lang="en-IN" b="1" dirty="0"/>
              <a:t>    photos </a:t>
            </a:r>
            <a:r>
              <a:rPr lang="en-IN" b="1" dirty="0" err="1"/>
              <a:t>ph</a:t>
            </a:r>
            <a:r>
              <a:rPr lang="en-IN" b="1" dirty="0"/>
              <a:t> ON ur.id = </a:t>
            </a:r>
            <a:r>
              <a:rPr lang="en-IN" b="1" dirty="0" err="1"/>
              <a:t>ph.user_id</a:t>
            </a:r>
            <a:endParaRPr lang="en-IN" b="1" dirty="0"/>
          </a:p>
          <a:p>
            <a:r>
              <a:rPr lang="en-IN" b="1" dirty="0"/>
              <a:t>WHERE</a:t>
            </a:r>
          </a:p>
          <a:p>
            <a:r>
              <a:rPr lang="en-IN" b="1" dirty="0"/>
              <a:t>    </a:t>
            </a:r>
            <a:r>
              <a:rPr lang="en-IN" b="1" dirty="0" err="1"/>
              <a:t>ph.user_id</a:t>
            </a:r>
            <a:r>
              <a:rPr lang="en-IN" b="1" dirty="0"/>
              <a:t> IS NULL</a:t>
            </a:r>
          </a:p>
          <a:p>
            <a:r>
              <a:rPr lang="en-IN" b="1" dirty="0"/>
              <a:t>ORDER BY username;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2CC0D0-05B0-3859-BD1D-D85109ADA249}"/>
              </a:ext>
            </a:extLst>
          </p:cNvPr>
          <p:cNvSpPr txBox="1"/>
          <p:nvPr/>
        </p:nvSpPr>
        <p:spPr>
          <a:xfrm>
            <a:off x="-29029" y="234668"/>
            <a:ext cx="18298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Inactive User Engagement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15196" y="1047061"/>
            <a:ext cx="15087600" cy="7954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5"/>
              </a:spcBef>
            </a:pPr>
            <a:r>
              <a:rPr lang="en-US" sz="26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team has organized a contest where the user with the most likes on a single photo wins.</a:t>
            </a:r>
            <a:br>
              <a:rPr lang="en-US" sz="2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50FA18-AE7A-2D10-D2C2-286D34D67D19}"/>
              </a:ext>
            </a:extLst>
          </p:cNvPr>
          <p:cNvSpPr txBox="1"/>
          <p:nvPr/>
        </p:nvSpPr>
        <p:spPr>
          <a:xfrm>
            <a:off x="300682" y="1880401"/>
            <a:ext cx="1150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Determine the winner of the contest and provide their details to the team.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FAF0F-FBB5-F184-E289-1E4AB7F276DB}"/>
              </a:ext>
            </a:extLst>
          </p:cNvPr>
          <p:cNvSpPr txBox="1"/>
          <p:nvPr/>
        </p:nvSpPr>
        <p:spPr>
          <a:xfrm>
            <a:off x="1176982" y="4251130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SELECT username ,</a:t>
            </a:r>
            <a:r>
              <a:rPr lang="en-IN" b="1" dirty="0" err="1"/>
              <a:t>count_user</a:t>
            </a:r>
            <a:endParaRPr lang="en-IN" b="1" dirty="0"/>
          </a:p>
          <a:p>
            <a:r>
              <a:rPr lang="en-IN" b="1" dirty="0"/>
              <a:t>FROM (</a:t>
            </a:r>
          </a:p>
          <a:p>
            <a:r>
              <a:rPr lang="en-IN" b="1" dirty="0"/>
              <a:t>    SELECT </a:t>
            </a:r>
          </a:p>
          <a:p>
            <a:r>
              <a:rPr lang="en-IN" b="1" dirty="0"/>
              <a:t>        </a:t>
            </a:r>
            <a:r>
              <a:rPr lang="en-IN" b="1" dirty="0" err="1"/>
              <a:t>lk.photo_id</a:t>
            </a:r>
            <a:r>
              <a:rPr lang="en-IN" b="1" dirty="0"/>
              <a:t>, </a:t>
            </a:r>
          </a:p>
          <a:p>
            <a:r>
              <a:rPr lang="en-IN" b="1" dirty="0"/>
              <a:t>        </a:t>
            </a:r>
            <a:r>
              <a:rPr lang="en-IN" b="1" dirty="0" err="1"/>
              <a:t>ur.username</a:t>
            </a:r>
            <a:r>
              <a:rPr lang="en-IN" b="1" dirty="0"/>
              <a:t>,</a:t>
            </a:r>
          </a:p>
          <a:p>
            <a:r>
              <a:rPr lang="en-IN" b="1" dirty="0"/>
              <a:t>        COUNT(</a:t>
            </a:r>
            <a:r>
              <a:rPr lang="en-IN" b="1" dirty="0" err="1"/>
              <a:t>lk.user_id</a:t>
            </a:r>
            <a:r>
              <a:rPr lang="en-IN" b="1" dirty="0"/>
              <a:t>) AS </a:t>
            </a:r>
            <a:r>
              <a:rPr lang="en-IN" b="1" dirty="0" err="1"/>
              <a:t>count_user</a:t>
            </a:r>
            <a:endParaRPr lang="en-IN" b="1" dirty="0"/>
          </a:p>
          <a:p>
            <a:r>
              <a:rPr lang="en-IN" b="1" dirty="0"/>
              <a:t>    FROM likes </a:t>
            </a:r>
            <a:r>
              <a:rPr lang="en-IN" b="1" dirty="0" err="1"/>
              <a:t>lk</a:t>
            </a:r>
            <a:endParaRPr lang="en-IN" b="1" dirty="0"/>
          </a:p>
          <a:p>
            <a:r>
              <a:rPr lang="en-IN" b="1" dirty="0"/>
              <a:t>    JOIN photos </a:t>
            </a:r>
            <a:r>
              <a:rPr lang="en-IN" b="1" dirty="0" err="1"/>
              <a:t>ph</a:t>
            </a:r>
            <a:r>
              <a:rPr lang="en-IN" b="1" dirty="0"/>
              <a:t> ON </a:t>
            </a:r>
            <a:r>
              <a:rPr lang="en-IN" b="1" dirty="0" err="1"/>
              <a:t>lk.photo_id</a:t>
            </a:r>
            <a:r>
              <a:rPr lang="en-IN" b="1" dirty="0"/>
              <a:t> = ph.id</a:t>
            </a:r>
          </a:p>
          <a:p>
            <a:r>
              <a:rPr lang="en-IN" b="1" dirty="0"/>
              <a:t>    JOIN users </a:t>
            </a:r>
            <a:r>
              <a:rPr lang="en-IN" b="1" dirty="0" err="1"/>
              <a:t>ur</a:t>
            </a:r>
            <a:r>
              <a:rPr lang="en-IN" b="1" dirty="0"/>
              <a:t> ON </a:t>
            </a:r>
            <a:r>
              <a:rPr lang="en-IN" b="1" dirty="0" err="1"/>
              <a:t>ph.user_id</a:t>
            </a:r>
            <a:r>
              <a:rPr lang="en-IN" b="1" dirty="0"/>
              <a:t> = ur.id</a:t>
            </a:r>
          </a:p>
          <a:p>
            <a:r>
              <a:rPr lang="en-IN" b="1" dirty="0"/>
              <a:t>    GROUP BY </a:t>
            </a:r>
            <a:r>
              <a:rPr lang="en-IN" b="1" dirty="0" err="1"/>
              <a:t>lk.photo_id</a:t>
            </a:r>
            <a:r>
              <a:rPr lang="en-IN" b="1" dirty="0"/>
              <a:t>, </a:t>
            </a:r>
            <a:r>
              <a:rPr lang="en-IN" b="1" dirty="0" err="1"/>
              <a:t>ur.username</a:t>
            </a:r>
            <a:endParaRPr lang="en-IN" b="1" dirty="0"/>
          </a:p>
          <a:p>
            <a:r>
              <a:rPr lang="en-IN" b="1" dirty="0"/>
              <a:t>) AS sub</a:t>
            </a:r>
          </a:p>
          <a:p>
            <a:r>
              <a:rPr lang="en-IN" b="1" dirty="0"/>
              <a:t>ORDER BY </a:t>
            </a:r>
            <a:r>
              <a:rPr lang="en-IN" b="1" dirty="0" err="1"/>
              <a:t>count_user</a:t>
            </a:r>
            <a:r>
              <a:rPr lang="en-IN" b="1" dirty="0"/>
              <a:t>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E703C-AE14-8646-C74A-A3EF04952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217" y="3386357"/>
            <a:ext cx="7200000" cy="351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CFAD00-3C7C-811A-D4E3-A5A5CD588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8347200"/>
            <a:ext cx="3095238" cy="171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295CE7-B095-8289-F345-FC78FD6937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037" y="7063269"/>
            <a:ext cx="1208361" cy="12083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461789-F7FE-D630-BC60-845CA8B9E749}"/>
              </a:ext>
            </a:extLst>
          </p:cNvPr>
          <p:cNvSpPr txBox="1"/>
          <p:nvPr/>
        </p:nvSpPr>
        <p:spPr>
          <a:xfrm>
            <a:off x="0" y="198300"/>
            <a:ext cx="182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Contest Winner Declaration</a:t>
            </a:r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533400" y="1550132"/>
            <a:ext cx="16283232" cy="114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260"/>
              </a:spcBef>
            </a:pPr>
            <a:r>
              <a:rPr lang="en-US" sz="26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 partner brand wants to know the most popular hashtags to use in their posts to reach the most people.</a:t>
            </a:r>
            <a:br>
              <a:rPr lang="en-US" sz="2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6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sz="2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EB25E9-BDAE-182D-3319-33E23B11169A}"/>
              </a:ext>
            </a:extLst>
          </p:cNvPr>
          <p:cNvSpPr txBox="1"/>
          <p:nvPr/>
        </p:nvSpPr>
        <p:spPr>
          <a:xfrm>
            <a:off x="489857" y="2333365"/>
            <a:ext cx="1333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Identify and suggest the top five most commonly used hashtags on the platform.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9AA75-A9A3-FAD7-295E-EDF21D7A1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0419" y="8191500"/>
            <a:ext cx="2552381" cy="14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3B5D3A-97AD-67C2-9E38-EB9EF649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133" y="3314174"/>
            <a:ext cx="4380952" cy="3085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D4CC4F-F9F9-D67F-F535-E11B03DC08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0809" y="6603544"/>
            <a:ext cx="1371600" cy="137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57C6C5-AFCB-616B-EBC7-4FACADFEC01E}"/>
              </a:ext>
            </a:extLst>
          </p:cNvPr>
          <p:cNvSpPr txBox="1"/>
          <p:nvPr/>
        </p:nvSpPr>
        <p:spPr>
          <a:xfrm>
            <a:off x="1447800" y="4533900"/>
            <a:ext cx="4648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SELECT </a:t>
            </a:r>
          </a:p>
          <a:p>
            <a:r>
              <a:rPr lang="en-IN" b="1" dirty="0"/>
              <a:t>    tg.id AS </a:t>
            </a:r>
            <a:r>
              <a:rPr lang="en-IN" b="1" dirty="0" err="1"/>
              <a:t>tag_id</a:t>
            </a:r>
            <a:r>
              <a:rPr lang="en-IN" b="1" dirty="0"/>
              <a:t>,</a:t>
            </a:r>
          </a:p>
          <a:p>
            <a:r>
              <a:rPr lang="en-IN" b="1" dirty="0"/>
              <a:t>    </a:t>
            </a:r>
            <a:r>
              <a:rPr lang="en-IN" b="1" dirty="0" err="1"/>
              <a:t>tg.tag_name</a:t>
            </a:r>
            <a:r>
              <a:rPr lang="en-IN" b="1" dirty="0"/>
              <a:t> AS </a:t>
            </a:r>
            <a:r>
              <a:rPr lang="en-IN" b="1" dirty="0" err="1"/>
              <a:t>tag_name</a:t>
            </a:r>
            <a:r>
              <a:rPr lang="en-IN" b="1" dirty="0"/>
              <a:t>,</a:t>
            </a:r>
          </a:p>
          <a:p>
            <a:r>
              <a:rPr lang="en-IN" b="1" dirty="0"/>
              <a:t>    COUNT(</a:t>
            </a:r>
            <a:r>
              <a:rPr lang="en-IN" b="1" dirty="0" err="1"/>
              <a:t>pht.photo_id</a:t>
            </a:r>
            <a:r>
              <a:rPr lang="en-IN" b="1" dirty="0"/>
              <a:t>) AS </a:t>
            </a:r>
            <a:r>
              <a:rPr lang="en-IN" b="1" dirty="0" err="1"/>
              <a:t>total_tag</a:t>
            </a:r>
            <a:endParaRPr lang="en-IN" b="1" dirty="0"/>
          </a:p>
          <a:p>
            <a:r>
              <a:rPr lang="en-IN" b="1" dirty="0"/>
              <a:t>FROM</a:t>
            </a:r>
          </a:p>
          <a:p>
            <a:r>
              <a:rPr lang="en-IN" b="1" dirty="0"/>
              <a:t>    tags </a:t>
            </a:r>
            <a:r>
              <a:rPr lang="en-IN" b="1" dirty="0" err="1"/>
              <a:t>tg</a:t>
            </a:r>
            <a:endParaRPr lang="en-IN" b="1" dirty="0"/>
          </a:p>
          <a:p>
            <a:r>
              <a:rPr lang="en-IN" b="1" dirty="0"/>
              <a:t>        JOIN</a:t>
            </a:r>
          </a:p>
          <a:p>
            <a:r>
              <a:rPr lang="en-IN" b="1" dirty="0"/>
              <a:t>    </a:t>
            </a:r>
            <a:r>
              <a:rPr lang="en-IN" b="1" dirty="0" err="1"/>
              <a:t>photo_tags</a:t>
            </a:r>
            <a:r>
              <a:rPr lang="en-IN" b="1" dirty="0"/>
              <a:t> </a:t>
            </a:r>
            <a:r>
              <a:rPr lang="en-IN" b="1" dirty="0" err="1"/>
              <a:t>pht</a:t>
            </a:r>
            <a:r>
              <a:rPr lang="en-IN" b="1" dirty="0"/>
              <a:t> ON tg.id = </a:t>
            </a:r>
            <a:r>
              <a:rPr lang="en-IN" b="1" dirty="0" err="1"/>
              <a:t>pht.tag_id</a:t>
            </a:r>
            <a:endParaRPr lang="en-IN" b="1" dirty="0"/>
          </a:p>
          <a:p>
            <a:r>
              <a:rPr lang="en-IN" b="1" dirty="0"/>
              <a:t>GROUP BY tg.id , </a:t>
            </a:r>
            <a:r>
              <a:rPr lang="en-IN" b="1" dirty="0" err="1"/>
              <a:t>tg.tag_name</a:t>
            </a:r>
            <a:endParaRPr lang="en-IN" b="1" dirty="0"/>
          </a:p>
          <a:p>
            <a:r>
              <a:rPr lang="en-IN" b="1" dirty="0"/>
              <a:t>ORDER BY </a:t>
            </a:r>
            <a:r>
              <a:rPr lang="en-IN" b="1" dirty="0" err="1"/>
              <a:t>total_tag</a:t>
            </a:r>
            <a:r>
              <a:rPr lang="en-IN" b="1" dirty="0"/>
              <a:t> DESC</a:t>
            </a:r>
          </a:p>
          <a:p>
            <a:r>
              <a:rPr lang="en-IN" b="1" dirty="0"/>
              <a:t>LIMIT 5;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BBE48-B4C1-E080-467B-57E4423D6206}"/>
              </a:ext>
            </a:extLst>
          </p:cNvPr>
          <p:cNvSpPr txBox="1"/>
          <p:nvPr/>
        </p:nvSpPr>
        <p:spPr>
          <a:xfrm>
            <a:off x="0" y="654871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Hashtag Research</a:t>
            </a:r>
            <a:endParaRPr lang="en-I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882AB-D786-9D42-1F38-BF92CB7C2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>
            <a:extLst>
              <a:ext uri="{FF2B5EF4-FFF2-40B4-BE49-F238E27FC236}">
                <a16:creationId xmlns:a16="http://schemas.microsoft.com/office/drawing/2014/main" id="{68833FE8-FEB3-5E41-8D26-B9E041574D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386" y="984470"/>
            <a:ext cx="13110028" cy="5501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260"/>
              </a:spcBef>
            </a:pPr>
            <a:r>
              <a:rPr lang="en-US" sz="26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The team wants to know the best day of the week to launch ads.</a:t>
            </a:r>
            <a:endParaRPr lang="en-US" sz="2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50F49-2709-DB55-CE8C-D4419F57BA11}"/>
              </a:ext>
            </a:extLst>
          </p:cNvPr>
          <p:cNvSpPr txBox="1"/>
          <p:nvPr/>
        </p:nvSpPr>
        <p:spPr>
          <a:xfrm>
            <a:off x="357414" y="1790700"/>
            <a:ext cx="9700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Determine the day of the week when most users register on Instagram. Provide insights on when to schedule an ad campaign.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66F1AC-A323-0AEA-36E6-56B15BA3BA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924" y="6591300"/>
            <a:ext cx="13716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18A49B-9356-F70E-2B0F-CFCDE43C0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9252" y="3467100"/>
            <a:ext cx="3570943" cy="2723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DA6829-1BBA-37D2-2E14-17848E42A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8152831"/>
            <a:ext cx="5219048" cy="18380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39702F-12F6-CA35-AEEF-D4D83317CF9D}"/>
              </a:ext>
            </a:extLst>
          </p:cNvPr>
          <p:cNvSpPr txBox="1"/>
          <p:nvPr/>
        </p:nvSpPr>
        <p:spPr>
          <a:xfrm>
            <a:off x="1657676" y="4381500"/>
            <a:ext cx="441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</a:t>
            </a:r>
          </a:p>
          <a:p>
            <a:r>
              <a:rPr lang="en-US" b="1" dirty="0"/>
              <a:t>    DAYNAME(</a:t>
            </a:r>
            <a:r>
              <a:rPr lang="en-US" b="1" dirty="0" err="1"/>
              <a:t>created_at</a:t>
            </a:r>
            <a:r>
              <a:rPr lang="en-US" b="1" dirty="0"/>
              <a:t>) AS Day,</a:t>
            </a:r>
          </a:p>
          <a:p>
            <a:r>
              <a:rPr lang="en-US" b="1" dirty="0"/>
              <a:t>    COUNT(*) AS </a:t>
            </a:r>
            <a:r>
              <a:rPr lang="en-US" b="1" dirty="0" err="1"/>
              <a:t>user_count</a:t>
            </a:r>
            <a:r>
              <a:rPr lang="en-US" b="1" dirty="0"/>
              <a:t>,</a:t>
            </a:r>
          </a:p>
          <a:p>
            <a:r>
              <a:rPr lang="en-US" b="1" dirty="0"/>
              <a:t>    GROUP_CONCAT(id</a:t>
            </a:r>
          </a:p>
          <a:p>
            <a:r>
              <a:rPr lang="en-US" b="1" dirty="0"/>
              <a:t>        ORDER BY id) AS </a:t>
            </a:r>
            <a:r>
              <a:rPr lang="en-US" b="1" dirty="0" err="1"/>
              <a:t>user_ids</a:t>
            </a:r>
            <a:endParaRPr lang="en-US" b="1" dirty="0"/>
          </a:p>
          <a:p>
            <a:r>
              <a:rPr lang="en-US" b="1" dirty="0"/>
              <a:t>FROM</a:t>
            </a:r>
          </a:p>
          <a:p>
            <a:r>
              <a:rPr lang="en-US" b="1" dirty="0"/>
              <a:t>    users</a:t>
            </a:r>
          </a:p>
          <a:p>
            <a:r>
              <a:rPr lang="en-US" b="1" dirty="0"/>
              <a:t>GROUP BY DAYNAME(</a:t>
            </a:r>
            <a:r>
              <a:rPr lang="en-US" b="1" dirty="0" err="1"/>
              <a:t>created_at</a:t>
            </a:r>
            <a:r>
              <a:rPr lang="en-US" b="1" dirty="0"/>
              <a:t>)</a:t>
            </a:r>
          </a:p>
          <a:p>
            <a:r>
              <a:rPr lang="en-US" b="1" dirty="0"/>
              <a:t>ORDER BY </a:t>
            </a:r>
            <a:r>
              <a:rPr lang="en-US" b="1" dirty="0" err="1"/>
              <a:t>user_count</a:t>
            </a:r>
            <a:r>
              <a:rPr lang="en-US" b="1" dirty="0"/>
              <a:t> DESC;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D31A92-1255-7310-3C02-C11329F71213}"/>
              </a:ext>
            </a:extLst>
          </p:cNvPr>
          <p:cNvSpPr txBox="1"/>
          <p:nvPr/>
        </p:nvSpPr>
        <p:spPr>
          <a:xfrm>
            <a:off x="14514" y="231808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0" dirty="0">
                <a:effectLst/>
                <a:latin typeface="Manrope"/>
              </a:rPr>
              <a:t>Ad Campaign Launch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6645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66B57-5F02-CFE7-10BD-916F3E1AC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>
            <a:extLst>
              <a:ext uri="{FF2B5EF4-FFF2-40B4-BE49-F238E27FC236}">
                <a16:creationId xmlns:a16="http://schemas.microsoft.com/office/drawing/2014/main" id="{371FFF2E-AC93-655F-0173-B50CD10A74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4600" y="4686300"/>
            <a:ext cx="6021614" cy="661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260"/>
              </a:spcBef>
            </a:pPr>
            <a:r>
              <a:rPr lang="en-IN" sz="6000" b="1" i="0" dirty="0">
                <a:solidFill>
                  <a:schemeClr val="tx1"/>
                </a:solidFill>
                <a:effectLst/>
                <a:latin typeface="Manrope"/>
              </a:rPr>
              <a:t> Investor Metrics</a:t>
            </a:r>
            <a:endParaRPr lang="en-US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36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735</TotalTime>
  <Words>791</Words>
  <Application>Microsoft Office PowerPoint</Application>
  <PresentationFormat>Custom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Century Gothic</vt:lpstr>
      <vt:lpstr>Manrope</vt:lpstr>
      <vt:lpstr>Segoe UI</vt:lpstr>
      <vt:lpstr>Times New Roman</vt:lpstr>
      <vt:lpstr>Trebuchet MS</vt:lpstr>
      <vt:lpstr>Wingdings 3</vt:lpstr>
      <vt:lpstr>Ion</vt:lpstr>
      <vt:lpstr>Instagram User Analytics  </vt:lpstr>
      <vt:lpstr>Company Overview</vt:lpstr>
      <vt:lpstr>Marketing Analysis</vt:lpstr>
      <vt:lpstr>The marketing team wants to reward the most loyal users, i.e., those who have been using the platform for the longest time.</vt:lpstr>
      <vt:lpstr> Identify users who have never posted a single photo on Instagram.</vt:lpstr>
      <vt:lpstr>The team has organized a contest where the user with the most likes on a single photo wins. </vt:lpstr>
      <vt:lpstr> A partner brand wants to know the most popular hashtags to use in their posts to reach the most people.  </vt:lpstr>
      <vt:lpstr> The team wants to know the best day of the week to launch ads.</vt:lpstr>
      <vt:lpstr> Investor Metrics</vt:lpstr>
      <vt:lpstr> Investors want to know if users are still active and posting on Instagram or if they are making fewer posts.</vt:lpstr>
      <vt:lpstr> Investors want to know if the platform is crowded with fake and dummy accounts.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- Hoc Insights</dc:title>
  <dc:creator>suryachandra17</dc:creator>
  <cp:keywords>DAGiFNPXZE0,BAF0CET5UnY,0</cp:keywords>
  <cp:lastModifiedBy>rahul vishwakarma</cp:lastModifiedBy>
  <cp:revision>19</cp:revision>
  <dcterms:created xsi:type="dcterms:W3CDTF">2025-03-24T09:17:44Z</dcterms:created>
  <dcterms:modified xsi:type="dcterms:W3CDTF">2025-06-05T11:48:32Z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2025-03-21T00:00:00Z</vt:filetime>
  </property>
  <property fmtid="{D5CDD505-2E9C-101B-9397-08002B2CF9AE}" pid="3" name="Creator">
    <vt:lpwstr>Canva</vt:lpwstr>
  </property>
  <property fmtid="{D5CDD505-2E9C-101B-9397-08002B2CF9AE}" pid="4" name="LastSaved">
    <vt:filetime>2025-03-24T00:00:00Z</vt:filetime>
  </property>
  <property fmtid="{D5CDD505-2E9C-101B-9397-08002B2CF9AE}" pid="5" name="Producer">
    <vt:lpwstr>Canva</vt:lpwstr>
  </property>
</Properties>
</file>