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35" r:id="rId1"/>
  </p:sldMasterIdLst>
  <p:sldIdLst>
    <p:sldId id="256" r:id="rId2"/>
    <p:sldId id="258" r:id="rId3"/>
    <p:sldId id="277" r:id="rId4"/>
    <p:sldId id="265" r:id="rId5"/>
    <p:sldId id="282" r:id="rId6"/>
    <p:sldId id="267" r:id="rId7"/>
    <p:sldId id="281" r:id="rId8"/>
    <p:sldId id="273" r:id="rId9"/>
    <p:sldId id="274" r:id="rId10"/>
    <p:sldId id="275" r:id="rId11"/>
    <p:sldId id="278" r:id="rId12"/>
    <p:sldId id="280" r:id="rId13"/>
    <p:sldId id="279" r:id="rId14"/>
    <p:sldId id="276" r:id="rId15"/>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802"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accent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24982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059629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843750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4" name="Text Placeholder 3"/>
          <p:cNvSpPr>
            <a:spLocks noGrp="1"/>
          </p:cNvSpPr>
          <p:nvPr>
            <p:ph type="body" sz="half" idx="13"/>
          </p:nvPr>
        </p:nvSpPr>
        <p:spPr>
          <a:xfrm>
            <a:off x="2895600" y="5656761"/>
            <a:ext cx="11078742" cy="513261"/>
          </a:xfrm>
        </p:spPr>
        <p:txBody>
          <a:bodyPr anchor="t">
            <a:normAutofit/>
          </a:bodyPr>
          <a:lstStyle>
            <a:lvl1pPr marL="0" indent="0">
              <a:buNone/>
              <a:defRPr lang="en-US" sz="2100" b="0" i="0" kern="1200" cap="small" dirty="0">
                <a:solidFill>
                  <a:schemeClr val="accent1"/>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
        <p:nvSpPr>
          <p:cNvPr id="13" name="TextBox 12"/>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64710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2" y="4686302"/>
            <a:ext cx="13238489"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none">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990627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72878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cxnSp>
        <p:nvCxnSpPr>
          <p:cNvPr id="17" name="Straight Connector 16"/>
          <p:cNvCxnSpPr/>
          <p:nvPr/>
        </p:nvCxnSpPr>
        <p:spPr>
          <a:xfrm>
            <a:off x="5589213" y="3200400"/>
            <a:ext cx="0" cy="59436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594458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24730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941409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37189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accent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23645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34625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accent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9/3/2025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60325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219571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98615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1"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2"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394486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9/3/2025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094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accent1">
                  <a:lumMod val="60000"/>
                  <a:lumOff val="40000"/>
                  <a:alpha val="7000"/>
                </a:schemeClr>
              </a:gs>
              <a:gs pos="69000">
                <a:schemeClr val="accent1">
                  <a:lumMod val="60000"/>
                  <a:lumOff val="40000"/>
                  <a:alpha val="0"/>
                </a:schemeClr>
              </a:gs>
              <a:gs pos="36000">
                <a:schemeClr val="accent1">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713"/>
          <a:stretch/>
        </p:blipFill>
        <p:spPr>
          <a:xfrm>
            <a:off x="12000296" y="0"/>
            <a:ext cx="2405081" cy="1714500"/>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4199"/>
          <a:stretch/>
        </p:blipFill>
        <p:spPr>
          <a:xfrm>
            <a:off x="12913518" y="9139299"/>
            <a:ext cx="1490601" cy="1147701"/>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t>9/3/2025</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1221389491"/>
      </p:ext>
    </p:extLst>
  </p:cSld>
  <p:clrMap bg1="dk1" tx1="lt1" bg2="dk2" tx2="lt2" accent1="accent1" accent2="accent2" accent3="accent3" accent4="accent4" accent5="accent5" accent6="accent6" hlink="hlink" folHlink="folHlink"/>
  <p:sldLayoutIdLst>
    <p:sldLayoutId id="2147483836" r:id="rId1"/>
    <p:sldLayoutId id="2147483837" r:id="rId2"/>
    <p:sldLayoutId id="2147483838" r:id="rId3"/>
    <p:sldLayoutId id="2147483839" r:id="rId4"/>
    <p:sldLayoutId id="2147483840" r:id="rId5"/>
    <p:sldLayoutId id="2147483841" r:id="rId6"/>
    <p:sldLayoutId id="2147483842" r:id="rId7"/>
    <p:sldLayoutId id="2147483843" r:id="rId8"/>
    <p:sldLayoutId id="2147483844" r:id="rId9"/>
    <p:sldLayoutId id="2147483845" r:id="rId10"/>
    <p:sldLayoutId id="2147483846" r:id="rId11"/>
    <p:sldLayoutId id="2147483847" r:id="rId12"/>
    <p:sldLayoutId id="2147483848" r:id="rId13"/>
    <p:sldLayoutId id="2147483849" r:id="rId14"/>
    <p:sldLayoutId id="2147483850" r:id="rId15"/>
    <p:sldLayoutId id="2147483851" r:id="rId16"/>
    <p:sldLayoutId id="2147483852"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accent1"/>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accent1"/>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5pPr>
      <a:lvl6pPr marL="37719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accent1"/>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txBox="1">
            <a:spLocks noGrp="1"/>
          </p:cNvSpPr>
          <p:nvPr>
            <p:ph type="title"/>
          </p:nvPr>
        </p:nvSpPr>
        <p:spPr>
          <a:xfrm>
            <a:off x="3962400" y="3390900"/>
            <a:ext cx="11506200" cy="1956305"/>
          </a:xfrm>
          <a:prstGeom prst="rect">
            <a:avLst/>
          </a:prstGeom>
        </p:spPr>
        <p:txBody>
          <a:bodyPr vert="horz" wrap="square" lIns="0" tIns="17145" rIns="0" bIns="0" rtlCol="0">
            <a:spAutoFit/>
          </a:bodyPr>
          <a:lstStyle/>
          <a:p>
            <a:r>
              <a:rPr lang="en-US" b="1" dirty="0">
                <a:solidFill>
                  <a:schemeClr val="tx1"/>
                </a:solidFill>
              </a:rPr>
              <a:t>Operation Analytics and Investigating Metric Spike</a:t>
            </a:r>
          </a:p>
        </p:txBody>
      </p:sp>
      <p:sp>
        <p:nvSpPr>
          <p:cNvPr id="10" name="object 10"/>
          <p:cNvSpPr txBox="1"/>
          <p:nvPr/>
        </p:nvSpPr>
        <p:spPr>
          <a:xfrm>
            <a:off x="13214985" y="9334500"/>
            <a:ext cx="4793615" cy="406400"/>
          </a:xfrm>
          <a:prstGeom prst="rect">
            <a:avLst/>
          </a:prstGeom>
        </p:spPr>
        <p:txBody>
          <a:bodyPr vert="horz" wrap="square" lIns="0" tIns="12700" rIns="0" bIns="0" rtlCol="0">
            <a:spAutoFit/>
          </a:bodyPr>
          <a:lstStyle/>
          <a:p>
            <a:pPr marL="12700">
              <a:lnSpc>
                <a:spcPct val="100000"/>
              </a:lnSpc>
              <a:spcBef>
                <a:spcPts val="100"/>
              </a:spcBef>
            </a:pPr>
            <a:r>
              <a:rPr lang="en-US" sz="2500" spc="-385" dirty="0">
                <a:solidFill>
                  <a:srgbClr val="F4F4F4"/>
                </a:solidFill>
                <a:latin typeface="Trebuchet MS"/>
                <a:cs typeface="Trebuchet MS"/>
              </a:rPr>
              <a:t>  </a:t>
            </a:r>
            <a:endParaRPr sz="2500" dirty="0">
              <a:latin typeface="Trebuchet MS"/>
              <a:cs typeface="Trebuchet MS"/>
            </a:endParaRPr>
          </a:p>
        </p:txBody>
      </p:sp>
      <p:sp>
        <p:nvSpPr>
          <p:cNvPr id="13" name="TextBox 12">
            <a:extLst>
              <a:ext uri="{FF2B5EF4-FFF2-40B4-BE49-F238E27FC236}">
                <a16:creationId xmlns:a16="http://schemas.microsoft.com/office/drawing/2014/main" id="{CAD6678B-4737-C2E8-1CB4-7677315C80D2}"/>
              </a:ext>
            </a:extLst>
          </p:cNvPr>
          <p:cNvSpPr txBox="1"/>
          <p:nvPr/>
        </p:nvSpPr>
        <p:spPr>
          <a:xfrm>
            <a:off x="11255692" y="9029700"/>
            <a:ext cx="6270308" cy="369332"/>
          </a:xfrm>
          <a:prstGeom prst="rect">
            <a:avLst/>
          </a:prstGeom>
          <a:noFill/>
        </p:spPr>
        <p:txBody>
          <a:bodyPr wrap="square" rtlCol="0">
            <a:spAutoFit/>
          </a:bodyPr>
          <a:lstStyle/>
          <a:p>
            <a:r>
              <a:rPr lang="en-IN" sz="1800" spc="130" dirty="0">
                <a:solidFill>
                  <a:srgbClr val="F4F4F4"/>
                </a:solidFill>
                <a:latin typeface="Trebuchet MS"/>
                <a:cs typeface="Trebuchet MS"/>
              </a:rPr>
              <a:t>Presented</a:t>
            </a:r>
            <a:r>
              <a:rPr lang="en-IN" sz="1800" spc="-75" dirty="0">
                <a:solidFill>
                  <a:srgbClr val="F4F4F4"/>
                </a:solidFill>
                <a:latin typeface="Trebuchet MS"/>
                <a:cs typeface="Trebuchet MS"/>
              </a:rPr>
              <a:t> </a:t>
            </a:r>
            <a:r>
              <a:rPr lang="en-IN" sz="1800" spc="130" dirty="0">
                <a:solidFill>
                  <a:srgbClr val="F4F4F4"/>
                </a:solidFill>
                <a:latin typeface="Trebuchet MS"/>
                <a:cs typeface="Trebuchet MS"/>
              </a:rPr>
              <a:t>By : Rahul Vishwakarma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8584F-2799-5084-E127-5CCDA2631C2E}"/>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E2DB33CF-7D0F-C0AC-3B7D-62E3D81023E1}"/>
              </a:ext>
            </a:extLst>
          </p:cNvPr>
          <p:cNvSpPr txBox="1">
            <a:spLocks noGrp="1"/>
          </p:cNvSpPr>
          <p:nvPr>
            <p:ph type="title"/>
          </p:nvPr>
        </p:nvSpPr>
        <p:spPr>
          <a:xfrm>
            <a:off x="533400" y="826205"/>
            <a:ext cx="16002000" cy="540020"/>
          </a:xfrm>
          <a:prstGeom prst="rect">
            <a:avLst/>
          </a:prstGeom>
        </p:spPr>
        <p:txBody>
          <a:bodyPr vert="horz" wrap="square" lIns="0" tIns="12700" rIns="0" bIns="0" rtlCol="0">
            <a:spAutoFit/>
          </a:bodyPr>
          <a:lstStyle/>
          <a:p>
            <a:pPr marL="12700" marR="5080">
              <a:lnSpc>
                <a:spcPts val="4650"/>
              </a:lnSpc>
              <a:spcBef>
                <a:spcPts val="260"/>
              </a:spcBef>
            </a:pPr>
            <a:r>
              <a:rPr lang="en-US" sz="2600" dirty="0">
                <a:latin typeface="Segoe UI" panose="020B0502040204020203" pitchFamily="34" charset="0"/>
                <a:cs typeface="Segoe UI" panose="020B0502040204020203" pitchFamily="34" charset="0"/>
              </a:rPr>
              <a:t>Analyze the growth of users over time for a product</a:t>
            </a:r>
            <a:endParaRPr lang="en-US" sz="260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CED85C2B-3018-FE69-94EF-33FF5A3E3F9B}"/>
              </a:ext>
            </a:extLst>
          </p:cNvPr>
          <p:cNvSpPr txBox="1"/>
          <p:nvPr/>
        </p:nvSpPr>
        <p:spPr>
          <a:xfrm>
            <a:off x="598714" y="1561331"/>
            <a:ext cx="1333500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Write an SQL query to calculate the user growth for the product.</a:t>
            </a:r>
            <a:endParaRPr lang="en-IN" sz="24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1CD5BDB1-2988-39CC-77AA-90B3468BFCF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358514" y="4039392"/>
            <a:ext cx="914400" cy="914400"/>
          </a:xfrm>
          <a:prstGeom prst="rect">
            <a:avLst/>
          </a:prstGeom>
        </p:spPr>
      </p:pic>
      <p:sp>
        <p:nvSpPr>
          <p:cNvPr id="13" name="TextBox 12">
            <a:extLst>
              <a:ext uri="{FF2B5EF4-FFF2-40B4-BE49-F238E27FC236}">
                <a16:creationId xmlns:a16="http://schemas.microsoft.com/office/drawing/2014/main" id="{3CD2BD39-07FE-A77B-2C1A-F716AB94BE8D}"/>
              </a:ext>
            </a:extLst>
          </p:cNvPr>
          <p:cNvSpPr txBox="1"/>
          <p:nvPr/>
        </p:nvSpPr>
        <p:spPr>
          <a:xfrm>
            <a:off x="533400" y="3435488"/>
            <a:ext cx="10210800" cy="3139321"/>
          </a:xfrm>
          <a:prstGeom prst="rect">
            <a:avLst/>
          </a:prstGeom>
          <a:noFill/>
        </p:spPr>
        <p:txBody>
          <a:bodyPr wrap="square" rtlCol="0">
            <a:spAutoFit/>
          </a:bodyPr>
          <a:lstStyle/>
          <a:p>
            <a:r>
              <a:rPr lang="en-US" b="1" dirty="0"/>
              <a:t>WITH </a:t>
            </a:r>
            <a:r>
              <a:rPr lang="en-US" b="1" dirty="0" err="1"/>
              <a:t>weekly_active_users</a:t>
            </a:r>
            <a:r>
              <a:rPr lang="en-US" b="1" dirty="0"/>
              <a:t> AS</a:t>
            </a:r>
          </a:p>
          <a:p>
            <a:r>
              <a:rPr lang="en-US" b="1" dirty="0"/>
              <a:t> </a:t>
            </a:r>
          </a:p>
          <a:p>
            <a:r>
              <a:rPr lang="en-US" b="1" dirty="0"/>
              <a:t>(    SELECT         YEAR(</a:t>
            </a:r>
            <a:r>
              <a:rPr lang="en-US" b="1" dirty="0" err="1"/>
              <a:t>created_at_dt</a:t>
            </a:r>
            <a:r>
              <a:rPr lang="en-US" b="1" dirty="0"/>
              <a:t>) AS yr,        </a:t>
            </a:r>
          </a:p>
          <a:p>
            <a:r>
              <a:rPr lang="en-US" b="1" dirty="0"/>
              <a:t>WEEK(</a:t>
            </a:r>
            <a:r>
              <a:rPr lang="en-US" b="1" dirty="0" err="1"/>
              <a:t>created_at_dt</a:t>
            </a:r>
            <a:r>
              <a:rPr lang="en-US" b="1" dirty="0"/>
              <a:t>) AS week_0,        </a:t>
            </a:r>
          </a:p>
          <a:p>
            <a:r>
              <a:rPr lang="en-US" b="1" dirty="0"/>
              <a:t>COUNT(DISTINCT </a:t>
            </a:r>
            <a:r>
              <a:rPr lang="en-US" b="1" dirty="0" err="1"/>
              <a:t>user_id</a:t>
            </a:r>
            <a:r>
              <a:rPr lang="en-US" b="1" dirty="0"/>
              <a:t>) AS </a:t>
            </a:r>
            <a:r>
              <a:rPr lang="en-US" b="1" dirty="0" err="1"/>
              <a:t>no_of_users</a:t>
            </a:r>
            <a:r>
              <a:rPr lang="en-US" b="1" dirty="0"/>
              <a:t>    </a:t>
            </a:r>
          </a:p>
          <a:p>
            <a:r>
              <a:rPr lang="en-US" b="1" dirty="0"/>
              <a:t>FROM users    </a:t>
            </a:r>
          </a:p>
          <a:p>
            <a:r>
              <a:rPr lang="en-US" b="1" dirty="0"/>
              <a:t>WHERE state = 'active'    </a:t>
            </a:r>
          </a:p>
          <a:p>
            <a:r>
              <a:rPr lang="en-US" b="1" dirty="0"/>
              <a:t>GROUP BY yr, week_0)</a:t>
            </a:r>
          </a:p>
          <a:p>
            <a:endParaRPr lang="en-US" b="1" dirty="0"/>
          </a:p>
          <a:p>
            <a:r>
              <a:rPr lang="en-US" b="1" dirty="0"/>
              <a:t>SELECT *FROM </a:t>
            </a:r>
            <a:r>
              <a:rPr lang="en-US" b="1" dirty="0" err="1"/>
              <a:t>weekly_active_users</a:t>
            </a:r>
            <a:endParaRPr lang="en-US" b="1" dirty="0"/>
          </a:p>
          <a:p>
            <a:r>
              <a:rPr lang="en-US" b="1" dirty="0"/>
              <a:t>ORDER BY yr, week_0 DESC;</a:t>
            </a:r>
          </a:p>
        </p:txBody>
      </p:sp>
      <p:sp>
        <p:nvSpPr>
          <p:cNvPr id="10" name="TextBox 9">
            <a:extLst>
              <a:ext uri="{FF2B5EF4-FFF2-40B4-BE49-F238E27FC236}">
                <a16:creationId xmlns:a16="http://schemas.microsoft.com/office/drawing/2014/main" id="{58076CF8-9EA3-4678-4A7F-9D8FEC5C8BF7}"/>
              </a:ext>
            </a:extLst>
          </p:cNvPr>
          <p:cNvSpPr txBox="1"/>
          <p:nvPr/>
        </p:nvSpPr>
        <p:spPr>
          <a:xfrm>
            <a:off x="-25400" y="266600"/>
            <a:ext cx="18260374" cy="523220"/>
          </a:xfrm>
          <a:prstGeom prst="rect">
            <a:avLst/>
          </a:prstGeom>
          <a:noFill/>
        </p:spPr>
        <p:txBody>
          <a:bodyPr wrap="square" rtlCol="0">
            <a:spAutoFit/>
          </a:bodyPr>
          <a:lstStyle/>
          <a:p>
            <a:pPr algn="ctr"/>
            <a:r>
              <a:rPr lang="en-IN" sz="2800" b="1" dirty="0"/>
              <a:t>User Growth Analysis</a:t>
            </a:r>
            <a:endParaRPr lang="en-IN" sz="2800" dirty="0"/>
          </a:p>
        </p:txBody>
      </p:sp>
      <p:pic>
        <p:nvPicPr>
          <p:cNvPr id="4" name="Picture 3">
            <a:extLst>
              <a:ext uri="{FF2B5EF4-FFF2-40B4-BE49-F238E27FC236}">
                <a16:creationId xmlns:a16="http://schemas.microsoft.com/office/drawing/2014/main" id="{F8F2DF71-C754-F7A3-A1F5-27CCEFF36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0800" y="2477544"/>
            <a:ext cx="2771429" cy="4038095"/>
          </a:xfrm>
          <a:prstGeom prst="rect">
            <a:avLst/>
          </a:prstGeom>
        </p:spPr>
      </p:pic>
      <p:pic>
        <p:nvPicPr>
          <p:cNvPr id="12" name="Picture 11">
            <a:extLst>
              <a:ext uri="{FF2B5EF4-FFF2-40B4-BE49-F238E27FC236}">
                <a16:creationId xmlns:a16="http://schemas.microsoft.com/office/drawing/2014/main" id="{0B6E03AE-3128-3D9E-F4D8-D62EB6A21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02500" y="2859083"/>
            <a:ext cx="4819048" cy="3400000"/>
          </a:xfrm>
          <a:prstGeom prst="rect">
            <a:avLst/>
          </a:prstGeom>
        </p:spPr>
      </p:pic>
      <p:sp>
        <p:nvSpPr>
          <p:cNvPr id="3" name="TextBox 2">
            <a:extLst>
              <a:ext uri="{FF2B5EF4-FFF2-40B4-BE49-F238E27FC236}">
                <a16:creationId xmlns:a16="http://schemas.microsoft.com/office/drawing/2014/main" id="{6F79E27D-6CD7-624D-47B4-EE2394C50756}"/>
              </a:ext>
            </a:extLst>
          </p:cNvPr>
          <p:cNvSpPr txBox="1"/>
          <p:nvPr/>
        </p:nvSpPr>
        <p:spPr>
          <a:xfrm>
            <a:off x="598714" y="7734300"/>
            <a:ext cx="11974286" cy="1107996"/>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Every week, we count how many users are active on the platform. By checking user activity, the company can see if more people are joining or leaving. This helps them understand user trends and know when to improve features or bring new users to keep the platform growing.</a:t>
            </a:r>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16753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E6B7F-C171-629F-8E7F-B8F15C7963DA}"/>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56DFD093-8415-ABAA-9399-43F3612F6DC7}"/>
              </a:ext>
            </a:extLst>
          </p:cNvPr>
          <p:cNvSpPr txBox="1">
            <a:spLocks noGrp="1"/>
          </p:cNvSpPr>
          <p:nvPr>
            <p:ph type="title"/>
          </p:nvPr>
        </p:nvSpPr>
        <p:spPr>
          <a:xfrm>
            <a:off x="533400" y="826205"/>
            <a:ext cx="16002000" cy="534313"/>
          </a:xfrm>
          <a:prstGeom prst="rect">
            <a:avLst/>
          </a:prstGeom>
        </p:spPr>
        <p:txBody>
          <a:bodyPr vert="horz" wrap="square" lIns="0" tIns="12700" rIns="0" bIns="0" rtlCol="0">
            <a:spAutoFit/>
          </a:bodyPr>
          <a:lstStyle/>
          <a:p>
            <a:pPr marL="12700" marR="5080">
              <a:lnSpc>
                <a:spcPts val="4650"/>
              </a:lnSpc>
              <a:spcBef>
                <a:spcPts val="260"/>
              </a:spcBef>
            </a:pPr>
            <a:r>
              <a:rPr lang="en-US" sz="2400" dirty="0">
                <a:latin typeface="Segoe UI" panose="020B0502040204020203" pitchFamily="34" charset="0"/>
                <a:cs typeface="Segoe UI" panose="020B0502040204020203" pitchFamily="34" charset="0"/>
              </a:rPr>
              <a:t>Analyze the retention of users on a weekly basis after signing up for a product.</a:t>
            </a:r>
            <a:endParaRPr lang="en-US" sz="240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4A559E7B-467E-04F6-96FE-1D9484A95236}"/>
              </a:ext>
            </a:extLst>
          </p:cNvPr>
          <p:cNvSpPr txBox="1"/>
          <p:nvPr/>
        </p:nvSpPr>
        <p:spPr>
          <a:xfrm>
            <a:off x="526143" y="1596832"/>
            <a:ext cx="1333500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Write an SQL query to calculate the weekly retention of users based on their sign-up cohort.</a:t>
            </a:r>
            <a:endParaRPr lang="en-IN" sz="24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326252A4-6C57-E94E-CDDB-D562C982F7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960511" y="4649081"/>
            <a:ext cx="460821" cy="460821"/>
          </a:xfrm>
          <a:prstGeom prst="rect">
            <a:avLst/>
          </a:prstGeom>
        </p:spPr>
      </p:pic>
      <p:sp>
        <p:nvSpPr>
          <p:cNvPr id="13" name="TextBox 12">
            <a:extLst>
              <a:ext uri="{FF2B5EF4-FFF2-40B4-BE49-F238E27FC236}">
                <a16:creationId xmlns:a16="http://schemas.microsoft.com/office/drawing/2014/main" id="{B67B4D19-5373-6B77-1687-C260335FD11C}"/>
              </a:ext>
            </a:extLst>
          </p:cNvPr>
          <p:cNvSpPr txBox="1"/>
          <p:nvPr/>
        </p:nvSpPr>
        <p:spPr>
          <a:xfrm>
            <a:off x="504372" y="2865886"/>
            <a:ext cx="10210800" cy="3139321"/>
          </a:xfrm>
          <a:prstGeom prst="rect">
            <a:avLst/>
          </a:prstGeom>
          <a:noFill/>
        </p:spPr>
        <p:txBody>
          <a:bodyPr wrap="square" rtlCol="0">
            <a:spAutoFit/>
          </a:bodyPr>
          <a:lstStyle/>
          <a:p>
            <a:r>
              <a:rPr lang="en-US" b="1" dirty="0"/>
              <a:t>WITH  </a:t>
            </a:r>
            <a:r>
              <a:rPr lang="en-US" b="1" dirty="0" err="1"/>
              <a:t>weekly_active_users</a:t>
            </a:r>
            <a:r>
              <a:rPr lang="en-US" b="1" dirty="0"/>
              <a:t> AS</a:t>
            </a:r>
          </a:p>
          <a:p>
            <a:r>
              <a:rPr lang="en-US" b="1" dirty="0"/>
              <a:t> </a:t>
            </a:r>
          </a:p>
          <a:p>
            <a:r>
              <a:rPr lang="en-US" b="1" dirty="0"/>
              <a:t>(    SELECT         YEAR(</a:t>
            </a:r>
            <a:r>
              <a:rPr lang="en-US" b="1" dirty="0" err="1"/>
              <a:t>created_at_dt</a:t>
            </a:r>
            <a:r>
              <a:rPr lang="en-US" b="1" dirty="0"/>
              <a:t>) AS yr,        </a:t>
            </a:r>
          </a:p>
          <a:p>
            <a:r>
              <a:rPr lang="en-US" b="1" dirty="0"/>
              <a:t>WEEK(</a:t>
            </a:r>
            <a:r>
              <a:rPr lang="en-US" b="1" dirty="0" err="1"/>
              <a:t>created_at_dt</a:t>
            </a:r>
            <a:r>
              <a:rPr lang="en-US" b="1" dirty="0"/>
              <a:t>) AS week_0,        </a:t>
            </a:r>
          </a:p>
          <a:p>
            <a:r>
              <a:rPr lang="en-US" b="1" dirty="0"/>
              <a:t>COUNT(DISTINCT </a:t>
            </a:r>
            <a:r>
              <a:rPr lang="en-US" b="1" dirty="0" err="1"/>
              <a:t>user_id</a:t>
            </a:r>
            <a:r>
              <a:rPr lang="en-US" b="1" dirty="0"/>
              <a:t>) AS </a:t>
            </a:r>
            <a:r>
              <a:rPr lang="en-US" b="1" dirty="0" err="1"/>
              <a:t>no_of_users</a:t>
            </a:r>
            <a:r>
              <a:rPr lang="en-US" b="1" dirty="0"/>
              <a:t>    </a:t>
            </a:r>
          </a:p>
          <a:p>
            <a:r>
              <a:rPr lang="en-US" b="1" dirty="0"/>
              <a:t>FROM users    </a:t>
            </a:r>
          </a:p>
          <a:p>
            <a:r>
              <a:rPr lang="en-US" b="1" dirty="0"/>
              <a:t>WHERE state = 'active'    </a:t>
            </a:r>
          </a:p>
          <a:p>
            <a:r>
              <a:rPr lang="en-US" b="1" dirty="0"/>
              <a:t>GROUP BY yr, week_0)</a:t>
            </a:r>
          </a:p>
          <a:p>
            <a:endParaRPr lang="en-US" b="1" dirty="0"/>
          </a:p>
          <a:p>
            <a:r>
              <a:rPr lang="en-US" b="1" dirty="0"/>
              <a:t>SELECT *FROM </a:t>
            </a:r>
            <a:r>
              <a:rPr lang="en-US" b="1" dirty="0" err="1"/>
              <a:t>weekly_active_users</a:t>
            </a:r>
            <a:endParaRPr lang="en-US" b="1" dirty="0"/>
          </a:p>
          <a:p>
            <a:r>
              <a:rPr lang="en-US" b="1" dirty="0"/>
              <a:t>ORDER BY yr, week_0 DESC;</a:t>
            </a:r>
          </a:p>
        </p:txBody>
      </p:sp>
      <p:sp>
        <p:nvSpPr>
          <p:cNvPr id="10" name="TextBox 9">
            <a:extLst>
              <a:ext uri="{FF2B5EF4-FFF2-40B4-BE49-F238E27FC236}">
                <a16:creationId xmlns:a16="http://schemas.microsoft.com/office/drawing/2014/main" id="{0CE4E3A8-659E-415E-16DB-8E85C77929E1}"/>
              </a:ext>
            </a:extLst>
          </p:cNvPr>
          <p:cNvSpPr txBox="1"/>
          <p:nvPr/>
        </p:nvSpPr>
        <p:spPr>
          <a:xfrm>
            <a:off x="-25400" y="266600"/>
            <a:ext cx="18260374" cy="954107"/>
          </a:xfrm>
          <a:prstGeom prst="rect">
            <a:avLst/>
          </a:prstGeom>
          <a:noFill/>
        </p:spPr>
        <p:txBody>
          <a:bodyPr wrap="square" rtlCol="0">
            <a:spAutoFit/>
          </a:bodyPr>
          <a:lstStyle/>
          <a:p>
            <a:pPr algn="ctr"/>
            <a:r>
              <a:rPr lang="en-IN" sz="2800" b="1" dirty="0"/>
              <a:t>Weekly Retention Analysis</a:t>
            </a:r>
            <a:br>
              <a:rPr lang="en-IN" sz="2800" dirty="0"/>
            </a:br>
            <a:endParaRPr lang="en-IN" sz="2800" dirty="0"/>
          </a:p>
        </p:txBody>
      </p:sp>
      <p:pic>
        <p:nvPicPr>
          <p:cNvPr id="4" name="Picture 3">
            <a:extLst>
              <a:ext uri="{FF2B5EF4-FFF2-40B4-BE49-F238E27FC236}">
                <a16:creationId xmlns:a16="http://schemas.microsoft.com/office/drawing/2014/main" id="{4685F597-FD55-D7D6-A11B-9EBFBDFE5F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20800" y="2860443"/>
            <a:ext cx="2771429" cy="4038095"/>
          </a:xfrm>
          <a:prstGeom prst="rect">
            <a:avLst/>
          </a:prstGeom>
        </p:spPr>
      </p:pic>
      <p:pic>
        <p:nvPicPr>
          <p:cNvPr id="12" name="Picture 11">
            <a:extLst>
              <a:ext uri="{FF2B5EF4-FFF2-40B4-BE49-F238E27FC236}">
                <a16:creationId xmlns:a16="http://schemas.microsoft.com/office/drawing/2014/main" id="{A231584F-4295-34E3-CDE5-60D359C466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26617" y="3179492"/>
            <a:ext cx="4819048" cy="3400000"/>
          </a:xfrm>
          <a:prstGeom prst="rect">
            <a:avLst/>
          </a:prstGeom>
        </p:spPr>
      </p:pic>
      <p:sp>
        <p:nvSpPr>
          <p:cNvPr id="3" name="TextBox 2">
            <a:extLst>
              <a:ext uri="{FF2B5EF4-FFF2-40B4-BE49-F238E27FC236}">
                <a16:creationId xmlns:a16="http://schemas.microsoft.com/office/drawing/2014/main" id="{4C75E4C0-47BD-7B76-03AE-F42E1DB3B4B0}"/>
              </a:ext>
            </a:extLst>
          </p:cNvPr>
          <p:cNvSpPr txBox="1"/>
          <p:nvPr/>
        </p:nvSpPr>
        <p:spPr>
          <a:xfrm>
            <a:off x="482601" y="7582172"/>
            <a:ext cx="12059865" cy="1107996"/>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The data shows the number of unique active users each week. We can see big changes week to week, with some weeks having over 100 users while others are much lower. This means user activity is not steady and may depend on events or specific factors during those weeks.</a:t>
            </a:r>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89656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D5C62-AF40-7E70-58D8-5CCB3BDE4847}"/>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797BCD43-E240-856B-B740-5484A6A43445}"/>
              </a:ext>
            </a:extLst>
          </p:cNvPr>
          <p:cNvSpPr txBox="1">
            <a:spLocks noGrp="1"/>
          </p:cNvSpPr>
          <p:nvPr>
            <p:ph type="title"/>
          </p:nvPr>
        </p:nvSpPr>
        <p:spPr>
          <a:xfrm>
            <a:off x="533400" y="826205"/>
            <a:ext cx="16002000" cy="540020"/>
          </a:xfrm>
          <a:prstGeom prst="rect">
            <a:avLst/>
          </a:prstGeom>
        </p:spPr>
        <p:txBody>
          <a:bodyPr vert="horz" wrap="square" lIns="0" tIns="12700" rIns="0" bIns="0" rtlCol="0">
            <a:spAutoFit/>
          </a:bodyPr>
          <a:lstStyle/>
          <a:p>
            <a:pPr marL="12700" marR="5080">
              <a:lnSpc>
                <a:spcPts val="4650"/>
              </a:lnSpc>
              <a:spcBef>
                <a:spcPts val="260"/>
              </a:spcBef>
            </a:pPr>
            <a:r>
              <a:rPr lang="en-US" sz="2600" dirty="0">
                <a:latin typeface="Segoe UI" panose="020B0502040204020203" pitchFamily="34" charset="0"/>
                <a:cs typeface="Segoe UI" panose="020B0502040204020203" pitchFamily="34" charset="0"/>
              </a:rPr>
              <a:t>Measure the activeness of users on a weekly basis per device.</a:t>
            </a:r>
            <a:endParaRPr lang="en-US" sz="260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2F5EA6A-4E66-6ECC-A2A1-6A52B237D727}"/>
              </a:ext>
            </a:extLst>
          </p:cNvPr>
          <p:cNvSpPr txBox="1"/>
          <p:nvPr/>
        </p:nvSpPr>
        <p:spPr>
          <a:xfrm>
            <a:off x="526143" y="1596832"/>
            <a:ext cx="1333500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Write an SQL query to calculate the weekly engagement per device.</a:t>
            </a:r>
            <a:endParaRPr lang="en-IN" sz="24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0410C4E4-2081-EA6C-43C2-62032F5B9CE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636064" y="6253444"/>
            <a:ext cx="460821" cy="460821"/>
          </a:xfrm>
          <a:prstGeom prst="rect">
            <a:avLst/>
          </a:prstGeom>
        </p:spPr>
      </p:pic>
      <p:sp>
        <p:nvSpPr>
          <p:cNvPr id="13" name="TextBox 12">
            <a:extLst>
              <a:ext uri="{FF2B5EF4-FFF2-40B4-BE49-F238E27FC236}">
                <a16:creationId xmlns:a16="http://schemas.microsoft.com/office/drawing/2014/main" id="{3A5EA36E-52A4-66A4-1BE8-4D45887B68EE}"/>
              </a:ext>
            </a:extLst>
          </p:cNvPr>
          <p:cNvSpPr txBox="1"/>
          <p:nvPr/>
        </p:nvSpPr>
        <p:spPr>
          <a:xfrm>
            <a:off x="1143000" y="3543300"/>
            <a:ext cx="10210800" cy="2585323"/>
          </a:xfrm>
          <a:prstGeom prst="rect">
            <a:avLst/>
          </a:prstGeom>
          <a:noFill/>
        </p:spPr>
        <p:txBody>
          <a:bodyPr wrap="square" rtlCol="0">
            <a:spAutoFit/>
          </a:bodyPr>
          <a:lstStyle/>
          <a:p>
            <a:r>
              <a:rPr lang="en-US" b="1" dirty="0"/>
              <a:t>SELECT    </a:t>
            </a:r>
          </a:p>
          <a:p>
            <a:r>
              <a:rPr lang="en-US" b="1" dirty="0"/>
              <a:t>YEAR(</a:t>
            </a:r>
            <a:r>
              <a:rPr lang="en-US" b="1" dirty="0" err="1"/>
              <a:t>occurred_at_clean</a:t>
            </a:r>
            <a:r>
              <a:rPr lang="en-US" b="1" dirty="0"/>
              <a:t>) AS year,    </a:t>
            </a:r>
          </a:p>
          <a:p>
            <a:r>
              <a:rPr lang="en-US" b="1" dirty="0"/>
              <a:t>WEEK(</a:t>
            </a:r>
            <a:r>
              <a:rPr lang="en-US" b="1" dirty="0" err="1"/>
              <a:t>occurred_at_clean</a:t>
            </a:r>
            <a:r>
              <a:rPr lang="en-US" b="1" dirty="0"/>
              <a:t>, 3) AS week,     </a:t>
            </a:r>
          </a:p>
          <a:p>
            <a:r>
              <a:rPr lang="en-US" b="1" dirty="0"/>
              <a:t>device,    </a:t>
            </a:r>
          </a:p>
          <a:p>
            <a:r>
              <a:rPr lang="en-US" b="1" dirty="0"/>
              <a:t>COUNT(DISTINCT </a:t>
            </a:r>
            <a:r>
              <a:rPr lang="en-US" b="1" dirty="0" err="1"/>
              <a:t>user_id</a:t>
            </a:r>
            <a:r>
              <a:rPr lang="en-US" b="1" dirty="0"/>
              <a:t>) AS </a:t>
            </a:r>
            <a:r>
              <a:rPr lang="en-US" b="1" dirty="0" err="1"/>
              <a:t>weekly_active_users</a:t>
            </a:r>
            <a:endParaRPr lang="en-US" b="1" dirty="0"/>
          </a:p>
          <a:p>
            <a:r>
              <a:rPr lang="en-US" b="1" dirty="0"/>
              <a:t>FROM events</a:t>
            </a:r>
          </a:p>
          <a:p>
            <a:r>
              <a:rPr lang="en-US" b="1" dirty="0"/>
              <a:t>WHERE </a:t>
            </a:r>
            <a:r>
              <a:rPr lang="en-US" b="1" dirty="0" err="1"/>
              <a:t>event_type</a:t>
            </a:r>
            <a:r>
              <a:rPr lang="en-US" b="1" dirty="0"/>
              <a:t> = 'engagement’</a:t>
            </a:r>
          </a:p>
          <a:p>
            <a:r>
              <a:rPr lang="en-US" b="1" dirty="0"/>
              <a:t>GROUP BY    YEAR(</a:t>
            </a:r>
            <a:r>
              <a:rPr lang="en-US" b="1" dirty="0" err="1"/>
              <a:t>occurred_at_clean</a:t>
            </a:r>
            <a:r>
              <a:rPr lang="en-US" b="1" dirty="0"/>
              <a:t>),    WEEK(</a:t>
            </a:r>
            <a:r>
              <a:rPr lang="en-US" b="1" dirty="0" err="1"/>
              <a:t>occurred_at_clean</a:t>
            </a:r>
            <a:r>
              <a:rPr lang="en-US" b="1" dirty="0"/>
              <a:t>, 3),    device</a:t>
            </a:r>
          </a:p>
          <a:p>
            <a:r>
              <a:rPr lang="en-US" b="1" dirty="0"/>
              <a:t>ORDER BY year, week, device;</a:t>
            </a:r>
          </a:p>
        </p:txBody>
      </p:sp>
      <p:sp>
        <p:nvSpPr>
          <p:cNvPr id="10" name="TextBox 9">
            <a:extLst>
              <a:ext uri="{FF2B5EF4-FFF2-40B4-BE49-F238E27FC236}">
                <a16:creationId xmlns:a16="http://schemas.microsoft.com/office/drawing/2014/main" id="{5986A0A5-BBE5-FBF6-E992-7FE8DB2E5FD1}"/>
              </a:ext>
            </a:extLst>
          </p:cNvPr>
          <p:cNvSpPr txBox="1"/>
          <p:nvPr/>
        </p:nvSpPr>
        <p:spPr>
          <a:xfrm>
            <a:off x="-25400" y="266600"/>
            <a:ext cx="18260374" cy="954107"/>
          </a:xfrm>
          <a:prstGeom prst="rect">
            <a:avLst/>
          </a:prstGeom>
          <a:noFill/>
        </p:spPr>
        <p:txBody>
          <a:bodyPr wrap="square" rtlCol="0">
            <a:spAutoFit/>
          </a:bodyPr>
          <a:lstStyle/>
          <a:p>
            <a:pPr algn="ctr"/>
            <a:r>
              <a:rPr lang="en-IN" sz="2800" b="1" dirty="0"/>
              <a:t>Weekly Engagement Per Device</a:t>
            </a:r>
            <a:br>
              <a:rPr lang="en-IN" sz="2800" dirty="0"/>
            </a:br>
            <a:endParaRPr lang="en-IN" sz="2800" dirty="0"/>
          </a:p>
        </p:txBody>
      </p:sp>
      <p:pic>
        <p:nvPicPr>
          <p:cNvPr id="5" name="Picture 4">
            <a:extLst>
              <a:ext uri="{FF2B5EF4-FFF2-40B4-BE49-F238E27FC236}">
                <a16:creationId xmlns:a16="http://schemas.microsoft.com/office/drawing/2014/main" id="{91F3767A-82C2-F16F-AD00-EEBE574BD2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27946" y="3048323"/>
            <a:ext cx="4077053" cy="2789162"/>
          </a:xfrm>
          <a:prstGeom prst="rect">
            <a:avLst/>
          </a:prstGeom>
        </p:spPr>
      </p:pic>
      <p:pic>
        <p:nvPicPr>
          <p:cNvPr id="7" name="Picture 6">
            <a:extLst>
              <a:ext uri="{FF2B5EF4-FFF2-40B4-BE49-F238E27FC236}">
                <a16:creationId xmlns:a16="http://schemas.microsoft.com/office/drawing/2014/main" id="{36376C06-8BC1-05FA-51F0-17B1C9B7F5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97549" y="6816426"/>
            <a:ext cx="3337849" cy="2644369"/>
          </a:xfrm>
          <a:prstGeom prst="rect">
            <a:avLst/>
          </a:prstGeom>
        </p:spPr>
      </p:pic>
      <p:sp>
        <p:nvSpPr>
          <p:cNvPr id="3" name="TextBox 2">
            <a:extLst>
              <a:ext uri="{FF2B5EF4-FFF2-40B4-BE49-F238E27FC236}">
                <a16:creationId xmlns:a16="http://schemas.microsoft.com/office/drawing/2014/main" id="{259E7BDD-F48B-96EB-B3BB-0EF0FFAC06C9}"/>
              </a:ext>
            </a:extLst>
          </p:cNvPr>
          <p:cNvSpPr txBox="1"/>
          <p:nvPr/>
        </p:nvSpPr>
        <p:spPr>
          <a:xfrm>
            <a:off x="838200" y="7472690"/>
            <a:ext cx="11215914" cy="1446550"/>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The query counts how many different users are active each week on different devices. This helps the company see which devices are most popular and when people use them most. Tracking weekly active users by device helps plan updates, fix issues, and make sure the platform works well for everyone.</a:t>
            </a:r>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760060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9D6832-8807-C7E5-B6C3-95E35038D5F2}"/>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780C949D-A108-C683-464A-AFA4CC44A977}"/>
              </a:ext>
            </a:extLst>
          </p:cNvPr>
          <p:cNvSpPr txBox="1">
            <a:spLocks noGrp="1"/>
          </p:cNvSpPr>
          <p:nvPr>
            <p:ph type="title"/>
          </p:nvPr>
        </p:nvSpPr>
        <p:spPr>
          <a:xfrm>
            <a:off x="533400" y="826205"/>
            <a:ext cx="16002000" cy="540341"/>
          </a:xfrm>
          <a:prstGeom prst="rect">
            <a:avLst/>
          </a:prstGeom>
        </p:spPr>
        <p:txBody>
          <a:bodyPr vert="horz" wrap="square" lIns="0" tIns="12700" rIns="0" bIns="0" rtlCol="0">
            <a:spAutoFit/>
          </a:bodyPr>
          <a:lstStyle/>
          <a:p>
            <a:pPr marL="12700" marR="5080">
              <a:lnSpc>
                <a:spcPts val="4650"/>
              </a:lnSpc>
              <a:spcBef>
                <a:spcPts val="260"/>
              </a:spcBef>
            </a:pPr>
            <a:r>
              <a:rPr lang="en-US" sz="2600" dirty="0">
                <a:latin typeface="Segoe UI" panose="020B0502040204020203" pitchFamily="34" charset="0"/>
                <a:cs typeface="Segoe UI" panose="020B0502040204020203" pitchFamily="34" charset="0"/>
              </a:rPr>
              <a:t> Analyze how users are engaging with the email service.</a:t>
            </a:r>
            <a:endParaRPr lang="en-US" sz="260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3D50ABFB-4B00-2C3B-D46E-2AD39BFCB6A7}"/>
              </a:ext>
            </a:extLst>
          </p:cNvPr>
          <p:cNvSpPr txBox="1"/>
          <p:nvPr/>
        </p:nvSpPr>
        <p:spPr>
          <a:xfrm>
            <a:off x="526143" y="1596832"/>
            <a:ext cx="1333500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 Write an SQL query to calculate the email engagement metrics.</a:t>
            </a:r>
            <a:endParaRPr lang="en-IN" sz="24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0CCB04CC-FD91-B322-9456-EDA0368F51C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6200000">
            <a:off x="12803742" y="4227723"/>
            <a:ext cx="963789" cy="963789"/>
          </a:xfrm>
          <a:prstGeom prst="rect">
            <a:avLst/>
          </a:prstGeom>
        </p:spPr>
      </p:pic>
      <p:sp>
        <p:nvSpPr>
          <p:cNvPr id="13" name="TextBox 12">
            <a:extLst>
              <a:ext uri="{FF2B5EF4-FFF2-40B4-BE49-F238E27FC236}">
                <a16:creationId xmlns:a16="http://schemas.microsoft.com/office/drawing/2014/main" id="{E86D2776-F485-D544-3D29-862A8FB1318E}"/>
              </a:ext>
            </a:extLst>
          </p:cNvPr>
          <p:cNvSpPr txBox="1"/>
          <p:nvPr/>
        </p:nvSpPr>
        <p:spPr>
          <a:xfrm>
            <a:off x="609600" y="3467100"/>
            <a:ext cx="17865277" cy="2031325"/>
          </a:xfrm>
          <a:prstGeom prst="rect">
            <a:avLst/>
          </a:prstGeom>
          <a:noFill/>
        </p:spPr>
        <p:txBody>
          <a:bodyPr wrap="square" rtlCol="0">
            <a:spAutoFit/>
          </a:bodyPr>
          <a:lstStyle/>
          <a:p>
            <a:r>
              <a:rPr lang="en-US" b="1" dirty="0"/>
              <a:t>SELECT    </a:t>
            </a:r>
          </a:p>
          <a:p>
            <a:r>
              <a:rPr lang="en-US" b="1" dirty="0"/>
              <a:t>action,    </a:t>
            </a:r>
          </a:p>
          <a:p>
            <a:r>
              <a:rPr lang="en-US" b="1" dirty="0"/>
              <a:t>COUNT(DISTINCT </a:t>
            </a:r>
            <a:r>
              <a:rPr lang="en-US" b="1" dirty="0" err="1"/>
              <a:t>user_id</a:t>
            </a:r>
            <a:r>
              <a:rPr lang="en-US" b="1" dirty="0"/>
              <a:t>) AS </a:t>
            </a:r>
            <a:r>
              <a:rPr lang="en-US" b="1" dirty="0" err="1"/>
              <a:t>unique_users_count</a:t>
            </a:r>
            <a:r>
              <a:rPr lang="en-US" b="1" dirty="0"/>
              <a:t>,    </a:t>
            </a:r>
          </a:p>
          <a:p>
            <a:r>
              <a:rPr lang="en-US" b="1" dirty="0"/>
              <a:t>COUNT(*) AS </a:t>
            </a:r>
            <a:r>
              <a:rPr lang="en-US" b="1" dirty="0" err="1"/>
              <a:t>total_actions_count</a:t>
            </a:r>
            <a:endParaRPr lang="en-US" b="1" dirty="0"/>
          </a:p>
          <a:p>
            <a:r>
              <a:rPr lang="en-US" b="1" dirty="0"/>
              <a:t>FROM    </a:t>
            </a:r>
            <a:r>
              <a:rPr lang="en-US" b="1" dirty="0" err="1"/>
              <a:t>email_events</a:t>
            </a:r>
            <a:endParaRPr lang="en-US" b="1" dirty="0"/>
          </a:p>
          <a:p>
            <a:r>
              <a:rPr lang="en-US" b="1" dirty="0"/>
              <a:t>GROUP BY    action</a:t>
            </a:r>
          </a:p>
          <a:p>
            <a:r>
              <a:rPr lang="en-US" b="1" dirty="0"/>
              <a:t>ORDER BY    action;</a:t>
            </a:r>
          </a:p>
        </p:txBody>
      </p:sp>
      <p:sp>
        <p:nvSpPr>
          <p:cNvPr id="10" name="TextBox 9">
            <a:extLst>
              <a:ext uri="{FF2B5EF4-FFF2-40B4-BE49-F238E27FC236}">
                <a16:creationId xmlns:a16="http://schemas.microsoft.com/office/drawing/2014/main" id="{58775120-DE69-0675-1EF9-9490AE224E61}"/>
              </a:ext>
            </a:extLst>
          </p:cNvPr>
          <p:cNvSpPr txBox="1"/>
          <p:nvPr/>
        </p:nvSpPr>
        <p:spPr>
          <a:xfrm>
            <a:off x="-25400" y="266600"/>
            <a:ext cx="18260374" cy="954107"/>
          </a:xfrm>
          <a:prstGeom prst="rect">
            <a:avLst/>
          </a:prstGeom>
          <a:noFill/>
        </p:spPr>
        <p:txBody>
          <a:bodyPr wrap="square" rtlCol="0">
            <a:spAutoFit/>
          </a:bodyPr>
          <a:lstStyle/>
          <a:p>
            <a:pPr algn="ctr"/>
            <a:r>
              <a:rPr lang="en-IN" sz="2800" b="1" dirty="0"/>
              <a:t>Email Engagement Analysis</a:t>
            </a:r>
            <a:br>
              <a:rPr lang="en-IN" sz="2800" dirty="0"/>
            </a:br>
            <a:endParaRPr lang="en-IN" sz="2800" dirty="0"/>
          </a:p>
        </p:txBody>
      </p:sp>
      <p:pic>
        <p:nvPicPr>
          <p:cNvPr id="4" name="Picture 3">
            <a:extLst>
              <a:ext uri="{FF2B5EF4-FFF2-40B4-BE49-F238E27FC236}">
                <a16:creationId xmlns:a16="http://schemas.microsoft.com/office/drawing/2014/main" id="{9093A177-15E1-3757-2658-EDE5F7328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990263" y="4119016"/>
            <a:ext cx="3863675" cy="1181202"/>
          </a:xfrm>
          <a:prstGeom prst="rect">
            <a:avLst/>
          </a:prstGeom>
        </p:spPr>
      </p:pic>
      <p:pic>
        <p:nvPicPr>
          <p:cNvPr id="8" name="Picture 7">
            <a:extLst>
              <a:ext uri="{FF2B5EF4-FFF2-40B4-BE49-F238E27FC236}">
                <a16:creationId xmlns:a16="http://schemas.microsoft.com/office/drawing/2014/main" id="{025B97D4-03E0-7694-9F61-0C71A84730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7200" y="3338204"/>
            <a:ext cx="4503810" cy="2606266"/>
          </a:xfrm>
          <a:prstGeom prst="rect">
            <a:avLst/>
          </a:prstGeom>
        </p:spPr>
      </p:pic>
      <p:sp>
        <p:nvSpPr>
          <p:cNvPr id="3" name="TextBox 2">
            <a:extLst>
              <a:ext uri="{FF2B5EF4-FFF2-40B4-BE49-F238E27FC236}">
                <a16:creationId xmlns:a16="http://schemas.microsoft.com/office/drawing/2014/main" id="{FAFF25C2-0C15-D7C9-E221-DC0C49629BA0}"/>
              </a:ext>
            </a:extLst>
          </p:cNvPr>
          <p:cNvSpPr txBox="1"/>
          <p:nvPr/>
        </p:nvSpPr>
        <p:spPr>
          <a:xfrm>
            <a:off x="526143" y="7084487"/>
            <a:ext cx="15925800" cy="1107996"/>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The data shows user actions on emails. Most users opened emails (5927 users, 26459 actions), meaning some opened multiple times. Weekly digests had 4111 users but a high total count (57627), showing repeated engagement. </a:t>
            </a:r>
            <a:r>
              <a:rPr lang="en-US" sz="2200" dirty="0" err="1">
                <a:latin typeface="Segoe UI" panose="020B0502040204020203" pitchFamily="34" charset="0"/>
                <a:cs typeface="Segoe UI" panose="020B0502040204020203" pitchFamily="34" charset="0"/>
              </a:rPr>
              <a:t>Clickthroughs</a:t>
            </a:r>
            <a:r>
              <a:rPr lang="en-US" sz="2200" dirty="0">
                <a:latin typeface="Segoe UI" panose="020B0502040204020203" pitchFamily="34" charset="0"/>
                <a:cs typeface="Segoe UI" panose="020B0502040204020203" pitchFamily="34" charset="0"/>
              </a:rPr>
              <a:t> were fewer (5727 users, 9019 actions), suggesting many open emails but fewer click on links.</a:t>
            </a:r>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53194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9F80F-4D4C-9D0F-E89C-F772F6336A0E}"/>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5C168EB1-CA4F-7732-179E-D0F69DF52EC1}"/>
              </a:ext>
            </a:extLst>
          </p:cNvPr>
          <p:cNvSpPr txBox="1">
            <a:spLocks noGrp="1"/>
          </p:cNvSpPr>
          <p:nvPr>
            <p:ph type="title"/>
          </p:nvPr>
        </p:nvSpPr>
        <p:spPr>
          <a:xfrm>
            <a:off x="6324600" y="4686300"/>
            <a:ext cx="6021614" cy="661848"/>
          </a:xfrm>
          <a:prstGeom prst="rect">
            <a:avLst/>
          </a:prstGeom>
        </p:spPr>
        <p:txBody>
          <a:bodyPr vert="horz" wrap="square" lIns="0" tIns="12700" rIns="0" bIns="0" rtlCol="0">
            <a:spAutoFit/>
          </a:bodyPr>
          <a:lstStyle/>
          <a:p>
            <a:pPr marL="12700" marR="5080">
              <a:lnSpc>
                <a:spcPts val="4650"/>
              </a:lnSpc>
              <a:spcBef>
                <a:spcPts val="260"/>
              </a:spcBef>
            </a:pPr>
            <a:r>
              <a:rPr lang="en-US" sz="6000" b="1" dirty="0">
                <a:solidFill>
                  <a:schemeClr val="tx1"/>
                </a:solidFill>
                <a:latin typeface="Manrope"/>
                <a:cs typeface="Segoe UI" panose="020B0502040204020203" pitchFamily="34" charset="0"/>
              </a:rPr>
              <a:t>T</a:t>
            </a:r>
            <a:r>
              <a:rPr lang="en-IN" sz="6000" b="1" dirty="0">
                <a:solidFill>
                  <a:schemeClr val="tx1"/>
                </a:solidFill>
                <a:latin typeface="Manrope"/>
                <a:cs typeface="Segoe UI" panose="020B0502040204020203" pitchFamily="34" charset="0"/>
              </a:rPr>
              <a:t>hank You</a:t>
            </a:r>
            <a:endParaRPr lang="en-US" sz="60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00643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1790700"/>
            <a:ext cx="16154400" cy="982320"/>
          </a:xfrm>
          <a:prstGeom prst="rect">
            <a:avLst/>
          </a:prstGeom>
        </p:spPr>
        <p:txBody>
          <a:bodyPr vert="horz" wrap="square" lIns="0" tIns="12700" rIns="0" bIns="0" rtlCol="0">
            <a:spAutoFit/>
          </a:bodyPr>
          <a:lstStyle/>
          <a:p>
            <a:pPr marL="12700">
              <a:lnSpc>
                <a:spcPct val="100000"/>
              </a:lnSpc>
              <a:spcBef>
                <a:spcPts val="100"/>
              </a:spcBef>
            </a:pPr>
            <a:r>
              <a:rPr lang="en-IN" b="1" dirty="0"/>
              <a:t>Description</a:t>
            </a:r>
            <a:endParaRPr sz="5400" b="1" dirty="0">
              <a:solidFill>
                <a:schemeClr val="tx1"/>
              </a:solidFill>
              <a:latin typeface="Segoe UI" panose="020B0502040204020203" pitchFamily="34" charset="0"/>
              <a:cs typeface="Segoe UI" panose="020B0502040204020203" pitchFamily="34" charset="0"/>
            </a:endParaRPr>
          </a:p>
        </p:txBody>
      </p:sp>
      <p:sp>
        <p:nvSpPr>
          <p:cNvPr id="3" name="object 3"/>
          <p:cNvSpPr txBox="1"/>
          <p:nvPr/>
        </p:nvSpPr>
        <p:spPr>
          <a:xfrm>
            <a:off x="2365264" y="3238500"/>
            <a:ext cx="15389335" cy="3390544"/>
          </a:xfrm>
          <a:prstGeom prst="rect">
            <a:avLst/>
          </a:prstGeom>
        </p:spPr>
        <p:txBody>
          <a:bodyPr vert="horz" wrap="square" lIns="0" tIns="12700" rIns="0" bIns="0" rtlCol="0">
            <a:spAutoFit/>
          </a:bodyPr>
          <a:lstStyle/>
          <a:p>
            <a:pPr marL="355600" marR="1408430" indent="-342900">
              <a:lnSpc>
                <a:spcPct val="110400"/>
              </a:lnSpc>
              <a:spcBef>
                <a:spcPts val="100"/>
              </a:spcBef>
              <a:buFont typeface="Arial" panose="020B0604020202020204" pitchFamily="34" charset="0"/>
              <a:buChar char="•"/>
            </a:pPr>
            <a:r>
              <a:rPr lang="en-US" sz="2500" dirty="0">
                <a:latin typeface="Segoe UI" panose="020B0502040204020203" pitchFamily="34" charset="0"/>
                <a:cs typeface="Segoe UI" panose="020B0502040204020203" pitchFamily="34" charset="0"/>
              </a:rPr>
              <a:t>Operational Analytics is a crucial process that involves analyzing a company's end-to-end operations. This analysis helps identify areas for improvement within the company. As a Data Analyst, My work closely with various teams, such as operations, support, and marketing, helping them derive valuable insights from the data they collect.</a:t>
            </a:r>
          </a:p>
          <a:p>
            <a:pPr marL="355600" marR="1408430" indent="-342900">
              <a:lnSpc>
                <a:spcPct val="110400"/>
              </a:lnSpc>
              <a:spcBef>
                <a:spcPts val="100"/>
              </a:spcBef>
              <a:buFont typeface="Arial" panose="020B0604020202020204" pitchFamily="34" charset="0"/>
              <a:buChar char="•"/>
            </a:pPr>
            <a:endParaRPr lang="en-US" sz="2500" dirty="0">
              <a:latin typeface="Segoe UI" panose="020B0502040204020203" pitchFamily="34" charset="0"/>
              <a:cs typeface="Segoe UI" panose="020B0502040204020203" pitchFamily="34" charset="0"/>
            </a:endParaRPr>
          </a:p>
          <a:p>
            <a:pPr marL="355600" marR="1408430" indent="-342900">
              <a:lnSpc>
                <a:spcPct val="110400"/>
              </a:lnSpc>
              <a:spcBef>
                <a:spcPts val="100"/>
              </a:spcBef>
              <a:buFont typeface="Arial" panose="020B0604020202020204" pitchFamily="34" charset="0"/>
              <a:buChar char="•"/>
            </a:pPr>
            <a:r>
              <a:rPr lang="en-US" sz="2500" dirty="0">
                <a:latin typeface="Segoe UI" panose="020B0502040204020203" pitchFamily="34" charset="0"/>
                <a:cs typeface="Segoe UI" panose="020B0502040204020203" pitchFamily="34" charset="0"/>
              </a:rPr>
              <a:t>One of the key aspects of Operational Analytics is investigating metric spikes. This involves understanding and explaining sudden changes in key metrics, such as a dip in daily user engagement or a drop in sales. </a:t>
            </a:r>
            <a:endParaRPr sz="2500" dirty="0">
              <a:latin typeface="Segoe UI" panose="020B0502040204020203" pitchFamily="34" charset="0"/>
              <a:cs typeface="Segoe UI" panose="020B0502040204020203"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E9BFE-3B3F-A78F-1E15-25DA3F332EA5}"/>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BEE9DDFD-0822-839D-6CB2-5A0A3AA9D3A3}"/>
              </a:ext>
            </a:extLst>
          </p:cNvPr>
          <p:cNvSpPr txBox="1">
            <a:spLocks noGrp="1"/>
          </p:cNvSpPr>
          <p:nvPr>
            <p:ph type="title"/>
          </p:nvPr>
        </p:nvSpPr>
        <p:spPr>
          <a:xfrm>
            <a:off x="6324600" y="4686300"/>
            <a:ext cx="8077200" cy="671722"/>
          </a:xfrm>
          <a:prstGeom prst="rect">
            <a:avLst/>
          </a:prstGeom>
        </p:spPr>
        <p:txBody>
          <a:bodyPr vert="horz" wrap="square" lIns="0" tIns="12700" rIns="0" bIns="0" rtlCol="0">
            <a:spAutoFit/>
          </a:bodyPr>
          <a:lstStyle/>
          <a:p>
            <a:pPr marL="12700" marR="5080">
              <a:lnSpc>
                <a:spcPts val="4650"/>
              </a:lnSpc>
              <a:spcBef>
                <a:spcPts val="260"/>
              </a:spcBef>
            </a:pPr>
            <a:r>
              <a:rPr lang="en-IN" b="1" dirty="0"/>
              <a:t>Job Data Analysis</a:t>
            </a:r>
            <a:endParaRPr lang="en-US" sz="60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40241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title"/>
          </p:nvPr>
        </p:nvSpPr>
        <p:spPr>
          <a:xfrm>
            <a:off x="533400" y="922051"/>
            <a:ext cx="17655810" cy="382156"/>
          </a:xfrm>
          <a:prstGeom prst="rect">
            <a:avLst/>
          </a:prstGeom>
        </p:spPr>
        <p:txBody>
          <a:bodyPr vert="horz" wrap="square" lIns="0" tIns="12700" rIns="0" bIns="0" rtlCol="0">
            <a:spAutoFit/>
          </a:bodyPr>
          <a:lstStyle/>
          <a:p>
            <a:pPr marL="12700">
              <a:spcBef>
                <a:spcPts val="100"/>
              </a:spcBef>
            </a:pPr>
            <a:r>
              <a:rPr lang="en-US" sz="2400" dirty="0">
                <a:latin typeface="Segoe UI" panose="020B0502040204020203" pitchFamily="34" charset="0"/>
                <a:cs typeface="Segoe UI" panose="020B0502040204020203" pitchFamily="34" charset="0"/>
              </a:rPr>
              <a:t> Calculate the number of jobs reviewed per hour for each day in November 2020.</a:t>
            </a:r>
            <a:endParaRPr sz="2400" b="1" spc="44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4076E885-2A55-9168-1594-F7DC1C9AD2F6}"/>
              </a:ext>
            </a:extLst>
          </p:cNvPr>
          <p:cNvSpPr txBox="1"/>
          <p:nvPr/>
        </p:nvSpPr>
        <p:spPr>
          <a:xfrm>
            <a:off x="0" y="160836"/>
            <a:ext cx="18288000" cy="954107"/>
          </a:xfrm>
          <a:prstGeom prst="rect">
            <a:avLst/>
          </a:prstGeom>
          <a:noFill/>
        </p:spPr>
        <p:txBody>
          <a:bodyPr wrap="square" rtlCol="0">
            <a:spAutoFit/>
          </a:bodyPr>
          <a:lstStyle/>
          <a:p>
            <a:pPr algn="ctr"/>
            <a:r>
              <a:rPr lang="en-IN" sz="2800" b="1" dirty="0"/>
              <a:t>Jobs Reviewed Over Time</a:t>
            </a:r>
            <a:br>
              <a:rPr lang="en-IN" sz="2800" dirty="0"/>
            </a:br>
            <a:endParaRPr lang="en-IN" sz="2800"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D9B38954-EAA2-A3C5-7CAA-8696A0B10B2E}"/>
              </a:ext>
            </a:extLst>
          </p:cNvPr>
          <p:cNvSpPr txBox="1"/>
          <p:nvPr/>
        </p:nvSpPr>
        <p:spPr>
          <a:xfrm>
            <a:off x="533400" y="2347080"/>
            <a:ext cx="7467600" cy="2585323"/>
          </a:xfrm>
          <a:prstGeom prst="rect">
            <a:avLst/>
          </a:prstGeom>
          <a:noFill/>
        </p:spPr>
        <p:txBody>
          <a:bodyPr wrap="square" rtlCol="0">
            <a:spAutoFit/>
          </a:bodyPr>
          <a:lstStyle/>
          <a:p>
            <a:r>
              <a:rPr lang="en-US" b="1" dirty="0"/>
              <a:t>SELECT     </a:t>
            </a:r>
          </a:p>
          <a:p>
            <a:r>
              <a:rPr lang="en-US" b="1" dirty="0"/>
              <a:t>DATE_FORMAT(ds, '%Y-%m-%d %H:00:00') AS </a:t>
            </a:r>
            <a:r>
              <a:rPr lang="en-US" b="1" dirty="0" err="1"/>
              <a:t>job_review_hour</a:t>
            </a:r>
            <a:r>
              <a:rPr lang="en-US" b="1" dirty="0"/>
              <a:t>,    DATE(ds) AS </a:t>
            </a:r>
            <a:r>
              <a:rPr lang="en-US" b="1" dirty="0" err="1"/>
              <a:t>job_review_date</a:t>
            </a:r>
            <a:r>
              <a:rPr lang="en-US" b="1" dirty="0"/>
              <a:t>,   </a:t>
            </a:r>
          </a:p>
          <a:p>
            <a:r>
              <a:rPr lang="en-US" b="1" dirty="0"/>
              <a:t> COUNT(*) AS </a:t>
            </a:r>
            <a:r>
              <a:rPr lang="en-US" b="1" dirty="0" err="1"/>
              <a:t>number_jobs_reviewed</a:t>
            </a:r>
            <a:endParaRPr lang="en-US" b="1" dirty="0"/>
          </a:p>
          <a:p>
            <a:r>
              <a:rPr lang="en-US" b="1" dirty="0"/>
              <a:t>FROM    </a:t>
            </a:r>
            <a:r>
              <a:rPr lang="en-US" b="1" dirty="0" err="1"/>
              <a:t>job_data</a:t>
            </a:r>
            <a:endParaRPr lang="en-US" b="1" dirty="0"/>
          </a:p>
          <a:p>
            <a:r>
              <a:rPr lang="en-US" b="1" dirty="0"/>
              <a:t>WHERE    DATE_FORMAT(ds, '%Y-%m') = '2020-11’</a:t>
            </a:r>
          </a:p>
          <a:p>
            <a:endParaRPr lang="en-US" b="1" dirty="0"/>
          </a:p>
          <a:p>
            <a:r>
              <a:rPr lang="en-US" b="1" dirty="0"/>
              <a:t>GROUP BY    </a:t>
            </a:r>
            <a:r>
              <a:rPr lang="en-US" b="1" dirty="0" err="1"/>
              <a:t>job_review_hour</a:t>
            </a:r>
            <a:r>
              <a:rPr lang="en-US" b="1" dirty="0"/>
              <a:t>,    </a:t>
            </a:r>
            <a:r>
              <a:rPr lang="en-US" b="1" dirty="0" err="1"/>
              <a:t>job_review_date</a:t>
            </a:r>
            <a:endParaRPr lang="en-US" b="1" dirty="0"/>
          </a:p>
          <a:p>
            <a:r>
              <a:rPr lang="en-US" b="1" dirty="0"/>
              <a:t>ORDER BY    </a:t>
            </a:r>
            <a:r>
              <a:rPr lang="en-US" b="1" dirty="0" err="1"/>
              <a:t>job_review_date</a:t>
            </a:r>
            <a:r>
              <a:rPr lang="en-US" b="1" dirty="0"/>
              <a:t>,    </a:t>
            </a:r>
            <a:r>
              <a:rPr lang="en-US" b="1" dirty="0" err="1"/>
              <a:t>job_review_hour</a:t>
            </a:r>
            <a:r>
              <a:rPr lang="en-US" b="1" dirty="0"/>
              <a:t>;</a:t>
            </a:r>
            <a:endParaRPr lang="en-IN" b="1" dirty="0"/>
          </a:p>
        </p:txBody>
      </p:sp>
      <p:pic>
        <p:nvPicPr>
          <p:cNvPr id="5" name="Picture 4">
            <a:extLst>
              <a:ext uri="{FF2B5EF4-FFF2-40B4-BE49-F238E27FC236}">
                <a16:creationId xmlns:a16="http://schemas.microsoft.com/office/drawing/2014/main" id="{C6D3DE0C-9545-C124-8583-BA5FD0ED52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70187" y="6591300"/>
            <a:ext cx="3718882" cy="1577477"/>
          </a:xfrm>
          <a:prstGeom prst="rect">
            <a:avLst/>
          </a:prstGeom>
        </p:spPr>
      </p:pic>
      <p:pic>
        <p:nvPicPr>
          <p:cNvPr id="9" name="Picture 8">
            <a:extLst>
              <a:ext uri="{FF2B5EF4-FFF2-40B4-BE49-F238E27FC236}">
                <a16:creationId xmlns:a16="http://schemas.microsoft.com/office/drawing/2014/main" id="{BFF6E691-5E2F-9F26-EDF9-2880C1A8A7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11000" y="1876158"/>
            <a:ext cx="5037257" cy="3025402"/>
          </a:xfrm>
          <a:prstGeom prst="rect">
            <a:avLst/>
          </a:prstGeom>
        </p:spPr>
      </p:pic>
      <p:pic>
        <p:nvPicPr>
          <p:cNvPr id="16" name="Picture 15">
            <a:extLst>
              <a:ext uri="{FF2B5EF4-FFF2-40B4-BE49-F238E27FC236}">
                <a16:creationId xmlns:a16="http://schemas.microsoft.com/office/drawing/2014/main" id="{F4F4FF2C-AB55-09B3-C1E3-314D6208356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862575" y="5350970"/>
            <a:ext cx="934105" cy="934105"/>
          </a:xfrm>
          <a:prstGeom prst="rect">
            <a:avLst/>
          </a:prstGeom>
        </p:spPr>
      </p:pic>
      <p:sp>
        <p:nvSpPr>
          <p:cNvPr id="4" name="TextBox 3">
            <a:extLst>
              <a:ext uri="{FF2B5EF4-FFF2-40B4-BE49-F238E27FC236}">
                <a16:creationId xmlns:a16="http://schemas.microsoft.com/office/drawing/2014/main" id="{FB7E144B-7069-9E85-05E1-A8DC5A422572}"/>
              </a:ext>
            </a:extLst>
          </p:cNvPr>
          <p:cNvSpPr txBox="1"/>
          <p:nvPr/>
        </p:nvSpPr>
        <p:spPr>
          <a:xfrm>
            <a:off x="762000" y="6591300"/>
            <a:ext cx="10515600" cy="1938992"/>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Jobs were reviewed steadily hour by hour each day in November 2020, showing a consistent workflow without major spikes. This suggests balanced staffing or well-paced review scheduling, allowing for efficient allocation of resources and minimizing bottlenecks in daily operations. Patterns can inform future process improvements.</a:t>
            </a:r>
            <a:endParaRPr lang="en-IN" sz="2400" dirty="0">
              <a:latin typeface="Segoe UI" panose="020B0502040204020203" pitchFamily="34" charset="0"/>
              <a:cs typeface="Segoe UI"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CB6AFEE-2EC0-EEAE-6076-5E7BB1AE50CF}"/>
            </a:ext>
          </a:extLst>
        </p:cNvPr>
        <p:cNvGrpSpPr/>
        <p:nvPr/>
      </p:nvGrpSpPr>
      <p:grpSpPr>
        <a:xfrm>
          <a:off x="0" y="0"/>
          <a:ext cx="0" cy="0"/>
          <a:chOff x="0" y="0"/>
          <a:chExt cx="0" cy="0"/>
        </a:xfrm>
      </p:grpSpPr>
      <p:sp>
        <p:nvSpPr>
          <p:cNvPr id="6" name="object 6">
            <a:extLst>
              <a:ext uri="{FF2B5EF4-FFF2-40B4-BE49-F238E27FC236}">
                <a16:creationId xmlns:a16="http://schemas.microsoft.com/office/drawing/2014/main" id="{B663C41D-0583-D431-E548-33138E0C9BA3}"/>
              </a:ext>
            </a:extLst>
          </p:cNvPr>
          <p:cNvSpPr txBox="1">
            <a:spLocks noGrp="1"/>
          </p:cNvSpPr>
          <p:nvPr>
            <p:ph type="title"/>
          </p:nvPr>
        </p:nvSpPr>
        <p:spPr>
          <a:xfrm>
            <a:off x="533400" y="922051"/>
            <a:ext cx="17655810" cy="412934"/>
          </a:xfrm>
          <a:prstGeom prst="rect">
            <a:avLst/>
          </a:prstGeom>
        </p:spPr>
        <p:txBody>
          <a:bodyPr vert="horz" wrap="square" lIns="0" tIns="12700" rIns="0" bIns="0" rtlCol="0">
            <a:spAutoFit/>
          </a:bodyPr>
          <a:lstStyle/>
          <a:p>
            <a:pPr marL="12700">
              <a:spcBef>
                <a:spcPts val="100"/>
              </a:spcBef>
            </a:pPr>
            <a:r>
              <a:rPr lang="en-US" sz="2600" dirty="0">
                <a:latin typeface="Segoe UI" panose="020B0502040204020203" pitchFamily="34" charset="0"/>
                <a:cs typeface="Segoe UI" panose="020B0502040204020203" pitchFamily="34" charset="0"/>
              </a:rPr>
              <a:t> Calculate the 7-day rolling average of throughput (number of events per second).</a:t>
            </a:r>
            <a:endParaRPr sz="2600" b="1" spc="440" dirty="0">
              <a:solidFill>
                <a:schemeClr val="tx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59239349-B744-A6B4-870E-526B47C7CEAE}"/>
              </a:ext>
            </a:extLst>
          </p:cNvPr>
          <p:cNvSpPr txBox="1"/>
          <p:nvPr/>
        </p:nvSpPr>
        <p:spPr>
          <a:xfrm>
            <a:off x="0" y="160836"/>
            <a:ext cx="18288000" cy="892552"/>
          </a:xfrm>
          <a:prstGeom prst="rect">
            <a:avLst/>
          </a:prstGeom>
          <a:noFill/>
        </p:spPr>
        <p:txBody>
          <a:bodyPr wrap="square" rtlCol="0">
            <a:spAutoFit/>
          </a:bodyPr>
          <a:lstStyle/>
          <a:p>
            <a:pPr algn="ctr"/>
            <a:r>
              <a:rPr lang="en-IN" sz="2600" b="1" dirty="0">
                <a:latin typeface="Segoe UI" panose="020B0502040204020203" pitchFamily="34" charset="0"/>
                <a:cs typeface="Segoe UI" panose="020B0502040204020203" pitchFamily="34" charset="0"/>
              </a:rPr>
              <a:t>Throughput Analysis</a:t>
            </a:r>
            <a:br>
              <a:rPr lang="en-IN" sz="2600" dirty="0">
                <a:latin typeface="Segoe UI" panose="020B0502040204020203" pitchFamily="34" charset="0"/>
                <a:cs typeface="Segoe UI" panose="020B0502040204020203" pitchFamily="34" charset="0"/>
              </a:rPr>
            </a:br>
            <a:endParaRPr lang="en-IN" sz="2600"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542392F9-4812-3AEF-A89C-EF3725B79213}"/>
              </a:ext>
            </a:extLst>
          </p:cNvPr>
          <p:cNvSpPr txBox="1"/>
          <p:nvPr/>
        </p:nvSpPr>
        <p:spPr>
          <a:xfrm>
            <a:off x="685800" y="4592378"/>
            <a:ext cx="8610600" cy="1754326"/>
          </a:xfrm>
          <a:prstGeom prst="rect">
            <a:avLst/>
          </a:prstGeom>
          <a:noFill/>
        </p:spPr>
        <p:txBody>
          <a:bodyPr wrap="square" rtlCol="0">
            <a:spAutoFit/>
          </a:bodyPr>
          <a:lstStyle/>
          <a:p>
            <a:r>
              <a:rPr lang="en-US" sz="1200" b="1" dirty="0"/>
              <a:t>WITH DAILY_METRIC AS </a:t>
            </a:r>
          </a:p>
          <a:p>
            <a:r>
              <a:rPr lang="en-US" sz="1200" b="1" dirty="0"/>
              <a:t>(    SELECT        ds,        COUNT(</a:t>
            </a:r>
            <a:r>
              <a:rPr lang="en-US" sz="1200" b="1" dirty="0" err="1"/>
              <a:t>job_id</a:t>
            </a:r>
            <a:r>
              <a:rPr lang="en-US" sz="1200" b="1" dirty="0"/>
              <a:t>) AS  </a:t>
            </a:r>
            <a:r>
              <a:rPr lang="en-US" sz="1200" b="1" dirty="0" err="1"/>
              <a:t>job_review</a:t>
            </a:r>
            <a:r>
              <a:rPr lang="en-US" sz="1200" b="1" dirty="0"/>
              <a:t>   </a:t>
            </a:r>
          </a:p>
          <a:p>
            <a:r>
              <a:rPr lang="en-US" sz="1200" b="1" dirty="0"/>
              <a:t> FROM        </a:t>
            </a:r>
            <a:r>
              <a:rPr lang="en-US" sz="1200" b="1" dirty="0" err="1"/>
              <a:t>job_data</a:t>
            </a:r>
            <a:r>
              <a:rPr lang="en-US" sz="1200" b="1" dirty="0"/>
              <a:t>    </a:t>
            </a:r>
          </a:p>
          <a:p>
            <a:r>
              <a:rPr lang="en-US" sz="1200" b="1" dirty="0"/>
              <a:t>GROUP BY        ds)</a:t>
            </a:r>
          </a:p>
          <a:p>
            <a:endParaRPr lang="en-US" sz="1200" b="1" dirty="0"/>
          </a:p>
          <a:p>
            <a:r>
              <a:rPr lang="en-US" sz="1200" b="1" dirty="0"/>
              <a:t>SELECT    ds,    </a:t>
            </a:r>
            <a:r>
              <a:rPr lang="en-US" sz="1200" b="1" dirty="0" err="1"/>
              <a:t>job_review</a:t>
            </a:r>
            <a:r>
              <a:rPr lang="en-US" sz="1200" b="1" dirty="0"/>
              <a:t>,    AVG(</a:t>
            </a:r>
            <a:r>
              <a:rPr lang="en-US" sz="1200" b="1" dirty="0" err="1"/>
              <a:t>job_review</a:t>
            </a:r>
            <a:r>
              <a:rPr lang="en-US" sz="1200" b="1" dirty="0"/>
              <a:t>) </a:t>
            </a:r>
          </a:p>
          <a:p>
            <a:r>
              <a:rPr lang="en-US" sz="1200" b="1" dirty="0"/>
              <a:t>OVER (        ORDER BY ds         ROWS BETWEEN 6 PRECEDING AND CURRENT ROW    ) AS throughput</a:t>
            </a:r>
          </a:p>
          <a:p>
            <a:r>
              <a:rPr lang="en-US" sz="1200" b="1" dirty="0"/>
              <a:t>FROM    DAILY_METRIC</a:t>
            </a:r>
          </a:p>
          <a:p>
            <a:r>
              <a:rPr lang="en-US" sz="1200" b="1" dirty="0"/>
              <a:t>ORDER BY    throughput DESC;</a:t>
            </a:r>
            <a:endParaRPr lang="en-IN" sz="1200" b="1" dirty="0"/>
          </a:p>
        </p:txBody>
      </p:sp>
      <p:pic>
        <p:nvPicPr>
          <p:cNvPr id="18" name="Picture 17">
            <a:extLst>
              <a:ext uri="{FF2B5EF4-FFF2-40B4-BE49-F238E27FC236}">
                <a16:creationId xmlns:a16="http://schemas.microsoft.com/office/drawing/2014/main" id="{687FBC20-C1F6-07FF-5B09-DF99AEF0711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375032" y="7505700"/>
            <a:ext cx="934105" cy="934105"/>
          </a:xfrm>
          <a:prstGeom prst="rect">
            <a:avLst/>
          </a:prstGeom>
        </p:spPr>
      </p:pic>
      <p:sp>
        <p:nvSpPr>
          <p:cNvPr id="5" name="TextBox 4">
            <a:extLst>
              <a:ext uri="{FF2B5EF4-FFF2-40B4-BE49-F238E27FC236}">
                <a16:creationId xmlns:a16="http://schemas.microsoft.com/office/drawing/2014/main" id="{3684BDA8-1587-7E74-441B-3E456A7A2F5A}"/>
              </a:ext>
            </a:extLst>
          </p:cNvPr>
          <p:cNvSpPr txBox="1"/>
          <p:nvPr/>
        </p:nvSpPr>
        <p:spPr>
          <a:xfrm>
            <a:off x="1141628" y="1438266"/>
            <a:ext cx="11915343" cy="1200329"/>
          </a:xfrm>
          <a:prstGeom prst="rect">
            <a:avLst/>
          </a:prstGeom>
          <a:noFill/>
        </p:spPr>
        <p:txBody>
          <a:bodyPr wrap="square">
            <a:spAutoFit/>
          </a:bodyPr>
          <a:lstStyle/>
          <a:p>
            <a:r>
              <a:rPr lang="en-US" sz="2400" dirty="0">
                <a:latin typeface="Segoe UI" panose="020B0502040204020203" pitchFamily="34" charset="0"/>
                <a:cs typeface="Segoe UI" panose="020B0502040204020203" pitchFamily="34" charset="0"/>
              </a:rPr>
              <a:t>Write an SQL query to calculate the 7-day rolling average of throughput. Additionally, explain whether you prefer using the daily metric or the 7-day rolling average for throughput, and why.</a:t>
            </a:r>
            <a:endParaRPr lang="en-IN" sz="2400" dirty="0">
              <a:latin typeface="Segoe UI" panose="020B0502040204020203" pitchFamily="34" charset="0"/>
              <a:cs typeface="Segoe UI" panose="020B0502040204020203" pitchFamily="34" charset="0"/>
            </a:endParaRPr>
          </a:p>
        </p:txBody>
      </p:sp>
      <p:sp>
        <p:nvSpPr>
          <p:cNvPr id="7" name="TextBox 6">
            <a:extLst>
              <a:ext uri="{FF2B5EF4-FFF2-40B4-BE49-F238E27FC236}">
                <a16:creationId xmlns:a16="http://schemas.microsoft.com/office/drawing/2014/main" id="{AF38695A-1FAF-798D-394A-F37E739E37F9}"/>
              </a:ext>
            </a:extLst>
          </p:cNvPr>
          <p:cNvSpPr txBox="1"/>
          <p:nvPr/>
        </p:nvSpPr>
        <p:spPr>
          <a:xfrm>
            <a:off x="381000" y="7884988"/>
            <a:ext cx="13182600" cy="830997"/>
          </a:xfrm>
          <a:prstGeom prst="rect">
            <a:avLst/>
          </a:prstGeom>
          <a:noFill/>
        </p:spPr>
        <p:txBody>
          <a:bodyPr wrap="square" rtlCol="0">
            <a:spAutoFit/>
          </a:bodyPr>
          <a:lstStyle/>
          <a:p>
            <a:r>
              <a:rPr lang="en-US" sz="2400" b="1" dirty="0"/>
              <a:t>I recommend using the 7-day rolling average for most analysis and long-term analysis</a:t>
            </a:r>
            <a:r>
              <a:rPr lang="en-US" sz="2400" dirty="0"/>
              <a:t>, and the daily metric for monitoring and alerting. </a:t>
            </a:r>
            <a:endParaRPr lang="en-IN" sz="2400" b="1" dirty="0"/>
          </a:p>
        </p:txBody>
      </p:sp>
      <p:pic>
        <p:nvPicPr>
          <p:cNvPr id="12" name="Picture 11">
            <a:extLst>
              <a:ext uri="{FF2B5EF4-FFF2-40B4-BE49-F238E27FC236}">
                <a16:creationId xmlns:a16="http://schemas.microsoft.com/office/drawing/2014/main" id="{F5334488-5A14-FCC2-3655-268CD906F6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30400" y="8807793"/>
            <a:ext cx="2423370" cy="1280271"/>
          </a:xfrm>
          <a:prstGeom prst="rect">
            <a:avLst/>
          </a:prstGeom>
        </p:spPr>
      </p:pic>
      <p:pic>
        <p:nvPicPr>
          <p:cNvPr id="16" name="Picture 15">
            <a:extLst>
              <a:ext uri="{FF2B5EF4-FFF2-40B4-BE49-F238E27FC236}">
                <a16:creationId xmlns:a16="http://schemas.microsoft.com/office/drawing/2014/main" id="{7B607605-8794-3316-AEA4-9EFF5FFEDD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11200" y="2825341"/>
            <a:ext cx="4480948" cy="4130398"/>
          </a:xfrm>
          <a:prstGeom prst="rect">
            <a:avLst/>
          </a:prstGeom>
        </p:spPr>
      </p:pic>
    </p:spTree>
    <p:extLst>
      <p:ext uri="{BB962C8B-B14F-4D97-AF65-F5344CB8AC3E}">
        <p14:creationId xmlns:p14="http://schemas.microsoft.com/office/powerpoint/2010/main" val="4185771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bject 23"/>
          <p:cNvSpPr txBox="1">
            <a:spLocks noGrp="1"/>
          </p:cNvSpPr>
          <p:nvPr>
            <p:ph type="title"/>
          </p:nvPr>
        </p:nvSpPr>
        <p:spPr>
          <a:xfrm>
            <a:off x="298285" y="1015548"/>
            <a:ext cx="14107085" cy="1120820"/>
          </a:xfrm>
          <a:prstGeom prst="rect">
            <a:avLst/>
          </a:prstGeom>
        </p:spPr>
        <p:txBody>
          <a:bodyPr vert="horz" wrap="square" lIns="0" tIns="12700" rIns="0" bIns="0" rtlCol="0">
            <a:spAutoFit/>
          </a:bodyPr>
          <a:lstStyle/>
          <a:p>
            <a:r>
              <a:rPr lang="en-US" sz="2400" dirty="0">
                <a:latin typeface="Segoe UI" panose="020B0502040204020203" pitchFamily="34" charset="0"/>
                <a:cs typeface="Segoe UI" panose="020B0502040204020203" pitchFamily="34" charset="0"/>
              </a:rPr>
              <a:t>Calculate the percentage share of each language in the last 30 days.</a:t>
            </a:r>
            <a:br>
              <a:rPr lang="en-US" sz="2400" dirty="0">
                <a:latin typeface="Segoe UI" panose="020B0502040204020203" pitchFamily="34" charset="0"/>
                <a:cs typeface="Segoe UI" panose="020B0502040204020203" pitchFamily="34" charset="0"/>
              </a:rPr>
            </a:br>
            <a:br>
              <a:rPr lang="en-US" sz="2400" dirty="0">
                <a:latin typeface="Segoe UI" panose="020B0502040204020203" pitchFamily="34" charset="0"/>
                <a:cs typeface="Segoe UI" panose="020B0502040204020203" pitchFamily="34" charset="0"/>
              </a:rPr>
            </a:br>
            <a:r>
              <a:rPr lang="en-US" sz="2400" dirty="0">
                <a:latin typeface="Segoe UI" panose="020B0502040204020203" pitchFamily="34" charset="0"/>
                <a:cs typeface="Segoe UI" panose="020B0502040204020203" pitchFamily="34" charset="0"/>
              </a:rPr>
              <a:t>Write an SQL query to calculate the percentage share of each language over the last 30 days.</a:t>
            </a:r>
          </a:p>
        </p:txBody>
      </p:sp>
      <p:pic>
        <p:nvPicPr>
          <p:cNvPr id="9" name="Picture 8">
            <a:extLst>
              <a:ext uri="{FF2B5EF4-FFF2-40B4-BE49-F238E27FC236}">
                <a16:creationId xmlns:a16="http://schemas.microsoft.com/office/drawing/2014/main" id="{AC6CE7CD-93CE-3608-BC6E-CBFB7398C8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833870" y="4908440"/>
            <a:ext cx="1143000" cy="1143000"/>
          </a:xfrm>
          <a:prstGeom prst="rect">
            <a:avLst/>
          </a:prstGeom>
        </p:spPr>
      </p:pic>
      <p:sp>
        <p:nvSpPr>
          <p:cNvPr id="11" name="TextBox 10">
            <a:extLst>
              <a:ext uri="{FF2B5EF4-FFF2-40B4-BE49-F238E27FC236}">
                <a16:creationId xmlns:a16="http://schemas.microsoft.com/office/drawing/2014/main" id="{4C4C3C3D-C647-09EB-C738-B62350A9949D}"/>
              </a:ext>
            </a:extLst>
          </p:cNvPr>
          <p:cNvSpPr txBox="1"/>
          <p:nvPr/>
        </p:nvSpPr>
        <p:spPr>
          <a:xfrm>
            <a:off x="298285" y="4407793"/>
            <a:ext cx="12420600" cy="2031325"/>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SELECT     language AS Languages,    </a:t>
            </a:r>
          </a:p>
          <a:p>
            <a:r>
              <a:rPr lang="en-US" b="1" dirty="0">
                <a:latin typeface="Segoe UI" panose="020B0502040204020203" pitchFamily="34" charset="0"/>
                <a:cs typeface="Segoe UI" panose="020B0502040204020203" pitchFamily="34" charset="0"/>
              </a:rPr>
              <a:t> COUNT(language) AS </a:t>
            </a:r>
            <a:r>
              <a:rPr lang="en-US" b="1" dirty="0" err="1">
                <a:latin typeface="Segoe UI" panose="020B0502040204020203" pitchFamily="34" charset="0"/>
                <a:cs typeface="Segoe UI" panose="020B0502040204020203" pitchFamily="34" charset="0"/>
              </a:rPr>
              <a:t>Total_Language</a:t>
            </a:r>
            <a:r>
              <a:rPr lang="en-US" b="1" dirty="0">
                <a:latin typeface="Segoe UI" panose="020B0502040204020203" pitchFamily="34" charset="0"/>
                <a:cs typeface="Segoe UI" panose="020B0502040204020203" pitchFamily="34" charset="0"/>
              </a:rPr>
              <a:t>,   </a:t>
            </a:r>
          </a:p>
          <a:p>
            <a:r>
              <a:rPr lang="en-US" b="1" dirty="0">
                <a:latin typeface="Segoe UI" panose="020B0502040204020203" pitchFamily="34" charset="0"/>
                <a:cs typeface="Segoe UI" panose="020B0502040204020203" pitchFamily="34" charset="0"/>
              </a:rPr>
              <a:t> ROUND(COUNT(language) * 100.0 / SUM(COUNT(language)) OVER (), 2) AS </a:t>
            </a:r>
            <a:r>
              <a:rPr lang="en-US" b="1" dirty="0" err="1">
                <a:latin typeface="Segoe UI" panose="020B0502040204020203" pitchFamily="34" charset="0"/>
                <a:cs typeface="Segoe UI" panose="020B0502040204020203" pitchFamily="34" charset="0"/>
              </a:rPr>
              <a:t>Language_Share</a:t>
            </a:r>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FROM </a:t>
            </a:r>
          </a:p>
          <a:p>
            <a:r>
              <a:rPr lang="en-US" b="1" dirty="0" err="1">
                <a:latin typeface="Segoe UI" panose="020B0502040204020203" pitchFamily="34" charset="0"/>
                <a:cs typeface="Segoe UI" panose="020B0502040204020203" pitchFamily="34" charset="0"/>
              </a:rPr>
              <a:t>job_data</a:t>
            </a:r>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GROUP BY language</a:t>
            </a:r>
          </a:p>
          <a:p>
            <a:r>
              <a:rPr lang="en-US" b="1" dirty="0">
                <a:latin typeface="Segoe UI" panose="020B0502040204020203" pitchFamily="34" charset="0"/>
                <a:cs typeface="Segoe UI" panose="020B0502040204020203" pitchFamily="34" charset="0"/>
              </a:rPr>
              <a:t>ORDER BY </a:t>
            </a:r>
            <a:r>
              <a:rPr lang="en-US" b="1" dirty="0" err="1">
                <a:latin typeface="Segoe UI" panose="020B0502040204020203" pitchFamily="34" charset="0"/>
                <a:cs typeface="Segoe UI" panose="020B0502040204020203" pitchFamily="34" charset="0"/>
              </a:rPr>
              <a:t>Language_Share</a:t>
            </a:r>
            <a:r>
              <a:rPr lang="en-US" b="1" dirty="0">
                <a:latin typeface="Segoe UI" panose="020B0502040204020203" pitchFamily="34" charset="0"/>
                <a:cs typeface="Segoe UI" panose="020B0502040204020203" pitchFamily="34" charset="0"/>
              </a:rPr>
              <a:t> DESC;</a:t>
            </a:r>
            <a:endParaRPr lang="en-IN" b="1"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E72CC0D0-05B0-3859-BD1D-D85109ADA249}"/>
              </a:ext>
            </a:extLst>
          </p:cNvPr>
          <p:cNvSpPr txBox="1"/>
          <p:nvPr/>
        </p:nvSpPr>
        <p:spPr>
          <a:xfrm>
            <a:off x="-29029" y="234668"/>
            <a:ext cx="18298886" cy="1138773"/>
          </a:xfrm>
          <a:prstGeom prst="rect">
            <a:avLst/>
          </a:prstGeom>
          <a:noFill/>
        </p:spPr>
        <p:txBody>
          <a:bodyPr wrap="square" rtlCol="0">
            <a:spAutoFit/>
          </a:bodyPr>
          <a:lstStyle/>
          <a:p>
            <a:pPr algn="ctr"/>
            <a:r>
              <a:rPr lang="en-IN" sz="2800" b="1" dirty="0"/>
              <a:t>Language Share Analysis:</a:t>
            </a:r>
            <a:br>
              <a:rPr lang="en-IN" sz="2800" dirty="0"/>
            </a:br>
            <a:endParaRPr lang="en-US" sz="4000"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8FE3E7DE-1339-28FB-9B00-6DB32506DC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94504" y="2383942"/>
            <a:ext cx="7980952" cy="2171429"/>
          </a:xfrm>
          <a:prstGeom prst="rect">
            <a:avLst/>
          </a:prstGeom>
        </p:spPr>
      </p:pic>
      <p:pic>
        <p:nvPicPr>
          <p:cNvPr id="8" name="Picture 7">
            <a:extLst>
              <a:ext uri="{FF2B5EF4-FFF2-40B4-BE49-F238E27FC236}">
                <a16:creationId xmlns:a16="http://schemas.microsoft.com/office/drawing/2014/main" id="{DE2B7E9F-B658-5AFB-FAFF-21F2D5148BE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24417" y="6439118"/>
            <a:ext cx="3761905" cy="1714286"/>
          </a:xfrm>
          <a:prstGeom prst="rect">
            <a:avLst/>
          </a:prstGeom>
        </p:spPr>
      </p:pic>
      <p:sp>
        <p:nvSpPr>
          <p:cNvPr id="2" name="TextBox 1">
            <a:extLst>
              <a:ext uri="{FF2B5EF4-FFF2-40B4-BE49-F238E27FC236}">
                <a16:creationId xmlns:a16="http://schemas.microsoft.com/office/drawing/2014/main" id="{D58C0C1E-1FAE-D8D2-34B4-F5DF014A342C}"/>
              </a:ext>
            </a:extLst>
          </p:cNvPr>
          <p:cNvSpPr txBox="1"/>
          <p:nvPr/>
        </p:nvSpPr>
        <p:spPr>
          <a:xfrm>
            <a:off x="334571" y="7884119"/>
            <a:ext cx="11506200" cy="156966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query shows which languages are most common in job data. Persian is the most popular, with 37.5% share, while other languages like English, Arabic, and Hindi each have 12.5%. This helps us see which languages are most needed, helping companies focus on those for job postings.</a:t>
            </a:r>
            <a:endParaRPr lang="en-IN" sz="2400" dirty="0">
              <a:latin typeface="Segoe UI" panose="020B0502040204020203" pitchFamily="34" charset="0"/>
              <a:cs typeface="Segoe UI" panose="020B0502040204020203"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54478-A137-E82C-9FCA-2DCA9464594D}"/>
            </a:ext>
          </a:extLst>
        </p:cNvPr>
        <p:cNvGrpSpPr/>
        <p:nvPr/>
      </p:nvGrpSpPr>
      <p:grpSpPr>
        <a:xfrm>
          <a:off x="0" y="0"/>
          <a:ext cx="0" cy="0"/>
          <a:chOff x="0" y="0"/>
          <a:chExt cx="0" cy="0"/>
        </a:xfrm>
      </p:grpSpPr>
      <p:sp>
        <p:nvSpPr>
          <p:cNvPr id="23" name="object 23">
            <a:extLst>
              <a:ext uri="{FF2B5EF4-FFF2-40B4-BE49-F238E27FC236}">
                <a16:creationId xmlns:a16="http://schemas.microsoft.com/office/drawing/2014/main" id="{2AF88100-EAB8-4083-79B8-B99CFA460E2D}"/>
              </a:ext>
            </a:extLst>
          </p:cNvPr>
          <p:cNvSpPr txBox="1">
            <a:spLocks noGrp="1"/>
          </p:cNvSpPr>
          <p:nvPr>
            <p:ph type="title"/>
          </p:nvPr>
        </p:nvSpPr>
        <p:spPr>
          <a:xfrm>
            <a:off x="387585" y="1500937"/>
            <a:ext cx="14107085" cy="1213153"/>
          </a:xfrm>
          <a:prstGeom prst="rect">
            <a:avLst/>
          </a:prstGeom>
        </p:spPr>
        <p:txBody>
          <a:bodyPr vert="horz" wrap="square" lIns="0" tIns="12700" rIns="0" bIns="0" rtlCol="0">
            <a:spAutoFit/>
          </a:bodyPr>
          <a:lstStyle/>
          <a:p>
            <a:r>
              <a:rPr lang="en-US" sz="2600" dirty="0">
                <a:latin typeface="Segoe UI" panose="020B0502040204020203" pitchFamily="34" charset="0"/>
                <a:cs typeface="Segoe UI" panose="020B0502040204020203" pitchFamily="34" charset="0"/>
              </a:rPr>
              <a:t>Identify duplicate rows in the data.</a:t>
            </a:r>
            <a:br>
              <a:rPr lang="en-US" sz="2600" dirty="0">
                <a:latin typeface="Segoe UI" panose="020B0502040204020203" pitchFamily="34" charset="0"/>
                <a:cs typeface="Segoe UI" panose="020B0502040204020203" pitchFamily="34" charset="0"/>
              </a:rPr>
            </a:br>
            <a:br>
              <a:rPr lang="en-US" sz="2600" dirty="0">
                <a:latin typeface="Segoe UI" panose="020B0502040204020203" pitchFamily="34" charset="0"/>
                <a:cs typeface="Segoe UI" panose="020B0502040204020203" pitchFamily="34" charset="0"/>
              </a:rPr>
            </a:br>
            <a:r>
              <a:rPr lang="en-US" sz="2600" dirty="0">
                <a:latin typeface="Segoe UI" panose="020B0502040204020203" pitchFamily="34" charset="0"/>
                <a:cs typeface="Segoe UI" panose="020B0502040204020203" pitchFamily="34" charset="0"/>
              </a:rPr>
              <a:t>Write an SQL query to display duplicate rows from the </a:t>
            </a:r>
            <a:r>
              <a:rPr lang="en-US" sz="2600" dirty="0" err="1">
                <a:latin typeface="Segoe UI" panose="020B0502040204020203" pitchFamily="34" charset="0"/>
                <a:cs typeface="Segoe UI" panose="020B0502040204020203" pitchFamily="34" charset="0"/>
              </a:rPr>
              <a:t>job_data</a:t>
            </a:r>
            <a:r>
              <a:rPr lang="en-US" sz="2600" dirty="0">
                <a:latin typeface="Segoe UI" panose="020B0502040204020203" pitchFamily="34" charset="0"/>
                <a:cs typeface="Segoe UI" panose="020B0502040204020203" pitchFamily="34" charset="0"/>
              </a:rPr>
              <a:t> table.</a:t>
            </a:r>
          </a:p>
        </p:txBody>
      </p:sp>
      <p:pic>
        <p:nvPicPr>
          <p:cNvPr id="9" name="Picture 8">
            <a:extLst>
              <a:ext uri="{FF2B5EF4-FFF2-40B4-BE49-F238E27FC236}">
                <a16:creationId xmlns:a16="http://schemas.microsoft.com/office/drawing/2014/main" id="{039E7D1D-2090-A14E-9929-23A5D9A3BC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553866" y="6063394"/>
            <a:ext cx="1143000" cy="1143000"/>
          </a:xfrm>
          <a:prstGeom prst="rect">
            <a:avLst/>
          </a:prstGeom>
        </p:spPr>
      </p:pic>
      <p:sp>
        <p:nvSpPr>
          <p:cNvPr id="11" name="TextBox 10">
            <a:extLst>
              <a:ext uri="{FF2B5EF4-FFF2-40B4-BE49-F238E27FC236}">
                <a16:creationId xmlns:a16="http://schemas.microsoft.com/office/drawing/2014/main" id="{B066CF85-80AD-FE0D-92AD-11747D4EFA7B}"/>
              </a:ext>
            </a:extLst>
          </p:cNvPr>
          <p:cNvSpPr txBox="1"/>
          <p:nvPr/>
        </p:nvSpPr>
        <p:spPr>
          <a:xfrm>
            <a:off x="298285" y="4020115"/>
            <a:ext cx="12420600" cy="2031325"/>
          </a:xfrm>
          <a:prstGeom prst="rect">
            <a:avLst/>
          </a:prstGeom>
          <a:noFill/>
        </p:spPr>
        <p:txBody>
          <a:bodyPr wrap="square" rtlCol="0">
            <a:spAutoFit/>
          </a:bodyPr>
          <a:lstStyle/>
          <a:p>
            <a:r>
              <a:rPr lang="en-US" b="1" dirty="0">
                <a:latin typeface="Segoe UI" panose="020B0502040204020203" pitchFamily="34" charset="0"/>
                <a:cs typeface="Segoe UI" panose="020B0502040204020203" pitchFamily="34" charset="0"/>
              </a:rPr>
              <a:t>WITH </a:t>
            </a:r>
            <a:r>
              <a:rPr lang="en-US" b="1" dirty="0" err="1">
                <a:latin typeface="Segoe UI" panose="020B0502040204020203" pitchFamily="34" charset="0"/>
                <a:cs typeface="Segoe UI" panose="020B0502040204020203" pitchFamily="34" charset="0"/>
              </a:rPr>
              <a:t>ranked_jobs</a:t>
            </a:r>
            <a:r>
              <a:rPr lang="en-US" b="1" dirty="0">
                <a:latin typeface="Segoe UI" panose="020B0502040204020203" pitchFamily="34" charset="0"/>
                <a:cs typeface="Segoe UI" panose="020B0502040204020203" pitchFamily="34" charset="0"/>
              </a:rPr>
              <a:t> AS</a:t>
            </a:r>
          </a:p>
          <a:p>
            <a:r>
              <a:rPr lang="en-US" b="1" dirty="0">
                <a:latin typeface="Segoe UI" panose="020B0502040204020203" pitchFamily="34" charset="0"/>
                <a:cs typeface="Segoe UI" panose="020B0502040204020203" pitchFamily="34" charset="0"/>
              </a:rPr>
              <a:t> (    SELECT *,     ROW_NUMBER() OVER (PARTITION BY JOB_ID) AS </a:t>
            </a:r>
            <a:r>
              <a:rPr lang="en-US" b="1" dirty="0" err="1">
                <a:latin typeface="Segoe UI" panose="020B0502040204020203" pitchFamily="34" charset="0"/>
                <a:cs typeface="Segoe UI" panose="020B0502040204020203" pitchFamily="34" charset="0"/>
              </a:rPr>
              <a:t>duplicate_rows</a:t>
            </a:r>
            <a:r>
              <a:rPr lang="en-US" b="1" dirty="0">
                <a:latin typeface="Segoe UI" panose="020B0502040204020203" pitchFamily="34" charset="0"/>
                <a:cs typeface="Segoe UI" panose="020B0502040204020203" pitchFamily="34" charset="0"/>
              </a:rPr>
              <a:t>   </a:t>
            </a:r>
          </a:p>
          <a:p>
            <a:r>
              <a:rPr lang="en-US" b="1" dirty="0">
                <a:latin typeface="Segoe UI" panose="020B0502040204020203" pitchFamily="34" charset="0"/>
                <a:cs typeface="Segoe UI" panose="020B0502040204020203" pitchFamily="34" charset="0"/>
              </a:rPr>
              <a:t> FROM </a:t>
            </a:r>
            <a:r>
              <a:rPr lang="en-US" b="1" dirty="0" err="1">
                <a:latin typeface="Segoe UI" panose="020B0502040204020203" pitchFamily="34" charset="0"/>
                <a:cs typeface="Segoe UI" panose="020B0502040204020203" pitchFamily="34" charset="0"/>
              </a:rPr>
              <a:t>job_data</a:t>
            </a:r>
            <a:r>
              <a:rPr lang="en-US" b="1" dirty="0">
                <a:latin typeface="Segoe UI" panose="020B0502040204020203" pitchFamily="34" charset="0"/>
                <a:cs typeface="Segoe UI" panose="020B0502040204020203" pitchFamily="34" charset="0"/>
              </a:rPr>
              <a:t>)</a:t>
            </a:r>
          </a:p>
          <a:p>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SELECT *</a:t>
            </a:r>
          </a:p>
          <a:p>
            <a:r>
              <a:rPr lang="en-US" b="1" dirty="0">
                <a:latin typeface="Segoe UI" panose="020B0502040204020203" pitchFamily="34" charset="0"/>
                <a:cs typeface="Segoe UI" panose="020B0502040204020203" pitchFamily="34" charset="0"/>
              </a:rPr>
              <a:t>FROM </a:t>
            </a:r>
            <a:r>
              <a:rPr lang="en-US" b="1" dirty="0" err="1">
                <a:latin typeface="Segoe UI" panose="020B0502040204020203" pitchFamily="34" charset="0"/>
                <a:cs typeface="Segoe UI" panose="020B0502040204020203" pitchFamily="34" charset="0"/>
              </a:rPr>
              <a:t>ranked_jobs</a:t>
            </a:r>
            <a:endParaRPr lang="en-US" b="1"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WHERE </a:t>
            </a:r>
            <a:r>
              <a:rPr lang="en-US" b="1" dirty="0" err="1">
                <a:latin typeface="Segoe UI" panose="020B0502040204020203" pitchFamily="34" charset="0"/>
                <a:cs typeface="Segoe UI" panose="020B0502040204020203" pitchFamily="34" charset="0"/>
              </a:rPr>
              <a:t>duplicate_rows</a:t>
            </a:r>
            <a:r>
              <a:rPr lang="en-US" b="1" dirty="0">
                <a:latin typeface="Segoe UI" panose="020B0502040204020203" pitchFamily="34" charset="0"/>
                <a:cs typeface="Segoe UI" panose="020B0502040204020203" pitchFamily="34" charset="0"/>
              </a:rPr>
              <a:t> &gt; 1;</a:t>
            </a:r>
            <a:endParaRPr lang="en-IN" b="1" dirty="0">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359B87C0-1F45-165F-E753-B142A62F8E52}"/>
              </a:ext>
            </a:extLst>
          </p:cNvPr>
          <p:cNvSpPr txBox="1"/>
          <p:nvPr/>
        </p:nvSpPr>
        <p:spPr>
          <a:xfrm>
            <a:off x="-29029" y="234668"/>
            <a:ext cx="18298886" cy="892552"/>
          </a:xfrm>
          <a:prstGeom prst="rect">
            <a:avLst/>
          </a:prstGeom>
          <a:noFill/>
        </p:spPr>
        <p:txBody>
          <a:bodyPr wrap="square" rtlCol="0">
            <a:spAutoFit/>
          </a:bodyPr>
          <a:lstStyle/>
          <a:p>
            <a:pPr algn="ctr"/>
            <a:r>
              <a:rPr lang="en-IN" sz="2600" b="1" dirty="0"/>
              <a:t>Duplicate Rows Detection</a:t>
            </a:r>
            <a:br>
              <a:rPr lang="en-IN" sz="2600" dirty="0"/>
            </a:br>
            <a:endParaRPr lang="en-US" sz="2600"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F4E5D335-749A-EDFD-AC14-4891899E74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93485" y="7472329"/>
            <a:ext cx="4976291" cy="845893"/>
          </a:xfrm>
          <a:prstGeom prst="rect">
            <a:avLst/>
          </a:prstGeom>
        </p:spPr>
      </p:pic>
      <p:pic>
        <p:nvPicPr>
          <p:cNvPr id="6" name="Picture 5">
            <a:extLst>
              <a:ext uri="{FF2B5EF4-FFF2-40B4-BE49-F238E27FC236}">
                <a16:creationId xmlns:a16="http://schemas.microsoft.com/office/drawing/2014/main" id="{DA0A2065-08A7-CA6F-417B-A8089CC6F09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96799" y="3953259"/>
            <a:ext cx="5372566" cy="1844200"/>
          </a:xfrm>
          <a:prstGeom prst="rect">
            <a:avLst/>
          </a:prstGeom>
        </p:spPr>
      </p:pic>
      <p:sp>
        <p:nvSpPr>
          <p:cNvPr id="2" name="TextBox 1">
            <a:extLst>
              <a:ext uri="{FF2B5EF4-FFF2-40B4-BE49-F238E27FC236}">
                <a16:creationId xmlns:a16="http://schemas.microsoft.com/office/drawing/2014/main" id="{796AB99C-DC8F-A39D-DCCE-74DE3C5AFEF0}"/>
              </a:ext>
            </a:extLst>
          </p:cNvPr>
          <p:cNvSpPr txBox="1"/>
          <p:nvPr/>
        </p:nvSpPr>
        <p:spPr>
          <a:xfrm>
            <a:off x="533400" y="7472329"/>
            <a:ext cx="11353800" cy="1569660"/>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The query helps find duplicate job entries in the data. By using the row number function and filtering for duplicates, we can easily see which jobs appear more than once. This helps companies clean their database, avoid mistakes, and keep their job records accurate and organized.</a:t>
            </a:r>
            <a:endParaRPr lang="en-IN" sz="24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618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66B57-5F02-CFE7-10BD-916F3E1AC523}"/>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371FFF2E-AC93-655F-0173-B50CD10A7408}"/>
              </a:ext>
            </a:extLst>
          </p:cNvPr>
          <p:cNvSpPr txBox="1">
            <a:spLocks noGrp="1"/>
          </p:cNvSpPr>
          <p:nvPr>
            <p:ph type="title"/>
          </p:nvPr>
        </p:nvSpPr>
        <p:spPr>
          <a:xfrm>
            <a:off x="0" y="4686300"/>
            <a:ext cx="18288000" cy="646524"/>
          </a:xfrm>
          <a:prstGeom prst="rect">
            <a:avLst/>
          </a:prstGeom>
        </p:spPr>
        <p:txBody>
          <a:bodyPr vert="horz" wrap="square" lIns="0" tIns="12700" rIns="0" bIns="0" rtlCol="0">
            <a:spAutoFit/>
          </a:bodyPr>
          <a:lstStyle/>
          <a:p>
            <a:pPr marL="12700" marR="5080" algn="ctr">
              <a:lnSpc>
                <a:spcPts val="4650"/>
              </a:lnSpc>
              <a:spcBef>
                <a:spcPts val="260"/>
              </a:spcBef>
            </a:pPr>
            <a:r>
              <a:rPr lang="en-IN" b="1" dirty="0"/>
              <a:t> Investigating Metric Spike</a:t>
            </a:r>
            <a:endParaRPr lang="en-US" sz="6000" dirty="0">
              <a:solidFill>
                <a:schemeClr val="tx1"/>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6894362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A5D6E-5012-980C-6FBD-42818959AAF1}"/>
            </a:ext>
          </a:extLst>
        </p:cNvPr>
        <p:cNvGrpSpPr/>
        <p:nvPr/>
      </p:nvGrpSpPr>
      <p:grpSpPr>
        <a:xfrm>
          <a:off x="0" y="0"/>
          <a:ext cx="0" cy="0"/>
          <a:chOff x="0" y="0"/>
          <a:chExt cx="0" cy="0"/>
        </a:xfrm>
      </p:grpSpPr>
      <p:sp>
        <p:nvSpPr>
          <p:cNvPr id="55" name="object 55">
            <a:extLst>
              <a:ext uri="{FF2B5EF4-FFF2-40B4-BE49-F238E27FC236}">
                <a16:creationId xmlns:a16="http://schemas.microsoft.com/office/drawing/2014/main" id="{EEE66BB6-0A75-E622-9E2A-47079426D760}"/>
              </a:ext>
            </a:extLst>
          </p:cNvPr>
          <p:cNvSpPr txBox="1">
            <a:spLocks noGrp="1"/>
          </p:cNvSpPr>
          <p:nvPr>
            <p:ph type="title"/>
          </p:nvPr>
        </p:nvSpPr>
        <p:spPr>
          <a:xfrm>
            <a:off x="609600" y="1058573"/>
            <a:ext cx="16002000" cy="534570"/>
          </a:xfrm>
          <a:prstGeom prst="rect">
            <a:avLst/>
          </a:prstGeom>
        </p:spPr>
        <p:txBody>
          <a:bodyPr vert="horz" wrap="square" lIns="0" tIns="12700" rIns="0" bIns="0" rtlCol="0">
            <a:spAutoFit/>
          </a:bodyPr>
          <a:lstStyle/>
          <a:p>
            <a:pPr marL="12700" marR="5080">
              <a:lnSpc>
                <a:spcPts val="4650"/>
              </a:lnSpc>
              <a:spcBef>
                <a:spcPts val="260"/>
              </a:spcBef>
            </a:pPr>
            <a:r>
              <a:rPr lang="en-US" sz="2500" dirty="0">
                <a:solidFill>
                  <a:schemeClr val="tx1"/>
                </a:solidFill>
                <a:latin typeface="Segoe UI" panose="020B0502040204020203" pitchFamily="34" charset="0"/>
                <a:cs typeface="Segoe UI" panose="020B0502040204020203" pitchFamily="34" charset="0"/>
              </a:rPr>
              <a:t> Measure the activeness of users on a weekly basis</a:t>
            </a:r>
          </a:p>
        </p:txBody>
      </p:sp>
      <p:sp>
        <p:nvSpPr>
          <p:cNvPr id="2" name="TextBox 1">
            <a:extLst>
              <a:ext uri="{FF2B5EF4-FFF2-40B4-BE49-F238E27FC236}">
                <a16:creationId xmlns:a16="http://schemas.microsoft.com/office/drawing/2014/main" id="{F5EE8416-9FBB-3F39-55B0-ED93FEBE3AD1}"/>
              </a:ext>
            </a:extLst>
          </p:cNvPr>
          <p:cNvSpPr txBox="1"/>
          <p:nvPr/>
        </p:nvSpPr>
        <p:spPr>
          <a:xfrm>
            <a:off x="591457" y="1784605"/>
            <a:ext cx="13335000" cy="461665"/>
          </a:xfrm>
          <a:prstGeom prst="rect">
            <a:avLst/>
          </a:prstGeom>
          <a:noFill/>
        </p:spPr>
        <p:txBody>
          <a:bodyPr wrap="square" rtlCol="0">
            <a:spAutoFit/>
          </a:bodyPr>
          <a:lstStyle/>
          <a:p>
            <a:r>
              <a:rPr lang="en-US" sz="2400" dirty="0">
                <a:latin typeface="Segoe UI" panose="020B0502040204020203" pitchFamily="34" charset="0"/>
                <a:cs typeface="Segoe UI" panose="020B0502040204020203" pitchFamily="34" charset="0"/>
              </a:rPr>
              <a:t> Write an SQL query to calculate the weekly user engagement.</a:t>
            </a:r>
            <a:endParaRPr lang="en-IN" sz="2400" dirty="0">
              <a:latin typeface="Segoe UI" panose="020B0502040204020203" pitchFamily="34" charset="0"/>
              <a:cs typeface="Segoe UI" panose="020B0502040204020203" pitchFamily="34" charset="0"/>
            </a:endParaRPr>
          </a:p>
        </p:txBody>
      </p:sp>
      <p:pic>
        <p:nvPicPr>
          <p:cNvPr id="9" name="Picture 8">
            <a:extLst>
              <a:ext uri="{FF2B5EF4-FFF2-40B4-BE49-F238E27FC236}">
                <a16:creationId xmlns:a16="http://schemas.microsoft.com/office/drawing/2014/main" id="{5CB42998-7256-A0CF-7BB7-DC9C743441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40657" y="6521261"/>
            <a:ext cx="1371600" cy="1371600"/>
          </a:xfrm>
          <a:prstGeom prst="rect">
            <a:avLst/>
          </a:prstGeom>
        </p:spPr>
      </p:pic>
      <p:sp>
        <p:nvSpPr>
          <p:cNvPr id="13" name="TextBox 12">
            <a:extLst>
              <a:ext uri="{FF2B5EF4-FFF2-40B4-BE49-F238E27FC236}">
                <a16:creationId xmlns:a16="http://schemas.microsoft.com/office/drawing/2014/main" id="{EF7FCAE7-1A22-85D5-6565-393A1E529B8F}"/>
              </a:ext>
            </a:extLst>
          </p:cNvPr>
          <p:cNvSpPr txBox="1"/>
          <p:nvPr/>
        </p:nvSpPr>
        <p:spPr>
          <a:xfrm>
            <a:off x="609600" y="3216596"/>
            <a:ext cx="10210800" cy="3139321"/>
          </a:xfrm>
          <a:prstGeom prst="rect">
            <a:avLst/>
          </a:prstGeom>
          <a:noFill/>
        </p:spPr>
        <p:txBody>
          <a:bodyPr wrap="square" rtlCol="0">
            <a:spAutoFit/>
          </a:bodyPr>
          <a:lstStyle/>
          <a:p>
            <a:r>
              <a:rPr lang="en-US" b="1" dirty="0"/>
              <a:t>WITH  </a:t>
            </a:r>
            <a:r>
              <a:rPr lang="en-US" b="1" dirty="0" err="1"/>
              <a:t>weekly_users</a:t>
            </a:r>
            <a:r>
              <a:rPr lang="en-US" b="1" dirty="0"/>
              <a:t> AS </a:t>
            </a:r>
          </a:p>
          <a:p>
            <a:endParaRPr lang="en-US" b="1" dirty="0"/>
          </a:p>
          <a:p>
            <a:r>
              <a:rPr lang="en-US" b="1" dirty="0"/>
              <a:t>(    SELECT         YEAR(</a:t>
            </a:r>
            <a:r>
              <a:rPr lang="en-US" b="1" dirty="0" err="1"/>
              <a:t>occurred_at</a:t>
            </a:r>
            <a:r>
              <a:rPr lang="en-US" b="1" dirty="0"/>
              <a:t>) AS yr,        </a:t>
            </a:r>
          </a:p>
          <a:p>
            <a:r>
              <a:rPr lang="en-US" b="1" dirty="0"/>
              <a:t>WEEK(</a:t>
            </a:r>
            <a:r>
              <a:rPr lang="en-US" b="1" dirty="0" err="1"/>
              <a:t>occurred_at</a:t>
            </a:r>
            <a:r>
              <a:rPr lang="en-US" b="1" dirty="0"/>
              <a:t>, 1) AS week_0,        </a:t>
            </a:r>
          </a:p>
          <a:p>
            <a:r>
              <a:rPr lang="en-US" b="1" dirty="0"/>
              <a:t>COUNT(DISTINCT </a:t>
            </a:r>
            <a:r>
              <a:rPr lang="en-US" b="1" dirty="0" err="1"/>
              <a:t>user_id</a:t>
            </a:r>
            <a:r>
              <a:rPr lang="en-US" b="1" dirty="0"/>
              <a:t>) AS </a:t>
            </a:r>
            <a:r>
              <a:rPr lang="en-US" b="1" dirty="0" err="1"/>
              <a:t>no_of_users</a:t>
            </a:r>
            <a:r>
              <a:rPr lang="en-US" b="1" dirty="0"/>
              <a:t> </a:t>
            </a:r>
          </a:p>
          <a:p>
            <a:r>
              <a:rPr lang="en-US" b="1" dirty="0"/>
              <a:t>   FROM events    </a:t>
            </a:r>
          </a:p>
          <a:p>
            <a:r>
              <a:rPr lang="en-US" b="1" dirty="0"/>
              <a:t>WHERE </a:t>
            </a:r>
            <a:r>
              <a:rPr lang="en-US" b="1" dirty="0" err="1"/>
              <a:t>event_type</a:t>
            </a:r>
            <a:r>
              <a:rPr lang="en-US" b="1" dirty="0"/>
              <a:t> = 'engagement'    </a:t>
            </a:r>
          </a:p>
          <a:p>
            <a:r>
              <a:rPr lang="en-US" b="1" dirty="0"/>
              <a:t>GROUP BY yr, week_0)</a:t>
            </a:r>
          </a:p>
          <a:p>
            <a:endParaRPr lang="en-US" b="1" dirty="0"/>
          </a:p>
          <a:p>
            <a:r>
              <a:rPr lang="en-US" b="1" dirty="0"/>
              <a:t>SELECT AVG(</a:t>
            </a:r>
            <a:r>
              <a:rPr lang="en-US" b="1" dirty="0" err="1"/>
              <a:t>no_of_users</a:t>
            </a:r>
            <a:r>
              <a:rPr lang="en-US" b="1" dirty="0"/>
              <a:t>) AS </a:t>
            </a:r>
            <a:r>
              <a:rPr lang="en-US" b="1" dirty="0" err="1"/>
              <a:t>avg_weekly_users</a:t>
            </a:r>
            <a:endParaRPr lang="en-US" b="1" dirty="0"/>
          </a:p>
          <a:p>
            <a:r>
              <a:rPr lang="en-US" b="1" dirty="0"/>
              <a:t>FROM </a:t>
            </a:r>
            <a:r>
              <a:rPr lang="en-US" b="1" dirty="0" err="1"/>
              <a:t>weekly_users</a:t>
            </a:r>
            <a:r>
              <a:rPr lang="en-US" b="1" dirty="0"/>
              <a:t>;</a:t>
            </a:r>
            <a:endParaRPr lang="en-IN" b="1" dirty="0"/>
          </a:p>
        </p:txBody>
      </p:sp>
      <p:sp>
        <p:nvSpPr>
          <p:cNvPr id="7" name="TextBox 6">
            <a:extLst>
              <a:ext uri="{FF2B5EF4-FFF2-40B4-BE49-F238E27FC236}">
                <a16:creationId xmlns:a16="http://schemas.microsoft.com/office/drawing/2014/main" id="{51F4414E-F763-5534-A5A4-D6E8D4BE63BC}"/>
              </a:ext>
            </a:extLst>
          </p:cNvPr>
          <p:cNvSpPr txBox="1"/>
          <p:nvPr/>
        </p:nvSpPr>
        <p:spPr>
          <a:xfrm>
            <a:off x="0" y="371565"/>
            <a:ext cx="18288000" cy="861774"/>
          </a:xfrm>
          <a:prstGeom prst="rect">
            <a:avLst/>
          </a:prstGeom>
          <a:noFill/>
        </p:spPr>
        <p:txBody>
          <a:bodyPr wrap="square" rtlCol="0">
            <a:spAutoFit/>
          </a:bodyPr>
          <a:lstStyle/>
          <a:p>
            <a:pPr algn="ctr"/>
            <a:r>
              <a:rPr lang="en-IN" sz="2400" b="1" dirty="0"/>
              <a:t>Weekly User Engagement</a:t>
            </a:r>
            <a:br>
              <a:rPr lang="en-IN" sz="2400" dirty="0"/>
            </a:br>
            <a:endParaRPr lang="en-IN" sz="2400" dirty="0"/>
          </a:p>
        </p:txBody>
      </p:sp>
      <p:pic>
        <p:nvPicPr>
          <p:cNvPr id="5" name="Picture 4">
            <a:extLst>
              <a:ext uri="{FF2B5EF4-FFF2-40B4-BE49-F238E27FC236}">
                <a16:creationId xmlns:a16="http://schemas.microsoft.com/office/drawing/2014/main" id="{0E9A4DEE-C701-FEB7-432E-C864BF4363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16933" y="8498224"/>
            <a:ext cx="2019048" cy="933333"/>
          </a:xfrm>
          <a:prstGeom prst="rect">
            <a:avLst/>
          </a:prstGeom>
        </p:spPr>
      </p:pic>
      <p:pic>
        <p:nvPicPr>
          <p:cNvPr id="10" name="Picture 9">
            <a:extLst>
              <a:ext uri="{FF2B5EF4-FFF2-40B4-BE49-F238E27FC236}">
                <a16:creationId xmlns:a16="http://schemas.microsoft.com/office/drawing/2014/main" id="{E83F3FE2-A86F-ECFB-CB59-F6D3CE2B8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801932" y="2450432"/>
            <a:ext cx="4780952" cy="3866667"/>
          </a:xfrm>
          <a:prstGeom prst="rect">
            <a:avLst/>
          </a:prstGeom>
        </p:spPr>
      </p:pic>
      <p:sp>
        <p:nvSpPr>
          <p:cNvPr id="3" name="TextBox 2">
            <a:extLst>
              <a:ext uri="{FF2B5EF4-FFF2-40B4-BE49-F238E27FC236}">
                <a16:creationId xmlns:a16="http://schemas.microsoft.com/office/drawing/2014/main" id="{C5F93EC2-E04E-19C4-955D-6EBBDAA89145}"/>
              </a:ext>
            </a:extLst>
          </p:cNvPr>
          <p:cNvSpPr txBox="1"/>
          <p:nvPr/>
        </p:nvSpPr>
        <p:spPr>
          <a:xfrm>
            <a:off x="457200" y="7430750"/>
            <a:ext cx="10668000" cy="1446550"/>
          </a:xfrm>
          <a:prstGeom prst="rect">
            <a:avLst/>
          </a:prstGeom>
          <a:noFill/>
        </p:spPr>
        <p:txBody>
          <a:bodyPr wrap="square" rtlCol="0">
            <a:spAutoFit/>
          </a:bodyPr>
          <a:lstStyle/>
          <a:p>
            <a:r>
              <a:rPr lang="en-US" sz="2200" dirty="0">
                <a:latin typeface="Segoe UI" panose="020B0502040204020203" pitchFamily="34" charset="0"/>
                <a:cs typeface="Segoe UI" panose="020B0502040204020203" pitchFamily="34" charset="0"/>
              </a:rPr>
              <a:t>The query finds the average number of users who engaged every week, which is about 3,732. This number helps the company understand its weekly activity. If the number goes up, more people are using the platform. If it drops, they may need to find ways to boost user engagement.</a:t>
            </a:r>
            <a:endParaRPr lang="en-IN" sz="22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905511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04000"/>
                <a:satMod val="128000"/>
                <a:lumMod val="104000"/>
              </a:schemeClr>
            </a:gs>
            <a:gs pos="100000">
              <a:schemeClr val="phClr">
                <a:shade val="76000"/>
                <a:hueMod val="89000"/>
                <a:satMod val="164000"/>
                <a:lumMod val="68000"/>
              </a:schemeClr>
            </a:gs>
          </a:gsLst>
          <a:path path="circle">
            <a:fillToRect l="45000" t="65000" r="125000" b="100000"/>
          </a:path>
        </a:gradFill>
        <a:blipFill rotWithShape="1">
          <a:blip xmlns:r="http://schemas.openxmlformats.org/officeDocument/2006/relationships" r:embed="rId1">
            <a:duotone>
              <a:schemeClr val="phClr">
                <a:shade val="42000"/>
                <a:hueMod val="42000"/>
                <a:satMod val="124000"/>
                <a:lumMod val="62000"/>
              </a:schemeClr>
              <a:schemeClr val="phClr">
                <a:tint val="96000"/>
                <a:satMod val="130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5A2F9111-B2DB-470C-BA56-608F9B658826}"/>
    </a:ext>
  </a:extLst>
</a:theme>
</file>

<file path=docProps/app.xml><?xml version="1.0" encoding="utf-8"?>
<Properties xmlns="http://schemas.openxmlformats.org/officeDocument/2006/extended-properties" xmlns:vt="http://schemas.openxmlformats.org/officeDocument/2006/docPropsVTypes">
  <Template>Ion</Template>
  <TotalTime>1078</TotalTime>
  <Words>1467</Words>
  <Application>Microsoft Office PowerPoint</Application>
  <PresentationFormat>Custom</PresentationFormat>
  <Paragraphs>123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Century Gothic</vt:lpstr>
      <vt:lpstr>Manrope</vt:lpstr>
      <vt:lpstr>Segoe UI</vt:lpstr>
      <vt:lpstr>Trebuchet MS</vt:lpstr>
      <vt:lpstr>Wingdings 3</vt:lpstr>
      <vt:lpstr>Ion</vt:lpstr>
      <vt:lpstr>Operation Analytics and Investigating Metric Spike</vt:lpstr>
      <vt:lpstr>Description</vt:lpstr>
      <vt:lpstr>Job Data Analysis</vt:lpstr>
      <vt:lpstr> Calculate the number of jobs reviewed per hour for each day in November 2020.</vt:lpstr>
      <vt:lpstr> Calculate the 7-day rolling average of throughput (number of events per second).</vt:lpstr>
      <vt:lpstr>Calculate the percentage share of each language in the last 30 days.  Write an SQL query to calculate the percentage share of each language over the last 30 days.</vt:lpstr>
      <vt:lpstr>Identify duplicate rows in the data.  Write an SQL query to display duplicate rows from the job_data table.</vt:lpstr>
      <vt:lpstr> Investigating Metric Spike</vt:lpstr>
      <vt:lpstr> Measure the activeness of users on a weekly basis</vt:lpstr>
      <vt:lpstr>Analyze the growth of users over time for a product</vt:lpstr>
      <vt:lpstr>Analyze the retention of users on a weekly basis after signing up for a product.</vt:lpstr>
      <vt:lpstr>Measure the activeness of users on a weekly basis per device.</vt:lpstr>
      <vt:lpstr> Analyze how users are engaging with the email service.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 - Hoc Insights</dc:title>
  <dc:creator>suryachandra17</dc:creator>
  <cp:keywords>DAGiFNPXZE0,BAF0CET5UnY,0</cp:keywords>
  <cp:lastModifiedBy>rahul vishwakarma</cp:lastModifiedBy>
  <cp:revision>39</cp:revision>
  <dcterms:created xsi:type="dcterms:W3CDTF">2025-03-24T09:17:44Z</dcterms:created>
  <dcterms:modified xsi:type="dcterms:W3CDTF">2025-09-03T07:05:28Z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2025-03-21T00:00:00Z</vt:filetime>
  </property>
  <property fmtid="{D5CDD505-2E9C-101B-9397-08002B2CF9AE}" pid="3" name="Creator">
    <vt:lpwstr>Canva</vt:lpwstr>
  </property>
  <property fmtid="{D5CDD505-2E9C-101B-9397-08002B2CF9AE}" pid="4" name="LastSaved">
    <vt:filetime>2025-03-24T00:00:00Z</vt:filetime>
  </property>
  <property fmtid="{D5CDD505-2E9C-101B-9397-08002B2CF9AE}" pid="5" name="Producer">
    <vt:lpwstr>Canva</vt:lpwstr>
  </property>
</Properties>
</file>