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5" r:id="rId1"/>
  </p:sldMasterIdLst>
  <p:sldIdLst>
    <p:sldId id="256" r:id="rId2"/>
    <p:sldId id="258" r:id="rId3"/>
    <p:sldId id="283" r:id="rId4"/>
    <p:sldId id="277" r:id="rId5"/>
    <p:sldId id="265" r:id="rId6"/>
    <p:sldId id="267" r:id="rId7"/>
    <p:sldId id="281" r:id="rId8"/>
    <p:sldId id="274" r:id="rId9"/>
    <p:sldId id="275" r:id="rId10"/>
    <p:sldId id="278" r:id="rId11"/>
    <p:sldId id="276" r:id="rId12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53" d="100"/>
          <a:sy n="53" d="100"/>
        </p:scale>
        <p:origin x="8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6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117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0" y="5656761"/>
            <a:ext cx="11078742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97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686302"/>
            <a:ext cx="13238489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40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302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244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46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21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7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73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5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8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74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8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12000296" y="0"/>
            <a:ext cx="2405081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12913518" y="9139299"/>
            <a:ext cx="1490601" cy="11477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951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  <p:sldLayoutId id="2147483847" r:id="rId12"/>
    <p:sldLayoutId id="2147483848" r:id="rId13"/>
    <p:sldLayoutId id="2147483849" r:id="rId14"/>
    <p:sldLayoutId id="2147483850" r:id="rId15"/>
    <p:sldLayoutId id="2147483851" r:id="rId16"/>
    <p:sldLayoutId id="2147483852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3390900"/>
            <a:ext cx="18288000" cy="98680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/>
            <a:r>
              <a:rPr lang="en-IN" b="1" dirty="0"/>
              <a:t>Hiring Process Analytics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214985" y="9334500"/>
            <a:ext cx="47936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spc="-385" dirty="0">
                <a:solidFill>
                  <a:srgbClr val="F4F4F4"/>
                </a:solidFill>
                <a:latin typeface="Trebuchet MS"/>
                <a:cs typeface="Trebuchet MS"/>
              </a:rPr>
              <a:t>  </a:t>
            </a:r>
            <a:endParaRPr sz="2500" dirty="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6678B-4737-C2E8-1CB4-7677315C80D2}"/>
              </a:ext>
            </a:extLst>
          </p:cNvPr>
          <p:cNvSpPr txBox="1"/>
          <p:nvPr/>
        </p:nvSpPr>
        <p:spPr>
          <a:xfrm>
            <a:off x="11255692" y="9029700"/>
            <a:ext cx="627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spc="130" dirty="0">
                <a:solidFill>
                  <a:srgbClr val="F4F4F4"/>
                </a:solidFill>
                <a:latin typeface="Trebuchet MS"/>
                <a:cs typeface="Trebuchet MS"/>
              </a:rPr>
              <a:t>Presented</a:t>
            </a:r>
            <a:r>
              <a:rPr lang="en-IN" sz="1800" spc="-75" dirty="0">
                <a:solidFill>
                  <a:srgbClr val="F4F4F4"/>
                </a:solidFill>
                <a:latin typeface="Trebuchet MS"/>
                <a:cs typeface="Trebuchet MS"/>
              </a:rPr>
              <a:t> </a:t>
            </a:r>
            <a:r>
              <a:rPr lang="en-IN" sz="1800" spc="130" dirty="0">
                <a:solidFill>
                  <a:srgbClr val="F4F4F4"/>
                </a:solidFill>
                <a:latin typeface="Trebuchet MS"/>
                <a:cs typeface="Trebuchet MS"/>
              </a:rPr>
              <a:t>By : Rahul Vishwakarma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E6B7F-C171-629F-8E7F-B8F15C796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56DFD093-8415-ABAA-9399-43F3612F6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826205"/>
            <a:ext cx="16002000" cy="113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 a chart or graph to represent the different position tiers within the company. This will help you understand the distribution of positions across different tiers.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15E90-4FAB-5E97-D5D2-C4D9A7885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4305300"/>
            <a:ext cx="6295238" cy="41523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6C6854-FBFB-9594-8615-2391CE4DF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305300"/>
            <a:ext cx="3000000" cy="3771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A7DC95-645C-5D80-AD54-004B378D2AD0}"/>
              </a:ext>
            </a:extLst>
          </p:cNvPr>
          <p:cNvSpPr txBox="1"/>
          <p:nvPr/>
        </p:nvSpPr>
        <p:spPr>
          <a:xfrm>
            <a:off x="791362" y="4288181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Most hires are for posts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c5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c9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i7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i5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, showing these positions drive the bulk of recruitment while roles like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n6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have minimal hiring.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56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9F80F-4D4C-9D0F-E89C-F772F633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5C168EB1-CA4F-7732-179E-D0F69DF52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4600" y="4686300"/>
            <a:ext cx="6021614" cy="661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US" sz="6000" b="1" dirty="0">
                <a:solidFill>
                  <a:schemeClr val="tx1"/>
                </a:solidFill>
                <a:latin typeface="Manrope"/>
                <a:cs typeface="Segoe UI" panose="020B0502040204020203" pitchFamily="34" charset="0"/>
              </a:rPr>
              <a:t>T</a:t>
            </a:r>
            <a:r>
              <a:rPr lang="en-IN" sz="6000" b="1" dirty="0">
                <a:solidFill>
                  <a:schemeClr val="tx1"/>
                </a:solidFill>
                <a:latin typeface="Manrope"/>
                <a:cs typeface="Segoe UI" panose="020B0502040204020203" pitchFamily="34" charset="0"/>
              </a:rPr>
              <a:t>hank You</a:t>
            </a:r>
            <a:endParaRPr lang="en-US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3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1790700"/>
            <a:ext cx="1615440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/>
              <a:t>Description</a:t>
            </a:r>
            <a:endParaRPr sz="5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65264" y="3238500"/>
            <a:ext cx="15389335" cy="18698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08430" indent="-342900">
              <a:lnSpc>
                <a:spcPct val="1104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My task is to analyze the company's hiring process data and draw meaningful insights from it. The hiring process is a crucial function of any company, and understanding trends such as the number of rejections, interviews, job types, and vacancies can provide valuable insights for the hiring department.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320E6-A394-CDB2-96ED-38C1D5A2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07EE2B-A5F4-0A88-93FB-137E045057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0" y="1790700"/>
            <a:ext cx="16154400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Approach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5B3B3EB-0CBF-8ECF-F618-E3178A9396F7}"/>
              </a:ext>
            </a:extLst>
          </p:cNvPr>
          <p:cNvSpPr txBox="1"/>
          <p:nvPr/>
        </p:nvSpPr>
        <p:spPr>
          <a:xfrm>
            <a:off x="2365264" y="3238500"/>
            <a:ext cx="15389335" cy="604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Handling Missing Data: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 Check if there are any missing values in the dataset. If there are, decide on the best strategy to handle them.</a:t>
            </a:r>
          </a:p>
          <a:p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Clubbing Columns: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 If there are columns with multiple categories that can be combined, do so to simplify your analysis.</a:t>
            </a:r>
          </a:p>
          <a:p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Outlier Detection: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 Check for outliers in the dataset that may skew your analysis.</a:t>
            </a:r>
          </a:p>
          <a:p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Removing Outliers: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 Decide on the best strategy to handle outliers. This could be removing them, replacing them, or leaving them as is, depending on the situation.</a:t>
            </a:r>
          </a:p>
          <a:p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Data Summary: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 After cleaning and preparing your data, summarize your findings. This could involve calculating averages, medians, or other statistical measures. It could also involve creating visualizations to better understand the data.</a:t>
            </a:r>
          </a:p>
        </p:txBody>
      </p:sp>
    </p:spTree>
    <p:extLst>
      <p:ext uri="{BB962C8B-B14F-4D97-AF65-F5344CB8AC3E}">
        <p14:creationId xmlns:p14="http://schemas.microsoft.com/office/powerpoint/2010/main" val="165795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E9BFE-3B3F-A78F-1E15-25DA3F33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BEE9DDFD-0822-839D-6CB2-5A0A3AA9D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3000" y="4305300"/>
            <a:ext cx="9982200" cy="28751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b="1" dirty="0"/>
              <a:t>Hiring Process Analytics</a:t>
            </a:r>
            <a:br>
              <a:rPr lang="en-IN" b="1" dirty="0"/>
            </a:br>
            <a:br>
              <a:rPr lang="en-IN" dirty="0"/>
            </a:br>
            <a:endParaRPr lang="en-US" sz="6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41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3400" y="922051"/>
            <a:ext cx="176558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DATA CLEANING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0B2CC-6ADF-DB98-8B9B-60C97405478C}"/>
              </a:ext>
            </a:extLst>
          </p:cNvPr>
          <p:cNvSpPr txBox="1"/>
          <p:nvPr/>
        </p:nvSpPr>
        <p:spPr>
          <a:xfrm>
            <a:off x="609600" y="1943100"/>
            <a:ext cx="1752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Event_name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there 4 distinct types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 “Male”, “Female” ,” Don’t want to say”, “-”.  This is Categorical  data. “- ” changing to “Don’t want to say ”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053C6-5DCB-3C99-3A69-9EE55F4E2E28}"/>
              </a:ext>
            </a:extLst>
          </p:cNvPr>
          <p:cNvSpPr txBox="1"/>
          <p:nvPr/>
        </p:nvSpPr>
        <p:spPr>
          <a:xfrm>
            <a:off x="537029" y="3351435"/>
            <a:ext cx="1684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Application Id 114584 is  replace by mean of offered  Salary  is 51241 because it had “-”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C8744-627E-5F05-5558-7AF992E2841A}"/>
              </a:ext>
            </a:extLst>
          </p:cNvPr>
          <p:cNvSpPr txBox="1"/>
          <p:nvPr/>
        </p:nvSpPr>
        <p:spPr>
          <a:xfrm>
            <a:off x="1104900" y="5014432"/>
            <a:ext cx="16078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Statistical measures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Max Salary = 400000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Min Salary = 100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Median Salary = 49628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Mean Salary = 49983.20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Q1 = </a:t>
            </a:r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25463 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Q3 = 74438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IQR (Interquartile Range) = 48974.25 </a:t>
            </a:r>
          </a:p>
          <a:p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Upper Bond : 147876</a:t>
            </a:r>
          </a:p>
          <a:p>
            <a: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  <a:t>Lower Bond : -48002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B6AA2C-C47C-3210-29D8-9F317F8FAE2E}"/>
              </a:ext>
            </a:extLst>
          </p:cNvPr>
          <p:cNvSpPr txBox="1"/>
          <p:nvPr/>
        </p:nvSpPr>
        <p:spPr>
          <a:xfrm>
            <a:off x="609600" y="4229100"/>
            <a:ext cx="1623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Deleted 4 Row with that contains outliers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7585" y="1500937"/>
            <a:ext cx="1410708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Determine the gender distribution of hires. How many males and females have been hired by the company?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5195F-C535-66A7-6E11-47BAFBC68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229" y="3543300"/>
            <a:ext cx="7714266" cy="3986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083F34-8719-DCE8-1624-047F1A603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8" y="3971323"/>
            <a:ext cx="4946076" cy="25908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54478-A137-E82C-9FCA-2DCA94645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>
            <a:extLst>
              <a:ext uri="{FF2B5EF4-FFF2-40B4-BE49-F238E27FC236}">
                <a16:creationId xmlns:a16="http://schemas.microsoft.com/office/drawing/2014/main" id="{2AF88100-EAB8-4083-79B8-B99CFA460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800100"/>
            <a:ext cx="141070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What is the average salary offered by this company? Use Excel functions to calculate this.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46CEE-6F62-CEB2-BDEF-A781525EE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210300"/>
            <a:ext cx="5867400" cy="24382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43A86-185E-1EC2-401A-43E17686C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6210300"/>
            <a:ext cx="7126716" cy="22859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E5841-73F6-5602-D4BA-8C969D46B55A}"/>
              </a:ext>
            </a:extLst>
          </p:cNvPr>
          <p:cNvSpPr txBox="1"/>
          <p:nvPr/>
        </p:nvSpPr>
        <p:spPr>
          <a:xfrm>
            <a:off x="1295400" y="2705100"/>
            <a:ext cx="1402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“The salary analysis is based on the average offered salaries provided by the company. The overall average offered salary, across all statuses and genders, is ₹49,880. The average salary for candidates actually hired by the company is ₹49,585.”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8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A5D6E-5012-980C-6FBD-42818959A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EEE66BB6-0A75-E622-9E2A-47079426D7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6600" y="180910"/>
            <a:ext cx="16002000" cy="53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 class intervals for the salaries in the company. This will help you understand the salary distribution.</a:t>
            </a: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DA272-1462-A10B-CB53-DA2C85C3B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5143501"/>
            <a:ext cx="12028533" cy="4975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63FEE8-D7FA-17E8-1F69-B3F781993A4F}"/>
              </a:ext>
            </a:extLst>
          </p:cNvPr>
          <p:cNvSpPr txBox="1"/>
          <p:nvPr/>
        </p:nvSpPr>
        <p:spPr>
          <a:xfrm>
            <a:off x="533400" y="1626529"/>
            <a:ext cx="15544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chart above illustrates how offered salaries are distributed across defined salary ranges (class intervals). Each bar represents a salary range, and its height shows how many candidates fall within that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salary ranges start from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₹800 to ₹10,800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increase in equal intervals of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₹10,000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highest frequency occurs in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₹40,800–₹50,800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₹50,800–₹60,800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ranges, with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766 and 761 candidates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respectively — indicating that most offered salaries cluster around the mid-range.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lowest frequency is in the highest salary band,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₹90,800–₹100,800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with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607 candidates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showing fewer high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distribution appears fairly balanced, with a slight concentration in the mid-salary ranges.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7BDAE-97DE-7E6A-59DB-5D651850E455}"/>
              </a:ext>
            </a:extLst>
          </p:cNvPr>
          <p:cNvSpPr txBox="1"/>
          <p:nvPr/>
        </p:nvSpPr>
        <p:spPr>
          <a:xfrm>
            <a:off x="533400" y="5448300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salary distribution shows a clear mid-range cluster (₹40,800–₹60,800) where most offers fall, fewer candidates in the lowest (₹800–₹10,800) and highest (₹90,800–₹100,800) bands indicating rare low or high offers, and an overall balanced spread suggesting salaries align well with role levels and market standards.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05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8584F-2799-5084-E127-5CCDA2631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>
            <a:extLst>
              <a:ext uri="{FF2B5EF4-FFF2-40B4-BE49-F238E27FC236}">
                <a16:creationId xmlns:a16="http://schemas.microsoft.com/office/drawing/2014/main" id="{E2DB33CF-7D0F-C0AC-3B7D-62E3D81023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342900"/>
            <a:ext cx="16002000" cy="1745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4650"/>
              </a:lnSpc>
              <a:spcBef>
                <a:spcPts val="260"/>
              </a:spcBef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 a pie chart, bar graph, or any other suitable visualization to show the proportion of people working in different departments.</a:t>
            </a:r>
            <a:br>
              <a:rPr lang="en-IN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7EB75-7875-AA58-0991-BAD0B4C20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95082"/>
            <a:ext cx="5943600" cy="438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F5F1A2-0A2D-A274-17D1-CADC7E80C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4695082"/>
            <a:ext cx="6723809" cy="4676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CCAAF7-609A-FA90-BFAA-4310A9771604}"/>
              </a:ext>
            </a:extLst>
          </p:cNvPr>
          <p:cNvSpPr txBox="1"/>
          <p:nvPr/>
        </p:nvSpPr>
        <p:spPr>
          <a:xfrm>
            <a:off x="990600" y="2247900"/>
            <a:ext cx="1516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Most hires are concentrated in the Operations and Service Departments, while departments like HR and General Management have the fewest hires, highlighting where the company’s main workforce demand lies.</a:t>
            </a:r>
            <a:endParaRPr lang="en-IN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33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1486</TotalTime>
  <Words>726</Words>
  <Application>Microsoft Office PowerPoint</Application>
  <PresentationFormat>Custom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Manrope</vt:lpstr>
      <vt:lpstr>Segoe UI</vt:lpstr>
      <vt:lpstr>Trebuchet MS</vt:lpstr>
      <vt:lpstr>Wingdings 3</vt:lpstr>
      <vt:lpstr>Ion</vt:lpstr>
      <vt:lpstr>Hiring Process Analytics</vt:lpstr>
      <vt:lpstr>Description</vt:lpstr>
      <vt:lpstr>Approach</vt:lpstr>
      <vt:lpstr>Hiring Process Analytics  </vt:lpstr>
      <vt:lpstr>DATA CLEANING</vt:lpstr>
      <vt:lpstr>Determine the gender distribution of hires. How many males and females have been hired by the company?</vt:lpstr>
      <vt:lpstr>What is the average salary offered by this company? Use Excel functions to calculate this.</vt:lpstr>
      <vt:lpstr>Create class intervals for the salaries in the company. This will help you understand the salary distribution.</vt:lpstr>
      <vt:lpstr>Use a pie chart, bar graph, or any other suitable visualization to show the proportion of people working in different departments. </vt:lpstr>
      <vt:lpstr>Use a chart or graph to represent the different position tiers within the company. This will help you understand the distribution of positions across different tiers.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- Hoc Insights</dc:title>
  <dc:creator>suryachandra17</dc:creator>
  <cp:keywords>DAGiFNPXZE0,BAF0CET5UnY,0</cp:keywords>
  <cp:lastModifiedBy>rahul vishwakarma</cp:lastModifiedBy>
  <cp:revision>44</cp:revision>
  <dcterms:created xsi:type="dcterms:W3CDTF">2025-03-24T09:17:44Z</dcterms:created>
  <dcterms:modified xsi:type="dcterms:W3CDTF">2025-09-03T07:08:20Z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2025-03-24T00:00:00Z</vt:filetime>
  </property>
  <property fmtid="{D5CDD505-2E9C-101B-9397-08002B2CF9AE}" pid="5" name="Producer">
    <vt:lpwstr>Canva</vt:lpwstr>
  </property>
</Properties>
</file>