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5" r:id="rId1"/>
  </p:sldMasterIdLst>
  <p:notesMasterIdLst>
    <p:notesMasterId r:id="rId26"/>
  </p:notesMasterIdLst>
  <p:sldIdLst>
    <p:sldId id="256" r:id="rId2"/>
    <p:sldId id="258" r:id="rId3"/>
    <p:sldId id="283" r:id="rId4"/>
    <p:sldId id="277" r:id="rId5"/>
    <p:sldId id="265" r:id="rId6"/>
    <p:sldId id="284" r:id="rId7"/>
    <p:sldId id="285" r:id="rId8"/>
    <p:sldId id="282"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9" r:id="rId22"/>
    <p:sldId id="298" r:id="rId23"/>
    <p:sldId id="276" r:id="rId24"/>
    <p:sldId id="300" r:id="rId25"/>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8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D671F78-3EB1-47B9-AD5B-1ED4FB38FB4A}" type="datetimeFigureOut">
              <a:rPr lang="en-IN" smtClean="0"/>
              <a:t>03-09-2025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C3282AC6-4B12-4D67-9B36-43B8027D89F4}" type="slidenum">
              <a:rPr lang="en-IN" smtClean="0"/>
              <a:t>‹#›</a:t>
            </a:fld>
            <a:endParaRPr lang="en-IN"/>
          </a:p>
        </p:txBody>
      </p:sp>
    </p:spTree>
    <p:extLst>
      <p:ext uri="{BB962C8B-B14F-4D97-AF65-F5344CB8AC3E}">
        <p14:creationId xmlns:p14="http://schemas.microsoft.com/office/powerpoint/2010/main" val="379262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282AC6-4B12-4D67-9B36-43B8027D89F4}" type="slidenum">
              <a:rPr lang="en-IN" smtClean="0"/>
              <a:t>7</a:t>
            </a:fld>
            <a:endParaRPr lang="en-IN"/>
          </a:p>
        </p:txBody>
      </p:sp>
    </p:spTree>
    <p:extLst>
      <p:ext uri="{BB962C8B-B14F-4D97-AF65-F5344CB8AC3E}">
        <p14:creationId xmlns:p14="http://schemas.microsoft.com/office/powerpoint/2010/main" val="1997554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282AC6-4B12-4D67-9B36-43B8027D89F4}" type="slidenum">
              <a:rPr lang="en-IN" smtClean="0"/>
              <a:t>17</a:t>
            </a:fld>
            <a:endParaRPr lang="en-IN"/>
          </a:p>
        </p:txBody>
      </p:sp>
    </p:spTree>
    <p:extLst>
      <p:ext uri="{BB962C8B-B14F-4D97-AF65-F5344CB8AC3E}">
        <p14:creationId xmlns:p14="http://schemas.microsoft.com/office/powerpoint/2010/main" val="467361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accent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6982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74421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345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4" name="Text Placeholder 3"/>
          <p:cNvSpPr>
            <a:spLocks noGrp="1"/>
          </p:cNvSpPr>
          <p:nvPr>
            <p:ph type="body" sz="half" idx="13"/>
          </p:nvPr>
        </p:nvSpPr>
        <p:spPr>
          <a:xfrm>
            <a:off x="2895600" y="5656761"/>
            <a:ext cx="11078742" cy="513261"/>
          </a:xfrm>
        </p:spPr>
        <p:txBody>
          <a:bodyPr anchor="t">
            <a:normAutofit/>
          </a:bodyPr>
          <a:lstStyle>
            <a:lvl1pPr marL="0" indent="0">
              <a:buNone/>
              <a:defRPr lang="en-US" sz="2100" b="0" i="0" kern="1200" cap="small" dirty="0">
                <a:solidFill>
                  <a:schemeClr val="accent1"/>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
        <p:nvSpPr>
          <p:cNvPr id="13" name="TextBox 12"/>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57604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2" y="4686302"/>
            <a:ext cx="13238489"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none">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26756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29647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02185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30141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18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4461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0584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451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0588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7168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9829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1"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2"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4910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6538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12000296" y="0"/>
            <a:ext cx="2405081" cy="17145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12913518" y="9139299"/>
            <a:ext cx="1490601" cy="1147701"/>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t>9/3/2025</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136808159"/>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572000" y="4305300"/>
            <a:ext cx="11506200" cy="986809"/>
          </a:xfrm>
          <a:prstGeom prst="rect">
            <a:avLst/>
          </a:prstGeom>
        </p:spPr>
        <p:txBody>
          <a:bodyPr vert="horz" wrap="square" lIns="0" tIns="17145" rIns="0" bIns="0" rtlCol="0">
            <a:spAutoFit/>
          </a:bodyPr>
          <a:lstStyle/>
          <a:p>
            <a:r>
              <a:rPr lang="en-IN" b="1" dirty="0">
                <a:latin typeface="Segoe UI" panose="020B0502040204020203" pitchFamily="34" charset="0"/>
                <a:cs typeface="Segoe UI" panose="020B0502040204020203" pitchFamily="34" charset="0"/>
              </a:rPr>
              <a:t>Bank Loan Case Study</a:t>
            </a:r>
          </a:p>
        </p:txBody>
      </p:sp>
      <p:sp>
        <p:nvSpPr>
          <p:cNvPr id="10" name="object 10"/>
          <p:cNvSpPr txBox="1"/>
          <p:nvPr/>
        </p:nvSpPr>
        <p:spPr>
          <a:xfrm>
            <a:off x="13214985" y="9334500"/>
            <a:ext cx="4793615" cy="406400"/>
          </a:xfrm>
          <a:prstGeom prst="rect">
            <a:avLst/>
          </a:prstGeom>
        </p:spPr>
        <p:txBody>
          <a:bodyPr vert="horz" wrap="square" lIns="0" tIns="12700" rIns="0" bIns="0" rtlCol="0">
            <a:spAutoFit/>
          </a:bodyPr>
          <a:lstStyle/>
          <a:p>
            <a:pPr marL="12700">
              <a:lnSpc>
                <a:spcPct val="100000"/>
              </a:lnSpc>
              <a:spcBef>
                <a:spcPts val="100"/>
              </a:spcBef>
            </a:pPr>
            <a:r>
              <a:rPr lang="en-US" sz="2500" spc="-385" dirty="0">
                <a:solidFill>
                  <a:srgbClr val="F4F4F4"/>
                </a:solidFill>
                <a:latin typeface="Trebuchet MS"/>
                <a:cs typeface="Trebuchet MS"/>
              </a:rPr>
              <a:t>  </a:t>
            </a:r>
            <a:endParaRPr sz="2500" dirty="0">
              <a:latin typeface="Trebuchet MS"/>
              <a:cs typeface="Trebuchet MS"/>
            </a:endParaRPr>
          </a:p>
        </p:txBody>
      </p:sp>
      <p:sp>
        <p:nvSpPr>
          <p:cNvPr id="13" name="TextBox 12">
            <a:extLst>
              <a:ext uri="{FF2B5EF4-FFF2-40B4-BE49-F238E27FC236}">
                <a16:creationId xmlns:a16="http://schemas.microsoft.com/office/drawing/2014/main" id="{CAD6678B-4737-C2E8-1CB4-7677315C80D2}"/>
              </a:ext>
            </a:extLst>
          </p:cNvPr>
          <p:cNvSpPr txBox="1"/>
          <p:nvPr/>
        </p:nvSpPr>
        <p:spPr>
          <a:xfrm>
            <a:off x="11255692" y="9029700"/>
            <a:ext cx="6270308" cy="369332"/>
          </a:xfrm>
          <a:prstGeom prst="rect">
            <a:avLst/>
          </a:prstGeom>
          <a:noFill/>
        </p:spPr>
        <p:txBody>
          <a:bodyPr wrap="square" rtlCol="0">
            <a:spAutoFit/>
          </a:bodyPr>
          <a:lstStyle/>
          <a:p>
            <a:r>
              <a:rPr lang="en-IN" sz="1800" b="1" spc="130" dirty="0">
                <a:solidFill>
                  <a:srgbClr val="F4F4F4"/>
                </a:solidFill>
                <a:latin typeface="Sylfaen" panose="010A0502050306030303" pitchFamily="18" charset="0"/>
                <a:cs typeface="Trebuchet MS"/>
              </a:rPr>
              <a:t>Presented</a:t>
            </a:r>
            <a:r>
              <a:rPr lang="en-IN" sz="1800" b="1" spc="-75" dirty="0">
                <a:solidFill>
                  <a:srgbClr val="F4F4F4"/>
                </a:solidFill>
                <a:latin typeface="Sylfaen" panose="010A0502050306030303" pitchFamily="18" charset="0"/>
                <a:cs typeface="Trebuchet MS"/>
              </a:rPr>
              <a:t> </a:t>
            </a:r>
            <a:r>
              <a:rPr lang="en-IN" sz="1800" b="1" spc="130" dirty="0">
                <a:solidFill>
                  <a:srgbClr val="F4F4F4"/>
                </a:solidFill>
                <a:latin typeface="Sylfaen" panose="010A0502050306030303" pitchFamily="18" charset="0"/>
                <a:cs typeface="Trebuchet MS"/>
              </a:rPr>
              <a:t>By : Rahul Vishwakarma</a:t>
            </a:r>
            <a:endParaRPr lang="en-IN" b="1" dirty="0">
              <a:latin typeface="Sylfaen" panose="010A050205030603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E36D31F-AEA4-FBCC-2A6D-864072D70DE4}"/>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C6ADBCA1-90B8-835F-1F05-19F4432C2DE1}"/>
              </a:ext>
            </a:extLst>
          </p:cNvPr>
          <p:cNvSpPr txBox="1">
            <a:spLocks noGrp="1"/>
          </p:cNvSpPr>
          <p:nvPr>
            <p:ph type="title"/>
          </p:nvPr>
        </p:nvSpPr>
        <p:spPr>
          <a:xfrm>
            <a:off x="316095" y="419100"/>
            <a:ext cx="17655810" cy="628377"/>
          </a:xfrm>
          <a:prstGeom prst="rect">
            <a:avLst/>
          </a:prstGeom>
        </p:spPr>
        <p:txBody>
          <a:bodyPr vert="horz" wrap="square" lIns="0" tIns="12700" rIns="0" bIns="0" rtlCol="0">
            <a:spAutoFit/>
          </a:bodyPr>
          <a:lstStyle/>
          <a:p>
            <a:pPr marL="12700" algn="ctr">
              <a:spcBef>
                <a:spcPts val="100"/>
              </a:spcBef>
            </a:pPr>
            <a:r>
              <a:rPr lang="en-IN" sz="4000" b="1" dirty="0">
                <a:latin typeface="Segoe UI" panose="020B0502040204020203" pitchFamily="34" charset="0"/>
                <a:cs typeface="Segoe UI" panose="020B0502040204020203" pitchFamily="34" charset="0"/>
              </a:rPr>
              <a:t>OUTLIERS</a:t>
            </a:r>
            <a:endParaRPr sz="4000" b="1" spc="440"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023A988F-C387-4D05-42FA-4846AB03E4BC}"/>
              </a:ext>
            </a:extLst>
          </p:cNvPr>
          <p:cNvSpPr txBox="1"/>
          <p:nvPr/>
        </p:nvSpPr>
        <p:spPr>
          <a:xfrm>
            <a:off x="152400" y="1472235"/>
            <a:ext cx="17983200" cy="461665"/>
          </a:xfrm>
          <a:prstGeom prst="rect">
            <a:avLst/>
          </a:prstGeom>
          <a:noFill/>
        </p:spPr>
        <p:txBody>
          <a:bodyPr wrap="square" rtlCol="0">
            <a:spAutoFit/>
          </a:bodyPr>
          <a:lstStyle/>
          <a:p>
            <a:pPr algn="ctr">
              <a:defRPr/>
            </a:pPr>
            <a:r>
              <a:rPr lang="en-US" sz="2400" b="1" dirty="0">
                <a:latin typeface="Segoe UI" panose="020B0502040204020203" pitchFamily="34" charset="0"/>
                <a:cs typeface="Segoe UI" panose="020B0502040204020203" pitchFamily="34" charset="0"/>
              </a:rPr>
              <a:t>CNT_CHILDREN</a:t>
            </a:r>
          </a:p>
        </p:txBody>
      </p:sp>
      <p:pic>
        <p:nvPicPr>
          <p:cNvPr id="11" name="Picture 10">
            <a:extLst>
              <a:ext uri="{FF2B5EF4-FFF2-40B4-BE49-F238E27FC236}">
                <a16:creationId xmlns:a16="http://schemas.microsoft.com/office/drawing/2014/main" id="{CC7E8947-E55B-9A6A-6C7A-1E62264FC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286" y="3752570"/>
            <a:ext cx="6285714" cy="3914286"/>
          </a:xfrm>
          <a:prstGeom prst="rect">
            <a:avLst/>
          </a:prstGeom>
        </p:spPr>
      </p:pic>
      <p:pic>
        <p:nvPicPr>
          <p:cNvPr id="13" name="Picture 12">
            <a:extLst>
              <a:ext uri="{FF2B5EF4-FFF2-40B4-BE49-F238E27FC236}">
                <a16:creationId xmlns:a16="http://schemas.microsoft.com/office/drawing/2014/main" id="{3194B956-E0F6-78CE-2C76-A754E137B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512" y="2358599"/>
            <a:ext cx="12224178" cy="764011"/>
          </a:xfrm>
          <a:prstGeom prst="rect">
            <a:avLst/>
          </a:prstGeom>
        </p:spPr>
      </p:pic>
      <p:sp>
        <p:nvSpPr>
          <p:cNvPr id="14" name="TextBox 13">
            <a:extLst>
              <a:ext uri="{FF2B5EF4-FFF2-40B4-BE49-F238E27FC236}">
                <a16:creationId xmlns:a16="http://schemas.microsoft.com/office/drawing/2014/main" id="{5631910B-72FB-FCC4-F6FB-74E009075268}"/>
              </a:ext>
            </a:extLst>
          </p:cNvPr>
          <p:cNvSpPr txBox="1"/>
          <p:nvPr/>
        </p:nvSpPr>
        <p:spPr>
          <a:xfrm>
            <a:off x="457199" y="8067745"/>
            <a:ext cx="17373601" cy="1785104"/>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By looking at the number of children (CNT_CHILDREN) in this data, it's clear that most people have no children, and only a smaller group have one or two. A very tiny number have more than five children, and the highest is 11, which is very rare. The average number of children is less than one, showing that having no or just one child is most common. Most of the data is tightly grouped at the low end, and the spread (variation) is small, though there are a few unusual cases with many children. In conclusion, this group mainly consists of people with few or no children, and only a handful of families are larger outliers</a:t>
            </a:r>
            <a:endParaRPr lang="en-IN" sz="2200" dirty="0">
              <a:latin typeface="Segoe UI" panose="020B0502040204020203" pitchFamily="34" charset="0"/>
              <a:cs typeface="Segoe UI" panose="020B0502040204020203" pitchFamily="34" charset="0"/>
            </a:endParaRPr>
          </a:p>
        </p:txBody>
      </p:sp>
      <p:pic>
        <p:nvPicPr>
          <p:cNvPr id="16" name="Picture 15">
            <a:extLst>
              <a:ext uri="{FF2B5EF4-FFF2-40B4-BE49-F238E27FC236}">
                <a16:creationId xmlns:a16="http://schemas.microsoft.com/office/drawing/2014/main" id="{529C7256-D4D2-D266-93F4-7632A26A2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3776379"/>
            <a:ext cx="6514286" cy="3866667"/>
          </a:xfrm>
          <a:prstGeom prst="rect">
            <a:avLst/>
          </a:prstGeom>
        </p:spPr>
      </p:pic>
    </p:spTree>
    <p:extLst>
      <p:ext uri="{BB962C8B-B14F-4D97-AF65-F5344CB8AC3E}">
        <p14:creationId xmlns:p14="http://schemas.microsoft.com/office/powerpoint/2010/main" val="270399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4F778E6-EBBC-D802-D2A9-017445C4E886}"/>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6B2B1B6F-B61E-6E92-ADE5-5AE189566B80}"/>
              </a:ext>
            </a:extLst>
          </p:cNvPr>
          <p:cNvSpPr txBox="1">
            <a:spLocks noGrp="1"/>
          </p:cNvSpPr>
          <p:nvPr>
            <p:ph type="title"/>
          </p:nvPr>
        </p:nvSpPr>
        <p:spPr>
          <a:xfrm>
            <a:off x="316095" y="419100"/>
            <a:ext cx="17655810" cy="628377"/>
          </a:xfrm>
          <a:prstGeom prst="rect">
            <a:avLst/>
          </a:prstGeom>
        </p:spPr>
        <p:txBody>
          <a:bodyPr vert="horz" wrap="square" lIns="0" tIns="12700" rIns="0" bIns="0" rtlCol="0">
            <a:spAutoFit/>
          </a:bodyPr>
          <a:lstStyle/>
          <a:p>
            <a:pPr marL="12700" algn="ctr">
              <a:spcBef>
                <a:spcPts val="100"/>
              </a:spcBef>
            </a:pPr>
            <a:r>
              <a:rPr lang="en-IN" sz="4000" b="1" dirty="0">
                <a:latin typeface="Segoe UI" panose="020B0502040204020203" pitchFamily="34" charset="0"/>
                <a:cs typeface="Segoe UI" panose="020B0502040204020203" pitchFamily="34" charset="0"/>
              </a:rPr>
              <a:t>OUTLIERS</a:t>
            </a:r>
            <a:endParaRPr sz="4000" b="1" spc="440"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0666D38D-CAF2-0B7A-D636-FCF87800EFED}"/>
              </a:ext>
            </a:extLst>
          </p:cNvPr>
          <p:cNvSpPr txBox="1"/>
          <p:nvPr/>
        </p:nvSpPr>
        <p:spPr>
          <a:xfrm>
            <a:off x="152400" y="1472235"/>
            <a:ext cx="17983200" cy="461665"/>
          </a:xfrm>
          <a:prstGeom prst="rect">
            <a:avLst/>
          </a:prstGeom>
          <a:noFill/>
        </p:spPr>
        <p:txBody>
          <a:bodyPr wrap="square" rtlCol="0">
            <a:spAutoFit/>
          </a:bodyPr>
          <a:lstStyle/>
          <a:p>
            <a:pPr algn="ctr">
              <a:defRPr/>
            </a:pPr>
            <a:r>
              <a:rPr lang="en-US" sz="2400" b="1" dirty="0">
                <a:latin typeface="Segoe UI" panose="020B0502040204020203" pitchFamily="34" charset="0"/>
                <a:cs typeface="Segoe UI" panose="020B0502040204020203" pitchFamily="34" charset="0"/>
              </a:rPr>
              <a:t>AMT_CREDIT</a:t>
            </a:r>
          </a:p>
        </p:txBody>
      </p:sp>
      <p:sp>
        <p:nvSpPr>
          <p:cNvPr id="14" name="TextBox 13">
            <a:extLst>
              <a:ext uri="{FF2B5EF4-FFF2-40B4-BE49-F238E27FC236}">
                <a16:creationId xmlns:a16="http://schemas.microsoft.com/office/drawing/2014/main" id="{EA3E738C-F947-4330-8674-7A14E7AECEA0}"/>
              </a:ext>
            </a:extLst>
          </p:cNvPr>
          <p:cNvSpPr txBox="1"/>
          <p:nvPr/>
        </p:nvSpPr>
        <p:spPr>
          <a:xfrm>
            <a:off x="8153400" y="4008497"/>
            <a:ext cx="8305800" cy="3816429"/>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Looking at the credit amount data (AMT_CREDIT), most people in this group get credits between ₹2,70,000 and ₹8,08,650, with an average of around ₹5,99,700. The middle value is slightly lower at ₹5,14,777, which means many people receive amounts below the average due to a few very large credits pulling the mean up. The smallest credit is ₹45,000, while the largest is ₹40,50,000, but such high values are extremely rare and can be seen as outliers. Overall, most people get moderate-sized credits, and only a handful get unusually large amounts, so the main takeaway is that typical credit amounts are clustered in the lower range, with few exceptions</a:t>
            </a:r>
            <a:endParaRPr lang="en-IN" sz="22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1B5B301-BAE8-A587-FD11-2808126D0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634450"/>
            <a:ext cx="6857143" cy="4190476"/>
          </a:xfrm>
          <a:prstGeom prst="rect">
            <a:avLst/>
          </a:prstGeom>
        </p:spPr>
      </p:pic>
      <p:pic>
        <p:nvPicPr>
          <p:cNvPr id="7" name="Picture 6">
            <a:extLst>
              <a:ext uri="{FF2B5EF4-FFF2-40B4-BE49-F238E27FC236}">
                <a16:creationId xmlns:a16="http://schemas.microsoft.com/office/drawing/2014/main" id="{D641913C-B8B1-75AE-9186-D9680245C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2876693"/>
            <a:ext cx="7676190" cy="619048"/>
          </a:xfrm>
          <a:prstGeom prst="rect">
            <a:avLst/>
          </a:prstGeom>
        </p:spPr>
      </p:pic>
      <p:pic>
        <p:nvPicPr>
          <p:cNvPr id="9" name="Picture 8">
            <a:extLst>
              <a:ext uri="{FF2B5EF4-FFF2-40B4-BE49-F238E27FC236}">
                <a16:creationId xmlns:a16="http://schemas.microsoft.com/office/drawing/2014/main" id="{CD2A76A1-2168-4540-0E2B-2E40F862A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838598"/>
            <a:ext cx="6857143" cy="695238"/>
          </a:xfrm>
          <a:prstGeom prst="rect">
            <a:avLst/>
          </a:prstGeom>
        </p:spPr>
      </p:pic>
    </p:spTree>
    <p:extLst>
      <p:ext uri="{BB962C8B-B14F-4D97-AF65-F5344CB8AC3E}">
        <p14:creationId xmlns:p14="http://schemas.microsoft.com/office/powerpoint/2010/main" val="2027949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E72690-184E-7C3A-AD92-75D60623F52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8791D520-9BD4-834C-E5E1-B9204BD565BD}"/>
              </a:ext>
            </a:extLst>
          </p:cNvPr>
          <p:cNvSpPr txBox="1">
            <a:spLocks noGrp="1"/>
          </p:cNvSpPr>
          <p:nvPr>
            <p:ph type="title"/>
          </p:nvPr>
        </p:nvSpPr>
        <p:spPr>
          <a:xfrm>
            <a:off x="316095" y="419100"/>
            <a:ext cx="17655810" cy="689932"/>
          </a:xfrm>
          <a:prstGeom prst="rect">
            <a:avLst/>
          </a:prstGeom>
        </p:spPr>
        <p:txBody>
          <a:bodyPr vert="horz" wrap="square" lIns="0" tIns="12700" rIns="0" bIns="0" rtlCol="0">
            <a:spAutoFit/>
          </a:bodyPr>
          <a:lstStyle/>
          <a:p>
            <a:pPr marL="12700" algn="ctr">
              <a:spcBef>
                <a:spcPts val="100"/>
              </a:spcBef>
            </a:pPr>
            <a:r>
              <a:rPr lang="en-IN" sz="4400" b="1" dirty="0">
                <a:latin typeface="Segoe UI" panose="020B0502040204020203" pitchFamily="34" charset="0"/>
                <a:cs typeface="Segoe UI" panose="020B0502040204020203" pitchFamily="34" charset="0"/>
              </a:rPr>
              <a:t>Data Imbalance</a:t>
            </a:r>
            <a:endParaRPr sz="4400" b="1" spc="440" dirty="0">
              <a:solidFill>
                <a:schemeClr val="tx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39E4E416-6D03-0DEA-0BB2-1C101AA4CE50}"/>
              </a:ext>
            </a:extLst>
          </p:cNvPr>
          <p:cNvSpPr txBox="1"/>
          <p:nvPr/>
        </p:nvSpPr>
        <p:spPr>
          <a:xfrm>
            <a:off x="7924800" y="2781300"/>
            <a:ext cx="7086600" cy="5262979"/>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loan application dataset shows a strong data imbalance between classes. About 92% of records belong to class 0 (no default) and only 8% to class 1 (default), as reflected in both the summary table and the pie chart. This means the vast majority of applicants do not default, while a small portion do. Such an uneven distribution may impact the performance of predictive models, making them biased toward predicting the majority (non-default) class. To ensure accurate and fair results, it is important to address this imbalance—using techniques like oversampling the minority class, </a:t>
            </a:r>
            <a:r>
              <a:rPr lang="en-US" sz="2400" dirty="0" err="1">
                <a:latin typeface="Segoe UI" panose="020B0502040204020203" pitchFamily="34" charset="0"/>
                <a:cs typeface="Segoe UI" panose="020B0502040204020203" pitchFamily="34" charset="0"/>
              </a:rPr>
              <a:t>undersampling</a:t>
            </a:r>
            <a:r>
              <a:rPr lang="en-US" sz="2400" dirty="0">
                <a:latin typeface="Segoe UI" panose="020B0502040204020203" pitchFamily="34" charset="0"/>
                <a:cs typeface="Segoe UI" panose="020B0502040204020203" pitchFamily="34" charset="0"/>
              </a:rPr>
              <a:t> the majority, or applying specialized algorithms for imbalanced data.</a:t>
            </a:r>
            <a:endParaRPr lang="en-IN" sz="24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2A1384D8-B71E-1FE5-9705-417B6EE33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57" y="4914900"/>
            <a:ext cx="3952381" cy="3285714"/>
          </a:xfrm>
          <a:prstGeom prst="rect">
            <a:avLst/>
          </a:prstGeom>
        </p:spPr>
      </p:pic>
      <p:pic>
        <p:nvPicPr>
          <p:cNvPr id="10" name="Picture 9">
            <a:extLst>
              <a:ext uri="{FF2B5EF4-FFF2-40B4-BE49-F238E27FC236}">
                <a16:creationId xmlns:a16="http://schemas.microsoft.com/office/drawing/2014/main" id="{F5D557DF-02A8-7A74-682E-802B59BC28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056" y="2891066"/>
            <a:ext cx="3193143" cy="1300480"/>
          </a:xfrm>
          <a:prstGeom prst="rect">
            <a:avLst/>
          </a:prstGeom>
        </p:spPr>
      </p:pic>
    </p:spTree>
    <p:extLst>
      <p:ext uri="{BB962C8B-B14F-4D97-AF65-F5344CB8AC3E}">
        <p14:creationId xmlns:p14="http://schemas.microsoft.com/office/powerpoint/2010/main" val="280718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2CE9912-7683-142F-7B2C-F222A3BD4243}"/>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8EB71642-874D-56FD-97FE-11FFF314D41F}"/>
              </a:ext>
            </a:extLst>
          </p:cNvPr>
          <p:cNvSpPr txBox="1">
            <a:spLocks noGrp="1"/>
          </p:cNvSpPr>
          <p:nvPr>
            <p:ph type="title"/>
          </p:nvPr>
        </p:nvSpPr>
        <p:spPr>
          <a:xfrm>
            <a:off x="316095" y="419100"/>
            <a:ext cx="17655810" cy="628377"/>
          </a:xfrm>
          <a:prstGeom prst="rect">
            <a:avLst/>
          </a:prstGeom>
        </p:spPr>
        <p:txBody>
          <a:bodyPr vert="horz" wrap="square" lIns="0" tIns="12700" rIns="0" bIns="0" rtlCol="0">
            <a:spAutoFit/>
          </a:bodyPr>
          <a:lstStyle/>
          <a:p>
            <a:pPr marL="12700" algn="ctr">
              <a:spcBef>
                <a:spcPts val="100"/>
              </a:spcBef>
            </a:pPr>
            <a:r>
              <a:rPr lang="en-IN" sz="4000" b="1" dirty="0">
                <a:latin typeface="Segoe UI" panose="020B0502040204020203" pitchFamily="34" charset="0"/>
                <a:cs typeface="Segoe UI" panose="020B0502040204020203" pitchFamily="34" charset="0"/>
              </a:rPr>
              <a:t>Data Imbalance</a:t>
            </a:r>
            <a:endParaRPr sz="4000" b="1" spc="440" dirty="0">
              <a:solidFill>
                <a:schemeClr val="tx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53F2FEF5-54CB-F2E1-BEC8-470B033040C8}"/>
              </a:ext>
            </a:extLst>
          </p:cNvPr>
          <p:cNvSpPr txBox="1"/>
          <p:nvPr/>
        </p:nvSpPr>
        <p:spPr>
          <a:xfrm>
            <a:off x="7924800" y="2781300"/>
            <a:ext cx="7086600" cy="5262979"/>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loan application dataset shows a strong data imbalance between classes. About 92% of records belong to class 0 (no default) and only 8% to class 1 (default), as reflected in both the summary table and the pie chart. This means the vast majority of applicants do not default, while a small portion do. Such an uneven distribution may impact the performance of predictive models, making them biased toward predicting the majority (non-default) class. To ensure accurate and fair results, it is important to address this imbalance—using techniques like oversampling the minority class, </a:t>
            </a:r>
            <a:r>
              <a:rPr lang="en-US" sz="2400" dirty="0" err="1">
                <a:latin typeface="Segoe UI" panose="020B0502040204020203" pitchFamily="34" charset="0"/>
                <a:cs typeface="Segoe UI" panose="020B0502040204020203" pitchFamily="34" charset="0"/>
              </a:rPr>
              <a:t>undersampling</a:t>
            </a:r>
            <a:r>
              <a:rPr lang="en-US" sz="2400" dirty="0">
                <a:latin typeface="Segoe UI" panose="020B0502040204020203" pitchFamily="34" charset="0"/>
                <a:cs typeface="Segoe UI" panose="020B0502040204020203" pitchFamily="34" charset="0"/>
              </a:rPr>
              <a:t> the majority, or applying specialized algorithms for imbalanced data.</a:t>
            </a:r>
            <a:endParaRPr lang="en-IN" sz="24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BF10C4C-5673-1F20-A186-8703EDD46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4229100"/>
            <a:ext cx="4238410" cy="3594452"/>
          </a:xfrm>
          <a:prstGeom prst="rect">
            <a:avLst/>
          </a:prstGeom>
        </p:spPr>
      </p:pic>
      <p:pic>
        <p:nvPicPr>
          <p:cNvPr id="8" name="Picture 7">
            <a:extLst>
              <a:ext uri="{FF2B5EF4-FFF2-40B4-BE49-F238E27FC236}">
                <a16:creationId xmlns:a16="http://schemas.microsoft.com/office/drawing/2014/main" id="{25995650-73F5-D1D7-D63F-AFB448D7ED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2750457"/>
            <a:ext cx="3628829" cy="1132634"/>
          </a:xfrm>
          <a:prstGeom prst="rect">
            <a:avLst/>
          </a:prstGeom>
        </p:spPr>
      </p:pic>
    </p:spTree>
    <p:extLst>
      <p:ext uri="{BB962C8B-B14F-4D97-AF65-F5344CB8AC3E}">
        <p14:creationId xmlns:p14="http://schemas.microsoft.com/office/powerpoint/2010/main" val="426168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77B7259-E528-1531-933F-2F07209AF4AE}"/>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9CD61E56-C590-C081-0CF0-F479E4D0B423}"/>
              </a:ext>
            </a:extLst>
          </p:cNvPr>
          <p:cNvSpPr txBox="1">
            <a:spLocks noGrp="1"/>
          </p:cNvSpPr>
          <p:nvPr>
            <p:ph type="title"/>
          </p:nvPr>
        </p:nvSpPr>
        <p:spPr>
          <a:xfrm>
            <a:off x="316095" y="419100"/>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UNIVARIATE ANALYSIS</a:t>
            </a:r>
            <a:endParaRPr sz="3200" b="1" spc="440" dirty="0">
              <a:solidFill>
                <a:schemeClr val="tx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70FDE6AE-418E-715D-D2FC-AE3AD6856D88}"/>
              </a:ext>
            </a:extLst>
          </p:cNvPr>
          <p:cNvSpPr txBox="1"/>
          <p:nvPr/>
        </p:nvSpPr>
        <p:spPr>
          <a:xfrm>
            <a:off x="4953000" y="1961188"/>
            <a:ext cx="10744200" cy="3046988"/>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Looking at the income data, most people have incomes between ₹85,650 and ₹175,650. The highest group is ₹85,650–₹115,650, with over 10,000 records. Very few people have incomes above ₹385,650, and hardly anyone earns more than ₹505,650. This means the majority of people in the dataset fall into the low to middle-income ranges, with only a small number earning very high incomes.</a:t>
            </a:r>
          </a:p>
          <a:p>
            <a:r>
              <a:rPr lang="en-US" sz="2400" dirty="0">
                <a:latin typeface="Segoe UI" panose="020B0502040204020203" pitchFamily="34" charset="0"/>
                <a:cs typeface="Segoe UI" panose="020B0502040204020203" pitchFamily="34" charset="0"/>
              </a:rPr>
              <a:t>In conclusion, the income data is mostly concentrated in the low to middle ranges, with very few people earning high incomes. </a:t>
            </a:r>
            <a:endParaRPr lang="en-IN" sz="24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E62F1464-FFCF-9DF6-8B0D-D79840574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933" y="6121197"/>
            <a:ext cx="8428571" cy="4057143"/>
          </a:xfrm>
          <a:prstGeom prst="rect">
            <a:avLst/>
          </a:prstGeom>
        </p:spPr>
      </p:pic>
      <p:pic>
        <p:nvPicPr>
          <p:cNvPr id="7" name="Picture 6">
            <a:extLst>
              <a:ext uri="{FF2B5EF4-FFF2-40B4-BE49-F238E27FC236}">
                <a16:creationId xmlns:a16="http://schemas.microsoft.com/office/drawing/2014/main" id="{2CD61BF4-5196-E868-6D38-641CBAE33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962" y="1622783"/>
            <a:ext cx="2904762" cy="4485714"/>
          </a:xfrm>
          <a:prstGeom prst="rect">
            <a:avLst/>
          </a:prstGeom>
        </p:spPr>
      </p:pic>
    </p:spTree>
    <p:extLst>
      <p:ext uri="{BB962C8B-B14F-4D97-AF65-F5344CB8AC3E}">
        <p14:creationId xmlns:p14="http://schemas.microsoft.com/office/powerpoint/2010/main" val="3129970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339B279-E494-0BD6-58C0-E58465D280E8}"/>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4918B47C-28E2-600A-0E8A-834CE4633499}"/>
              </a:ext>
            </a:extLst>
          </p:cNvPr>
          <p:cNvSpPr txBox="1">
            <a:spLocks noGrp="1"/>
          </p:cNvSpPr>
          <p:nvPr>
            <p:ph type="title"/>
          </p:nvPr>
        </p:nvSpPr>
        <p:spPr>
          <a:xfrm>
            <a:off x="316095" y="419100"/>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UNIVARIATE ANALYSIS</a:t>
            </a:r>
            <a:endParaRPr sz="3200" b="1" spc="440" dirty="0">
              <a:solidFill>
                <a:schemeClr val="tx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D1775054-D1B4-14DF-54B2-A9BE3625A8AA}"/>
              </a:ext>
            </a:extLst>
          </p:cNvPr>
          <p:cNvSpPr txBox="1"/>
          <p:nvPr/>
        </p:nvSpPr>
        <p:spPr>
          <a:xfrm>
            <a:off x="7010400" y="2673928"/>
            <a:ext cx="10744200"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Looking at the types of loans, most people in the dataset have taken cash loans, making up about 91% of all loans. Only a small portion, around 9%, have chosen revolving loans. This shows a very strong preference for cash loans among the applicants. Because cash loans are much more common, most patterns or trends you find in the data will be about cash loans. </a:t>
            </a:r>
            <a:endParaRPr lang="en-IN" sz="24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EB973241-E568-D424-27F9-BADA08888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95" y="2679371"/>
            <a:ext cx="6170982" cy="2685931"/>
          </a:xfrm>
          <a:prstGeom prst="rect">
            <a:avLst/>
          </a:prstGeom>
        </p:spPr>
      </p:pic>
      <p:pic>
        <p:nvPicPr>
          <p:cNvPr id="8" name="Picture 7">
            <a:extLst>
              <a:ext uri="{FF2B5EF4-FFF2-40B4-BE49-F238E27FC236}">
                <a16:creationId xmlns:a16="http://schemas.microsoft.com/office/drawing/2014/main" id="{3234AF22-31CA-88B0-FE65-702E02F57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656775"/>
            <a:ext cx="2866667" cy="933333"/>
          </a:xfrm>
          <a:prstGeom prst="rect">
            <a:avLst/>
          </a:prstGeom>
        </p:spPr>
      </p:pic>
      <p:sp>
        <p:nvSpPr>
          <p:cNvPr id="19" name="Rectangle 18">
            <a:extLst>
              <a:ext uri="{FF2B5EF4-FFF2-40B4-BE49-F238E27FC236}">
                <a16:creationId xmlns:a16="http://schemas.microsoft.com/office/drawing/2014/main" id="{1F8CAE23-1756-7833-F928-CAEC06133767}"/>
              </a:ext>
            </a:extLst>
          </p:cNvPr>
          <p:cNvSpPr/>
          <p:nvPr/>
        </p:nvSpPr>
        <p:spPr>
          <a:xfrm>
            <a:off x="0" y="5448300"/>
            <a:ext cx="18288000"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1" name="Picture 20">
            <a:extLst>
              <a:ext uri="{FF2B5EF4-FFF2-40B4-BE49-F238E27FC236}">
                <a16:creationId xmlns:a16="http://schemas.microsoft.com/office/drawing/2014/main" id="{E0179645-1AE4-2DA9-1B27-A432C20DD2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095" y="7400273"/>
            <a:ext cx="6599989" cy="2694242"/>
          </a:xfrm>
          <a:prstGeom prst="rect">
            <a:avLst/>
          </a:prstGeom>
        </p:spPr>
      </p:pic>
      <p:pic>
        <p:nvPicPr>
          <p:cNvPr id="23" name="Picture 22">
            <a:extLst>
              <a:ext uri="{FF2B5EF4-FFF2-40B4-BE49-F238E27FC236}">
                <a16:creationId xmlns:a16="http://schemas.microsoft.com/office/drawing/2014/main" id="{F3FF3845-5AB7-820E-7E1A-377D1A7013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9043" y="5644343"/>
            <a:ext cx="2914286" cy="1666667"/>
          </a:xfrm>
          <a:prstGeom prst="rect">
            <a:avLst/>
          </a:prstGeom>
        </p:spPr>
      </p:pic>
      <p:sp>
        <p:nvSpPr>
          <p:cNvPr id="24" name="TextBox 23">
            <a:extLst>
              <a:ext uri="{FF2B5EF4-FFF2-40B4-BE49-F238E27FC236}">
                <a16:creationId xmlns:a16="http://schemas.microsoft.com/office/drawing/2014/main" id="{434CF47A-1466-2244-4D89-53E0589158D1}"/>
              </a:ext>
            </a:extLst>
          </p:cNvPr>
          <p:cNvSpPr txBox="1"/>
          <p:nvPr/>
        </p:nvSpPr>
        <p:spPr>
          <a:xfrm>
            <a:off x="7162800" y="6896100"/>
            <a:ext cx="10591800" cy="150209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The family status of people who applied for loans, most applicants are married—this group is much bigger than any other, with over 32,000 records. Single people and those in a civil marriage come next but have much smaller counts. Separated and widow categories have the fewest applicants. This tells us that married people make up the largest share of loan customers, while widows and separated people are least common</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4193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EEB072-DCB4-656B-F6E0-64942A1041B2}"/>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5B5C6D72-43FC-8B14-9778-03AA6C2B534A}"/>
              </a:ext>
            </a:extLst>
          </p:cNvPr>
          <p:cNvSpPr txBox="1">
            <a:spLocks noGrp="1"/>
          </p:cNvSpPr>
          <p:nvPr>
            <p:ph type="title"/>
          </p:nvPr>
        </p:nvSpPr>
        <p:spPr>
          <a:xfrm>
            <a:off x="316095" y="419100"/>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UNIVARIATE ANALYSIS</a:t>
            </a:r>
            <a:endParaRPr sz="3200" b="1" spc="440" dirty="0">
              <a:solidFill>
                <a:schemeClr val="tx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B61255CB-C8C6-476A-EB07-31E890F32A42}"/>
              </a:ext>
            </a:extLst>
          </p:cNvPr>
          <p:cNvSpPr txBox="1"/>
          <p:nvPr/>
        </p:nvSpPr>
        <p:spPr>
          <a:xfrm>
            <a:off x="11021670" y="1983191"/>
            <a:ext cx="6838552" cy="2723823"/>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The education types of people in this dataset, the vast majority have finished secondary (high school) education—almost 36,000 out of 50,000 records. Higher education, like college or university, is the next most common, but there are only about 12,000 people in this group. Very few people have an academic degree (like a PhD), lower secondary education, or incomplete higher education. This means most people who applied have just a basic school education, and only a small number went on to advanced or university-level studies.</a:t>
            </a:r>
            <a:endParaRPr lang="en-IN" sz="1900" dirty="0">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D965CBE7-BBC8-25FF-10AD-B09BF50E7170}"/>
              </a:ext>
            </a:extLst>
          </p:cNvPr>
          <p:cNvSpPr/>
          <p:nvPr/>
        </p:nvSpPr>
        <p:spPr>
          <a:xfrm>
            <a:off x="0" y="5448300"/>
            <a:ext cx="18288000"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3AFDFA51-E4ED-4E48-E10B-DDCD8AC775D4}"/>
              </a:ext>
            </a:extLst>
          </p:cNvPr>
          <p:cNvSpPr txBox="1"/>
          <p:nvPr/>
        </p:nvSpPr>
        <p:spPr>
          <a:xfrm>
            <a:off x="11021670" y="6063322"/>
            <a:ext cx="6838552" cy="2723823"/>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the education types of people in this dataset, the vast majority have finished secondary (high school) education—almost 36,000 out of 50,000 records. Higher education, like college or university, is the next most common, but there are only about 12,000 people in this group. Very few people have an academic degree (like a PhD), lower secondary education, or incomplete higher education. This means most people who applied have just a basic school education, and only a small number went on to advanced or university-level studies.</a:t>
            </a:r>
            <a:endParaRPr lang="en-IN" sz="19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CA3F9A61-92EA-9C48-C53E-06566629C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78" y="2186185"/>
            <a:ext cx="6038095" cy="2847619"/>
          </a:xfrm>
          <a:prstGeom prst="rect">
            <a:avLst/>
          </a:prstGeom>
        </p:spPr>
      </p:pic>
      <p:pic>
        <p:nvPicPr>
          <p:cNvPr id="7" name="Picture 6">
            <a:extLst>
              <a:ext uri="{FF2B5EF4-FFF2-40B4-BE49-F238E27FC236}">
                <a16:creationId xmlns:a16="http://schemas.microsoft.com/office/drawing/2014/main" id="{634B8471-D1B5-6608-5B18-BAD291779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2698195"/>
            <a:ext cx="2857143" cy="1695238"/>
          </a:xfrm>
          <a:prstGeom prst="rect">
            <a:avLst/>
          </a:prstGeom>
        </p:spPr>
      </p:pic>
      <p:pic>
        <p:nvPicPr>
          <p:cNvPr id="10" name="Picture 9">
            <a:extLst>
              <a:ext uri="{FF2B5EF4-FFF2-40B4-BE49-F238E27FC236}">
                <a16:creationId xmlns:a16="http://schemas.microsoft.com/office/drawing/2014/main" id="{624D6DB5-F344-5A43-BB68-FA78B29A3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778" y="6088671"/>
            <a:ext cx="5961905" cy="2638095"/>
          </a:xfrm>
          <a:prstGeom prst="rect">
            <a:avLst/>
          </a:prstGeom>
        </p:spPr>
      </p:pic>
      <p:pic>
        <p:nvPicPr>
          <p:cNvPr id="12" name="Picture 11">
            <a:extLst>
              <a:ext uri="{FF2B5EF4-FFF2-40B4-BE49-F238E27FC236}">
                <a16:creationId xmlns:a16="http://schemas.microsoft.com/office/drawing/2014/main" id="{7C8DE77E-27A7-008A-0AEC-A00E9B0E76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9336" y="6441051"/>
            <a:ext cx="2923809" cy="1933333"/>
          </a:xfrm>
          <a:prstGeom prst="rect">
            <a:avLst/>
          </a:prstGeom>
        </p:spPr>
      </p:pic>
    </p:spTree>
    <p:extLst>
      <p:ext uri="{BB962C8B-B14F-4D97-AF65-F5344CB8AC3E}">
        <p14:creationId xmlns:p14="http://schemas.microsoft.com/office/powerpoint/2010/main" val="1379503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B1CF621-6836-139B-E593-A9296224383B}"/>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1C30D473-11AD-CF17-D734-A7620508A7B9}"/>
              </a:ext>
            </a:extLst>
          </p:cNvPr>
          <p:cNvSpPr txBox="1">
            <a:spLocks noGrp="1"/>
          </p:cNvSpPr>
          <p:nvPr>
            <p:ph type="title"/>
          </p:nvPr>
        </p:nvSpPr>
        <p:spPr>
          <a:xfrm>
            <a:off x="316095" y="419100"/>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Segmented Univariate Analysis</a:t>
            </a:r>
            <a:endParaRPr sz="3200" b="1" spc="440" dirty="0">
              <a:solidFill>
                <a:schemeClr val="tx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809C7D90-E3F8-C90F-0473-48C92FCBC025}"/>
              </a:ext>
            </a:extLst>
          </p:cNvPr>
          <p:cNvSpPr txBox="1"/>
          <p:nvPr/>
        </p:nvSpPr>
        <p:spPr>
          <a:xfrm>
            <a:off x="533400" y="7127748"/>
            <a:ext cx="16992600" cy="2308324"/>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From the income-wise segmentation, it is observed that customers with an income between ₹85,650 and ₹1,15,650 form the largest group and also have a high number of defaults (882 cases). The default rate seems to increase slightly in middle-income groups and then decline in higher-income brackets. The lowest number of defaults is seen in the highest income group (&gt;₹5,05,650), indicating that higher-income customers are less likely to default. This suggests a trend where default risk is higher in the mid-income segments, and the company should be more cautious while approving loans in those income ranges.</a:t>
            </a:r>
            <a:endParaRPr lang="en-IN" sz="24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CB992F7-BFAE-44EB-2F1D-4B4893971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5800" y="1683200"/>
            <a:ext cx="8628571" cy="4495238"/>
          </a:xfrm>
          <a:prstGeom prst="rect">
            <a:avLst/>
          </a:prstGeom>
        </p:spPr>
      </p:pic>
      <p:pic>
        <p:nvPicPr>
          <p:cNvPr id="8" name="Picture 7">
            <a:extLst>
              <a:ext uri="{FF2B5EF4-FFF2-40B4-BE49-F238E27FC236}">
                <a16:creationId xmlns:a16="http://schemas.microsoft.com/office/drawing/2014/main" id="{4144C921-7E3C-B0D3-4487-4F3C975CE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1683200"/>
            <a:ext cx="4247619" cy="4685714"/>
          </a:xfrm>
          <a:prstGeom prst="rect">
            <a:avLst/>
          </a:prstGeom>
        </p:spPr>
      </p:pic>
    </p:spTree>
    <p:extLst>
      <p:ext uri="{BB962C8B-B14F-4D97-AF65-F5344CB8AC3E}">
        <p14:creationId xmlns:p14="http://schemas.microsoft.com/office/powerpoint/2010/main" val="2346653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19BFE23-143B-FA3B-9C45-0C7FE1E43D72}"/>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A7732B11-EA88-36AC-1533-60F313DB626B}"/>
              </a:ext>
            </a:extLst>
          </p:cNvPr>
          <p:cNvSpPr txBox="1">
            <a:spLocks noGrp="1"/>
          </p:cNvSpPr>
          <p:nvPr>
            <p:ph type="title"/>
          </p:nvPr>
        </p:nvSpPr>
        <p:spPr>
          <a:xfrm>
            <a:off x="316095" y="419100"/>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Segmented Univariate Analysis</a:t>
            </a:r>
            <a:endParaRPr sz="3200" b="1" spc="440" dirty="0">
              <a:solidFill>
                <a:schemeClr val="tx1"/>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92ECE3CA-2082-AFCE-72F3-D73676F0F6BB}"/>
              </a:ext>
            </a:extLst>
          </p:cNvPr>
          <p:cNvSpPr txBox="1"/>
          <p:nvPr/>
        </p:nvSpPr>
        <p:spPr>
          <a:xfrm>
            <a:off x="11021670" y="1983191"/>
            <a:ext cx="6838552" cy="2308324"/>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Looking at both gender and loan default status, we see that most people—whether male or female—do not default on their loans. Among females, about 93% did not default, while only 7% did. Among males, 90% did not default, and 10% did. There are more females in the data overall, but in both groups, defaulting on a loan is still quite rare. This means that, regardless of gender, most applicants pay back their loans, although a slightly higher percentage of males default than females</a:t>
            </a:r>
            <a:endParaRPr lang="en-IN" sz="1900" dirty="0">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B3E9ED1E-90FF-DBC4-5FE8-45F7779E26CA}"/>
              </a:ext>
            </a:extLst>
          </p:cNvPr>
          <p:cNvSpPr/>
          <p:nvPr/>
        </p:nvSpPr>
        <p:spPr>
          <a:xfrm>
            <a:off x="0" y="5448300"/>
            <a:ext cx="18288000" cy="45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TextBox 23">
            <a:extLst>
              <a:ext uri="{FF2B5EF4-FFF2-40B4-BE49-F238E27FC236}">
                <a16:creationId xmlns:a16="http://schemas.microsoft.com/office/drawing/2014/main" id="{085EDF73-E78C-8949-AF00-6F27E01D1F9D}"/>
              </a:ext>
            </a:extLst>
          </p:cNvPr>
          <p:cNvSpPr txBox="1"/>
          <p:nvPr/>
        </p:nvSpPr>
        <p:spPr>
          <a:xfrm>
            <a:off x="11021670" y="6063322"/>
            <a:ext cx="6838552" cy="2585323"/>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When we look at the types of loans and whether people defaulted, most people in both groups did not default. For cash loans, out of about 45,000 applications, only around 3,800 ended in default, while for revolving loans, just 234 defaulted out of about 4,700. This means defaults are uncommon for both loan types, but cash loans are much more popular—almost ten times more common than revolving loans. So, no matter the loan type, paying back is the usual result, but cash loans make up the biggest part of the dataset.</a:t>
            </a:r>
            <a:endParaRPr lang="en-IN" sz="19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865CB784-830B-714A-F310-902F86606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07" y="1983191"/>
            <a:ext cx="5923809" cy="2676190"/>
          </a:xfrm>
          <a:prstGeom prst="rect">
            <a:avLst/>
          </a:prstGeom>
        </p:spPr>
      </p:pic>
      <p:pic>
        <p:nvPicPr>
          <p:cNvPr id="11" name="Picture 10">
            <a:extLst>
              <a:ext uri="{FF2B5EF4-FFF2-40B4-BE49-F238E27FC236}">
                <a16:creationId xmlns:a16="http://schemas.microsoft.com/office/drawing/2014/main" id="{0AFF8B72-6553-68FA-017B-3265AED4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002" y="2735578"/>
            <a:ext cx="4190476" cy="1219048"/>
          </a:xfrm>
          <a:prstGeom prst="rect">
            <a:avLst/>
          </a:prstGeom>
        </p:spPr>
      </p:pic>
      <p:pic>
        <p:nvPicPr>
          <p:cNvPr id="15" name="Picture 14">
            <a:extLst>
              <a:ext uri="{FF2B5EF4-FFF2-40B4-BE49-F238E27FC236}">
                <a16:creationId xmlns:a16="http://schemas.microsoft.com/office/drawing/2014/main" id="{5A1DF754-9054-4A9E-081C-99F01AD07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73" y="6373805"/>
            <a:ext cx="5790476" cy="2304762"/>
          </a:xfrm>
          <a:prstGeom prst="rect">
            <a:avLst/>
          </a:prstGeom>
        </p:spPr>
      </p:pic>
      <p:pic>
        <p:nvPicPr>
          <p:cNvPr id="17" name="Picture 16">
            <a:extLst>
              <a:ext uri="{FF2B5EF4-FFF2-40B4-BE49-F238E27FC236}">
                <a16:creationId xmlns:a16="http://schemas.microsoft.com/office/drawing/2014/main" id="{1409B8F6-65A8-59CC-EA37-9F8AE8511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6002" y="6915709"/>
            <a:ext cx="4228571" cy="1019048"/>
          </a:xfrm>
          <a:prstGeom prst="rect">
            <a:avLst/>
          </a:prstGeom>
        </p:spPr>
      </p:pic>
    </p:spTree>
    <p:extLst>
      <p:ext uri="{BB962C8B-B14F-4D97-AF65-F5344CB8AC3E}">
        <p14:creationId xmlns:p14="http://schemas.microsoft.com/office/powerpoint/2010/main" val="106955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16C37FC-5DE4-409D-D22A-C1A07EFDC33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5A04DDD5-F208-A308-53B1-3C913C9460C7}"/>
              </a:ext>
            </a:extLst>
          </p:cNvPr>
          <p:cNvSpPr txBox="1">
            <a:spLocks noGrp="1"/>
          </p:cNvSpPr>
          <p:nvPr>
            <p:ph type="title"/>
          </p:nvPr>
        </p:nvSpPr>
        <p:spPr>
          <a:xfrm>
            <a:off x="316095" y="419100"/>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Bivariate Analysis</a:t>
            </a:r>
            <a:endParaRPr sz="3200" b="1" spc="440" dirty="0">
              <a:solidFill>
                <a:schemeClr val="tx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14824174-C891-B36A-C38B-06C4F65FC308}"/>
              </a:ext>
            </a:extLst>
          </p:cNvPr>
          <p:cNvSpPr txBox="1"/>
          <p:nvPr/>
        </p:nvSpPr>
        <p:spPr>
          <a:xfrm>
            <a:off x="457200" y="7124700"/>
            <a:ext cx="17297400"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When we look at the data grouped by income and split it by gender, we see that most people in every income category are females, especially in the middle-income brackets. Within each income group, both males and females usually pay back their loans—defaults are low for everyone. For example, in the ₹85,650 to ₹145,650 range, non-defaulters are much more common than defaulters for both genders. High-income groups (above ₹385,650) have very few people, and in these categories, almost no one defaults. The vast majority of applicants, whether male or female, come from low and middle-income groups. Also, across all these segments, it is clear that paying back the loan on time is the most frequent result. This shows that gender or income level doesn’t make a big difference in whether people repay loans—defaults are always the exception, not the rule.</a:t>
            </a:r>
            <a:endParaRPr lang="en-IN" sz="19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51CDCC45-FDE3-3189-4086-19EC0679C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2257" y="1993618"/>
            <a:ext cx="8485714" cy="4619048"/>
          </a:xfrm>
          <a:prstGeom prst="rect">
            <a:avLst/>
          </a:prstGeom>
        </p:spPr>
      </p:pic>
      <p:pic>
        <p:nvPicPr>
          <p:cNvPr id="5" name="Picture 4">
            <a:extLst>
              <a:ext uri="{FF2B5EF4-FFF2-40B4-BE49-F238E27FC236}">
                <a16:creationId xmlns:a16="http://schemas.microsoft.com/office/drawing/2014/main" id="{9BDC7C93-DB72-D07D-2236-D69490B56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42014"/>
            <a:ext cx="5676190" cy="4714286"/>
          </a:xfrm>
          <a:prstGeom prst="rect">
            <a:avLst/>
          </a:prstGeom>
        </p:spPr>
      </p:pic>
    </p:spTree>
    <p:extLst>
      <p:ext uri="{BB962C8B-B14F-4D97-AF65-F5344CB8AC3E}">
        <p14:creationId xmlns:p14="http://schemas.microsoft.com/office/powerpoint/2010/main" val="320085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19100"/>
            <a:ext cx="16154400" cy="982320"/>
          </a:xfrm>
          <a:prstGeom prst="rect">
            <a:avLst/>
          </a:prstGeom>
        </p:spPr>
        <p:txBody>
          <a:bodyPr vert="horz" wrap="square" lIns="0" tIns="12700" rIns="0" bIns="0" rtlCol="0">
            <a:spAutoFit/>
          </a:bodyPr>
          <a:lstStyle/>
          <a:p>
            <a:pPr marL="12700">
              <a:lnSpc>
                <a:spcPct val="100000"/>
              </a:lnSpc>
              <a:spcBef>
                <a:spcPts val="100"/>
              </a:spcBef>
            </a:pPr>
            <a:r>
              <a:rPr lang="en-IN" b="1" dirty="0"/>
              <a:t>Project Description</a:t>
            </a:r>
            <a:endParaRPr sz="5400" b="1" dirty="0">
              <a:solidFill>
                <a:schemeClr val="tx1"/>
              </a:solidFill>
              <a:latin typeface="Segoe UI" panose="020B0502040204020203" pitchFamily="34" charset="0"/>
              <a:cs typeface="Segoe UI" panose="020B0502040204020203" pitchFamily="34" charset="0"/>
            </a:endParaRPr>
          </a:p>
        </p:txBody>
      </p:sp>
      <p:sp>
        <p:nvSpPr>
          <p:cNvPr id="3" name="object 3"/>
          <p:cNvSpPr txBox="1"/>
          <p:nvPr/>
        </p:nvSpPr>
        <p:spPr>
          <a:xfrm>
            <a:off x="762000" y="1943100"/>
            <a:ext cx="15389335" cy="7122463"/>
          </a:xfrm>
          <a:prstGeom prst="rect">
            <a:avLst/>
          </a:prstGeom>
        </p:spPr>
        <p:txBody>
          <a:bodyPr vert="horz" wrap="square" lIns="0" tIns="12700" rIns="0" bIns="0" rtlCol="0">
            <a:spAutoFit/>
          </a:bodyPr>
          <a:lstStyle/>
          <a:p>
            <a:r>
              <a:rPr lang="en-US" sz="2200" dirty="0">
                <a:latin typeface="Segoe UI" panose="020B0502040204020203" pitchFamily="34" charset="0"/>
                <a:cs typeface="Segoe UI" panose="020B0502040204020203" pitchFamily="34" charset="0"/>
              </a:rPr>
              <a:t>As a data analyst at a finance company that provides various types of loans to urban customers. One of the key challenges we face is identifying applicants who are likely to default on their loans—especially those with limited or no credit history. These cases often lead to financial losses when high-risk applicants are mistakenly approved.</a:t>
            </a:r>
          </a:p>
          <a:p>
            <a:r>
              <a:rPr lang="en-US" sz="2200" dirty="0">
                <a:latin typeface="Segoe UI" panose="020B0502040204020203" pitchFamily="34" charset="0"/>
                <a:cs typeface="Segoe UI" panose="020B0502040204020203" pitchFamily="34" charset="0"/>
              </a:rPr>
              <a:t>When a customer applies for a loan, the company faces two major risks:</a:t>
            </a:r>
          </a:p>
          <a:p>
            <a:r>
              <a:rPr lang="en-US" sz="2200" dirty="0">
                <a:latin typeface="Segoe UI" panose="020B0502040204020203" pitchFamily="34" charset="0"/>
                <a:cs typeface="Segoe UI" panose="020B0502040204020203" pitchFamily="34" charset="0"/>
              </a:rPr>
              <a:t>If a capable applicant is rejected, we lose potential business.</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If a high-risk applicant is approved and defaults, it results in a financial loss.</a:t>
            </a:r>
          </a:p>
          <a:p>
            <a:r>
              <a:rPr lang="en-US" sz="2200" dirty="0">
                <a:latin typeface="Segoe UI" panose="020B0502040204020203" pitchFamily="34" charset="0"/>
                <a:cs typeface="Segoe UI" panose="020B0502040204020203" pitchFamily="34" charset="0"/>
              </a:rPr>
              <a:t>To address this, I am performing Exploratory Data Analysis (EDA) on a dataset containing information about loan applications. The dataset includes two categories:</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Customers with payment difficulties – customers who made at least one late payment (over X days) in the first Y installments.</a:t>
            </a:r>
          </a:p>
          <a:p>
            <a:r>
              <a:rPr lang="en-US" sz="2200" dirty="0">
                <a:latin typeface="Segoe UI" panose="020B0502040204020203" pitchFamily="34" charset="0"/>
                <a:cs typeface="Segoe UI" panose="020B0502040204020203" pitchFamily="34" charset="0"/>
              </a:rPr>
              <a:t>Other cases – customers who paid on time.</a:t>
            </a:r>
          </a:p>
          <a:p>
            <a:r>
              <a:rPr lang="en-US" sz="2200" dirty="0">
                <a:latin typeface="Segoe UI" panose="020B0502040204020203" pitchFamily="34" charset="0"/>
                <a:cs typeface="Segoe UI" panose="020B0502040204020203" pitchFamily="34" charset="0"/>
              </a:rPr>
              <a:t>Each loan application has one of the following outcomes:</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Approved – loan sanctioned.</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Cancelled – customer withdrew during the process.</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Refused – application rejected.</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Unused Offer – loan approved but not taken by the customer.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8772791-A21C-0809-8B01-895060A5343A}"/>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0FD0ED1B-4E54-DA85-1DE8-241B7326331D}"/>
              </a:ext>
            </a:extLst>
          </p:cNvPr>
          <p:cNvSpPr txBox="1">
            <a:spLocks noGrp="1"/>
          </p:cNvSpPr>
          <p:nvPr>
            <p:ph type="title"/>
          </p:nvPr>
        </p:nvSpPr>
        <p:spPr>
          <a:xfrm>
            <a:off x="316095" y="419100"/>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Bivariate Analysis</a:t>
            </a:r>
            <a:endParaRPr sz="3200" b="1" spc="440" dirty="0">
              <a:solidFill>
                <a:schemeClr val="tx1"/>
              </a:solidFill>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49ACA231-B71D-1064-01DD-BEF359CB392C}"/>
              </a:ext>
            </a:extLst>
          </p:cNvPr>
          <p:cNvSpPr txBox="1"/>
          <p:nvPr/>
        </p:nvSpPr>
        <p:spPr>
          <a:xfrm>
            <a:off x="457199" y="7124700"/>
            <a:ext cx="17514705"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When we look at the average credit amount given to people in each income group, there’s a clear pattern: as income increases, the average loan amount also goes up. People in the lowest income range (₹25,650–₹55,650) get an average credit of about ₹3 lakh, while those with the highest incomes (above ₹5 lakh) get loans averaging over ₹11 lakh. Most people fall into the low to middle-income ranges, where the average credit is between ₹3 lakh and ₹8 lakh. Only a small number of people are in the high-income groups, but they receive much larger loans. This shows that banks or lenders are willing to offer higher loan amounts to people who have bigger incomes, probably because they are more likely to pay it back. Overall, most loans are of moderate size, and only a few very high-income individuals get very large credits.</a:t>
            </a:r>
            <a:endParaRPr lang="en-IN" sz="19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5386D06-5B38-E8A5-C224-C7698FE07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324100"/>
            <a:ext cx="12009524" cy="4257143"/>
          </a:xfrm>
          <a:prstGeom prst="rect">
            <a:avLst/>
          </a:prstGeom>
        </p:spPr>
      </p:pic>
      <p:pic>
        <p:nvPicPr>
          <p:cNvPr id="8" name="Picture 7">
            <a:extLst>
              <a:ext uri="{FF2B5EF4-FFF2-40B4-BE49-F238E27FC236}">
                <a16:creationId xmlns:a16="http://schemas.microsoft.com/office/drawing/2014/main" id="{A333ECD8-B777-8C66-444E-41A628F31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304" y="2213400"/>
            <a:ext cx="3352381" cy="4428571"/>
          </a:xfrm>
          <a:prstGeom prst="rect">
            <a:avLst/>
          </a:prstGeom>
        </p:spPr>
      </p:pic>
    </p:spTree>
    <p:extLst>
      <p:ext uri="{BB962C8B-B14F-4D97-AF65-F5344CB8AC3E}">
        <p14:creationId xmlns:p14="http://schemas.microsoft.com/office/powerpoint/2010/main" val="340768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8837F70-87E3-4AFE-1FC4-4DCB40ECA7C8}"/>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612ED02B-F700-75B4-2162-AA6ECD2827FA}"/>
              </a:ext>
            </a:extLst>
          </p:cNvPr>
          <p:cNvSpPr txBox="1">
            <a:spLocks noGrp="1"/>
          </p:cNvSpPr>
          <p:nvPr>
            <p:ph type="title"/>
          </p:nvPr>
        </p:nvSpPr>
        <p:spPr>
          <a:xfrm>
            <a:off x="228600" y="276222"/>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Bivariate Analysis</a:t>
            </a:r>
            <a:endParaRPr sz="3200" b="1" spc="440" dirty="0">
              <a:solidFill>
                <a:schemeClr val="tx1"/>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D8E93611-4923-592C-3E39-69D925A69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81" y="1104900"/>
            <a:ext cx="17019047" cy="2609524"/>
          </a:xfrm>
          <a:prstGeom prst="rect">
            <a:avLst/>
          </a:prstGeom>
        </p:spPr>
      </p:pic>
      <p:sp>
        <p:nvSpPr>
          <p:cNvPr id="5" name="Rectangle 1">
            <a:extLst>
              <a:ext uri="{FF2B5EF4-FFF2-40B4-BE49-F238E27FC236}">
                <a16:creationId xmlns:a16="http://schemas.microsoft.com/office/drawing/2014/main" id="{620A2347-B5B2-D571-73D9-B8387BD9E51E}"/>
              </a:ext>
            </a:extLst>
          </p:cNvPr>
          <p:cNvSpPr>
            <a:spLocks noChangeArrowheads="1"/>
          </p:cNvSpPr>
          <p:nvPr/>
        </p:nvSpPr>
        <p:spPr bwMode="auto">
          <a:xfrm>
            <a:off x="543352" y="4006992"/>
            <a:ext cx="170263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Strong Positive Relationships: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E0FCC057-23F2-E34C-B61B-0950A33F81F7}"/>
              </a:ext>
            </a:extLst>
          </p:cNvPr>
          <p:cNvSpPr>
            <a:spLocks noChangeArrowheads="1"/>
          </p:cNvSpPr>
          <p:nvPr/>
        </p:nvSpPr>
        <p:spPr bwMode="auto">
          <a:xfrm>
            <a:off x="528838" y="4484215"/>
            <a:ext cx="539394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AMT_CREDIT and AMT_GOODS_PRICE (0.98):</a:t>
            </a:r>
            <a:b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endPar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This indicates that loan are often taken 	specifically to finance goods, suggesting 	predictable and structured borrowing 	behavior.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3" name="Rectangle 5">
            <a:extLst>
              <a:ext uri="{FF2B5EF4-FFF2-40B4-BE49-F238E27FC236}">
                <a16:creationId xmlns:a16="http://schemas.microsoft.com/office/drawing/2014/main" id="{C1077B2B-7058-DCB5-2F8D-2ED0B3373A79}"/>
              </a:ext>
            </a:extLst>
          </p:cNvPr>
          <p:cNvSpPr>
            <a:spLocks noChangeArrowheads="1"/>
          </p:cNvSpPr>
          <p:nvPr/>
        </p:nvSpPr>
        <p:spPr bwMode="auto">
          <a:xfrm>
            <a:off x="576676" y="6339248"/>
            <a:ext cx="536492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AMT_CREDIT and AMT_ANNUITY (0.77):</a:t>
            </a:r>
            <a:b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endPar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Segoe UI" panose="020B0502040204020203" pitchFamily="34" charset="0"/>
                <a:cs typeface="Segoe UI" panose="020B0502040204020203" pitchFamily="34" charset="0"/>
              </a:rPr>
              <a:t>	</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Higher loan amounts naturally result in 	higher  annuity payments. This supports 	the assumption that annuity can be a 	good proxy for loan size. </a:t>
            </a:r>
          </a:p>
        </p:txBody>
      </p:sp>
      <p:sp>
        <p:nvSpPr>
          <p:cNvPr id="14" name="Rectangle 6">
            <a:extLst>
              <a:ext uri="{FF2B5EF4-FFF2-40B4-BE49-F238E27FC236}">
                <a16:creationId xmlns:a16="http://schemas.microsoft.com/office/drawing/2014/main" id="{4782D18F-169A-FBD5-02F2-978B7A0731A7}"/>
              </a:ext>
            </a:extLst>
          </p:cNvPr>
          <p:cNvSpPr>
            <a:spLocks noChangeArrowheads="1"/>
          </p:cNvSpPr>
          <p:nvPr/>
        </p:nvSpPr>
        <p:spPr bwMode="auto">
          <a:xfrm>
            <a:off x="269873" y="8463940"/>
            <a:ext cx="597852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panose="020B0604020202020204" pitchFamily="34" charset="-128"/>
              </a:rPr>
              <a:t>CNT_CHILDREN</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a:ln>
                  <a:noFill/>
                </a:ln>
                <a:solidFill>
                  <a:schemeClr val="tx1"/>
                </a:solidFill>
                <a:effectLst/>
                <a:latin typeface="Arial Unicode MS" panose="020B0604020202020204" pitchFamily="34" charset="-128"/>
              </a:rPr>
              <a:t>CNT_FAM_MEMBERS</a:t>
            </a:r>
            <a:r>
              <a:rPr kumimoji="0" lang="en-US" altLang="en-US" b="1" i="0" u="none" strike="noStrike" cap="none" normalizeH="0" baseline="0" dirty="0">
                <a:ln>
                  <a:noFill/>
                </a:ln>
                <a:solidFill>
                  <a:schemeClr val="tx1"/>
                </a:solidFill>
                <a:effectLst/>
              </a:rPr>
              <a:t> (0.88):</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Families with more children naturally have 	more family members. These two features 	are highly related, and one might be dropped 	during modeling to avoid multicollinearity. </a:t>
            </a:r>
          </a:p>
        </p:txBody>
      </p:sp>
      <p:sp>
        <p:nvSpPr>
          <p:cNvPr id="15" name="TextBox 14">
            <a:extLst>
              <a:ext uri="{FF2B5EF4-FFF2-40B4-BE49-F238E27FC236}">
                <a16:creationId xmlns:a16="http://schemas.microsoft.com/office/drawing/2014/main" id="{5E8CCE65-6234-D8A9-0DA8-C49235411456}"/>
              </a:ext>
            </a:extLst>
          </p:cNvPr>
          <p:cNvSpPr txBox="1"/>
          <p:nvPr/>
        </p:nvSpPr>
        <p:spPr>
          <a:xfrm>
            <a:off x="6934200" y="4006991"/>
            <a:ext cx="10950210" cy="369332"/>
          </a:xfrm>
          <a:prstGeom prst="rect">
            <a:avLst/>
          </a:prstGeom>
          <a:noFill/>
        </p:spPr>
        <p:txBody>
          <a:bodyPr wrap="square" rtlCol="0">
            <a:spAutoFit/>
          </a:bodyPr>
          <a:lstStyle/>
          <a:p>
            <a:r>
              <a:rPr lang="en-IN" b="1" dirty="0"/>
              <a:t>Moderate to Weak Relationships:</a:t>
            </a:r>
            <a:endParaRPr lang="en-IN" dirty="0"/>
          </a:p>
        </p:txBody>
      </p:sp>
      <p:sp>
        <p:nvSpPr>
          <p:cNvPr id="17" name="Rectangle 7">
            <a:extLst>
              <a:ext uri="{FF2B5EF4-FFF2-40B4-BE49-F238E27FC236}">
                <a16:creationId xmlns:a16="http://schemas.microsoft.com/office/drawing/2014/main" id="{D74202CD-5D1C-0861-9C07-6448B1CE30B8}"/>
              </a:ext>
            </a:extLst>
          </p:cNvPr>
          <p:cNvSpPr>
            <a:spLocks noChangeArrowheads="1"/>
          </p:cNvSpPr>
          <p:nvPr/>
        </p:nvSpPr>
        <p:spPr bwMode="auto">
          <a:xfrm>
            <a:off x="6248400" y="4491553"/>
            <a:ext cx="539394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panose="020B0604020202020204" pitchFamily="34" charset="-128"/>
              </a:rPr>
              <a:t>AMT_ANNUITY</a:t>
            </a:r>
            <a:r>
              <a:rPr kumimoji="0" lang="en-US" altLang="en-US" b="1" i="0" u="none" strike="noStrike" cap="none" normalizeH="0" baseline="0" dirty="0">
                <a:ln>
                  <a:noFill/>
                </a:ln>
                <a:solidFill>
                  <a:schemeClr val="tx1"/>
                </a:solidFill>
                <a:effectLst/>
              </a:rPr>
              <a:t> with </a:t>
            </a:r>
            <a:r>
              <a:rPr kumimoji="0" lang="en-US" altLang="en-US" b="1" i="0" u="none" strike="noStrike" cap="none" normalizeH="0" baseline="0" dirty="0">
                <a:ln>
                  <a:noFill/>
                </a:ln>
                <a:solidFill>
                  <a:schemeClr val="tx1"/>
                </a:solidFill>
                <a:effectLst/>
                <a:latin typeface="Arial Unicode MS" panose="020B0604020202020204" pitchFamily="34" charset="-128"/>
              </a:rPr>
              <a:t>AMT_GOODS_PRICE</a:t>
            </a:r>
            <a:r>
              <a:rPr kumimoji="0" lang="en-US" altLang="en-US" b="1" i="0" u="none" strike="noStrike" cap="none" normalizeH="0" baseline="0" dirty="0">
                <a:ln>
                  <a:noFill/>
                </a:ln>
                <a:solidFill>
                  <a:schemeClr val="tx1"/>
                </a:solidFill>
                <a:effectLst/>
              </a:rPr>
              <a:t> (0.78):</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This is expected, as annuity payments 	depend both on loan amount and 	repayment terms. </a:t>
            </a:r>
          </a:p>
        </p:txBody>
      </p:sp>
      <p:sp>
        <p:nvSpPr>
          <p:cNvPr id="18" name="Rectangle 8">
            <a:extLst>
              <a:ext uri="{FF2B5EF4-FFF2-40B4-BE49-F238E27FC236}">
                <a16:creationId xmlns:a16="http://schemas.microsoft.com/office/drawing/2014/main" id="{C348A3F0-0F27-EC18-7840-7D85E667821C}"/>
              </a:ext>
            </a:extLst>
          </p:cNvPr>
          <p:cNvSpPr>
            <a:spLocks noChangeArrowheads="1"/>
          </p:cNvSpPr>
          <p:nvPr/>
        </p:nvSpPr>
        <p:spPr bwMode="auto">
          <a:xfrm>
            <a:off x="6324600" y="6165641"/>
            <a:ext cx="5715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AMT_INCOME_TOTAL shows moderate correlations with AMT_ANNUITY (0.45) and AMT_GOODS_PRICE (0.38):</a:t>
            </a:r>
            <a:b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Segoe UI" panose="020B0502040204020203" pitchFamily="34" charset="0"/>
                <a:cs typeface="Segoe UI" panose="020B0502040204020203" pitchFamily="34" charset="0"/>
              </a:rPr>
              <a:t>	</a:t>
            </a:r>
            <a:r>
              <a:rPr kumimoji="0" lang="en-US" altLang="en-US"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While not extremely high, this suggests 	income levels impact the size of the loan and 	the nature of goods financed. </a:t>
            </a:r>
          </a:p>
        </p:txBody>
      </p:sp>
      <p:sp>
        <p:nvSpPr>
          <p:cNvPr id="19" name="Rectangle 9">
            <a:extLst>
              <a:ext uri="{FF2B5EF4-FFF2-40B4-BE49-F238E27FC236}">
                <a16:creationId xmlns:a16="http://schemas.microsoft.com/office/drawing/2014/main" id="{24744AF9-50B0-5DD1-54F6-9E6CFE406900}"/>
              </a:ext>
            </a:extLst>
          </p:cNvPr>
          <p:cNvSpPr>
            <a:spLocks noChangeArrowheads="1"/>
          </p:cNvSpPr>
          <p:nvPr/>
        </p:nvSpPr>
        <p:spPr bwMode="auto">
          <a:xfrm>
            <a:off x="6096000" y="8521047"/>
            <a:ext cx="710111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Unicode MS" panose="020B0604020202020204" pitchFamily="34" charset="-128"/>
              </a:rPr>
              <a:t>REGION_RATING_CLIENT</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a:ln>
                  <a:noFill/>
                </a:ln>
                <a:solidFill>
                  <a:schemeClr val="tx1"/>
                </a:solidFill>
                <a:effectLst/>
                <a:latin typeface="Arial Unicode MS" panose="020B0604020202020204" pitchFamily="34" charset="-128"/>
              </a:rPr>
              <a:t>POPULATION_RELATIVE</a:t>
            </a:r>
            <a:r>
              <a:rPr kumimoji="0" lang="en-US" altLang="en-US" b="1" i="0" u="none" strike="noStrike" cap="none" normalizeH="0" baseline="0" dirty="0">
                <a:ln>
                  <a:noFill/>
                </a:ln>
                <a:solidFill>
                  <a:schemeClr val="tx1"/>
                </a:solidFill>
                <a:effectLst/>
              </a:rPr>
              <a:t> (-0.54):</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Customers in higher-rated regions tend to live in less 	densely populated areas. This may reflect better living 	conditions or more rural/suburban environments. </a:t>
            </a:r>
          </a:p>
        </p:txBody>
      </p:sp>
      <p:sp>
        <p:nvSpPr>
          <p:cNvPr id="21" name="Rectangle 10">
            <a:extLst>
              <a:ext uri="{FF2B5EF4-FFF2-40B4-BE49-F238E27FC236}">
                <a16:creationId xmlns:a16="http://schemas.microsoft.com/office/drawing/2014/main" id="{BD5B0A15-F6E9-7DF5-EAFF-EA6AFF195716}"/>
              </a:ext>
            </a:extLst>
          </p:cNvPr>
          <p:cNvSpPr>
            <a:spLocks noChangeArrowheads="1"/>
          </p:cNvSpPr>
          <p:nvPr/>
        </p:nvSpPr>
        <p:spPr bwMode="auto">
          <a:xfrm>
            <a:off x="13364542" y="4237824"/>
            <a:ext cx="460692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latin typeface="Segoe UI" panose="020B0502040204020203" pitchFamily="34" charset="0"/>
                <a:cs typeface="Segoe UI" panose="020B0502040204020203" pitchFamily="34" charset="0"/>
              </a:rPr>
              <a:t>Some features, like </a:t>
            </a:r>
            <a:r>
              <a:rPr lang="en-US" b="1" dirty="0">
                <a:latin typeface="Segoe UI" panose="020B0502040204020203" pitchFamily="34" charset="0"/>
                <a:cs typeface="Segoe UI" panose="020B0502040204020203" pitchFamily="34" charset="0"/>
              </a:rPr>
              <a:t>loan amount (AMT_CREDIT)</a:t>
            </a:r>
            <a:r>
              <a:rPr lang="en-US" dirty="0">
                <a:latin typeface="Segoe UI" panose="020B0502040204020203" pitchFamily="34" charset="0"/>
                <a:cs typeface="Segoe UI" panose="020B0502040204020203" pitchFamily="34" charset="0"/>
              </a:rPr>
              <a:t> and </a:t>
            </a:r>
            <a:r>
              <a:rPr lang="en-US" b="1" dirty="0">
                <a:latin typeface="Segoe UI" panose="020B0502040204020203" pitchFamily="34" charset="0"/>
                <a:cs typeface="Segoe UI" panose="020B0502040204020203" pitchFamily="34" charset="0"/>
              </a:rPr>
              <a:t>goods price (AMT_GOODS_PRICE)</a:t>
            </a:r>
            <a:r>
              <a:rPr lang="en-US" dirty="0">
                <a:latin typeface="Segoe UI" panose="020B0502040204020203" pitchFamily="34" charset="0"/>
                <a:cs typeface="Segoe UI" panose="020B0502040204020203" pitchFamily="34" charset="0"/>
              </a:rPr>
              <a:t>, are very closely related. Since they carry similar information, we may not need both in the final model.</a:t>
            </a:r>
          </a:p>
          <a:p>
            <a:r>
              <a:rPr lang="en-US" dirty="0">
                <a:latin typeface="Segoe UI" panose="020B0502040204020203" pitchFamily="34" charset="0"/>
                <a:cs typeface="Segoe UI" panose="020B0502040204020203" pitchFamily="34" charset="0"/>
              </a:rPr>
              <a:t>The relationships between </a:t>
            </a:r>
            <a:r>
              <a:rPr lang="en-US" b="1" dirty="0">
                <a:latin typeface="Segoe UI" panose="020B0502040204020203" pitchFamily="34" charset="0"/>
                <a:cs typeface="Segoe UI" panose="020B0502040204020203" pitchFamily="34" charset="0"/>
              </a:rPr>
              <a:t>income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loan amount</a:t>
            </a:r>
            <a:r>
              <a:rPr lang="en-US" dirty="0">
                <a:latin typeface="Segoe UI" panose="020B0502040204020203" pitchFamily="34" charset="0"/>
                <a:cs typeface="Segoe UI" panose="020B0502040204020203" pitchFamily="34" charset="0"/>
              </a:rPr>
              <a:t>, and </a:t>
            </a:r>
            <a:r>
              <a:rPr lang="en-US" b="1" dirty="0">
                <a:latin typeface="Segoe UI" panose="020B0502040204020203" pitchFamily="34" charset="0"/>
                <a:cs typeface="Segoe UI" panose="020B0502040204020203" pitchFamily="34" charset="0"/>
              </a:rPr>
              <a:t>annuity</a:t>
            </a:r>
            <a:r>
              <a:rPr lang="en-US" dirty="0">
                <a:latin typeface="Segoe UI" panose="020B0502040204020203" pitchFamily="34" charset="0"/>
                <a:cs typeface="Segoe UI" panose="020B0502040204020203" pitchFamily="34" charset="0"/>
              </a:rPr>
              <a:t> show that a customer’s financial strength plays an important role in loan approval.</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Features like </a:t>
            </a:r>
            <a:r>
              <a:rPr lang="en-US" b="1" dirty="0">
                <a:latin typeface="Segoe UI" panose="020B0502040204020203" pitchFamily="34" charset="0"/>
                <a:cs typeface="Segoe UI" panose="020B0502040204020203" pitchFamily="34" charset="0"/>
              </a:rPr>
              <a:t>age</a:t>
            </a:r>
            <a:r>
              <a:rPr lang="en-US" dirty="0">
                <a:latin typeface="Segoe UI" panose="020B0502040204020203" pitchFamily="34" charset="0"/>
                <a:cs typeface="Segoe UI" panose="020B0502040204020203" pitchFamily="34" charset="0"/>
              </a:rPr>
              <a:t> and </a:t>
            </a:r>
            <a:r>
              <a:rPr lang="en-US" b="1" dirty="0">
                <a:latin typeface="Segoe UI" panose="020B0502040204020203" pitchFamily="34" charset="0"/>
                <a:cs typeface="Segoe UI" panose="020B0502040204020203" pitchFamily="34" charset="0"/>
              </a:rPr>
              <a:t>employment duration</a:t>
            </a:r>
            <a:r>
              <a:rPr lang="en-US" dirty="0">
                <a:latin typeface="Segoe UI" panose="020B0502040204020203" pitchFamily="34" charset="0"/>
                <a:cs typeface="Segoe UI" panose="020B0502040204020203" pitchFamily="34" charset="0"/>
              </a:rPr>
              <a:t> also show clear patterns—older people usually have longer work histories and may be more stable. This is useful in identifying low-risk borrowers.</a:t>
            </a:r>
          </a:p>
          <a:p>
            <a:r>
              <a:rPr lang="en-US" dirty="0">
                <a:latin typeface="Segoe UI" panose="020B0502040204020203" pitchFamily="34" charset="0"/>
                <a:cs typeface="Segoe UI" panose="020B0502040204020203" pitchFamily="34" charset="0"/>
              </a:rPr>
              <a:t>Family details (like number of children and family members) and </a:t>
            </a:r>
            <a:r>
              <a:rPr lang="en-US" b="1" dirty="0">
                <a:latin typeface="Segoe UI" panose="020B0502040204020203" pitchFamily="34" charset="0"/>
                <a:cs typeface="Segoe UI" panose="020B0502040204020203" pitchFamily="34" charset="0"/>
              </a:rPr>
              <a:t>region-related data</a:t>
            </a:r>
            <a:r>
              <a:rPr lang="en-US" dirty="0">
                <a:latin typeface="Segoe UI" panose="020B0502040204020203" pitchFamily="34" charset="0"/>
                <a:cs typeface="Segoe UI" panose="020B0502040204020203" pitchFamily="34" charset="0"/>
              </a:rPr>
              <a:t> can also offer helpful insights, but they might need more analysis before being used directly.</a:t>
            </a:r>
          </a:p>
        </p:txBody>
      </p:sp>
    </p:spTree>
    <p:extLst>
      <p:ext uri="{BB962C8B-B14F-4D97-AF65-F5344CB8AC3E}">
        <p14:creationId xmlns:p14="http://schemas.microsoft.com/office/powerpoint/2010/main" val="64417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CCE475D-7058-42CB-BAC7-5F80B424F07A}"/>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12CCB873-64F1-16ED-311B-64358DF67E85}"/>
              </a:ext>
            </a:extLst>
          </p:cNvPr>
          <p:cNvSpPr txBox="1">
            <a:spLocks noGrp="1"/>
          </p:cNvSpPr>
          <p:nvPr>
            <p:ph type="title"/>
          </p:nvPr>
        </p:nvSpPr>
        <p:spPr>
          <a:xfrm>
            <a:off x="316095" y="342900"/>
            <a:ext cx="17655810" cy="505267"/>
          </a:xfrm>
          <a:prstGeom prst="rect">
            <a:avLst/>
          </a:prstGeom>
        </p:spPr>
        <p:txBody>
          <a:bodyPr vert="horz" wrap="square" lIns="0" tIns="12700" rIns="0" bIns="0" rtlCol="0">
            <a:spAutoFit/>
          </a:bodyPr>
          <a:lstStyle/>
          <a:p>
            <a:pPr marL="12700" algn="ctr">
              <a:spcBef>
                <a:spcPts val="100"/>
              </a:spcBef>
            </a:pPr>
            <a:r>
              <a:rPr lang="en-IN" sz="3200" b="1" dirty="0">
                <a:latin typeface="Segoe UI" panose="020B0502040204020203" pitchFamily="34" charset="0"/>
                <a:cs typeface="Segoe UI" panose="020B0502040204020203" pitchFamily="34" charset="0"/>
              </a:rPr>
              <a:t>Bivariate Analysis</a:t>
            </a:r>
            <a:endParaRPr sz="3200" b="1" spc="440" dirty="0">
              <a:solidFill>
                <a:schemeClr val="tx1"/>
              </a:solidFill>
              <a:latin typeface="Segoe UI" panose="020B0502040204020203" pitchFamily="34" charset="0"/>
              <a:cs typeface="Segoe UI" panose="020B0502040204020203" pitchFamily="34" charset="0"/>
            </a:endParaRPr>
          </a:p>
        </p:txBody>
      </p:sp>
      <p:sp>
        <p:nvSpPr>
          <p:cNvPr id="5" name="Rectangle 1">
            <a:extLst>
              <a:ext uri="{FF2B5EF4-FFF2-40B4-BE49-F238E27FC236}">
                <a16:creationId xmlns:a16="http://schemas.microsoft.com/office/drawing/2014/main" id="{B48434A6-0A18-C5F4-5AC7-FAF1350A133A}"/>
              </a:ext>
            </a:extLst>
          </p:cNvPr>
          <p:cNvSpPr>
            <a:spLocks noChangeArrowheads="1"/>
          </p:cNvSpPr>
          <p:nvPr/>
        </p:nvSpPr>
        <p:spPr bwMode="auto">
          <a:xfrm>
            <a:off x="543352" y="4006992"/>
            <a:ext cx="170263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Strong Positive Relationships: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3" name="Picture 22">
            <a:extLst>
              <a:ext uri="{FF2B5EF4-FFF2-40B4-BE49-F238E27FC236}">
                <a16:creationId xmlns:a16="http://schemas.microsoft.com/office/drawing/2014/main" id="{34CCEB66-3B50-4FD3-993A-DE0E53EC8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23" y="1075198"/>
            <a:ext cx="17047619" cy="2704762"/>
          </a:xfrm>
          <a:prstGeom prst="rect">
            <a:avLst/>
          </a:prstGeom>
        </p:spPr>
      </p:pic>
      <p:sp>
        <p:nvSpPr>
          <p:cNvPr id="30" name="TextBox 29">
            <a:extLst>
              <a:ext uri="{FF2B5EF4-FFF2-40B4-BE49-F238E27FC236}">
                <a16:creationId xmlns:a16="http://schemas.microsoft.com/office/drawing/2014/main" id="{561B93B7-2E50-5055-A90C-85AC3C4843CD}"/>
              </a:ext>
            </a:extLst>
          </p:cNvPr>
          <p:cNvSpPr txBox="1"/>
          <p:nvPr/>
        </p:nvSpPr>
        <p:spPr>
          <a:xfrm>
            <a:off x="565123" y="4533900"/>
            <a:ext cx="9144000" cy="3970318"/>
          </a:xfrm>
          <a:prstGeom prst="rect">
            <a:avLst/>
          </a:prstGeom>
          <a:noFill/>
        </p:spPr>
        <p:txBody>
          <a:bodyPr wrap="square">
            <a:spAutoFit/>
          </a:bodyPr>
          <a:lstStyle/>
          <a:p>
            <a:r>
              <a:rPr lang="en-IN" dirty="0">
                <a:latin typeface="Segoe UI" panose="020B0502040204020203" pitchFamily="34" charset="0"/>
                <a:cs typeface="Segoe UI" panose="020B0502040204020203" pitchFamily="34" charset="0"/>
              </a:rPr>
              <a:t>Strong correlation exists between AMT_CREDIT and AMT_GOODS_PRICE (0.98), showing defaulters borrow almost the full value of goods.</a:t>
            </a:r>
          </a:p>
          <a:p>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CNT_CHILDREN and CNT_FAM_MEMBERS are highly correlated (0.89), indicating redundancy.</a:t>
            </a:r>
          </a:p>
          <a:p>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Weak relationships between AMT_INCOME_TOTAL and loan-related variables suggest income is not a strong predictor of default.</a:t>
            </a:r>
          </a:p>
          <a:p>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DAYS_BIRTH and DAYS_EMPLOYED show moderate correlation (0.58), implying older people tend to have longer work history—even among defaulters.</a:t>
            </a:r>
          </a:p>
          <a:p>
            <a:endParaRPr lang="en-IN" dirty="0">
              <a:latin typeface="Segoe UI" panose="020B0502040204020203" pitchFamily="34" charset="0"/>
              <a:cs typeface="Segoe UI" panose="020B0502040204020203" pitchFamily="34" charset="0"/>
            </a:endParaRPr>
          </a:p>
          <a:p>
            <a:r>
              <a:rPr lang="en-IN" dirty="0">
                <a:latin typeface="Segoe UI" panose="020B0502040204020203" pitchFamily="34" charset="0"/>
                <a:cs typeface="Segoe UI" panose="020B0502040204020203" pitchFamily="34" charset="0"/>
              </a:rPr>
              <a:t>Regional rating is negatively correlated with population density (-0.42), meaning better regions are less crowded—but this has unclear impact on default </a:t>
            </a:r>
            <a:r>
              <a:rPr lang="en-IN" dirty="0" err="1">
                <a:latin typeface="Segoe UI" panose="020B0502040204020203" pitchFamily="34" charset="0"/>
                <a:cs typeface="Segoe UI" panose="020B0502040204020203" pitchFamily="34" charset="0"/>
              </a:rPr>
              <a:t>behavior</a:t>
            </a:r>
            <a:r>
              <a:rPr lang="en-IN"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71712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9F80F-4D4C-9D0F-E89C-F772F6336A0E}"/>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5C168EB1-CA4F-7732-179E-D0F69DF52EC1}"/>
              </a:ext>
            </a:extLst>
          </p:cNvPr>
          <p:cNvSpPr txBox="1">
            <a:spLocks noGrp="1"/>
          </p:cNvSpPr>
          <p:nvPr>
            <p:ph type="title"/>
          </p:nvPr>
        </p:nvSpPr>
        <p:spPr>
          <a:xfrm>
            <a:off x="1143000" y="2175540"/>
            <a:ext cx="17754600" cy="5935920"/>
          </a:xfrm>
          <a:prstGeom prst="rect">
            <a:avLst/>
          </a:prstGeom>
        </p:spPr>
        <p:txBody>
          <a:bodyPr vert="horz" wrap="square" lIns="0" tIns="12700" rIns="0" bIns="0" rtlCol="0">
            <a:spAutoFit/>
          </a:bodyPr>
          <a:lstStyle/>
          <a:p>
            <a:pPr marL="12700" marR="5080">
              <a:lnSpc>
                <a:spcPts val="4650"/>
              </a:lnSpc>
              <a:spcBef>
                <a:spcPts val="260"/>
              </a:spcBef>
            </a:pP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The bank must give special attention to outliers in employment years and income data, as they can skew analysis and affect risk assessment.</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Due to the imbalanced dataset, modeling should use proper techniques like oversampling, </a:t>
            </a:r>
            <a:r>
              <a:rPr lang="en-US" sz="1600" b="1" dirty="0" err="1">
                <a:solidFill>
                  <a:schemeClr val="tx1"/>
                </a:solidFill>
                <a:latin typeface="Segoe UI" panose="020B0502040204020203" pitchFamily="34" charset="0"/>
                <a:cs typeface="Segoe UI" panose="020B0502040204020203" pitchFamily="34" charset="0"/>
              </a:rPr>
              <a:t>undersampling</a:t>
            </a:r>
            <a:r>
              <a:rPr lang="en-US" sz="1600" b="1" dirty="0">
                <a:solidFill>
                  <a:schemeClr val="tx1"/>
                </a:solidFill>
                <a:latin typeface="Segoe UI" panose="020B0502040204020203" pitchFamily="34" charset="0"/>
                <a:cs typeface="Segoe UI" panose="020B0502040204020203" pitchFamily="34" charset="0"/>
              </a:rPr>
              <a:t>, or specialized algorithms to avoid bias toward non-defaulters.</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Many defaulters fall within the middle-income group, highlighting the need for extra checks for applicants earning between ₹85,650 and ₹1,15,650.</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The strong correlation between loan amount and goods price indicates that most loans are taken to buy specific items—this can help predict the purpose of the loan.</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Features like income, age, and employment show weak or unclear patterns among defaulters, so loan approval should not depend on these alone.</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Customers with shorter work history or unrealistic employment records (like 1,001 years) must be reviewed or flagged automatically.</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Although married applicants dominate the dataset, male clients show a slightly higher default rate and may require deeper profiling.</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Clients from densely populated but high-rated regions still appear in the defaulter group, suggesting demographic data needs further review.</a:t>
            </a:r>
            <a:br>
              <a:rPr lang="en-US" sz="1600" b="1" dirty="0">
                <a:solidFill>
                  <a:schemeClr val="tx1"/>
                </a:solidFill>
                <a:latin typeface="Segoe UI" panose="020B0502040204020203" pitchFamily="34" charset="0"/>
                <a:cs typeface="Segoe UI" panose="020B0502040204020203" pitchFamily="34" charset="0"/>
              </a:rPr>
            </a:br>
            <a:r>
              <a:rPr lang="en-US" sz="1600" b="1" dirty="0">
                <a:solidFill>
                  <a:schemeClr val="tx1"/>
                </a:solidFill>
                <a:latin typeface="Segoe UI" panose="020B0502040204020203" pitchFamily="34" charset="0"/>
                <a:cs typeface="Segoe UI" panose="020B0502040204020203" pitchFamily="34" charset="0"/>
              </a:rPr>
              <a:t>Most defaulters prefer cash loans, so stricter risk checks should be applied to this product type.</a:t>
            </a:r>
            <a:endParaRPr lang="en-US" sz="1600"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27CACB9-002A-0A3F-3F85-A00F7BFD4AC0}"/>
              </a:ext>
            </a:extLst>
          </p:cNvPr>
          <p:cNvSpPr txBox="1"/>
          <p:nvPr/>
        </p:nvSpPr>
        <p:spPr>
          <a:xfrm>
            <a:off x="266700" y="1232073"/>
            <a:ext cx="9144000" cy="738664"/>
          </a:xfrm>
          <a:prstGeom prst="rect">
            <a:avLst/>
          </a:prstGeom>
          <a:noFill/>
        </p:spPr>
        <p:txBody>
          <a:bodyPr wrap="square">
            <a:spAutoFit/>
          </a:bodyPr>
          <a:lstStyle/>
          <a:p>
            <a:r>
              <a:rPr lang="en-IN" sz="2400" dirty="0">
                <a:latin typeface="Segoe UI" panose="020B0502040204020203" pitchFamily="34" charset="0"/>
                <a:cs typeface="Segoe UI" panose="020B0502040204020203" pitchFamily="34" charset="0"/>
              </a:rPr>
              <a:t>Conclusion</a:t>
            </a:r>
          </a:p>
          <a:p>
            <a:endParaRPr lang="en-IN" dirty="0"/>
          </a:p>
        </p:txBody>
      </p:sp>
    </p:spTree>
    <p:extLst>
      <p:ext uri="{BB962C8B-B14F-4D97-AF65-F5344CB8AC3E}">
        <p14:creationId xmlns:p14="http://schemas.microsoft.com/office/powerpoint/2010/main" val="1006436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F6C7A-660B-96E6-E7DD-BA04BCF8150F}"/>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81F4E083-072F-F6EE-3259-DF5ABE192051}"/>
              </a:ext>
            </a:extLst>
          </p:cNvPr>
          <p:cNvSpPr txBox="1">
            <a:spLocks noGrp="1"/>
          </p:cNvSpPr>
          <p:nvPr>
            <p:ph type="title"/>
          </p:nvPr>
        </p:nvSpPr>
        <p:spPr>
          <a:xfrm>
            <a:off x="6324600" y="4686300"/>
            <a:ext cx="6021614" cy="661848"/>
          </a:xfrm>
          <a:prstGeom prst="rect">
            <a:avLst/>
          </a:prstGeom>
        </p:spPr>
        <p:txBody>
          <a:bodyPr vert="horz" wrap="square" lIns="0" tIns="12700" rIns="0" bIns="0" rtlCol="0">
            <a:spAutoFit/>
          </a:bodyPr>
          <a:lstStyle/>
          <a:p>
            <a:pPr marL="12700" marR="5080">
              <a:lnSpc>
                <a:spcPts val="4650"/>
              </a:lnSpc>
              <a:spcBef>
                <a:spcPts val="260"/>
              </a:spcBef>
            </a:pPr>
            <a:r>
              <a:rPr lang="en-US" sz="6000" b="1" dirty="0">
                <a:solidFill>
                  <a:schemeClr val="tx1"/>
                </a:solidFill>
                <a:latin typeface="Segoe UI" panose="020B0502040204020203" pitchFamily="34" charset="0"/>
                <a:cs typeface="Segoe UI" panose="020B0502040204020203" pitchFamily="34" charset="0"/>
              </a:rPr>
              <a:t>T</a:t>
            </a:r>
            <a:r>
              <a:rPr lang="en-IN" sz="6000" b="1" dirty="0">
                <a:solidFill>
                  <a:schemeClr val="tx1"/>
                </a:solidFill>
                <a:latin typeface="Segoe UI" panose="020B0502040204020203" pitchFamily="34" charset="0"/>
                <a:cs typeface="Segoe UI" panose="020B0502040204020203" pitchFamily="34" charset="0"/>
              </a:rPr>
              <a:t>hank You</a:t>
            </a:r>
            <a:endParaRPr lang="en-US" sz="6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673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A1D79-0083-274D-69BD-AFC4095043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45DE17E-48BA-F953-347A-3C2B98274FCD}"/>
              </a:ext>
            </a:extLst>
          </p:cNvPr>
          <p:cNvSpPr txBox="1">
            <a:spLocks noGrp="1"/>
          </p:cNvSpPr>
          <p:nvPr>
            <p:ph type="title"/>
          </p:nvPr>
        </p:nvSpPr>
        <p:spPr>
          <a:xfrm>
            <a:off x="838200" y="1562100"/>
            <a:ext cx="16154400" cy="982320"/>
          </a:xfrm>
          <a:prstGeom prst="rect">
            <a:avLst/>
          </a:prstGeom>
        </p:spPr>
        <p:txBody>
          <a:bodyPr vert="horz" wrap="square" lIns="0" tIns="12700" rIns="0" bIns="0" rtlCol="0">
            <a:spAutoFit/>
          </a:bodyPr>
          <a:lstStyle/>
          <a:p>
            <a:r>
              <a:rPr lang="en-IN" b="1" dirty="0">
                <a:latin typeface="Segoe UI" panose="020B0502040204020203" pitchFamily="34" charset="0"/>
                <a:cs typeface="Segoe UI" panose="020B0502040204020203" pitchFamily="34" charset="0"/>
              </a:rPr>
              <a:t>Objective:</a:t>
            </a:r>
          </a:p>
        </p:txBody>
      </p:sp>
      <p:sp>
        <p:nvSpPr>
          <p:cNvPr id="3" name="object 3">
            <a:extLst>
              <a:ext uri="{FF2B5EF4-FFF2-40B4-BE49-F238E27FC236}">
                <a16:creationId xmlns:a16="http://schemas.microsoft.com/office/drawing/2014/main" id="{E2E1A144-CC4A-D6BA-1206-4D6566603C3D}"/>
              </a:ext>
            </a:extLst>
          </p:cNvPr>
          <p:cNvSpPr txBox="1"/>
          <p:nvPr/>
        </p:nvSpPr>
        <p:spPr>
          <a:xfrm>
            <a:off x="2209800" y="3009900"/>
            <a:ext cx="15389335" cy="5552802"/>
          </a:xfrm>
          <a:prstGeom prst="rect">
            <a:avLst/>
          </a:prstGeom>
        </p:spPr>
        <p:txBody>
          <a:bodyPr vert="horz" wrap="square" lIns="0" tIns="12700" rIns="0" bIns="0" rtlCol="0">
            <a:spAutoFit/>
          </a:bodyPr>
          <a:lstStyle/>
          <a:p>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The aim of this project is to analyze how customer and loan attributes influence the risk of default. Through EDA, I am identifying trends and patterns that indicate whether a customer may struggle with repayments.</a:t>
            </a:r>
          </a:p>
          <a:p>
            <a:endParaRPr lang="en-US" sz="2400" b="1" dirty="0">
              <a:latin typeface="Segoe UI" panose="020B0502040204020203" pitchFamily="34" charset="0"/>
              <a:cs typeface="Segoe UI" panose="020B0502040204020203" pitchFamily="34" charset="0"/>
            </a:endParaRPr>
          </a:p>
          <a:p>
            <a:r>
              <a:rPr lang="en-US" sz="2400" b="1" dirty="0">
                <a:latin typeface="Segoe UI" panose="020B0502040204020203" pitchFamily="34" charset="0"/>
                <a:cs typeface="Segoe UI" panose="020B0502040204020203" pitchFamily="34" charset="0"/>
              </a:rPr>
              <a:t>Business Objectives:</a:t>
            </a:r>
          </a:p>
          <a:p>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Detect key indicators of loan default based on applicant characteristics.</a:t>
            </a:r>
          </a:p>
          <a:p>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Support smarter approval decisions by identifying risky profiles early.</a:t>
            </a:r>
          </a:p>
          <a:p>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Reduce financial losses and improve the overall lending strategy.</a:t>
            </a:r>
          </a:p>
          <a:p>
            <a:endParaRPr lang="en-US" sz="2400" dirty="0">
              <a:latin typeface="Segoe UI" panose="020B0502040204020203" pitchFamily="34" charset="0"/>
              <a:cs typeface="Segoe UI" panose="020B0502040204020203" pitchFamily="34" charset="0"/>
            </a:endParaRPr>
          </a:p>
          <a:p>
            <a:r>
              <a:rPr lang="en-US" sz="2400" dirty="0">
                <a:latin typeface="Segoe UI" panose="020B0502040204020203" pitchFamily="34" charset="0"/>
                <a:cs typeface="Segoe UI" panose="020B0502040204020203" pitchFamily="34" charset="0"/>
              </a:rPr>
              <a:t>This analysis helps the company make better decisions, such as denying high-risk loans, adjusting loan amounts, or offering higher interest rates to risky customers. It also ensures that capable applicants are not mistakenly rejected, which helps grow the business without increasing default risk.</a:t>
            </a:r>
          </a:p>
        </p:txBody>
      </p:sp>
    </p:spTree>
    <p:extLst>
      <p:ext uri="{BB962C8B-B14F-4D97-AF65-F5344CB8AC3E}">
        <p14:creationId xmlns:p14="http://schemas.microsoft.com/office/powerpoint/2010/main" val="119242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E9BFE-3B3F-A78F-1E15-25DA3F332EA5}"/>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BEE9DDFD-0822-839D-6CB2-5A0A3AA9D3A3}"/>
              </a:ext>
            </a:extLst>
          </p:cNvPr>
          <p:cNvSpPr txBox="1">
            <a:spLocks noGrp="1"/>
          </p:cNvSpPr>
          <p:nvPr>
            <p:ph type="title"/>
          </p:nvPr>
        </p:nvSpPr>
        <p:spPr>
          <a:xfrm>
            <a:off x="2476500" y="3619500"/>
            <a:ext cx="13335000" cy="1982594"/>
          </a:xfrm>
          <a:prstGeom prst="rect">
            <a:avLst/>
          </a:prstGeom>
        </p:spPr>
        <p:txBody>
          <a:bodyPr vert="horz" wrap="square" lIns="0" tIns="12700" rIns="0" bIns="0" rtlCol="0">
            <a:spAutoFit/>
          </a:bodyPr>
          <a:lstStyle/>
          <a:p>
            <a:pPr algn="ctr"/>
            <a:r>
              <a:rPr lang="en-US" sz="3200" dirty="0">
                <a:latin typeface="Segoe UI" panose="020B0502040204020203" pitchFamily="34" charset="0"/>
                <a:cs typeface="Segoe UI" panose="020B0502040204020203" pitchFamily="34" charset="0"/>
              </a:rPr>
              <a:t>All the analysis has been performed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in excel. This tool is also used to create graphical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representation of the results and to understand </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the result set better.</a:t>
            </a:r>
            <a:endParaRPr lang="en-US" sz="32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024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 y="198292"/>
            <a:ext cx="17655810" cy="443711"/>
          </a:xfrm>
          <a:prstGeom prst="rect">
            <a:avLst/>
          </a:prstGeom>
        </p:spPr>
        <p:txBody>
          <a:bodyPr vert="horz" wrap="square" lIns="0" tIns="12700" rIns="0" bIns="0" rtlCol="0">
            <a:spAutoFit/>
          </a:bodyPr>
          <a:lstStyle/>
          <a:p>
            <a:pPr lvl="0" algn="ctr" defTabSz="914400" eaLnBrk="0" fontAlgn="base" hangingPunct="0">
              <a:spcAft>
                <a:spcPct val="0"/>
              </a:spcAft>
            </a:pPr>
            <a:r>
              <a:rPr lang="en-US" altLang="en-US" sz="2800" b="1" dirty="0">
                <a:solidFill>
                  <a:schemeClr val="tx1"/>
                </a:solidFill>
                <a:latin typeface="Segoe UI" panose="020B0502040204020203" pitchFamily="34" charset="0"/>
                <a:cs typeface="Segoe UI" panose="020B0502040204020203" pitchFamily="34" charset="0"/>
              </a:rPr>
              <a:t>Handling Missing Values</a:t>
            </a:r>
          </a:p>
        </p:txBody>
      </p:sp>
      <p:sp>
        <p:nvSpPr>
          <p:cNvPr id="10" name="Rectangle 4">
            <a:extLst>
              <a:ext uri="{FF2B5EF4-FFF2-40B4-BE49-F238E27FC236}">
                <a16:creationId xmlns:a16="http://schemas.microsoft.com/office/drawing/2014/main" id="{2BB35CE1-83EB-46C3-CC2D-C48A2F77F3E7}"/>
              </a:ext>
            </a:extLst>
          </p:cNvPr>
          <p:cNvSpPr>
            <a:spLocks noChangeArrowheads="1"/>
          </p:cNvSpPr>
          <p:nvPr/>
        </p:nvSpPr>
        <p:spPr bwMode="auto">
          <a:xfrm>
            <a:off x="838200" y="611490"/>
            <a:ext cx="15594334" cy="906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300" dirty="0">
                <a:latin typeface="Segoe UI" panose="020B0502040204020203" pitchFamily="34" charset="0"/>
                <a:cs typeface="Segoe UI" panose="020B0502040204020203" pitchFamily="34" charset="0"/>
              </a:rPr>
              <a:t>1.</a:t>
            </a: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Count of Missing Values</a:t>
            </a:r>
            <a: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b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endPar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latin typeface="Segoe UI" panose="020B0502040204020203" pitchFamily="34" charset="0"/>
                <a:cs typeface="Segoe UI" panose="020B0502040204020203" pitchFamily="34" charset="0"/>
              </a:rPr>
              <a:t>  </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used the COUNTBLANK function in Excel to calculate the total number of blank (null) values in each column.</a:t>
            </a:r>
          </a:p>
          <a:p>
            <a:pPr marL="0" marR="0" lvl="0" indent="0" algn="l" defTabSz="914400" rtl="0" eaLnBrk="0" fontAlgn="base" latinLnBrk="0" hangingPunct="0">
              <a:lnSpc>
                <a:spcPct val="100000"/>
              </a:lnSpc>
              <a:spcBef>
                <a:spcPct val="0"/>
              </a:spcBef>
              <a:spcAft>
                <a:spcPct val="0"/>
              </a:spcAft>
              <a:buClrTx/>
              <a:buSzTx/>
              <a:tabLst/>
            </a:pPr>
            <a:r>
              <a:rPr lang="en-US" altLang="en-US" sz="2300" dirty="0">
                <a:latin typeface="Segoe UI" panose="020B0502040204020203" pitchFamily="34" charset="0"/>
                <a:cs typeface="Segoe UI" panose="020B0502040204020203" pitchFamily="34" charset="0"/>
              </a:rPr>
              <a:t> </a:t>
            </a:r>
            <a:endParaRPr kumimoji="0" lang="en-US" altLang="en-US" sz="2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Percentage of Missing Values</a:t>
            </a:r>
            <a: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br>
              <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endParaRPr kumimoji="0" lang="en-US" altLang="en-US"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calculated the percentage of missing values for each column using the formula:</a:t>
            </a:r>
            <a:b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b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 (Number of Missing Values in the Column / Total Row Count) * 100</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3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3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Column Elimination Based on Missing Data</a:t>
            </a:r>
            <a:r>
              <a:rPr kumimoji="0" lang="en-US" altLang="en-US" sz="2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Columns with more than </a:t>
            </a:r>
            <a:r>
              <a:rPr kumimoji="0" lang="en-US" altLang="en-US"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33%</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missing values were </a:t>
            </a:r>
            <a:r>
              <a:rPr kumimoji="0" lang="en-US" altLang="en-US"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dropped</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from the dataset, as they were considered to have </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latin typeface="Segoe UI" panose="020B0502040204020203" pitchFamily="34" charset="0"/>
                <a:cs typeface="Segoe UI" panose="020B0502040204020203" pitchFamily="34" charset="0"/>
              </a:rPr>
              <a:t>  </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insufficient data for meaningful analysis.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For columns with </a:t>
            </a:r>
            <a:r>
              <a:rPr kumimoji="0" lang="en-US" altLang="en-US"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less than 33%</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missing values, I applied </a:t>
            </a:r>
            <a:r>
              <a:rPr kumimoji="0" lang="en-US" altLang="en-US"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 imputation techniques</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to handle the missing entries.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3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Imputation Techniques Used</a:t>
            </a:r>
            <a:r>
              <a:rPr kumimoji="0" lang="en-US" altLang="en-US" sz="2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Mean </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For continuous numerical columns.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Median </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For skewed numerical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Mode </a:t>
            </a:r>
            <a:r>
              <a:rPr kumimoji="0" lang="en-US" altLang="en-US" sz="20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For categorical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This approach helped retain the integrity of the dataset while minimizing data loss and ensuring better model reliability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in further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3C16AA6-82DF-BEBE-0490-2FE383E6F66E}"/>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3534EEFB-FE40-0044-F9EA-97874A9598D3}"/>
              </a:ext>
            </a:extLst>
          </p:cNvPr>
          <p:cNvSpPr txBox="1">
            <a:spLocks noGrp="1"/>
          </p:cNvSpPr>
          <p:nvPr>
            <p:ph type="title"/>
          </p:nvPr>
        </p:nvSpPr>
        <p:spPr>
          <a:xfrm>
            <a:off x="410657" y="376437"/>
            <a:ext cx="17655810" cy="443711"/>
          </a:xfrm>
          <a:prstGeom prst="rect">
            <a:avLst/>
          </a:prstGeom>
        </p:spPr>
        <p:txBody>
          <a:bodyPr vert="horz" wrap="square" lIns="0" tIns="12700" rIns="0" bIns="0" rtlCol="0">
            <a:spAutoFit/>
          </a:bodyPr>
          <a:lstStyle/>
          <a:p>
            <a:pPr marL="12700">
              <a:spcBef>
                <a:spcPts val="100"/>
              </a:spcBef>
            </a:pPr>
            <a:r>
              <a:rPr lang="en-IN" sz="2800" b="1" spc="440" dirty="0">
                <a:solidFill>
                  <a:schemeClr val="tx1"/>
                </a:solidFill>
                <a:latin typeface="Segoe UI" panose="020B0502040204020203" pitchFamily="34" charset="0"/>
                <a:cs typeface="Segoe UI" panose="020B0502040204020203" pitchFamily="34" charset="0"/>
              </a:rPr>
              <a:t>Removed Column</a:t>
            </a:r>
            <a:endParaRPr sz="2800" b="1" spc="440" dirty="0">
              <a:solidFill>
                <a:schemeClr val="tx1"/>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270F9C07-A541-956D-77D2-8DFC08EF1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485900"/>
            <a:ext cx="11009524" cy="7980952"/>
          </a:xfrm>
          <a:prstGeom prst="rect">
            <a:avLst/>
          </a:prstGeom>
        </p:spPr>
      </p:pic>
    </p:spTree>
    <p:extLst>
      <p:ext uri="{BB962C8B-B14F-4D97-AF65-F5344CB8AC3E}">
        <p14:creationId xmlns:p14="http://schemas.microsoft.com/office/powerpoint/2010/main" val="217133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EB260FC-5F26-F84E-BDDC-4CDD63A2B91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99993DD5-831A-0AF9-A420-5E1700EC9D92}"/>
              </a:ext>
            </a:extLst>
          </p:cNvPr>
          <p:cNvSpPr txBox="1">
            <a:spLocks noGrp="1"/>
          </p:cNvSpPr>
          <p:nvPr>
            <p:ph type="title"/>
          </p:nvPr>
        </p:nvSpPr>
        <p:spPr>
          <a:xfrm>
            <a:off x="316095" y="419100"/>
            <a:ext cx="17655810" cy="628377"/>
          </a:xfrm>
          <a:prstGeom prst="rect">
            <a:avLst/>
          </a:prstGeom>
        </p:spPr>
        <p:txBody>
          <a:bodyPr vert="horz" wrap="square" lIns="0" tIns="12700" rIns="0" bIns="0" rtlCol="0">
            <a:spAutoFit/>
          </a:bodyPr>
          <a:lstStyle/>
          <a:p>
            <a:pPr marL="12700" algn="ctr">
              <a:spcBef>
                <a:spcPts val="100"/>
              </a:spcBef>
            </a:pPr>
            <a:r>
              <a:rPr lang="en-IN" sz="4000" b="1" dirty="0">
                <a:latin typeface="Segoe UI" panose="020B0502040204020203" pitchFamily="34" charset="0"/>
                <a:cs typeface="Segoe UI" panose="020B0502040204020203" pitchFamily="34" charset="0"/>
              </a:rPr>
              <a:t>OUTLIERS</a:t>
            </a:r>
            <a:endParaRPr sz="4000" b="1" spc="440"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0E6A89C-A120-53FD-932F-03F61F5D9A7B}"/>
              </a:ext>
            </a:extLst>
          </p:cNvPr>
          <p:cNvSpPr txBox="1"/>
          <p:nvPr/>
        </p:nvSpPr>
        <p:spPr>
          <a:xfrm>
            <a:off x="152399" y="1238389"/>
            <a:ext cx="17983200" cy="461665"/>
          </a:xfrm>
          <a:prstGeom prst="rect">
            <a:avLst/>
          </a:prstGeom>
          <a:noFill/>
        </p:spPr>
        <p:txBody>
          <a:bodyPr wrap="square" rtlCol="0">
            <a:spAutoFit/>
          </a:bodyPr>
          <a:lstStyle/>
          <a:p>
            <a:pPr algn="ctr"/>
            <a:r>
              <a:rPr lang="en-US" sz="2400" b="1" dirty="0"/>
              <a:t>AMT_INCOME_TOTAL</a:t>
            </a:r>
            <a:endParaRPr lang="en-IN" sz="2400" b="1" dirty="0"/>
          </a:p>
        </p:txBody>
      </p:sp>
      <p:pic>
        <p:nvPicPr>
          <p:cNvPr id="8" name="Picture 7">
            <a:extLst>
              <a:ext uri="{FF2B5EF4-FFF2-40B4-BE49-F238E27FC236}">
                <a16:creationId xmlns:a16="http://schemas.microsoft.com/office/drawing/2014/main" id="{3747023A-0938-1842-094D-E8A6F4289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00" y="3781060"/>
            <a:ext cx="7389377" cy="458642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7F58C6B8-AB12-8E56-9EF5-053EDB683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9823" y="3856221"/>
            <a:ext cx="7032840" cy="4436099"/>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B5FBA75F-5A81-04D7-C800-95DE039410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6694" y="2058658"/>
            <a:ext cx="7161905" cy="600000"/>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0FD7F5C6-D08D-2561-5B6E-C38126AD3C8E}"/>
              </a:ext>
            </a:extLst>
          </p:cNvPr>
          <p:cNvSpPr txBox="1"/>
          <p:nvPr/>
        </p:nvSpPr>
        <p:spPr>
          <a:xfrm>
            <a:off x="774905" y="8582591"/>
            <a:ext cx="16738190" cy="1200329"/>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The data shows Quartile 1 at ₹1,12,500 and Quartile 3 at ₹2,02,500, with an interquartile range of ₹90,000. The boxplot reveals a right-skewed distribution, with most values clustered below ₹2,00,000. There are a few higher values approaching the upper limit, indicating possible mild outliers.</a:t>
            </a:r>
            <a:endParaRPr lang="en-IN" sz="24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E0AEDA7-61BE-E339-929A-4CF1AD82A5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4952" y="2822356"/>
            <a:ext cx="10438095" cy="847619"/>
          </a:xfrm>
          <a:prstGeom prst="rect">
            <a:avLst/>
          </a:prstGeom>
        </p:spPr>
      </p:pic>
    </p:spTree>
    <p:extLst>
      <p:ext uri="{BB962C8B-B14F-4D97-AF65-F5344CB8AC3E}">
        <p14:creationId xmlns:p14="http://schemas.microsoft.com/office/powerpoint/2010/main" val="227322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B6AFEE-2EC0-EEAE-6076-5E7BB1AE50C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B663C41D-0583-D431-E548-33138E0C9BA3}"/>
              </a:ext>
            </a:extLst>
          </p:cNvPr>
          <p:cNvSpPr txBox="1">
            <a:spLocks noGrp="1"/>
          </p:cNvSpPr>
          <p:nvPr>
            <p:ph type="title"/>
          </p:nvPr>
        </p:nvSpPr>
        <p:spPr>
          <a:xfrm>
            <a:off x="316095" y="419100"/>
            <a:ext cx="17655810" cy="628377"/>
          </a:xfrm>
          <a:prstGeom prst="rect">
            <a:avLst/>
          </a:prstGeom>
        </p:spPr>
        <p:txBody>
          <a:bodyPr vert="horz" wrap="square" lIns="0" tIns="12700" rIns="0" bIns="0" rtlCol="0">
            <a:spAutoFit/>
          </a:bodyPr>
          <a:lstStyle/>
          <a:p>
            <a:pPr marL="12700" algn="ctr">
              <a:spcBef>
                <a:spcPts val="100"/>
              </a:spcBef>
            </a:pPr>
            <a:r>
              <a:rPr lang="en-IN" sz="4000" b="1" dirty="0">
                <a:latin typeface="Segoe UI" panose="020B0502040204020203" pitchFamily="34" charset="0"/>
                <a:cs typeface="Segoe UI" panose="020B0502040204020203" pitchFamily="34" charset="0"/>
              </a:rPr>
              <a:t>OUTLIERS</a:t>
            </a:r>
            <a:endParaRPr sz="4000" b="1" spc="440"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542392F9-4812-3AEF-A89C-EF3725B79213}"/>
              </a:ext>
            </a:extLst>
          </p:cNvPr>
          <p:cNvSpPr txBox="1"/>
          <p:nvPr/>
        </p:nvSpPr>
        <p:spPr>
          <a:xfrm>
            <a:off x="152400" y="1472235"/>
            <a:ext cx="17983200" cy="461665"/>
          </a:xfrm>
          <a:prstGeom prst="rect">
            <a:avLst/>
          </a:prstGeom>
          <a:noFill/>
        </p:spPr>
        <p:txBody>
          <a:bodyPr wrap="square" rtlCol="0">
            <a:spAutoFit/>
          </a:bodyPr>
          <a:lstStyle/>
          <a:p>
            <a:pPr algn="ctr">
              <a:defRPr/>
            </a:pPr>
            <a:r>
              <a:rPr lang="en-US" sz="2400" b="1" dirty="0">
                <a:latin typeface="Segoe UI" panose="020B0502040204020203" pitchFamily="34" charset="0"/>
                <a:cs typeface="Segoe UI" panose="020B0502040204020203" pitchFamily="34" charset="0"/>
              </a:rPr>
              <a:t>DAYS_EMPLOYED(YR)</a:t>
            </a:r>
          </a:p>
        </p:txBody>
      </p:sp>
      <p:pic>
        <p:nvPicPr>
          <p:cNvPr id="19" name="Picture 18">
            <a:extLst>
              <a:ext uri="{FF2B5EF4-FFF2-40B4-BE49-F238E27FC236}">
                <a16:creationId xmlns:a16="http://schemas.microsoft.com/office/drawing/2014/main" id="{4684FE7E-EB97-E595-8D7D-9BED67B05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046" y="3381979"/>
            <a:ext cx="8961905" cy="600000"/>
          </a:xfrm>
          <a:prstGeom prst="rect">
            <a:avLst/>
          </a:prstGeom>
        </p:spPr>
      </p:pic>
      <p:pic>
        <p:nvPicPr>
          <p:cNvPr id="21" name="Picture 20">
            <a:extLst>
              <a:ext uri="{FF2B5EF4-FFF2-40B4-BE49-F238E27FC236}">
                <a16:creationId xmlns:a16="http://schemas.microsoft.com/office/drawing/2014/main" id="{AFB55725-4AD8-4D17-6577-2F03BFE31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666" y="2378244"/>
            <a:ext cx="6266667" cy="600000"/>
          </a:xfrm>
          <a:prstGeom prst="rect">
            <a:avLst/>
          </a:prstGeom>
        </p:spPr>
      </p:pic>
      <p:pic>
        <p:nvPicPr>
          <p:cNvPr id="23" name="Picture 22">
            <a:extLst>
              <a:ext uri="{FF2B5EF4-FFF2-40B4-BE49-F238E27FC236}">
                <a16:creationId xmlns:a16="http://schemas.microsoft.com/office/drawing/2014/main" id="{94ED4854-F836-4D6F-4AD1-BC142D6A7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693" y="4426323"/>
            <a:ext cx="8552381" cy="4428571"/>
          </a:xfrm>
          <a:prstGeom prst="rect">
            <a:avLst/>
          </a:prstGeom>
        </p:spPr>
      </p:pic>
      <p:sp>
        <p:nvSpPr>
          <p:cNvPr id="24" name="TextBox 23">
            <a:extLst>
              <a:ext uri="{FF2B5EF4-FFF2-40B4-BE49-F238E27FC236}">
                <a16:creationId xmlns:a16="http://schemas.microsoft.com/office/drawing/2014/main" id="{7C3AF639-67E3-AFC5-1A73-BA8066C78F2E}"/>
              </a:ext>
            </a:extLst>
          </p:cNvPr>
          <p:cNvSpPr txBox="1"/>
          <p:nvPr/>
        </p:nvSpPr>
        <p:spPr>
          <a:xfrm>
            <a:off x="9753600" y="4290450"/>
            <a:ext cx="8382000" cy="4493538"/>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After analyzing the data for years of employment, I found that most people have only worked for a few years, with the median being 6 years. The minimum is 0 years, which could indicate someone just started, while the maximum is an unrealistic 1,001 years—clearly a major error in the data. The average (mean) is extremely high at 184 years; this is also because of these incorrect outlier values. Most values actually fall below 16 years, and only a few extreme data points are distorting the overall picture.</a:t>
            </a:r>
          </a:p>
          <a:p>
            <a:endParaRPr lang="en-US" sz="2200" dirty="0">
              <a:latin typeface="Segoe UI" panose="020B0502040204020203" pitchFamily="34" charset="0"/>
              <a:cs typeface="Segoe UI" panose="020B0502040204020203" pitchFamily="34" charset="0"/>
            </a:endParaRPr>
          </a:p>
          <a:p>
            <a:r>
              <a:rPr lang="en-US" sz="2200" dirty="0">
                <a:latin typeface="Segoe UI" panose="020B0502040204020203" pitchFamily="34" charset="0"/>
                <a:cs typeface="Segoe UI" panose="020B0502040204020203" pitchFamily="34" charset="0"/>
              </a:rPr>
              <a:t>The data set for employment years has major outliers and mistakes that make the average misleading. Most people have worked for less than 16 years, but impossible values (like 1,001 years) need to be fixed or removed for the analysis to be useful. </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8577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DBAC41F-62CA-B774-F0BF-9ED779B472C3}"/>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553C29B4-1AF7-8DFF-00D8-B06A42191C84}"/>
              </a:ext>
            </a:extLst>
          </p:cNvPr>
          <p:cNvSpPr txBox="1">
            <a:spLocks noGrp="1"/>
          </p:cNvSpPr>
          <p:nvPr>
            <p:ph type="title"/>
          </p:nvPr>
        </p:nvSpPr>
        <p:spPr>
          <a:xfrm>
            <a:off x="316095" y="419100"/>
            <a:ext cx="17655810" cy="628377"/>
          </a:xfrm>
          <a:prstGeom prst="rect">
            <a:avLst/>
          </a:prstGeom>
        </p:spPr>
        <p:txBody>
          <a:bodyPr vert="horz" wrap="square" lIns="0" tIns="12700" rIns="0" bIns="0" rtlCol="0">
            <a:spAutoFit/>
          </a:bodyPr>
          <a:lstStyle/>
          <a:p>
            <a:pPr marL="12700" algn="ctr">
              <a:spcBef>
                <a:spcPts val="100"/>
              </a:spcBef>
            </a:pPr>
            <a:r>
              <a:rPr lang="en-IN" sz="4000" b="1" dirty="0">
                <a:latin typeface="Segoe UI" panose="020B0502040204020203" pitchFamily="34" charset="0"/>
                <a:cs typeface="Segoe UI" panose="020B0502040204020203" pitchFamily="34" charset="0"/>
              </a:rPr>
              <a:t>OUTLIERS</a:t>
            </a:r>
            <a:endParaRPr sz="4000" b="1" spc="440" dirty="0">
              <a:solidFill>
                <a:schemeClr val="tx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02B4B7B3-EA3C-0B44-CC3A-165EFE9FF223}"/>
              </a:ext>
            </a:extLst>
          </p:cNvPr>
          <p:cNvSpPr txBox="1"/>
          <p:nvPr/>
        </p:nvSpPr>
        <p:spPr>
          <a:xfrm>
            <a:off x="152400" y="1472235"/>
            <a:ext cx="17983200" cy="461665"/>
          </a:xfrm>
          <a:prstGeom prst="rect">
            <a:avLst/>
          </a:prstGeom>
          <a:noFill/>
        </p:spPr>
        <p:txBody>
          <a:bodyPr wrap="square" rtlCol="0">
            <a:spAutoFit/>
          </a:bodyPr>
          <a:lstStyle/>
          <a:p>
            <a:pPr algn="ctr">
              <a:defRPr/>
            </a:pPr>
            <a:r>
              <a:rPr lang="en-US" sz="2400" b="1" dirty="0">
                <a:latin typeface="Segoe UI" panose="020B0502040204020203" pitchFamily="34" charset="0"/>
                <a:cs typeface="Segoe UI" panose="020B0502040204020203" pitchFamily="34" charset="0"/>
              </a:rPr>
              <a:t>DAYS_BIRTH(YR)</a:t>
            </a:r>
          </a:p>
        </p:txBody>
      </p:sp>
      <p:pic>
        <p:nvPicPr>
          <p:cNvPr id="4" name="Picture 3">
            <a:extLst>
              <a:ext uri="{FF2B5EF4-FFF2-40B4-BE49-F238E27FC236}">
                <a16:creationId xmlns:a16="http://schemas.microsoft.com/office/drawing/2014/main" id="{B957C602-CD6C-0DAD-B3B2-44F6605CC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399" y="4762500"/>
            <a:ext cx="6640909" cy="4052265"/>
          </a:xfrm>
          <a:prstGeom prst="rect">
            <a:avLst/>
          </a:prstGeom>
        </p:spPr>
      </p:pic>
      <p:pic>
        <p:nvPicPr>
          <p:cNvPr id="7" name="Picture 6">
            <a:extLst>
              <a:ext uri="{FF2B5EF4-FFF2-40B4-BE49-F238E27FC236}">
                <a16:creationId xmlns:a16="http://schemas.microsoft.com/office/drawing/2014/main" id="{7E129F77-8B80-7C39-7A8E-2F5F4DF1D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5495" y="3410623"/>
            <a:ext cx="7190476" cy="676190"/>
          </a:xfrm>
          <a:prstGeom prst="rect">
            <a:avLst/>
          </a:prstGeom>
        </p:spPr>
      </p:pic>
      <p:pic>
        <p:nvPicPr>
          <p:cNvPr id="9" name="Picture 8">
            <a:extLst>
              <a:ext uri="{FF2B5EF4-FFF2-40B4-BE49-F238E27FC236}">
                <a16:creationId xmlns:a16="http://schemas.microsoft.com/office/drawing/2014/main" id="{1284EB47-D8BE-4757-609F-4E99132AB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6448" y="2302143"/>
            <a:ext cx="6228571" cy="619048"/>
          </a:xfrm>
          <a:prstGeom prst="rect">
            <a:avLst/>
          </a:prstGeom>
        </p:spPr>
      </p:pic>
      <p:sp>
        <p:nvSpPr>
          <p:cNvPr id="10" name="TextBox 9">
            <a:extLst>
              <a:ext uri="{FF2B5EF4-FFF2-40B4-BE49-F238E27FC236}">
                <a16:creationId xmlns:a16="http://schemas.microsoft.com/office/drawing/2014/main" id="{55B303B6-B31A-3058-1C03-53C4DE9EDBEF}"/>
              </a:ext>
            </a:extLst>
          </p:cNvPr>
          <p:cNvSpPr txBox="1"/>
          <p:nvPr/>
        </p:nvSpPr>
        <p:spPr>
          <a:xfrm>
            <a:off x="9601200" y="4686300"/>
            <a:ext cx="7467600" cy="3816429"/>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The analysis of the DATS_BIRTH data reveals that most values are concentrated between 34 and 54, as indicated by the interquartile range. The mean (44), median (43), and mode (30) suggest a fairly symmetrical distribution, with a minimum of 21 and a maximum of 69. The boxplot does not show significant outliers and confirms that most data points are close to the center, with only a few at the extremes. Overall, the distribution appears balanced, and there are no serious anomalies. In conclusion, this dataset presents a reliable and typical distribution, making it suitable for further analysis or decision-making</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4005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1566</TotalTime>
  <Words>3272</Words>
  <Application>Microsoft Office PowerPoint</Application>
  <PresentationFormat>Custom</PresentationFormat>
  <Paragraphs>136</Paragraphs>
  <Slides>24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Unicode MS</vt:lpstr>
      <vt:lpstr>Arial</vt:lpstr>
      <vt:lpstr>Calibri</vt:lpstr>
      <vt:lpstr>Century Gothic</vt:lpstr>
      <vt:lpstr>Segoe UI</vt:lpstr>
      <vt:lpstr>Sylfaen</vt:lpstr>
      <vt:lpstr>Trebuchet MS</vt:lpstr>
      <vt:lpstr>Wingdings 3</vt:lpstr>
      <vt:lpstr>Ion</vt:lpstr>
      <vt:lpstr>Bank Loan Case Study</vt:lpstr>
      <vt:lpstr>Project Description</vt:lpstr>
      <vt:lpstr>Objective:</vt:lpstr>
      <vt:lpstr>All the analysis has been performed  in excel. This tool is also used to create graphical  representation of the results and to understand  the result set better.</vt:lpstr>
      <vt:lpstr>Handling Missing Values</vt:lpstr>
      <vt:lpstr>Removed Column</vt:lpstr>
      <vt:lpstr>OUTLIERS</vt:lpstr>
      <vt:lpstr>OUTLIERS</vt:lpstr>
      <vt:lpstr>OUTLIERS</vt:lpstr>
      <vt:lpstr>OUTLIERS</vt:lpstr>
      <vt:lpstr>OUTLIERS</vt:lpstr>
      <vt:lpstr>Data Imbalance</vt:lpstr>
      <vt:lpstr>Data Imbalance</vt:lpstr>
      <vt:lpstr>UNIVARIATE ANALYSIS</vt:lpstr>
      <vt:lpstr>UNIVARIATE ANALYSIS</vt:lpstr>
      <vt:lpstr>UNIVARIATE ANALYSIS</vt:lpstr>
      <vt:lpstr>Segmented Univariate Analysis</vt:lpstr>
      <vt:lpstr>Segmented Univariate Analysis</vt:lpstr>
      <vt:lpstr>Bivariate Analysis</vt:lpstr>
      <vt:lpstr>Bivariate Analysis</vt:lpstr>
      <vt:lpstr>Bivariate Analysis</vt:lpstr>
      <vt:lpstr>Bivariate Analysis</vt:lpstr>
      <vt:lpstr> The bank must give special attention to outliers in employment years and income data, as they can skew analysis and affect risk assessment. Due to the imbalanced dataset, modeling should use proper techniques like oversampling, undersampling, or specialized algorithms to avoid bias toward non-defaulters. Many defaulters fall within the middle-income group, highlighting the need for extra checks for applicants earning between ₹85,650 and ₹1,15,650. The strong correlation between loan amount and goods price indicates that most loans are taken to buy specific items—this can help predict the purpose of the loan. Features like income, age, and employment show weak or unclear patterns among defaulters, so loan approval should not depend on these alone. Customers with shorter work history or unrealistic employment records (like 1,001 years) must be reviewed or flagged automatically. Although married applicants dominate the dataset, male clients show a slightly higher default rate and may require deeper profiling. Clients from densely populated but high-rated regions still appear in the defaulter group, suggesting demographic data needs further review. Most defaulters prefer cash loans, so stricter risk checks should be applied to this product type.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 Hoc Insights</dc:title>
  <dc:creator>suryachandra17</dc:creator>
  <cp:keywords>DAGiFNPXZE0,BAF0CET5UnY,0</cp:keywords>
  <cp:lastModifiedBy>rahul vishwakarma</cp:lastModifiedBy>
  <cp:revision>66</cp:revision>
  <dcterms:created xsi:type="dcterms:W3CDTF">2025-03-24T09:17:44Z</dcterms:created>
  <dcterms:modified xsi:type="dcterms:W3CDTF">2025-09-03T07:50:46Z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2025-03-21T00:00:00Z</vt:filetime>
  </property>
  <property fmtid="{D5CDD505-2E9C-101B-9397-08002B2CF9AE}" pid="3" name="Creator">
    <vt:lpwstr>Canva</vt:lpwstr>
  </property>
  <property fmtid="{D5CDD505-2E9C-101B-9397-08002B2CF9AE}" pid="4" name="LastSaved">
    <vt:filetime>2025-03-24T00:00:00Z</vt:filetime>
  </property>
  <property fmtid="{D5CDD505-2E9C-101B-9397-08002B2CF9AE}" pid="5" name="Producer">
    <vt:lpwstr>Canva</vt:lpwstr>
  </property>
</Properties>
</file>