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notesMasterIdLst>
    <p:notesMasterId r:id="rId26"/>
  </p:notesMasterIdLst>
  <p:sldIdLst>
    <p:sldId id="256" r:id="rId2"/>
    <p:sldId id="258" r:id="rId3"/>
    <p:sldId id="283" r:id="rId4"/>
    <p:sldId id="277" r:id="rId5"/>
    <p:sldId id="265" r:id="rId6"/>
    <p:sldId id="284" r:id="rId7"/>
    <p:sldId id="301" r:id="rId8"/>
    <p:sldId id="285" r:id="rId9"/>
    <p:sldId id="302" r:id="rId10"/>
    <p:sldId id="282" r:id="rId11"/>
    <p:sldId id="303" r:id="rId12"/>
    <p:sldId id="286" r:id="rId13"/>
    <p:sldId id="304" r:id="rId14"/>
    <p:sldId id="287" r:id="rId15"/>
    <p:sldId id="305" r:id="rId16"/>
    <p:sldId id="288" r:id="rId17"/>
    <p:sldId id="289" r:id="rId18"/>
    <p:sldId id="306" r:id="rId19"/>
    <p:sldId id="307" r:id="rId20"/>
    <p:sldId id="308" r:id="rId21"/>
    <p:sldId id="309" r:id="rId22"/>
    <p:sldId id="310" r:id="rId23"/>
    <p:sldId id="276" r:id="rId24"/>
    <p:sldId id="300" r:id="rId25"/>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D671F78-3EB1-47B9-AD5B-1ED4FB38FB4A}" type="datetimeFigureOut">
              <a:rPr lang="en-IN" smtClean="0"/>
              <a:t>03-09-2025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3282AC6-4B12-4D67-9B36-43B8027D89F4}" type="slidenum">
              <a:rPr lang="en-IN" smtClean="0"/>
              <a:t>‹#›</a:t>
            </a:fld>
            <a:endParaRPr lang="en-IN"/>
          </a:p>
        </p:txBody>
      </p:sp>
    </p:spTree>
    <p:extLst>
      <p:ext uri="{BB962C8B-B14F-4D97-AF65-F5344CB8AC3E}">
        <p14:creationId xmlns:p14="http://schemas.microsoft.com/office/powerpoint/2010/main" val="379262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282AC6-4B12-4D67-9B36-43B8027D89F4}" type="slidenum">
              <a:rPr lang="en-IN" smtClean="0"/>
              <a:t>8</a:t>
            </a:fld>
            <a:endParaRPr lang="en-IN"/>
          </a:p>
        </p:txBody>
      </p:sp>
    </p:spTree>
    <p:extLst>
      <p:ext uri="{BB962C8B-B14F-4D97-AF65-F5344CB8AC3E}">
        <p14:creationId xmlns:p14="http://schemas.microsoft.com/office/powerpoint/2010/main" val="19975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282AC6-4B12-4D67-9B36-43B8027D89F4}" type="slidenum">
              <a:rPr lang="en-IN" smtClean="0"/>
              <a:t>11</a:t>
            </a:fld>
            <a:endParaRPr lang="en-IN"/>
          </a:p>
        </p:txBody>
      </p:sp>
    </p:spTree>
    <p:extLst>
      <p:ext uri="{BB962C8B-B14F-4D97-AF65-F5344CB8AC3E}">
        <p14:creationId xmlns:p14="http://schemas.microsoft.com/office/powerpoint/2010/main" val="12151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08B65-4790-4AAF-4772-167FE5E6A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2E2CD2-4610-AFF9-7144-487A71F55C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559EF-649A-74E1-0CEB-94E085ED810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ADDE64-64DF-DDB6-1A0A-CE4FA9B24F9A}"/>
              </a:ext>
            </a:extLst>
          </p:cNvPr>
          <p:cNvSpPr>
            <a:spLocks noGrp="1"/>
          </p:cNvSpPr>
          <p:nvPr>
            <p:ph type="sldNum" sz="quarter" idx="5"/>
          </p:nvPr>
        </p:nvSpPr>
        <p:spPr/>
        <p:txBody>
          <a:bodyPr/>
          <a:lstStyle/>
          <a:p>
            <a:fld id="{C3282AC6-4B12-4D67-9B36-43B8027D89F4}" type="slidenum">
              <a:rPr lang="en-IN" smtClean="0"/>
              <a:t>13</a:t>
            </a:fld>
            <a:endParaRPr lang="en-IN"/>
          </a:p>
        </p:txBody>
      </p:sp>
    </p:spTree>
    <p:extLst>
      <p:ext uri="{BB962C8B-B14F-4D97-AF65-F5344CB8AC3E}">
        <p14:creationId xmlns:p14="http://schemas.microsoft.com/office/powerpoint/2010/main" val="392536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36A37-A1F9-6696-B94C-AC3EE6B07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DC50A7-ABE4-80B9-4C8B-6AFF41A1B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21F97-9087-FF1B-CB50-156A66A3A5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BF94F8-C6DA-29EF-AB69-F8235477E16C}"/>
              </a:ext>
            </a:extLst>
          </p:cNvPr>
          <p:cNvSpPr>
            <a:spLocks noGrp="1"/>
          </p:cNvSpPr>
          <p:nvPr>
            <p:ph type="sldNum" sz="quarter" idx="5"/>
          </p:nvPr>
        </p:nvSpPr>
        <p:spPr/>
        <p:txBody>
          <a:bodyPr/>
          <a:lstStyle/>
          <a:p>
            <a:fld id="{C3282AC6-4B12-4D67-9B36-43B8027D89F4}" type="slidenum">
              <a:rPr lang="en-IN" smtClean="0"/>
              <a:t>20</a:t>
            </a:fld>
            <a:endParaRPr lang="en-IN"/>
          </a:p>
        </p:txBody>
      </p:sp>
    </p:spTree>
    <p:extLst>
      <p:ext uri="{BB962C8B-B14F-4D97-AF65-F5344CB8AC3E}">
        <p14:creationId xmlns:p14="http://schemas.microsoft.com/office/powerpoint/2010/main" val="398884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24887-1573-2CAE-21B1-0439ADCD6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F5AB4-171B-9029-945D-2B0D9832B3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BE6F5-071F-0D64-B9DD-23813ACEA6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0AFDCC-C22A-DAD5-2986-FF33F8BF23DB}"/>
              </a:ext>
            </a:extLst>
          </p:cNvPr>
          <p:cNvSpPr>
            <a:spLocks noGrp="1"/>
          </p:cNvSpPr>
          <p:nvPr>
            <p:ph type="sldNum" sz="quarter" idx="5"/>
          </p:nvPr>
        </p:nvSpPr>
        <p:spPr/>
        <p:txBody>
          <a:bodyPr/>
          <a:lstStyle/>
          <a:p>
            <a:fld id="{C3282AC6-4B12-4D67-9B36-43B8027D89F4}" type="slidenum">
              <a:rPr lang="en-IN" smtClean="0"/>
              <a:t>22</a:t>
            </a:fld>
            <a:endParaRPr lang="en-IN"/>
          </a:p>
        </p:txBody>
      </p:sp>
    </p:spTree>
    <p:extLst>
      <p:ext uri="{BB962C8B-B14F-4D97-AF65-F5344CB8AC3E}">
        <p14:creationId xmlns:p14="http://schemas.microsoft.com/office/powerpoint/2010/main" val="312989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accent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074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4876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0052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4" name="Text Placeholder 3"/>
          <p:cNvSpPr>
            <a:spLocks noGrp="1"/>
          </p:cNvSpPr>
          <p:nvPr>
            <p:ph type="body" sz="half" idx="13"/>
          </p:nvPr>
        </p:nvSpPr>
        <p:spPr>
          <a:xfrm>
            <a:off x="2895600" y="5656761"/>
            <a:ext cx="11078742" cy="513261"/>
          </a:xfrm>
        </p:spPr>
        <p:txBody>
          <a:bodyPr anchor="t">
            <a:normAutofit/>
          </a:bodyPr>
          <a:lstStyle>
            <a:lvl1pPr marL="0" indent="0">
              <a:buNone/>
              <a:defRPr lang="en-US" sz="2100" b="0" i="0" kern="1200" cap="small" dirty="0">
                <a:solidFill>
                  <a:schemeClr val="accent1"/>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
        <p:nvSpPr>
          <p:cNvPr id="13" name="TextBox 12"/>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89178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2" y="4686302"/>
            <a:ext cx="13238489"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482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903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1896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8136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5503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6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0171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1399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074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230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1401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1"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2"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841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6255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12000296" y="0"/>
            <a:ext cx="2405081" cy="17145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12913518" y="9139299"/>
            <a:ext cx="1490601" cy="1147701"/>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9/3/2025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11765814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43000" y="3848100"/>
            <a:ext cx="14935200" cy="1956305"/>
          </a:xfrm>
          <a:prstGeom prst="rect">
            <a:avLst/>
          </a:prstGeom>
        </p:spPr>
        <p:txBody>
          <a:bodyPr vert="horz" wrap="square" lIns="0" tIns="17145" rIns="0" bIns="0" rtlCol="0">
            <a:spAutoFit/>
          </a:bodyPr>
          <a:lstStyle/>
          <a:p>
            <a:r>
              <a:rPr lang="en-US" b="1" dirty="0"/>
              <a:t>Impact of Car Features on Price and Profitability</a:t>
            </a:r>
          </a:p>
        </p:txBody>
      </p:sp>
      <p:sp>
        <p:nvSpPr>
          <p:cNvPr id="10" name="object 10"/>
          <p:cNvSpPr txBox="1"/>
          <p:nvPr/>
        </p:nvSpPr>
        <p:spPr>
          <a:xfrm>
            <a:off x="13214985" y="9334500"/>
            <a:ext cx="4793615" cy="406400"/>
          </a:xfrm>
          <a:prstGeom prst="rect">
            <a:avLst/>
          </a:prstGeom>
        </p:spPr>
        <p:txBody>
          <a:bodyPr vert="horz" wrap="square" lIns="0" tIns="12700" rIns="0" bIns="0" rtlCol="0">
            <a:spAutoFit/>
          </a:bodyPr>
          <a:lstStyle/>
          <a:p>
            <a:pPr marL="12700">
              <a:lnSpc>
                <a:spcPct val="100000"/>
              </a:lnSpc>
              <a:spcBef>
                <a:spcPts val="100"/>
              </a:spcBef>
            </a:pPr>
            <a:r>
              <a:rPr lang="en-US" sz="2500" spc="-385" dirty="0">
                <a:solidFill>
                  <a:srgbClr val="F4F4F4"/>
                </a:solidFill>
                <a:latin typeface="Trebuchet MS"/>
                <a:cs typeface="Trebuchet MS"/>
              </a:rPr>
              <a:t>  </a:t>
            </a:r>
            <a:endParaRPr sz="2500" dirty="0">
              <a:latin typeface="Trebuchet MS"/>
              <a:cs typeface="Trebuchet MS"/>
            </a:endParaRPr>
          </a:p>
        </p:txBody>
      </p:sp>
      <p:sp>
        <p:nvSpPr>
          <p:cNvPr id="13" name="TextBox 12">
            <a:extLst>
              <a:ext uri="{FF2B5EF4-FFF2-40B4-BE49-F238E27FC236}">
                <a16:creationId xmlns:a16="http://schemas.microsoft.com/office/drawing/2014/main" id="{CAD6678B-4737-C2E8-1CB4-7677315C80D2}"/>
              </a:ext>
            </a:extLst>
          </p:cNvPr>
          <p:cNvSpPr txBox="1"/>
          <p:nvPr/>
        </p:nvSpPr>
        <p:spPr>
          <a:xfrm>
            <a:off x="11255692" y="9029700"/>
            <a:ext cx="6270308" cy="369332"/>
          </a:xfrm>
          <a:prstGeom prst="rect">
            <a:avLst/>
          </a:prstGeom>
          <a:noFill/>
        </p:spPr>
        <p:txBody>
          <a:bodyPr wrap="square" rtlCol="0">
            <a:spAutoFit/>
          </a:bodyPr>
          <a:lstStyle/>
          <a:p>
            <a:r>
              <a:rPr lang="en-IN" sz="1800" b="1" spc="130" dirty="0">
                <a:solidFill>
                  <a:srgbClr val="F4F4F4"/>
                </a:solidFill>
                <a:latin typeface="Sylfaen" panose="010A0502050306030303" pitchFamily="18" charset="0"/>
                <a:cs typeface="Trebuchet MS"/>
              </a:rPr>
              <a:t>Presented</a:t>
            </a:r>
            <a:r>
              <a:rPr lang="en-IN" sz="1800" b="1" spc="-75" dirty="0">
                <a:solidFill>
                  <a:srgbClr val="F4F4F4"/>
                </a:solidFill>
                <a:latin typeface="Sylfaen" panose="010A0502050306030303" pitchFamily="18" charset="0"/>
                <a:cs typeface="Trebuchet MS"/>
              </a:rPr>
              <a:t> </a:t>
            </a:r>
            <a:r>
              <a:rPr lang="en-IN" sz="1800" b="1" spc="130" dirty="0">
                <a:solidFill>
                  <a:srgbClr val="F4F4F4"/>
                </a:solidFill>
                <a:latin typeface="Sylfaen" panose="010A0502050306030303" pitchFamily="18" charset="0"/>
                <a:cs typeface="Trebuchet MS"/>
              </a:rPr>
              <a:t>By : Rahul Vishwakarma</a:t>
            </a:r>
            <a:endParaRPr lang="en-IN" b="1" dirty="0">
              <a:latin typeface="Sylfaen" panose="010A05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B6AFEE-2EC0-EEAE-6076-5E7BB1AE50C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B663C41D-0583-D431-E548-33138E0C9BA3}"/>
              </a:ext>
            </a:extLst>
          </p:cNvPr>
          <p:cNvSpPr txBox="1">
            <a:spLocks noGrp="1"/>
          </p:cNvSpPr>
          <p:nvPr>
            <p:ph type="title"/>
          </p:nvPr>
        </p:nvSpPr>
        <p:spPr>
          <a:xfrm>
            <a:off x="316095" y="419100"/>
            <a:ext cx="17655810" cy="1182375"/>
          </a:xfrm>
          <a:prstGeom prst="rect">
            <a:avLst/>
          </a:prstGeom>
        </p:spPr>
        <p:txBody>
          <a:bodyPr vert="horz" wrap="square" lIns="0" tIns="12700" rIns="0" bIns="0" rtlCol="0">
            <a:spAutoFit/>
          </a:bodyPr>
          <a:lstStyle/>
          <a:p>
            <a:r>
              <a:rPr lang="en-IN" sz="2800" b="1" dirty="0"/>
              <a:t>Task 3: </a:t>
            </a:r>
            <a:r>
              <a:rPr lang="en-US" sz="2400" dirty="0">
                <a:latin typeface="Segoe UI" panose="020B0502040204020203" pitchFamily="34" charset="0"/>
                <a:cs typeface="Segoe UI" panose="020B0502040204020203" pitchFamily="34" charset="0"/>
              </a:rPr>
              <a:t>Use regression analysis to identify the variables that have the strongest relationship with a car's price. Then create a bar chart that shows the coefficient values for each variable to visualize their relative importance.</a:t>
            </a: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 </a:t>
            </a:r>
          </a:p>
        </p:txBody>
      </p:sp>
      <p:pic>
        <p:nvPicPr>
          <p:cNvPr id="7" name="Picture 6">
            <a:extLst>
              <a:ext uri="{FF2B5EF4-FFF2-40B4-BE49-F238E27FC236}">
                <a16:creationId xmlns:a16="http://schemas.microsoft.com/office/drawing/2014/main" id="{CEEF2619-7063-ADC9-BBE1-02008FED8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019301"/>
            <a:ext cx="9370234" cy="5792532"/>
          </a:xfrm>
          <a:prstGeom prst="rect">
            <a:avLst/>
          </a:prstGeom>
        </p:spPr>
      </p:pic>
      <p:pic>
        <p:nvPicPr>
          <p:cNvPr id="11" name="Picture 10">
            <a:extLst>
              <a:ext uri="{FF2B5EF4-FFF2-40B4-BE49-F238E27FC236}">
                <a16:creationId xmlns:a16="http://schemas.microsoft.com/office/drawing/2014/main" id="{10F7FF95-6617-4875-FD52-5D1429170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022730"/>
            <a:ext cx="10580952" cy="2123810"/>
          </a:xfrm>
          <a:prstGeom prst="rect">
            <a:avLst/>
          </a:prstGeom>
        </p:spPr>
      </p:pic>
      <p:pic>
        <p:nvPicPr>
          <p:cNvPr id="13" name="Picture 12">
            <a:extLst>
              <a:ext uri="{FF2B5EF4-FFF2-40B4-BE49-F238E27FC236}">
                <a16:creationId xmlns:a16="http://schemas.microsoft.com/office/drawing/2014/main" id="{BB612F67-DC18-9C95-F894-89C4BE055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14" y="6488022"/>
            <a:ext cx="7238095" cy="1323810"/>
          </a:xfrm>
          <a:prstGeom prst="rect">
            <a:avLst/>
          </a:prstGeom>
        </p:spPr>
      </p:pic>
      <p:pic>
        <p:nvPicPr>
          <p:cNvPr id="15" name="Picture 14">
            <a:extLst>
              <a:ext uri="{FF2B5EF4-FFF2-40B4-BE49-F238E27FC236}">
                <a16:creationId xmlns:a16="http://schemas.microsoft.com/office/drawing/2014/main" id="{A788E1B9-1F35-A899-FB98-1B46A40EFE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14" y="4574940"/>
            <a:ext cx="2866667" cy="1619048"/>
          </a:xfrm>
          <a:prstGeom prst="rect">
            <a:avLst/>
          </a:prstGeom>
        </p:spPr>
      </p:pic>
      <p:pic>
        <p:nvPicPr>
          <p:cNvPr id="17" name="Picture 16">
            <a:extLst>
              <a:ext uri="{FF2B5EF4-FFF2-40B4-BE49-F238E27FC236}">
                <a16:creationId xmlns:a16="http://schemas.microsoft.com/office/drawing/2014/main" id="{4DACCD3F-5189-2DDF-E210-329C520403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14129" y="2019301"/>
            <a:ext cx="2761905" cy="2076190"/>
          </a:xfrm>
          <a:prstGeom prst="rect">
            <a:avLst/>
          </a:prstGeom>
        </p:spPr>
      </p:pic>
    </p:spTree>
    <p:extLst>
      <p:ext uri="{BB962C8B-B14F-4D97-AF65-F5344CB8AC3E}">
        <p14:creationId xmlns:p14="http://schemas.microsoft.com/office/powerpoint/2010/main" val="418577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2899F54-7D2F-2B31-46DB-EEEB8A02E016}"/>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F6F51CB7-2F49-557A-20FE-CFB5C34435F7}"/>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C8BE8DA8-050B-7A40-E793-3A17ED28058F}"/>
              </a:ext>
            </a:extLst>
          </p:cNvPr>
          <p:cNvSpPr txBox="1"/>
          <p:nvPr/>
        </p:nvSpPr>
        <p:spPr>
          <a:xfrm>
            <a:off x="1371600" y="1562100"/>
            <a:ext cx="16306800" cy="6186309"/>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Based on the regression analysis, we found that Engine Horsepower, Engine Cylinders, Highway MPG, and City MPG all have a positive and important connection with car prices.</a:t>
            </a:r>
          </a:p>
          <a:p>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Cars with more engine horsepower usually cost more. The more powerful the engine, the higher the price.</a:t>
            </a:r>
          </a:p>
          <a:p>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Cars with more engine cylinders tend to be </a:t>
            </a:r>
            <a:r>
              <a:rPr lang="en-US" sz="2200" i="1" dirty="0">
                <a:latin typeface="Segoe UI" panose="020B0502040204020203" pitchFamily="34" charset="0"/>
                <a:cs typeface="Segoe UI" panose="020B0502040204020203" pitchFamily="34" charset="0"/>
              </a:rPr>
              <a:t>cheaper</a:t>
            </a:r>
            <a:r>
              <a:rPr lang="en-US" sz="2200" dirty="0">
                <a:latin typeface="Segoe UI" panose="020B0502040204020203" pitchFamily="34" charset="0"/>
                <a:cs typeface="Segoe UI" panose="020B0502040204020203" pitchFamily="34" charset="0"/>
              </a:rPr>
              <a:t> in this model. This might be because today’s luxury cars don’t rely on cylinder count for cachet.</a:t>
            </a:r>
          </a:p>
          <a:p>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Cars with more doors (like 4-door sedans) typically cost less. Sportier, more expensive cars often have only two doors.</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Cars with good city fuel economy also have higher prices—good mileage is valuable.</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more popular a car is, the less it tends to cost, likely because popular cars are mass-produced and more affordable.</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In the graph, Engine Cylinders show the strongest positive link to price, meaning more cylinders usually mean a higher price.</a:t>
            </a:r>
            <a:br>
              <a:rPr lang="en-US" sz="2200" dirty="0">
                <a:latin typeface="Segoe UI" panose="020B0502040204020203" pitchFamily="34" charset="0"/>
                <a:cs typeface="Segoe UI" panose="020B0502040204020203" pitchFamily="34" charset="0"/>
              </a:rPr>
            </a:br>
            <a:endParaRPr lang="en-US" sz="2200" dirty="0">
              <a:latin typeface="Segoe UI" panose="020B0502040204020203" pitchFamily="34" charset="0"/>
              <a:cs typeface="Segoe UI" panose="020B0502040204020203" pitchFamily="34" charset="0"/>
            </a:endParaRPr>
          </a:p>
          <a:p>
            <a:pPr marL="285750" indent="-285750">
              <a:buSzPct val="133000"/>
              <a:buFont typeface="Arial" panose="020B0604020202020204" pitchFamily="34" charset="0"/>
              <a:buChar char="•"/>
            </a:pPr>
            <a:r>
              <a:rPr lang="en-US" sz="2200" dirty="0">
                <a:latin typeface="Segoe UI" panose="020B0502040204020203" pitchFamily="34" charset="0"/>
                <a:cs typeface="Segoe UI" panose="020B0502040204020203" pitchFamily="34" charset="0"/>
              </a:rPr>
              <a:t>On the other hand, the Number of Doors has the strongest negative connection, which means that as the number of doors increases, the car price tends to go down.</a:t>
            </a:r>
          </a:p>
        </p:txBody>
      </p:sp>
    </p:spTree>
    <p:extLst>
      <p:ext uri="{BB962C8B-B14F-4D97-AF65-F5344CB8AC3E}">
        <p14:creationId xmlns:p14="http://schemas.microsoft.com/office/powerpoint/2010/main" val="385598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DBAC41F-62CA-B774-F0BF-9ED779B472C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53C29B4-1AF7-8DFF-00D8-B06A42191C84}"/>
              </a:ext>
            </a:extLst>
          </p:cNvPr>
          <p:cNvSpPr txBox="1">
            <a:spLocks noGrp="1"/>
          </p:cNvSpPr>
          <p:nvPr>
            <p:ph type="title"/>
          </p:nvPr>
        </p:nvSpPr>
        <p:spPr>
          <a:xfrm>
            <a:off x="152400" y="419100"/>
            <a:ext cx="18897600" cy="1243930"/>
          </a:xfrm>
          <a:prstGeom prst="rect">
            <a:avLst/>
          </a:prstGeom>
        </p:spPr>
        <p:txBody>
          <a:bodyPr vert="horz" wrap="square" lIns="0" tIns="12700" rIns="0" bIns="0" rtlCol="0">
            <a:spAutoFit/>
          </a:bodyPr>
          <a:lstStyle/>
          <a:p>
            <a:r>
              <a:rPr lang="en-US" sz="2800" b="1" dirty="0">
                <a:latin typeface="Segoe UI" panose="020B0502040204020203" pitchFamily="34" charset="0"/>
                <a:cs typeface="Segoe UI" panose="020B0502040204020203" pitchFamily="34" charset="0"/>
              </a:rPr>
              <a:t>Task 4.A:</a:t>
            </a:r>
            <a:r>
              <a:rPr lang="en-US" sz="28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Create a pivot table that shows the average price of cars for each manufacturer.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800" b="1" dirty="0">
                <a:latin typeface="Segoe UI" panose="020B0502040204020203" pitchFamily="34" charset="0"/>
                <a:cs typeface="Segoe UI" panose="020B0502040204020203" pitchFamily="34" charset="0"/>
              </a:rPr>
              <a:t>Task 4.B:</a:t>
            </a:r>
            <a:r>
              <a:rPr lang="en-US" sz="28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Create a bar chart or a horizontal stacked bar chart that visualizes the relationship between manufacturer and average price.</a:t>
            </a:r>
          </a:p>
        </p:txBody>
      </p:sp>
      <p:pic>
        <p:nvPicPr>
          <p:cNvPr id="5" name="Picture 4">
            <a:extLst>
              <a:ext uri="{FF2B5EF4-FFF2-40B4-BE49-F238E27FC236}">
                <a16:creationId xmlns:a16="http://schemas.microsoft.com/office/drawing/2014/main" id="{8BA6A2A9-8BF5-B2D6-07CC-AAEC343B8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048" y="2343500"/>
            <a:ext cx="12380952" cy="5600000"/>
          </a:xfrm>
          <a:prstGeom prst="rect">
            <a:avLst/>
          </a:prstGeom>
        </p:spPr>
      </p:pic>
      <p:pic>
        <p:nvPicPr>
          <p:cNvPr id="11" name="Picture 10">
            <a:extLst>
              <a:ext uri="{FF2B5EF4-FFF2-40B4-BE49-F238E27FC236}">
                <a16:creationId xmlns:a16="http://schemas.microsoft.com/office/drawing/2014/main" id="{99CA4808-5A05-8B9E-7614-DB87DED6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554" y="2343500"/>
            <a:ext cx="2522045" cy="5587300"/>
          </a:xfrm>
          <a:prstGeom prst="rect">
            <a:avLst/>
          </a:prstGeom>
        </p:spPr>
      </p:pic>
      <p:pic>
        <p:nvPicPr>
          <p:cNvPr id="13" name="Picture 12">
            <a:extLst>
              <a:ext uri="{FF2B5EF4-FFF2-40B4-BE49-F238E27FC236}">
                <a16:creationId xmlns:a16="http://schemas.microsoft.com/office/drawing/2014/main" id="{C54EBFB1-664D-E1F6-D0DF-F81878C4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505" y="2343500"/>
            <a:ext cx="2476190" cy="5600000"/>
          </a:xfrm>
          <a:prstGeom prst="rect">
            <a:avLst/>
          </a:prstGeom>
        </p:spPr>
      </p:pic>
    </p:spTree>
    <p:extLst>
      <p:ext uri="{BB962C8B-B14F-4D97-AF65-F5344CB8AC3E}">
        <p14:creationId xmlns:p14="http://schemas.microsoft.com/office/powerpoint/2010/main" val="27400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D0A787-6290-33FC-4F30-34DC2E951250}"/>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A0B3B48B-2E4F-45A6-DADB-C4A59DA28D60}"/>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DCCBEC9B-900D-F24B-AACA-F3A79B5212F8}"/>
              </a:ext>
            </a:extLst>
          </p:cNvPr>
          <p:cNvSpPr txBox="1"/>
          <p:nvPr/>
        </p:nvSpPr>
        <p:spPr>
          <a:xfrm>
            <a:off x="1371600" y="1714500"/>
            <a:ext cx="16306800" cy="6863417"/>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Some car brands have much higher average prices than others. For example, Plymouth has an average price of just $3,123, while Bugatti tops the list with $1,757,223!</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Brands like Bugatti, Maybach, Rolls-Royce, Lamborghini, Bentley, and Ferrari are by far the most expensive. These are known for luxury, exclusivity, and high performance.</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Popular brands like Honda, Toyota, Ford, Hyundai, Kia, and Nissan have average prices between $20,000 and $30,000, making them much more affordable for the average person.</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Brands such as BMW, Audi, Cadillac, and Mercedes-Benz sit in the middle range—they’re more expensive than basic brands but still far less than the ultra-luxury names.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Cars from brands like Bugatti, Maybach, and Rolls-Royce have prices that are off the charts compared to all other cars. These are special cars aimed at super-rich buyers.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Even though we hear a lot about luxury brands, most cars people buy are from the cheaper, everyday brands.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When you average all the brands together, the typical car costs about ₹40,560, but this number is pulled up by the very high prices of a few luxury brands.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High-end brands charge much more because of luxury features, brand prestige, and limited production. Cheaper brands focus on affordability and practicality.</a:t>
            </a:r>
          </a:p>
        </p:txBody>
      </p:sp>
    </p:spTree>
    <p:extLst>
      <p:ext uri="{BB962C8B-B14F-4D97-AF65-F5344CB8AC3E}">
        <p14:creationId xmlns:p14="http://schemas.microsoft.com/office/powerpoint/2010/main" val="139164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36D31F-AEA4-FBCC-2A6D-864072D70DE4}"/>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C6ADBCA1-90B8-835F-1F05-19F4432C2DE1}"/>
              </a:ext>
            </a:extLst>
          </p:cNvPr>
          <p:cNvSpPr txBox="1">
            <a:spLocks noGrp="1"/>
          </p:cNvSpPr>
          <p:nvPr>
            <p:ph type="title"/>
          </p:nvPr>
        </p:nvSpPr>
        <p:spPr>
          <a:xfrm>
            <a:off x="316095" y="419100"/>
            <a:ext cx="17655810" cy="659155"/>
          </a:xfrm>
          <a:prstGeom prst="rect">
            <a:avLst/>
          </a:prstGeom>
        </p:spPr>
        <p:txBody>
          <a:bodyPr vert="horz" wrap="square" lIns="0" tIns="12700" rIns="0" bIns="0" rtlCol="0">
            <a:spAutoFit/>
          </a:bodyPr>
          <a:lstStyle/>
          <a:p>
            <a:pPr lvl="0"/>
            <a:r>
              <a:rPr lang="en-US" sz="2200" b="1" dirty="0">
                <a:latin typeface="Segoe UI" panose="020B0502040204020203" pitchFamily="34" charset="0"/>
                <a:cs typeface="Segoe UI" panose="020B0502040204020203" pitchFamily="34" charset="0"/>
              </a:rPr>
              <a:t>Task 5.A:</a:t>
            </a:r>
            <a:r>
              <a:rPr lang="en-US" sz="220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Create a scatter plot with the number of cylinders on the x-axis and highway MPG on the y-axis. Then create a trendline on the scatter plot to visually estimate the slope of the relationship and assess its significance.</a:t>
            </a:r>
          </a:p>
        </p:txBody>
      </p:sp>
      <p:sp>
        <p:nvSpPr>
          <p:cNvPr id="14" name="TextBox 13">
            <a:extLst>
              <a:ext uri="{FF2B5EF4-FFF2-40B4-BE49-F238E27FC236}">
                <a16:creationId xmlns:a16="http://schemas.microsoft.com/office/drawing/2014/main" id="{5631910B-72FB-FCC4-F6FB-74E009075268}"/>
              </a:ext>
            </a:extLst>
          </p:cNvPr>
          <p:cNvSpPr txBox="1"/>
          <p:nvPr/>
        </p:nvSpPr>
        <p:spPr>
          <a:xfrm>
            <a:off x="599361" y="6743700"/>
            <a:ext cx="17373601"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scatter plot clearly shows that as the number of engine cylinders goes up, a car’s highway MPG usually goes down. This means cars with bigger engines (more cylinders) are generally less fuel-efficient on highways.</a:t>
            </a:r>
          </a:p>
          <a:p>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trendline in the plot slopes downward, showing this negative relationship. The drop isn’t subtle—there’s a strong and noticeable decrease in MPG with each step up in cylinder count.</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spread of the dots clusters nicely around the trendline, which suggests this is a real, consistent trend and not a random pattern.</a:t>
            </a:r>
          </a:p>
        </p:txBody>
      </p:sp>
      <p:pic>
        <p:nvPicPr>
          <p:cNvPr id="4" name="Picture 3">
            <a:extLst>
              <a:ext uri="{FF2B5EF4-FFF2-40B4-BE49-F238E27FC236}">
                <a16:creationId xmlns:a16="http://schemas.microsoft.com/office/drawing/2014/main" id="{368AB359-27E9-2608-4A2A-466D9C3A6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1429" y="5905500"/>
            <a:ext cx="3790476" cy="400000"/>
          </a:xfrm>
          <a:prstGeom prst="rect">
            <a:avLst/>
          </a:prstGeom>
        </p:spPr>
      </p:pic>
      <p:pic>
        <p:nvPicPr>
          <p:cNvPr id="7" name="Picture 6">
            <a:extLst>
              <a:ext uri="{FF2B5EF4-FFF2-40B4-BE49-F238E27FC236}">
                <a16:creationId xmlns:a16="http://schemas.microsoft.com/office/drawing/2014/main" id="{9E997691-21B5-7A29-43FD-22BAD1D3A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99" y="1499288"/>
            <a:ext cx="11409524" cy="4733333"/>
          </a:xfrm>
          <a:prstGeom prst="rect">
            <a:avLst/>
          </a:prstGeom>
        </p:spPr>
      </p:pic>
    </p:spTree>
    <p:extLst>
      <p:ext uri="{BB962C8B-B14F-4D97-AF65-F5344CB8AC3E}">
        <p14:creationId xmlns:p14="http://schemas.microsoft.com/office/powerpoint/2010/main" val="270399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1EB8988-45AE-F074-8C27-992FB590F0A9}"/>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15F5F50A-6E5E-2032-EE1E-452487CBBBA7}"/>
              </a:ext>
            </a:extLst>
          </p:cNvPr>
          <p:cNvSpPr txBox="1">
            <a:spLocks noGrp="1"/>
          </p:cNvSpPr>
          <p:nvPr>
            <p:ph type="title"/>
          </p:nvPr>
        </p:nvSpPr>
        <p:spPr>
          <a:xfrm>
            <a:off x="316095" y="419100"/>
            <a:ext cx="17655810" cy="751488"/>
          </a:xfrm>
          <a:prstGeom prst="rect">
            <a:avLst/>
          </a:prstGeom>
        </p:spPr>
        <p:txBody>
          <a:bodyPr vert="horz" wrap="square" lIns="0" tIns="12700" rIns="0" bIns="0" rtlCol="0">
            <a:spAutoFit/>
          </a:bodyPr>
          <a:lstStyle/>
          <a:p>
            <a:pPr lvl="0"/>
            <a:r>
              <a:rPr lang="en-US" sz="2400" b="1" dirty="0">
                <a:latin typeface="Segoe UI" panose="020B0502040204020203" pitchFamily="34" charset="0"/>
                <a:cs typeface="Segoe UI" panose="020B0502040204020203" pitchFamily="34" charset="0"/>
              </a:rPr>
              <a:t>Task 5.B: </a:t>
            </a:r>
            <a:r>
              <a:rPr lang="en-US" sz="2400" dirty="0">
                <a:latin typeface="Segoe UI" panose="020B0502040204020203" pitchFamily="34" charset="0"/>
                <a:cs typeface="Segoe UI" panose="020B0502040204020203" pitchFamily="34" charset="0"/>
              </a:rPr>
              <a:t>Calculate the correlation coefficient between the number of cylinders and highway MPG to quantify the strength and direction of the relationship.</a:t>
            </a:r>
          </a:p>
        </p:txBody>
      </p:sp>
      <p:sp>
        <p:nvSpPr>
          <p:cNvPr id="14" name="TextBox 13">
            <a:extLst>
              <a:ext uri="{FF2B5EF4-FFF2-40B4-BE49-F238E27FC236}">
                <a16:creationId xmlns:a16="http://schemas.microsoft.com/office/drawing/2014/main" id="{41997DE7-045C-AA83-1936-CE58644E2D55}"/>
              </a:ext>
            </a:extLst>
          </p:cNvPr>
          <p:cNvSpPr txBox="1"/>
          <p:nvPr/>
        </p:nvSpPr>
        <p:spPr>
          <a:xfrm>
            <a:off x="762000" y="3009900"/>
            <a:ext cx="17373601" cy="4154984"/>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Strong Negative Correlation:</a:t>
            </a:r>
            <a:br>
              <a:rPr lang="en-US" sz="2200" dirty="0">
                <a:latin typeface="Segoe UI" panose="020B0502040204020203" pitchFamily="34" charset="0"/>
                <a:cs typeface="Segoe UI" panose="020B0502040204020203" pitchFamily="34" charset="0"/>
              </a:rPr>
            </a:br>
            <a:endParaRPr lang="en-US" sz="2200" dirty="0">
              <a:latin typeface="Segoe UI" panose="020B0502040204020203" pitchFamily="34" charset="0"/>
              <a:cs typeface="Segoe UI" panose="020B0502040204020203" pitchFamily="34" charset="0"/>
            </a:endParaRPr>
          </a:p>
          <a:p>
            <a:pPr marL="800100" lvl="1"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The correlation coefficient (a number that measures how strong and in which direction two things are related) between number of cylinders and highway MPG is about -0.62.</a:t>
            </a:r>
          </a:p>
          <a:p>
            <a:pPr lvl="1"/>
            <a:endParaRPr lang="en-US" dirty="0">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negative value tells us “as one goes up, the other goes down.”</a:t>
            </a:r>
          </a:p>
          <a:p>
            <a:pPr lvl="1"/>
            <a:endParaRPr lang="en-US" dirty="0">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 size of the number (-0.62) means the link is fairly strong, but not perfect. So, engine cylinders do a good job predicting highway MPG for most cars</a:t>
            </a:r>
            <a:r>
              <a:rPr lang="en-US" dirty="0">
                <a:latin typeface="Segoe UI" panose="020B0502040204020203" pitchFamily="34" charset="0"/>
                <a:cs typeface="Segoe UI" panose="020B0502040204020203" pitchFamily="34" charset="0"/>
              </a:rPr>
              <a:t>.</a:t>
            </a:r>
          </a:p>
          <a:p>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Cars with more engine cylinders are usually a lot less efficient on the highway. If you want to save fuel and money, go for a car with fewer cylinders.</a:t>
            </a:r>
          </a:p>
        </p:txBody>
      </p:sp>
      <p:pic>
        <p:nvPicPr>
          <p:cNvPr id="4" name="Picture 3">
            <a:extLst>
              <a:ext uri="{FF2B5EF4-FFF2-40B4-BE49-F238E27FC236}">
                <a16:creationId xmlns:a16="http://schemas.microsoft.com/office/drawing/2014/main" id="{AC5939D9-1D7C-8A81-C0BE-3270CFE2B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019300"/>
            <a:ext cx="3790476" cy="400000"/>
          </a:xfrm>
          <a:prstGeom prst="rect">
            <a:avLst/>
          </a:prstGeom>
        </p:spPr>
      </p:pic>
    </p:spTree>
    <p:extLst>
      <p:ext uri="{BB962C8B-B14F-4D97-AF65-F5344CB8AC3E}">
        <p14:creationId xmlns:p14="http://schemas.microsoft.com/office/powerpoint/2010/main" val="232211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4F778E6-EBBC-D802-D2A9-017445C4E886}"/>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6B2B1B6F-B61E-6E92-ADE5-5AE189566B80}"/>
              </a:ext>
            </a:extLst>
          </p:cNvPr>
          <p:cNvSpPr txBox="1">
            <a:spLocks noGrp="1"/>
          </p:cNvSpPr>
          <p:nvPr>
            <p:ph type="title"/>
          </p:nvPr>
        </p:nvSpPr>
        <p:spPr>
          <a:xfrm>
            <a:off x="316095" y="419100"/>
            <a:ext cx="17655810" cy="382156"/>
          </a:xfrm>
          <a:prstGeom prst="rect">
            <a:avLst/>
          </a:prstGeom>
        </p:spPr>
        <p:txBody>
          <a:bodyPr vert="horz" wrap="square" lIns="0" tIns="12700" rIns="0" bIns="0" rtlCol="0">
            <a:spAutoFit/>
          </a:bodyPr>
          <a:lstStyle/>
          <a:p>
            <a:pPr marL="12700">
              <a:spcBef>
                <a:spcPts val="100"/>
              </a:spcBef>
            </a:pPr>
            <a:r>
              <a:rPr lang="en-US" sz="2400" b="1" dirty="0">
                <a:latin typeface="Segoe UI" panose="020B0502040204020203" pitchFamily="34" charset="0"/>
                <a:cs typeface="Segoe UI" panose="020B0502040204020203" pitchFamily="34" charset="0"/>
              </a:rPr>
              <a:t>Task 1: </a:t>
            </a:r>
            <a:r>
              <a:rPr lang="en-US" sz="2400" dirty="0">
                <a:latin typeface="Segoe UI" panose="020B0502040204020203" pitchFamily="34" charset="0"/>
                <a:cs typeface="Segoe UI" panose="020B0502040204020203" pitchFamily="34" charset="0"/>
              </a:rPr>
              <a:t>How does the distribution of car prices vary by brand and body style?</a:t>
            </a:r>
            <a:endParaRPr sz="2400" b="1" spc="440" dirty="0">
              <a:solidFill>
                <a:schemeClr val="tx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1D73480-F006-43D4-3FE9-C5E60FD47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947" y="2809993"/>
            <a:ext cx="2542857" cy="5238095"/>
          </a:xfrm>
          <a:prstGeom prst="rect">
            <a:avLst/>
          </a:prstGeom>
        </p:spPr>
      </p:pic>
      <p:pic>
        <p:nvPicPr>
          <p:cNvPr id="10" name="Picture 9">
            <a:extLst>
              <a:ext uri="{FF2B5EF4-FFF2-40B4-BE49-F238E27FC236}">
                <a16:creationId xmlns:a16="http://schemas.microsoft.com/office/drawing/2014/main" id="{BE7612AE-B89F-96AD-A9E5-2D1EDC787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14500"/>
            <a:ext cx="2523809" cy="6428571"/>
          </a:xfrm>
          <a:prstGeom prst="rect">
            <a:avLst/>
          </a:prstGeom>
        </p:spPr>
      </p:pic>
      <p:pic>
        <p:nvPicPr>
          <p:cNvPr id="12" name="Picture 11">
            <a:extLst>
              <a:ext uri="{FF2B5EF4-FFF2-40B4-BE49-F238E27FC236}">
                <a16:creationId xmlns:a16="http://schemas.microsoft.com/office/drawing/2014/main" id="{6248B0F7-3035-D417-D488-F09DA2311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073483"/>
            <a:ext cx="10104762" cy="5961905"/>
          </a:xfrm>
          <a:prstGeom prst="rect">
            <a:avLst/>
          </a:prstGeom>
        </p:spPr>
      </p:pic>
      <p:sp>
        <p:nvSpPr>
          <p:cNvPr id="13" name="TextBox 12">
            <a:extLst>
              <a:ext uri="{FF2B5EF4-FFF2-40B4-BE49-F238E27FC236}">
                <a16:creationId xmlns:a16="http://schemas.microsoft.com/office/drawing/2014/main" id="{B5E8270B-477F-6204-2219-E81C1F7939E8}"/>
              </a:ext>
            </a:extLst>
          </p:cNvPr>
          <p:cNvSpPr txBox="1"/>
          <p:nvPr/>
        </p:nvSpPr>
        <p:spPr>
          <a:xfrm>
            <a:off x="457200" y="8458136"/>
            <a:ext cx="16459200" cy="1200329"/>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I have calculated the total car prices (MSRP) for each combination of body style and brand name.</a:t>
            </a: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Next, I created column charts that display how car prices are distributed across different brands and body styles.</a:t>
            </a: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Also, I added a slicer to the chart, which lets you filter and view the data by different vehicle styles. </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794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E72690-184E-7C3A-AD92-75D60623F52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8791D520-9BD4-834C-E5E1-B9204BD565BD}"/>
              </a:ext>
            </a:extLst>
          </p:cNvPr>
          <p:cNvSpPr txBox="1">
            <a:spLocks noGrp="1"/>
          </p:cNvSpPr>
          <p:nvPr>
            <p:ph type="title"/>
          </p:nvPr>
        </p:nvSpPr>
        <p:spPr>
          <a:xfrm>
            <a:off x="316095" y="419100"/>
            <a:ext cx="17655810" cy="720710"/>
          </a:xfrm>
          <a:prstGeom prst="rect">
            <a:avLst/>
          </a:prstGeom>
        </p:spPr>
        <p:txBody>
          <a:bodyPr vert="horz" wrap="square" lIns="0" tIns="12700" rIns="0" bIns="0" rtlCol="0">
            <a:spAutoFit/>
          </a:bodyPr>
          <a:lstStyle/>
          <a:p>
            <a:pPr marL="12700">
              <a:spcBef>
                <a:spcPts val="100"/>
              </a:spcBef>
            </a:pPr>
            <a:r>
              <a:rPr lang="en-US" sz="2400" b="1" dirty="0">
                <a:latin typeface="Segoe UI" panose="020B0502040204020203" pitchFamily="34" charset="0"/>
                <a:cs typeface="Segoe UI" panose="020B0502040204020203" pitchFamily="34" charset="0"/>
              </a:rPr>
              <a:t>Task 2:</a:t>
            </a:r>
            <a:r>
              <a:rPr lang="en-US" sz="2400"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Which car brands have the highest and lowest average MSRPs, and how does this vary by body style?</a:t>
            </a:r>
            <a:br>
              <a:rPr lang="en-US" sz="2200" dirty="0">
                <a:latin typeface="Segoe UI" panose="020B0502040204020203" pitchFamily="34" charset="0"/>
                <a:cs typeface="Segoe UI" panose="020B0502040204020203" pitchFamily="34" charset="0"/>
              </a:rPr>
            </a:br>
            <a:endParaRPr sz="2200" b="1" spc="440" dirty="0">
              <a:solidFill>
                <a:schemeClr val="tx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4E174B9-2BDF-0C05-0133-70AE52637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7300"/>
            <a:ext cx="13723809" cy="6304762"/>
          </a:xfrm>
          <a:prstGeom prst="rect">
            <a:avLst/>
          </a:prstGeom>
        </p:spPr>
      </p:pic>
      <p:sp>
        <p:nvSpPr>
          <p:cNvPr id="4" name="TextBox 3">
            <a:extLst>
              <a:ext uri="{FF2B5EF4-FFF2-40B4-BE49-F238E27FC236}">
                <a16:creationId xmlns:a16="http://schemas.microsoft.com/office/drawing/2014/main" id="{B69DFABA-025B-4C9D-744B-2DF1196387A8}"/>
              </a:ext>
            </a:extLst>
          </p:cNvPr>
          <p:cNvSpPr txBox="1"/>
          <p:nvPr/>
        </p:nvSpPr>
        <p:spPr>
          <a:xfrm>
            <a:off x="1752600" y="8191500"/>
            <a:ext cx="13723809"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Bugatti has the highest average car price for coupes compared to any other brand, with Maybach taking the second spot for convertibles.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On the other hand, Plymouth offers the lowest average prices of all the car brands.</a:t>
            </a:r>
          </a:p>
          <a:p>
            <a:endParaRPr lang="en-IN" dirty="0"/>
          </a:p>
        </p:txBody>
      </p:sp>
    </p:spTree>
    <p:extLst>
      <p:ext uri="{BB962C8B-B14F-4D97-AF65-F5344CB8AC3E}">
        <p14:creationId xmlns:p14="http://schemas.microsoft.com/office/powerpoint/2010/main" val="280718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D029820-18B9-32A9-09A2-CF7073B1ED17}"/>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3ACAE204-57EE-CFFD-5EEF-81DD2160CBCA}"/>
              </a:ext>
            </a:extLst>
          </p:cNvPr>
          <p:cNvSpPr txBox="1">
            <a:spLocks noGrp="1"/>
          </p:cNvSpPr>
          <p:nvPr>
            <p:ph type="title"/>
          </p:nvPr>
        </p:nvSpPr>
        <p:spPr>
          <a:xfrm>
            <a:off x="316095" y="225028"/>
            <a:ext cx="17655810" cy="382156"/>
          </a:xfrm>
          <a:prstGeom prst="rect">
            <a:avLst/>
          </a:prstGeom>
        </p:spPr>
        <p:txBody>
          <a:bodyPr vert="horz" wrap="square" lIns="0" tIns="12700" rIns="0" bIns="0" rtlCol="0">
            <a:spAutoFit/>
          </a:bodyPr>
          <a:lstStyle/>
          <a:p>
            <a:r>
              <a:rPr lang="en-US" sz="2400" b="1" dirty="0"/>
              <a:t>Task 3:</a:t>
            </a:r>
            <a:r>
              <a:rPr lang="en-US" sz="2400" dirty="0"/>
              <a:t> </a:t>
            </a:r>
            <a:r>
              <a:rPr lang="en-US" sz="2200" dirty="0"/>
              <a:t>How do the different feature such as transmission type affect the MSRP, and how does this vary by body style?</a:t>
            </a:r>
          </a:p>
        </p:txBody>
      </p:sp>
      <p:sp>
        <p:nvSpPr>
          <p:cNvPr id="4" name="TextBox 3">
            <a:extLst>
              <a:ext uri="{FF2B5EF4-FFF2-40B4-BE49-F238E27FC236}">
                <a16:creationId xmlns:a16="http://schemas.microsoft.com/office/drawing/2014/main" id="{E592590A-4321-AF99-AB22-DFBD8532D26F}"/>
              </a:ext>
            </a:extLst>
          </p:cNvPr>
          <p:cNvSpPr txBox="1"/>
          <p:nvPr/>
        </p:nvSpPr>
        <p:spPr>
          <a:xfrm>
            <a:off x="316095" y="5753100"/>
            <a:ext cx="17209905"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Cars with automatic gears usually cost more than manuals because automatics are fancier and easier to drive.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Manuals are cheapest and mostly found in hatchbacks and basic sedans. Go for these if you want to save money.</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Special gears like AMT and direct drive are usually priced between manuals and automatics, but sometimes cost more in luxury cars.</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Automated manual transmissions are only found in top luxury brands like Bugatti, Maybach, Lamborghini, Ferrari, and Bentley. Cars with this type of transmission also have a very high average price.</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In SUVs and luxury cars, automatics are almost standard, so these types are pricier.</a:t>
            </a:r>
          </a:p>
          <a:p>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If you pick an automatic in a cheaper body style, you'll still pay more than for a manual.</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Bottom line: Automatic = more expensive, manual = cheaper, and your choice also depends on what type of car you buy.</a:t>
            </a:r>
          </a:p>
        </p:txBody>
      </p:sp>
      <p:pic>
        <p:nvPicPr>
          <p:cNvPr id="5" name="Picture 4">
            <a:extLst>
              <a:ext uri="{FF2B5EF4-FFF2-40B4-BE49-F238E27FC236}">
                <a16:creationId xmlns:a16="http://schemas.microsoft.com/office/drawing/2014/main" id="{0B846628-B3E3-9B1D-17B4-EE6834CE4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3" y="894142"/>
            <a:ext cx="12485714" cy="4572000"/>
          </a:xfrm>
          <a:prstGeom prst="rect">
            <a:avLst/>
          </a:prstGeom>
        </p:spPr>
      </p:pic>
    </p:spTree>
    <p:extLst>
      <p:ext uri="{BB962C8B-B14F-4D97-AF65-F5344CB8AC3E}">
        <p14:creationId xmlns:p14="http://schemas.microsoft.com/office/powerpoint/2010/main" val="204997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4F67E1-1D1D-5EDA-D8E7-18FA8BCBC27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3ACEC05F-79A5-A1B5-7BA5-BCA04FC47133}"/>
              </a:ext>
            </a:extLst>
          </p:cNvPr>
          <p:cNvSpPr txBox="1">
            <a:spLocks noGrp="1"/>
          </p:cNvSpPr>
          <p:nvPr>
            <p:ph type="title"/>
          </p:nvPr>
        </p:nvSpPr>
        <p:spPr>
          <a:xfrm>
            <a:off x="316095" y="225028"/>
            <a:ext cx="17655810" cy="382156"/>
          </a:xfrm>
          <a:prstGeom prst="rect">
            <a:avLst/>
          </a:prstGeom>
        </p:spPr>
        <p:txBody>
          <a:bodyPr vert="horz" wrap="square" lIns="0" tIns="12700" rIns="0" bIns="0" rtlCol="0">
            <a:spAutoFit/>
          </a:bodyPr>
          <a:lstStyle/>
          <a:p>
            <a:r>
              <a:rPr lang="en-US" sz="2400" b="1" dirty="0">
                <a:latin typeface="Segoe UI" panose="020B0502040204020203" pitchFamily="34" charset="0"/>
                <a:cs typeface="Segoe UI" panose="020B0502040204020203" pitchFamily="34" charset="0"/>
              </a:rPr>
              <a:t>Task 4:</a:t>
            </a:r>
            <a:r>
              <a:rPr lang="en-US" sz="2400" dirty="0">
                <a:latin typeface="Segoe UI" panose="020B0502040204020203" pitchFamily="34" charset="0"/>
                <a:cs typeface="Segoe UI" panose="020B0502040204020203" pitchFamily="34" charset="0"/>
              </a:rPr>
              <a:t> How does the fuel efficiency of cars vary across different body styles and model years? </a:t>
            </a:r>
          </a:p>
        </p:txBody>
      </p:sp>
      <p:pic>
        <p:nvPicPr>
          <p:cNvPr id="3" name="Picture 2">
            <a:extLst>
              <a:ext uri="{FF2B5EF4-FFF2-40B4-BE49-F238E27FC236}">
                <a16:creationId xmlns:a16="http://schemas.microsoft.com/office/drawing/2014/main" id="{78A4C977-3B42-AE10-691D-DEAF29E07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28700"/>
            <a:ext cx="11695238" cy="5695238"/>
          </a:xfrm>
          <a:prstGeom prst="rect">
            <a:avLst/>
          </a:prstGeom>
        </p:spPr>
      </p:pic>
      <p:sp>
        <p:nvSpPr>
          <p:cNvPr id="7" name="TextBox 6">
            <a:extLst>
              <a:ext uri="{FF2B5EF4-FFF2-40B4-BE49-F238E27FC236}">
                <a16:creationId xmlns:a16="http://schemas.microsoft.com/office/drawing/2014/main" id="{508DBE1C-119B-4ACC-300E-CA6A6C3958BB}"/>
              </a:ext>
            </a:extLst>
          </p:cNvPr>
          <p:cNvSpPr txBox="1"/>
          <p:nvPr/>
        </p:nvSpPr>
        <p:spPr>
          <a:xfrm>
            <a:off x="533400" y="7353300"/>
            <a:ext cx="1720990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4-door hatchbacks have the best fuel efficiency, getting close to 38 km per liter—higher than all other body styles.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2-door hatchbacks are also excellent when it comes to mileage, taking the second spot.</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Sedans rank just after hatchbacks, also offering very good fuel economy.</a:t>
            </a: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960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19100"/>
            <a:ext cx="16154400" cy="982320"/>
          </a:xfrm>
          <a:prstGeom prst="rect">
            <a:avLst/>
          </a:prstGeom>
        </p:spPr>
        <p:txBody>
          <a:bodyPr vert="horz" wrap="square" lIns="0" tIns="12700" rIns="0" bIns="0" rtlCol="0">
            <a:spAutoFit/>
          </a:bodyPr>
          <a:lstStyle/>
          <a:p>
            <a:pPr marL="12700">
              <a:lnSpc>
                <a:spcPct val="100000"/>
              </a:lnSpc>
              <a:spcBef>
                <a:spcPts val="100"/>
              </a:spcBef>
            </a:pPr>
            <a:r>
              <a:rPr lang="en-IN" b="1" dirty="0"/>
              <a:t>Project Description</a:t>
            </a:r>
            <a:endParaRPr sz="5400" b="1" dirty="0">
              <a:solidFill>
                <a:schemeClr val="tx1"/>
              </a:solidFill>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57C1B430-6C41-FDB9-C499-90FEB57DCF64}"/>
              </a:ext>
            </a:extLst>
          </p:cNvPr>
          <p:cNvSpPr>
            <a:spLocks noChangeArrowheads="1"/>
          </p:cNvSpPr>
          <p:nvPr/>
        </p:nvSpPr>
        <p:spPr bwMode="auto">
          <a:xfrm>
            <a:off x="1752600" y="2019300"/>
            <a:ext cx="17145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The automotive industry is rapidly evolving with a focus on:</a:t>
            </a:r>
          </a:p>
          <a:p>
            <a:pPr lvl="1" defTabSz="914400"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Fuel efficiency</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Environmental sustainability</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Technological innovation</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Consumer preferences are shifting due to:</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Rising interest in electric, hybrid, and alternative fuel vehicles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Sustained demand for traditional gasoline-powered cars</a:t>
            </a:r>
          </a:p>
          <a:p>
            <a:pPr lvl="1" defTabSz="914400" eaLnBrk="0" fontAlgn="base" hangingPunct="0">
              <a:spcBef>
                <a:spcPct val="0"/>
              </a:spcBef>
              <a:spcAft>
                <a:spcPct val="0"/>
              </a:spcAft>
              <a:buFontTx/>
              <a:buChar char="•"/>
            </a:pPr>
            <a:endParaRPr lang="en-US" altLang="en-US" dirty="0">
              <a:latin typeface="Segoe UI" panose="020B0502040204020203" pitchFamily="34" charset="0"/>
              <a:cs typeface="Segoe UI" panose="020B0502040204020203" pitchFamily="34" charset="0"/>
            </a:endParaRPr>
          </a:p>
          <a:p>
            <a:pPr lvl="1" defTabSz="914400"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r>
              <a:rPr lang="en-US" sz="2400" b="1" dirty="0">
                <a:latin typeface="Segoe UI" panose="020B0502040204020203" pitchFamily="34" charset="0"/>
                <a:cs typeface="Segoe UI" panose="020B0502040204020203" pitchFamily="34" charset="0"/>
              </a:rPr>
              <a:t>Business Problem </a:t>
            </a:r>
          </a:p>
          <a:p>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Understanding how various car features influence pricing and profitability is critical for automotive manufacturers </a:t>
            </a:r>
          </a:p>
          <a:p>
            <a:r>
              <a:rPr lang="en-US" dirty="0">
                <a:latin typeface="Segoe UI" panose="020B0502040204020203" pitchFamily="34" charset="0"/>
                <a:cs typeface="Segoe UI" panose="020B0502040204020203" pitchFamily="34" charset="0"/>
              </a:rPr>
              <a:t>	and dealers aiming to make informed, data-driven decisions. By identifying which attributes most significantly impact</a:t>
            </a:r>
          </a:p>
          <a:p>
            <a:r>
              <a:rPr lang="en-US" dirty="0">
                <a:latin typeface="Segoe UI" panose="020B0502040204020203" pitchFamily="34" charset="0"/>
                <a:cs typeface="Segoe UI" panose="020B0502040204020203" pitchFamily="34" charset="0"/>
              </a:rPr>
              <a:t> 	vehicle pricing and drive profitability, companies can refine their </a:t>
            </a:r>
            <a:r>
              <a:rPr lang="en-US" b="1" dirty="0">
                <a:latin typeface="Segoe UI" panose="020B0502040204020203" pitchFamily="34" charset="0"/>
                <a:cs typeface="Segoe UI" panose="020B0502040204020203" pitchFamily="34" charset="0"/>
              </a:rPr>
              <a:t>product development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marketing strategies</a:t>
            </a:r>
            <a:r>
              <a:rPr lang="en-US" dirty="0">
                <a:latin typeface="Segoe UI" panose="020B0502040204020203" pitchFamily="34" charset="0"/>
                <a:cs typeface="Segoe UI" panose="020B0502040204020203" pitchFamily="34" charset="0"/>
              </a:rPr>
              <a:t>, and </a:t>
            </a:r>
            <a:r>
              <a:rPr lang="en-US" b="1" dirty="0">
                <a:latin typeface="Segoe UI" panose="020B0502040204020203" pitchFamily="34" charset="0"/>
                <a:cs typeface="Segoe UI" panose="020B0502040204020203" pitchFamily="34" charset="0"/>
              </a:rPr>
              <a:t>sales approaches</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This analysis will uncover the key features that contribute to higher value, enabling manufacturers to strategically optimize their offerings</a:t>
            </a:r>
          </a:p>
          <a:p>
            <a:r>
              <a:rPr lang="en-US" dirty="0">
                <a:latin typeface="Segoe UI" panose="020B0502040204020203" pitchFamily="34" charset="0"/>
                <a:cs typeface="Segoe UI" panose="020B0502040204020203" pitchFamily="34" charset="0"/>
              </a:rPr>
              <a:t> 	to align with market demand and maximize returns.</a:t>
            </a:r>
          </a:p>
          <a:p>
            <a:pPr lvl="1" defTabSz="914400"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683C154-D210-E5F1-4796-0509FD121BB1}"/>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90605214-74F5-1630-E78A-506E0DBCA474}"/>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C2D22376-A9EF-B453-2841-74EFEF8DB9E2}"/>
              </a:ext>
            </a:extLst>
          </p:cNvPr>
          <p:cNvSpPr txBox="1"/>
          <p:nvPr/>
        </p:nvSpPr>
        <p:spPr>
          <a:xfrm>
            <a:off x="1371600" y="1714500"/>
            <a:ext cx="16306800"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Smaller cars like hatchbacks and compact sedans are generally the most fuel-efficient, often getting more than 18–20 km/l, while SUVs and big cars usually have lower mileage unless they’re hybrids.</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Over the years, cars have gotten more fuel-efficient. Newer models today use less fuel thanks to better engines, lighter materials, and more hybrid options compared to cars from 20 years ago.</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Sports cars, luxury sedans, and big SUVs are usually less fuel efficient.</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Hybrids and CNG cars give the best mileage, even when they’re bigger; some midsize hybrid SUVs now go over 27 km/l.</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Pickup trucks and vans are usually the least efficient but have improved with diesel engines or hybrid tech in newer models.</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There’s a clear trend: fuel efficiency keeps getting better every year, mainly because of advances in technology and stricter rules.</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Electrification—such as hybrid and electric vehicles—pushes mileage even higher, helping big cars get closer to small-car fuel economy.</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If you want to save on fuel, choose a small hatchback or a hybrid. Trucks and SUVs will use more fuel, but choosing a newer model or hybrid can help lower costs.</a:t>
            </a:r>
          </a:p>
          <a:p>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No matter the body style, buying a newer car almost always means better mileage than an old one.</a:t>
            </a:r>
          </a:p>
          <a:p>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56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A69F30-AFFD-353D-A7B4-252988FB802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01014D02-5B0E-E1B4-1454-ECF66B797936}"/>
              </a:ext>
            </a:extLst>
          </p:cNvPr>
          <p:cNvSpPr txBox="1">
            <a:spLocks noGrp="1"/>
          </p:cNvSpPr>
          <p:nvPr>
            <p:ph type="title"/>
          </p:nvPr>
        </p:nvSpPr>
        <p:spPr>
          <a:xfrm>
            <a:off x="316095" y="225028"/>
            <a:ext cx="17655810" cy="443711"/>
          </a:xfrm>
          <a:prstGeom prst="rect">
            <a:avLst/>
          </a:prstGeom>
        </p:spPr>
        <p:txBody>
          <a:bodyPr vert="horz" wrap="square" lIns="0" tIns="12700" rIns="0" bIns="0" rtlCol="0">
            <a:spAutoFit/>
          </a:bodyPr>
          <a:lstStyle/>
          <a:p>
            <a:r>
              <a:rPr lang="en-US" sz="2800" b="1" dirty="0">
                <a:latin typeface="Segoe UI" panose="020B0502040204020203" pitchFamily="34" charset="0"/>
                <a:cs typeface="Segoe UI" panose="020B0502040204020203" pitchFamily="34" charset="0"/>
              </a:rPr>
              <a:t>Task 5:</a:t>
            </a:r>
            <a:r>
              <a:rPr lang="en-US" sz="28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How does the car's horsepower, MPG, and price vary across different Brands?</a:t>
            </a:r>
          </a:p>
        </p:txBody>
      </p:sp>
      <p:sp>
        <p:nvSpPr>
          <p:cNvPr id="7" name="TextBox 6">
            <a:extLst>
              <a:ext uri="{FF2B5EF4-FFF2-40B4-BE49-F238E27FC236}">
                <a16:creationId xmlns:a16="http://schemas.microsoft.com/office/drawing/2014/main" id="{E265F431-2FF7-D034-AA0B-5691A61EE6C7}"/>
              </a:ext>
            </a:extLst>
          </p:cNvPr>
          <p:cNvSpPr txBox="1"/>
          <p:nvPr/>
        </p:nvSpPr>
        <p:spPr>
          <a:xfrm>
            <a:off x="533400" y="7353300"/>
            <a:ext cx="1720990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4-door hatchbacks have the best fuel efficiency, getting close to 38 km per liter—higher than all other body styles.</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2-door hatchbacks are also excellent when it comes to mileage, taking the second spot.</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Sedans rank just after hatchbacks, also offering very good fuel economy.</a:t>
            </a:r>
          </a:p>
          <a:p>
            <a:endParaRPr lang="en-US" sz="2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F0B572D-96A7-0590-F1CD-017DEE312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996522"/>
            <a:ext cx="12104762" cy="6114286"/>
          </a:xfrm>
          <a:prstGeom prst="rect">
            <a:avLst/>
          </a:prstGeom>
        </p:spPr>
      </p:pic>
    </p:spTree>
    <p:extLst>
      <p:ext uri="{BB962C8B-B14F-4D97-AF65-F5344CB8AC3E}">
        <p14:creationId xmlns:p14="http://schemas.microsoft.com/office/powerpoint/2010/main" val="217389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CBAB57-D781-F5C4-5312-3690A90DD8AB}"/>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3E4F1C1-6E5F-0134-1706-AD138E4F6989}"/>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A4B45CA3-B437-1E5E-D496-8E61EEA4C000}"/>
              </a:ext>
            </a:extLst>
          </p:cNvPr>
          <p:cNvSpPr txBox="1"/>
          <p:nvPr/>
        </p:nvSpPr>
        <p:spPr>
          <a:xfrm>
            <a:off x="1371600" y="1714500"/>
            <a:ext cx="16306800" cy="809452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Car brands vary widely in horsepower, MPG (mileage), and price.</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Luxury brands like Bugatti, Lamborghini, and Ferrari top the charts for horsepower, often well above 1,000 hp, and have the highest prices—sometimes over ₹1 crore or even more.</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Mainstream brands like Toyota, Honda, Hyundai, Kia, and Ford offer cars with more moderate horsepower—typically around 120–180 hp—and are much more affordable.</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Fuel efficiency (MPG) is generally best in brands that focus on small cars and hybrids, like Toyota (</a:t>
            </a:r>
            <a:r>
              <a:rPr lang="en-US" sz="2000" dirty="0" err="1">
                <a:latin typeface="Segoe UI" panose="020B0502040204020203" pitchFamily="34" charset="0"/>
                <a:cs typeface="Segoe UI" panose="020B0502040204020203" pitchFamily="34" charset="0"/>
              </a:rPr>
              <a:t>Hyundei</a:t>
            </a:r>
            <a:r>
              <a:rPr lang="en-US" sz="2000" dirty="0">
                <a:latin typeface="Segoe UI" panose="020B0502040204020203" pitchFamily="34" charset="0"/>
                <a:cs typeface="Segoe UI" panose="020B0502040204020203" pitchFamily="34" charset="0"/>
              </a:rPr>
              <a:t>, Camry Hybrid), Maruti Suzuki, and Honda (City Hybrid), with some models achieving 23–28 km/l (about 55–65 mpg), especially in hybrid variants.</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Luxury and sports brands focus less on fuel efficiency—supercars and high-performance sedans (Bugatti, Lamborghini, Bentley, Rolls-Royce) get much lower MPG, but deliver top speed and power.</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Price gaps are huge: Luxury/supercar brands are in a completely different league price-wise compared to everyday brands. For example, a Bugatti can cost more than ₹1.75 crore, while cars from brands like Maruti Suzuki or Tata can start below ₹5 lakh.</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Mid-range and premium brands, like BMW, Audi, and Mercedes-Benz, provide a balance. They generally offer higher horsepower and better features than entry-level brands, but with better fuel efficiency and prices still far below the supercar category.</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Segoe UI" panose="020B0502040204020203" pitchFamily="34" charset="0"/>
                <a:cs typeface="Segoe UI" panose="020B0502040204020203" pitchFamily="34" charset="0"/>
              </a:rPr>
              <a:t>Affordable brands offer lower power, higher mileage, and lower prices; performance and luxury brands offer high horsepower, lower mileage, and much higher prices. Brand choice dramatically affects what you get in terms of power, fuel efficiency, and cost.</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High-end brands like Bugatti and Maybach have higher horsepower and prices, while brands like Suzuki focus on fuel efficiency and higher mileage. Generally, as horsepower increases, so does price. In some brands, higher MPG means lower prices. BMW offers top engine power but low mileage.</a:t>
            </a:r>
          </a:p>
        </p:txBody>
      </p:sp>
    </p:spTree>
    <p:extLst>
      <p:ext uri="{BB962C8B-B14F-4D97-AF65-F5344CB8AC3E}">
        <p14:creationId xmlns:p14="http://schemas.microsoft.com/office/powerpoint/2010/main" val="223349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F80F-4D4C-9D0F-E89C-F772F6336A0E}"/>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5C168EB1-CA4F-7732-179E-D0F69DF52EC1}"/>
              </a:ext>
            </a:extLst>
          </p:cNvPr>
          <p:cNvSpPr txBox="1">
            <a:spLocks noGrp="1"/>
          </p:cNvSpPr>
          <p:nvPr>
            <p:ph type="title"/>
          </p:nvPr>
        </p:nvSpPr>
        <p:spPr>
          <a:xfrm>
            <a:off x="685800" y="1181100"/>
            <a:ext cx="16497300" cy="8384347"/>
          </a:xfrm>
          <a:prstGeom prst="rect">
            <a:avLst/>
          </a:prstGeom>
        </p:spPr>
        <p:txBody>
          <a:bodyPr vert="horz" wrap="square" lIns="0" tIns="12700" rIns="0" bIns="0" rtlCol="0">
            <a:spAutoFit/>
          </a:bodyPr>
          <a:lstStyle/>
          <a:p>
            <a:pPr>
              <a:buClr>
                <a:schemeClr val="tx1"/>
              </a:buClr>
            </a:pPr>
            <a:r>
              <a:rPr lang="en-US" sz="2000" dirty="0">
                <a:latin typeface="Segoe UI" panose="020B0502040204020203" pitchFamily="34" charset="0"/>
                <a:cs typeface="Segoe UI" panose="020B0502040204020203" pitchFamily="34" charset="0"/>
              </a:rPr>
              <a:t>This analysis provided valuable insights into how various car features influence pricing and profitability. By applying these findings, automotive companies can make smarter decisions to optimize their product lines, pricing models, and marketing strategies, ultimately improving profitability. This report highlights the key results of the project and suggests actionable recommendations based on the data.</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400" b="1" dirty="0">
                <a:latin typeface="Segoe UI" panose="020B0502040204020203" pitchFamily="34" charset="0"/>
                <a:cs typeface="Segoe UI" panose="020B0502040204020203" pitchFamily="34" charset="0"/>
              </a:rPr>
              <a:t>Key findings :</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Luxury brands like Bugatti and Ferrari are very pricey, while brands like Toyota and Honda are affordable.</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Cars with fewer cylinders use less fuel, making them cheaper to run.</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Cars with higher horsepower tend to have higher prices and generate better profit margins, showing a clear positive impact on profitability.</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Features like engine power, fuel efficiency, and brand name strongly affect car prices.</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Fuel-efficient vehicles generally have a negative correlation with price; however, they attract a dedicated segment of buyers focused on economy and sustainability.</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Brand prestige is the strongest predictor of both price and profitability—cars from prestigious brands command significantly higher prices and profits.</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Choosing the right mix of features can help buyers save money and still get a great car.</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Throughout this project, I enhanced my data analysis skills using Excel tools such as regression analysis, pivot tables (for averages and sums), and visualization techniques like bubble and scatter charts. This experience greatly improved my exploratory data analysis capabilities and strengthened my ability to derive meaningful insights from complex data, helping me support sound decision-making and contribute to impactful business outcomes.</a:t>
            </a:r>
          </a:p>
        </p:txBody>
      </p:sp>
      <p:sp>
        <p:nvSpPr>
          <p:cNvPr id="3" name="TextBox 2">
            <a:extLst>
              <a:ext uri="{FF2B5EF4-FFF2-40B4-BE49-F238E27FC236}">
                <a16:creationId xmlns:a16="http://schemas.microsoft.com/office/drawing/2014/main" id="{727CACB9-002A-0A3F-3F85-A00F7BFD4AC0}"/>
              </a:ext>
            </a:extLst>
          </p:cNvPr>
          <p:cNvSpPr txBox="1"/>
          <p:nvPr/>
        </p:nvSpPr>
        <p:spPr>
          <a:xfrm>
            <a:off x="304800" y="247187"/>
            <a:ext cx="9144000" cy="800219"/>
          </a:xfrm>
          <a:prstGeom prst="rect">
            <a:avLst/>
          </a:prstGeom>
          <a:noFill/>
        </p:spPr>
        <p:txBody>
          <a:bodyPr wrap="square">
            <a:spAutoFit/>
          </a:bodyPr>
          <a:lstStyle/>
          <a:p>
            <a:r>
              <a:rPr lang="en-IN" sz="2800" dirty="0">
                <a:latin typeface="Segoe UI" panose="020B0502040204020203" pitchFamily="34" charset="0"/>
                <a:cs typeface="Segoe UI" panose="020B0502040204020203" pitchFamily="34" charset="0"/>
              </a:rPr>
              <a:t>Conclusion</a:t>
            </a:r>
          </a:p>
          <a:p>
            <a:endParaRPr lang="en-IN" dirty="0"/>
          </a:p>
        </p:txBody>
      </p:sp>
    </p:spTree>
    <p:extLst>
      <p:ext uri="{BB962C8B-B14F-4D97-AF65-F5344CB8AC3E}">
        <p14:creationId xmlns:p14="http://schemas.microsoft.com/office/powerpoint/2010/main" val="100643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6C7A-660B-96E6-E7DD-BA04BCF8150F}"/>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81F4E083-072F-F6EE-3259-DF5ABE192051}"/>
              </a:ext>
            </a:extLst>
          </p:cNvPr>
          <p:cNvSpPr txBox="1">
            <a:spLocks noGrp="1"/>
          </p:cNvSpPr>
          <p:nvPr>
            <p:ph type="title"/>
          </p:nvPr>
        </p:nvSpPr>
        <p:spPr>
          <a:xfrm>
            <a:off x="6324600" y="4686300"/>
            <a:ext cx="6021614" cy="661848"/>
          </a:xfrm>
          <a:prstGeom prst="rect">
            <a:avLst/>
          </a:prstGeom>
        </p:spPr>
        <p:txBody>
          <a:bodyPr vert="horz" wrap="square" lIns="0" tIns="12700" rIns="0" bIns="0" rtlCol="0">
            <a:spAutoFit/>
          </a:bodyPr>
          <a:lstStyle/>
          <a:p>
            <a:pPr marL="12700" marR="5080">
              <a:lnSpc>
                <a:spcPts val="4650"/>
              </a:lnSpc>
              <a:spcBef>
                <a:spcPts val="260"/>
              </a:spcBef>
            </a:pPr>
            <a:r>
              <a:rPr lang="en-US" sz="6000" b="1" dirty="0">
                <a:solidFill>
                  <a:schemeClr val="tx1"/>
                </a:solidFill>
                <a:latin typeface="Segoe UI" panose="020B0502040204020203" pitchFamily="34" charset="0"/>
                <a:cs typeface="Segoe UI" panose="020B0502040204020203" pitchFamily="34" charset="0"/>
              </a:rPr>
              <a:t>T</a:t>
            </a:r>
            <a:r>
              <a:rPr lang="en-IN" sz="6000" b="1" dirty="0">
                <a:solidFill>
                  <a:schemeClr val="tx1"/>
                </a:solidFill>
                <a:latin typeface="Segoe UI" panose="020B0502040204020203" pitchFamily="34" charset="0"/>
                <a:cs typeface="Segoe UI" panose="020B0502040204020203" pitchFamily="34" charset="0"/>
              </a:rPr>
              <a:t>hank You</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73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A1D79-0083-274D-69BD-AFC4095043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5DE17E-48BA-F953-347A-3C2B98274FCD}"/>
              </a:ext>
            </a:extLst>
          </p:cNvPr>
          <p:cNvSpPr txBox="1">
            <a:spLocks noGrp="1"/>
          </p:cNvSpPr>
          <p:nvPr>
            <p:ph type="title"/>
          </p:nvPr>
        </p:nvSpPr>
        <p:spPr>
          <a:xfrm>
            <a:off x="533400" y="266700"/>
            <a:ext cx="16154400" cy="982320"/>
          </a:xfrm>
          <a:prstGeom prst="rect">
            <a:avLst/>
          </a:prstGeom>
        </p:spPr>
        <p:txBody>
          <a:bodyPr vert="horz" wrap="square" lIns="0" tIns="12700" rIns="0" bIns="0" rtlCol="0">
            <a:spAutoFit/>
          </a:bodyPr>
          <a:lstStyle/>
          <a:p>
            <a:r>
              <a:rPr lang="en-IN" b="1" dirty="0">
                <a:latin typeface="Segoe UI" panose="020B0502040204020203" pitchFamily="34" charset="0"/>
                <a:cs typeface="Segoe UI" panose="020B0502040204020203" pitchFamily="34" charset="0"/>
              </a:rPr>
              <a:t>APPROACH:</a:t>
            </a:r>
          </a:p>
        </p:txBody>
      </p:sp>
      <p:sp>
        <p:nvSpPr>
          <p:cNvPr id="3" name="object 3">
            <a:extLst>
              <a:ext uri="{FF2B5EF4-FFF2-40B4-BE49-F238E27FC236}">
                <a16:creationId xmlns:a16="http://schemas.microsoft.com/office/drawing/2014/main" id="{E2E1A144-CC4A-D6BA-1206-4D6566603C3D}"/>
              </a:ext>
            </a:extLst>
          </p:cNvPr>
          <p:cNvSpPr txBox="1"/>
          <p:nvPr/>
        </p:nvSpPr>
        <p:spPr>
          <a:xfrm>
            <a:off x="1449332" y="2476500"/>
            <a:ext cx="15389335" cy="7091685"/>
          </a:xfrm>
          <a:prstGeom prst="rect">
            <a:avLst/>
          </a:prstGeom>
        </p:spPr>
        <p:txBody>
          <a:bodyPr vert="horz" wrap="square" lIns="0" tIns="12700" rIns="0" bIns="0" rtlCol="0">
            <a:spAutoFit/>
          </a:bodyPr>
          <a:lstStyle/>
          <a:p>
            <a:r>
              <a:rPr lang="en-US" altLang="en-US" sz="2000" dirty="0">
                <a:latin typeface="Segoe UI" panose="020B0502040204020203" pitchFamily="34" charset="0"/>
                <a:cs typeface="Segoe UI" panose="020B0502040204020203" pitchFamily="34" charset="0"/>
              </a:rPr>
              <a:t>After downloading the dataset, I began by selecting the entire data range and inserting it into an Excel table for better handling and organization. I then converted the table back to a normal range to enable flexible data cleaning operations. Using the =COUNTBLANK formula, I identified and removed any blank or empty columns that did not contribute meaningful information. As a result of this initial cleaning process, the final dataset consists of </a:t>
            </a:r>
            <a:r>
              <a:rPr lang="en-US" altLang="en-US" sz="2000" b="1" dirty="0">
                <a:latin typeface="Segoe UI" panose="020B0502040204020203" pitchFamily="34" charset="0"/>
                <a:cs typeface="Segoe UI" panose="020B0502040204020203" pitchFamily="34" charset="0"/>
              </a:rPr>
              <a:t>11,813 rows and 16 well-defined columns</a:t>
            </a:r>
            <a:r>
              <a:rPr lang="en-US" altLang="en-US" sz="2000" dirty="0">
                <a:latin typeface="Segoe UI" panose="020B0502040204020203" pitchFamily="34" charset="0"/>
                <a:cs typeface="Segoe UI" panose="020B0502040204020203" pitchFamily="34" charset="0"/>
              </a:rPr>
              <a:t>, ready for further analysis. </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I applied a comprehensive data analysis strategy combining multiple analytical methods to derive meaningful insights from the dataset:</a:t>
            </a:r>
          </a:p>
          <a:p>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Descriptive Analysis</a:t>
            </a:r>
            <a:r>
              <a:rPr lang="en-US" sz="2000" dirty="0">
                <a:latin typeface="Segoe UI" panose="020B0502040204020203" pitchFamily="34" charset="0"/>
                <a:cs typeface="Segoe UI" panose="020B0502040204020203" pitchFamily="34" charset="0"/>
              </a:rPr>
              <a:t>: Calculated the mean and other statistical measures for numerical variables to understand the central tendency and distribution.</a:t>
            </a:r>
          </a:p>
          <a:p>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Predictive Analysis</a:t>
            </a:r>
            <a:r>
              <a:rPr lang="en-US" sz="2000" dirty="0">
                <a:latin typeface="Segoe UI" panose="020B0502040204020203" pitchFamily="34" charset="0"/>
                <a:cs typeface="Segoe UI" panose="020B0502040204020203" pitchFamily="34" charset="0"/>
              </a:rPr>
              <a:t>: Performed linear regression to evaluate how different features influence car pricing and to forecast pricing trends.</a:t>
            </a:r>
          </a:p>
          <a:p>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Diagnostic Analysis</a:t>
            </a:r>
            <a:r>
              <a:rPr lang="en-US" sz="2000" dirty="0">
                <a:latin typeface="Segoe UI" panose="020B0502040204020203" pitchFamily="34" charset="0"/>
                <a:cs typeface="Segoe UI" panose="020B0502040204020203" pitchFamily="34" charset="0"/>
              </a:rPr>
              <a:t>: Conducted correlation analysis to identify relationships between key variables and determine which features are most strongly associated with price.</a:t>
            </a:r>
          </a:p>
          <a:p>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Exploratory Data Analysis (EDA)</a:t>
            </a:r>
            <a:r>
              <a:rPr lang="en-US" sz="2000" dirty="0">
                <a:latin typeface="Segoe UI" panose="020B0502040204020203" pitchFamily="34" charset="0"/>
                <a:cs typeface="Segoe UI" panose="020B0502040204020203" pitchFamily="34" charset="0"/>
              </a:rPr>
              <a:t>: Used various visualization techniques—including scatter plots, bubble charts, and distribution charts—to uncover patterns, outliers, and data trends.</a:t>
            </a:r>
          </a:p>
          <a:p>
            <a:r>
              <a:rPr lang="en-US" sz="2000" dirty="0">
                <a:latin typeface="Segoe UI" panose="020B0502040204020203" pitchFamily="34" charset="0"/>
                <a:cs typeface="Segoe UI" panose="020B0502040204020203" pitchFamily="34" charset="0"/>
              </a:rPr>
              <a:t>This multi-layered analytical approach enabled a deeper understanding of the dataset and supported evidence-based decision-making for pricing and product development.</a:t>
            </a: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242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E9BFE-3B3F-A78F-1E15-25DA3F332EA5}"/>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BEE9DDFD-0822-839D-6CB2-5A0A3AA9D3A3}"/>
              </a:ext>
            </a:extLst>
          </p:cNvPr>
          <p:cNvSpPr txBox="1">
            <a:spLocks noGrp="1"/>
          </p:cNvSpPr>
          <p:nvPr>
            <p:ph type="title"/>
          </p:nvPr>
        </p:nvSpPr>
        <p:spPr>
          <a:xfrm>
            <a:off x="2476500" y="3619500"/>
            <a:ext cx="13335000" cy="1982594"/>
          </a:xfrm>
          <a:prstGeom prst="rect">
            <a:avLst/>
          </a:prstGeom>
        </p:spPr>
        <p:txBody>
          <a:bodyPr vert="horz" wrap="square" lIns="0" tIns="12700" rIns="0" bIns="0" rtlCol="0">
            <a:spAutoFit/>
          </a:bodyPr>
          <a:lstStyle/>
          <a:p>
            <a:pPr algn="ctr"/>
            <a:r>
              <a:rPr lang="en-US" sz="3200" dirty="0">
                <a:latin typeface="Segoe UI" panose="020B0502040204020203" pitchFamily="34" charset="0"/>
                <a:cs typeface="Segoe UI" panose="020B0502040204020203" pitchFamily="34" charset="0"/>
              </a:rPr>
              <a:t>All the analysis has been performed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in excel. This tool is also used to create graphical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representation of the results and to understand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the result set better.</a:t>
            </a:r>
            <a:endParaRPr lang="en-US" sz="3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024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24933" y="342900"/>
            <a:ext cx="17655810" cy="813043"/>
          </a:xfrm>
          <a:prstGeom prst="rect">
            <a:avLst/>
          </a:prstGeom>
        </p:spPr>
        <p:txBody>
          <a:bodyPr vert="horz" wrap="square" lIns="0" tIns="12700" rIns="0" bIns="0" rtlCol="0">
            <a:spAutoFit/>
          </a:bodyPr>
          <a:lstStyle/>
          <a:p>
            <a:pPr lvl="0"/>
            <a:r>
              <a:rPr lang="en-US" sz="2800" b="1" dirty="0">
                <a:latin typeface="Segoe UI" panose="020B0502040204020203" pitchFamily="34" charset="0"/>
                <a:cs typeface="Segoe UI" panose="020B0502040204020203" pitchFamily="34" charset="0"/>
              </a:rPr>
              <a:t>Task 1.A:</a:t>
            </a:r>
            <a:r>
              <a:rPr lang="en-US" sz="28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Create a pivot table that shows the number of car models in each market category and their corresponding popularity scores.</a:t>
            </a:r>
          </a:p>
        </p:txBody>
      </p:sp>
      <p:pic>
        <p:nvPicPr>
          <p:cNvPr id="3" name="Picture 2">
            <a:extLst>
              <a:ext uri="{FF2B5EF4-FFF2-40B4-BE49-F238E27FC236}">
                <a16:creationId xmlns:a16="http://schemas.microsoft.com/office/drawing/2014/main" id="{09B82341-E331-2831-4558-3F213BA9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800" y="1715533"/>
            <a:ext cx="6628571" cy="7942857"/>
          </a:xfrm>
          <a:prstGeom prst="rect">
            <a:avLst/>
          </a:prstGeom>
        </p:spPr>
      </p:pic>
      <p:pic>
        <p:nvPicPr>
          <p:cNvPr id="5" name="Picture 4">
            <a:extLst>
              <a:ext uri="{FF2B5EF4-FFF2-40B4-BE49-F238E27FC236}">
                <a16:creationId xmlns:a16="http://schemas.microsoft.com/office/drawing/2014/main" id="{2CDB86D5-5EB4-8ADA-B625-7CCD3471A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91724"/>
            <a:ext cx="6590476" cy="8590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C16AA6-82DF-BEBE-0490-2FE383E6F6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580EB3-8645-6EDC-1412-B343B323F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57300"/>
            <a:ext cx="15152381" cy="8000000"/>
          </a:xfrm>
          <a:prstGeom prst="rect">
            <a:avLst/>
          </a:prstGeom>
        </p:spPr>
      </p:pic>
      <p:sp>
        <p:nvSpPr>
          <p:cNvPr id="5" name="Title 4">
            <a:extLst>
              <a:ext uri="{FF2B5EF4-FFF2-40B4-BE49-F238E27FC236}">
                <a16:creationId xmlns:a16="http://schemas.microsoft.com/office/drawing/2014/main" id="{0D5F4675-2786-59CB-4C9A-37B5CEFD2EA8}"/>
              </a:ext>
            </a:extLst>
          </p:cNvPr>
          <p:cNvSpPr>
            <a:spLocks noGrp="1"/>
          </p:cNvSpPr>
          <p:nvPr>
            <p:ph type="title"/>
          </p:nvPr>
        </p:nvSpPr>
        <p:spPr>
          <a:xfrm>
            <a:off x="381000" y="342900"/>
            <a:ext cx="16459200" cy="2100795"/>
          </a:xfrm>
        </p:spPr>
        <p:txBody>
          <a:bodyPr/>
          <a:lstStyle/>
          <a:p>
            <a:pPr lvl="0"/>
            <a:r>
              <a:rPr lang="en-US" sz="2400" b="1" dirty="0">
                <a:latin typeface="Segoe UI" panose="020B0502040204020203" pitchFamily="34" charset="0"/>
                <a:cs typeface="Segoe UI" panose="020B0502040204020203" pitchFamily="34" charset="0"/>
              </a:rPr>
              <a:t>Task 1.B: </a:t>
            </a:r>
            <a:r>
              <a:rPr lang="en-US" sz="2400" dirty="0">
                <a:latin typeface="Segoe UI" panose="020B0502040204020203" pitchFamily="34" charset="0"/>
                <a:cs typeface="Segoe UI" panose="020B0502040204020203" pitchFamily="34" charset="0"/>
              </a:rPr>
              <a:t>Create a combo chart that visualizes the relationship between market category and popularity.</a:t>
            </a:r>
          </a:p>
        </p:txBody>
      </p:sp>
    </p:spTree>
    <p:extLst>
      <p:ext uri="{BB962C8B-B14F-4D97-AF65-F5344CB8AC3E}">
        <p14:creationId xmlns:p14="http://schemas.microsoft.com/office/powerpoint/2010/main" val="217133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79884A-35D1-35F7-C3D2-0BD24AC5DA3C}"/>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AE8A71F3-1554-9AFE-E7FF-0725323BF635}"/>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DD678CA0-A7B0-BDA6-6932-A36DCC7AA551}"/>
              </a:ext>
            </a:extLst>
          </p:cNvPr>
          <p:cNvSpPr txBox="1"/>
          <p:nvPr/>
        </p:nvSpPr>
        <p:spPr>
          <a:xfrm>
            <a:off x="1371600" y="1562100"/>
            <a:ext cx="16306800" cy="7648248"/>
          </a:xfrm>
          <a:prstGeom prst="rect">
            <a:avLst/>
          </a:prstGeom>
          <a:noFill/>
        </p:spPr>
        <p:txBody>
          <a:bodyPr wrap="square" rtlCol="0">
            <a:spAutoFit/>
          </a:bodyPr>
          <a:lstStyle/>
          <a:p>
            <a:pPr lvl="1"/>
            <a:endParaRPr lang="en-US" sz="1900" dirty="0">
              <a:latin typeface="Segoe UI" panose="020B0502040204020203" pitchFamily="34" charset="0"/>
              <a:cs typeface="Segoe UI" panose="020B0502040204020203" pitchFamily="34" charset="0"/>
            </a:endParaRP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Certain car types like “Hatchback, Flex Fuel”, “Flex Fuel, Diesel”, and “Crossover, Flex Fuel, Performance” have very few models available, but they are extremely popular among buyers. This means that even though choices in these types are limited, demand is high for what does exist.</a:t>
            </a:r>
          </a:p>
          <a:p>
            <a:pPr marL="742950" lvl="1" indent="-285750">
              <a:buSzPct val="143000"/>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The crossover segment is the largest with 1,103 different models, showing it’s the most widely available and possibly the most versatile choice for buyers.</a:t>
            </a:r>
          </a:p>
          <a:p>
            <a:pPr marL="742950" lvl="1" indent="-285750">
              <a:buSzPct val="143000"/>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Cars labeled “Exotic” or “Luxury” often have much lower popularity. This could be because these vehicles usually come with very high price tags, making them affordable only for a few wealthy buyers.</a:t>
            </a:r>
          </a:p>
          <a:p>
            <a:pPr marL="742950" lvl="1" indent="-285750">
              <a:buSzPct val="143000"/>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For example, the “Crossover, Luxury, Performance, Hybrid” category only has 2 models, but it’s highly popular (popularity score: 3916). This tells us that when a rare combination of features hits the market, many people want it.</a:t>
            </a: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Similarly, luxury model types like “Hybrid, Performance, Hybrid”, “Flex Fuel, Factory Tuner, Luxury, High-Performance”, and “Crossover, Exotic, Luxury, Performance” have only a single model each, making them rare finds. Even with just one option, they attract attention—especially if it covers multiple desirable features.</a:t>
            </a:r>
          </a:p>
          <a:p>
            <a:pPr marL="742950" lvl="1" indent="-285750">
              <a:buSzPct val="143000"/>
              <a:buFont typeface="Arial" panose="020B0604020202020204" pitchFamily="34" charset="0"/>
              <a:buChar char="•"/>
            </a:pPr>
            <a:endParaRPr lang="en-US" sz="1900" dirty="0">
              <a:latin typeface="Segoe UI" panose="020B0502040204020203" pitchFamily="34" charset="0"/>
              <a:cs typeface="Segoe UI" panose="020B0502040204020203" pitchFamily="34" charset="0"/>
            </a:endParaRPr>
          </a:p>
          <a:p>
            <a:pPr marL="742950" lvl="1" indent="-285750">
              <a:buSzPct val="143000"/>
              <a:buFont typeface="Arial" panose="020B0604020202020204" pitchFamily="34" charset="0"/>
              <a:buChar char="•"/>
            </a:pPr>
            <a:r>
              <a:rPr lang="en-US" sz="1900" dirty="0">
                <a:latin typeface="Segoe UI" panose="020B0502040204020203" pitchFamily="34" charset="0"/>
                <a:cs typeface="Segoe UI" panose="020B0502040204020203" pitchFamily="34" charset="0"/>
              </a:rPr>
              <a:t>Models that combine many features like “Crossover, Exotic, Luxury, High-Performance” and “Exotic, Luxury, High-Performance” are very rare, with just one model available in the market. Such cars are often exclusive and target a small segment of buyers.</a:t>
            </a:r>
          </a:p>
          <a:p>
            <a:br>
              <a:rPr lang="en-US" sz="1900" dirty="0">
                <a:latin typeface="Segoe UI" panose="020B0502040204020203" pitchFamily="34" charset="0"/>
                <a:cs typeface="Segoe UI" panose="020B0502040204020203" pitchFamily="34" charset="0"/>
              </a:rPr>
            </a:br>
            <a:endParaRPr lang="en-US" sz="1900" dirty="0">
              <a:latin typeface="Segoe UI" panose="020B0502040204020203" pitchFamily="34" charset="0"/>
              <a:cs typeface="Segoe UI" panose="020B0502040204020203" pitchFamily="34" charset="0"/>
            </a:endParaRPr>
          </a:p>
          <a:p>
            <a:r>
              <a:rPr lang="en-US" sz="1900" dirty="0">
                <a:latin typeface="Segoe UI" panose="020B0502040204020203" pitchFamily="34" charset="0"/>
                <a:cs typeface="Segoe UI" panose="020B0502040204020203" pitchFamily="34" charset="0"/>
              </a:rPr>
              <a:t>While car buyers have many choices, the most common types (like crossovers) dominate the market. However, some rare models with niche combinations of features are in high demand even if only a few exist. Expensive luxury and exotic cars tend to be less popular, probably because they are out of reach for most people.</a:t>
            </a: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25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B260FC-5F26-F84E-BDDC-4CDD63A2B91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99993DD5-831A-0AF9-A420-5E1700EC9D92}"/>
              </a:ext>
            </a:extLst>
          </p:cNvPr>
          <p:cNvSpPr txBox="1">
            <a:spLocks noGrp="1"/>
          </p:cNvSpPr>
          <p:nvPr>
            <p:ph type="title"/>
          </p:nvPr>
        </p:nvSpPr>
        <p:spPr>
          <a:xfrm>
            <a:off x="316094" y="200093"/>
            <a:ext cx="17655810" cy="813043"/>
          </a:xfrm>
          <a:prstGeom prst="rect">
            <a:avLst/>
          </a:prstGeom>
        </p:spPr>
        <p:txBody>
          <a:bodyPr vert="horz" wrap="square" lIns="0" tIns="12700" rIns="0" bIns="0" rtlCol="0">
            <a:spAutoFit/>
          </a:bodyPr>
          <a:lstStyle/>
          <a:p>
            <a:pPr lvl="0"/>
            <a:r>
              <a:rPr lang="en-US" sz="2800" b="1" dirty="0">
                <a:latin typeface="Segoe UI" panose="020B0502040204020203" pitchFamily="34" charset="0"/>
                <a:cs typeface="Segoe UI" panose="020B0502040204020203" pitchFamily="34" charset="0"/>
              </a:rPr>
              <a:t>Task 2:</a:t>
            </a:r>
            <a:r>
              <a:rPr lang="en-US" sz="2800"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Create a scatter chart that plots engine power on the x-axis and price on the y-axis. Add a trendline to the chart to visualize the relationship between these variables.</a:t>
            </a:r>
          </a:p>
        </p:txBody>
      </p:sp>
      <p:pic>
        <p:nvPicPr>
          <p:cNvPr id="14" name="Picture 13">
            <a:extLst>
              <a:ext uri="{FF2B5EF4-FFF2-40B4-BE49-F238E27FC236}">
                <a16:creationId xmlns:a16="http://schemas.microsoft.com/office/drawing/2014/main" id="{04DF1D11-20C6-A4C4-A9C1-16847BD4C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714500"/>
            <a:ext cx="14495238" cy="6114286"/>
          </a:xfrm>
          <a:prstGeom prst="rect">
            <a:avLst/>
          </a:prstGeom>
        </p:spPr>
      </p:pic>
    </p:spTree>
    <p:extLst>
      <p:ext uri="{BB962C8B-B14F-4D97-AF65-F5344CB8AC3E}">
        <p14:creationId xmlns:p14="http://schemas.microsoft.com/office/powerpoint/2010/main" val="227322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76B59E-F5F8-0294-92B2-6D731EB47B86}"/>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49F37E6C-5DD2-B5CB-4987-E58594B84634}"/>
              </a:ext>
            </a:extLst>
          </p:cNvPr>
          <p:cNvSpPr txBox="1">
            <a:spLocks noGrp="1"/>
          </p:cNvSpPr>
          <p:nvPr>
            <p:ph type="title"/>
          </p:nvPr>
        </p:nvSpPr>
        <p:spPr>
          <a:xfrm>
            <a:off x="410657" y="376437"/>
            <a:ext cx="17655810" cy="566822"/>
          </a:xfrm>
          <a:prstGeom prst="rect">
            <a:avLst/>
          </a:prstGeom>
        </p:spPr>
        <p:txBody>
          <a:bodyPr vert="horz" wrap="square" lIns="0" tIns="12700" rIns="0" bIns="0" rtlCol="0">
            <a:spAutoFit/>
          </a:bodyPr>
          <a:lstStyle/>
          <a:p>
            <a:pPr marL="12700">
              <a:spcBef>
                <a:spcPts val="100"/>
              </a:spcBef>
            </a:pPr>
            <a:r>
              <a:rPr lang="en-IN" sz="3600" b="1" dirty="0"/>
              <a:t>INSIGHTS :-</a:t>
            </a:r>
            <a:endParaRPr sz="3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F58E4EDA-345C-793D-7CC7-9DAD7C8115CF}"/>
              </a:ext>
            </a:extLst>
          </p:cNvPr>
          <p:cNvSpPr txBox="1"/>
          <p:nvPr/>
        </p:nvSpPr>
        <p:spPr>
          <a:xfrm>
            <a:off x="1371600" y="1562100"/>
            <a:ext cx="16306800" cy="550920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Cars with higher engine horsepower (HP) usually have a higher price (MSRP), but the relationship isn’t very strong—there are many exceptions.</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Most cars cluster on the left and lower part of the chart, meaning most vehicles have lower horsepower and cost less.</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A few cars with extremely high horsepower (over 650 HP, up to about 1000 HP) are priced much higher—some even cost over 2 million! These are likely supercars or premium models.</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For the same horsepower, car prices can vary a lot, showing that other features (brand, luxury, design, technology) also influence price.</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There are a few cars with much higher prices than others for their horsepower, suggesting that rarity or luxury influences price more than just engine power.</a:t>
            </a:r>
          </a:p>
          <a:p>
            <a:pPr marL="285750" indent="-285750">
              <a:buFont typeface="Arial" panose="020B0604020202020204" pitchFamily="34" charset="0"/>
              <a:buChar char="•"/>
            </a:pPr>
            <a:endParaRPr lang="en-US" sz="2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200" dirty="0">
                <a:latin typeface="Segoe UI" panose="020B0502040204020203" pitchFamily="34" charset="0"/>
                <a:cs typeface="Segoe UI" panose="020B0502040204020203" pitchFamily="34" charset="0"/>
              </a:rPr>
              <a:t>In the scatter plot graph trendline moving upward and it is showing the positive relationship between price and engine power, it means as the engine power increasing price is also increasing.</a:t>
            </a:r>
          </a:p>
        </p:txBody>
      </p:sp>
    </p:spTree>
    <p:extLst>
      <p:ext uri="{BB962C8B-B14F-4D97-AF65-F5344CB8AC3E}">
        <p14:creationId xmlns:p14="http://schemas.microsoft.com/office/powerpoint/2010/main" val="1065039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1901</TotalTime>
  <Words>3227</Words>
  <Application>Microsoft Office PowerPoint</Application>
  <PresentationFormat>Custom</PresentationFormat>
  <Paragraphs>189</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Segoe UI</vt:lpstr>
      <vt:lpstr>Sylfaen</vt:lpstr>
      <vt:lpstr>Trebuchet MS</vt:lpstr>
      <vt:lpstr>Wingdings 3</vt:lpstr>
      <vt:lpstr>Ion</vt:lpstr>
      <vt:lpstr>Impact of Car Features on Price and Profitability</vt:lpstr>
      <vt:lpstr>Project Description</vt:lpstr>
      <vt:lpstr>APPROACH:</vt:lpstr>
      <vt:lpstr>All the analysis has been performed  in excel. This tool is also used to create graphical  representation of the results and to understand  the result set better.</vt:lpstr>
      <vt:lpstr>Task 1.A: Create a pivot table that shows the number of car models in each market category and their corresponding popularity scores.</vt:lpstr>
      <vt:lpstr>Task 1.B: Create a combo chart that visualizes the relationship between market category and popularity.</vt:lpstr>
      <vt:lpstr>INSIGHTS :-</vt:lpstr>
      <vt:lpstr>Task 2:  Create a scatter chart that plots engine power on the x-axis and price on the y-axis. Add a trendline to the chart to visualize the relationship between these variables.</vt:lpstr>
      <vt:lpstr>INSIGHTS :-</vt:lpstr>
      <vt:lpstr>Task 3: Use regression analysis to identify the variables that have the strongest relationship with a car's price. Then create a bar chart that shows the coefficient values for each variable to visualize their relative importance.  </vt:lpstr>
      <vt:lpstr>INSIGHTS :-</vt:lpstr>
      <vt:lpstr>Task 4.A: Create a pivot table that shows the average price of cars for each manufacturer.   Task 4.B: Create a bar chart or a horizontal stacked bar chart that visualizes the relationship between manufacturer and average price.</vt:lpstr>
      <vt:lpstr>INSIGHTS :-</vt:lpstr>
      <vt:lpstr>Task 5.A: Create a scatter plot with the number of cylinders on the x-axis and highway MPG on the y-axis. Then create a trendline on the scatter plot to visually estimate the slope of the relationship and assess its significance.</vt:lpstr>
      <vt:lpstr>Task 5.B: Calculate the correlation coefficient between the number of cylinders and highway MPG to quantify the strength and direction of the relationship.</vt:lpstr>
      <vt:lpstr>Task 1: How does the distribution of car prices vary by brand and body style?</vt:lpstr>
      <vt:lpstr>Task 2: Which car brands have the highest and lowest average MSRPs, and how does this vary by body style? </vt:lpstr>
      <vt:lpstr>Task 3: How do the different feature such as transmission type affect the MSRP, and how does this vary by body style?</vt:lpstr>
      <vt:lpstr>Task 4: How does the fuel efficiency of cars vary across different body styles and model years? </vt:lpstr>
      <vt:lpstr>INSIGHTS :-</vt:lpstr>
      <vt:lpstr>Task 5: How does the car's horsepower, MPG, and price vary across different Brands?</vt:lpstr>
      <vt:lpstr>INSIGHTS :-</vt:lpstr>
      <vt:lpstr>This analysis provided valuable insights into how various car features influence pricing and profitability. By applying these findings, automotive companies can make smarter decisions to optimize their product lines, pricing models, and marketing strategies, ultimately improving profitability. This report highlights the key results of the project and suggests actionable recommendations based on the data.  Key findings :  Luxury brands like Bugatti and Ferrari are very pricey, while brands like Toyota and Honda are affordable.  Cars with fewer cylinders use less fuel, making them cheaper to run.  Cars with higher horsepower tend to have higher prices and generate better profit margins, showing a clear positive impact on profitability.  Features like engine power, fuel efficiency, and brand name strongly affect car prices.  Fuel-efficient vehicles generally have a negative correlation with price; however, they attract a dedicated segment of buyers focused on economy and sustainability.  Brand prestige is the strongest predictor of both price and profitability—cars from prestigious brands command significantly higher prices and profits.  Choosing the right mix of features can help buyers save money and still get a great car.   Throughout this project, I enhanced my data analysis skills using Excel tools such as regression analysis, pivot tables (for averages and sums), and visualization techniques like bubble and scatter charts. This experience greatly improved my exploratory data analysis capabilities and strengthened my ability to derive meaningful insights from complex data, helping me support sound decision-making and contribute to impactful business 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Hoc Insights</dc:title>
  <dc:creator>suryachandra17</dc:creator>
  <cp:keywords>DAGiFNPXZE0,BAF0CET5UnY,0</cp:keywords>
  <cp:lastModifiedBy>rahul vishwakarma</cp:lastModifiedBy>
  <cp:revision>83</cp:revision>
  <dcterms:created xsi:type="dcterms:W3CDTF">2025-03-24T09:17:44Z</dcterms:created>
  <dcterms:modified xsi:type="dcterms:W3CDTF">2025-09-03T07:52:15Z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2025-03-21T00:00:00Z</vt:filetime>
  </property>
  <property fmtid="{D5CDD505-2E9C-101B-9397-08002B2CF9AE}" pid="3" name="Creator">
    <vt:lpwstr>Canva</vt:lpwstr>
  </property>
  <property fmtid="{D5CDD505-2E9C-101B-9397-08002B2CF9AE}" pid="4" name="LastSaved">
    <vt:filetime>2025-03-24T00:00:00Z</vt:filetime>
  </property>
  <property fmtid="{D5CDD505-2E9C-101B-9397-08002B2CF9AE}" pid="5" name="Producer">
    <vt:lpwstr>Canva</vt:lpwstr>
  </property>
</Properties>
</file>