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1" r:id="rId1"/>
  </p:sldMasterIdLst>
  <p:notesMasterIdLst>
    <p:notesMasterId r:id="rId12"/>
  </p:notesMasterIdLst>
  <p:sldIdLst>
    <p:sldId id="256" r:id="rId2"/>
    <p:sldId id="258" r:id="rId3"/>
    <p:sldId id="283" r:id="rId4"/>
    <p:sldId id="277" r:id="rId5"/>
    <p:sldId id="265" r:id="rId6"/>
    <p:sldId id="285" r:id="rId7"/>
    <p:sldId id="311" r:id="rId8"/>
    <p:sldId id="312" r:id="rId9"/>
    <p:sldId id="276" r:id="rId10"/>
    <p:sldId id="300" r:id="rId11"/>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8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D671F78-3EB1-47B9-AD5B-1ED4FB38FB4A}" type="datetimeFigureOut">
              <a:rPr lang="en-IN" smtClean="0"/>
              <a:t>03-09-2025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3282AC6-4B12-4D67-9B36-43B8027D89F4}" type="slidenum">
              <a:rPr lang="en-IN" smtClean="0"/>
              <a:t>‹#›</a:t>
            </a:fld>
            <a:endParaRPr lang="en-IN"/>
          </a:p>
        </p:txBody>
      </p:sp>
    </p:spTree>
    <p:extLst>
      <p:ext uri="{BB962C8B-B14F-4D97-AF65-F5344CB8AC3E}">
        <p14:creationId xmlns:p14="http://schemas.microsoft.com/office/powerpoint/2010/main" val="379262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282AC6-4B12-4D67-9B36-43B8027D89F4}" type="slidenum">
              <a:rPr lang="en-IN" smtClean="0"/>
              <a:t>6</a:t>
            </a:fld>
            <a:endParaRPr lang="en-IN"/>
          </a:p>
        </p:txBody>
      </p:sp>
    </p:spTree>
    <p:extLst>
      <p:ext uri="{BB962C8B-B14F-4D97-AF65-F5344CB8AC3E}">
        <p14:creationId xmlns:p14="http://schemas.microsoft.com/office/powerpoint/2010/main" val="19975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9CCB2-1916-97F3-4533-88EEFB7FA0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932B55-572C-EDBD-EF2C-5A8B7783EF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9C798-D919-AB98-57DF-CC679DB916C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68559D7-01E8-6383-AC9E-3526AC725FE2}"/>
              </a:ext>
            </a:extLst>
          </p:cNvPr>
          <p:cNvSpPr>
            <a:spLocks noGrp="1"/>
          </p:cNvSpPr>
          <p:nvPr>
            <p:ph type="sldNum" sz="quarter" idx="5"/>
          </p:nvPr>
        </p:nvSpPr>
        <p:spPr/>
        <p:txBody>
          <a:bodyPr/>
          <a:lstStyle/>
          <a:p>
            <a:fld id="{C3282AC6-4B12-4D67-9B36-43B8027D89F4}" type="slidenum">
              <a:rPr lang="en-IN" smtClean="0"/>
              <a:t>7</a:t>
            </a:fld>
            <a:endParaRPr lang="en-IN"/>
          </a:p>
        </p:txBody>
      </p:sp>
    </p:spTree>
    <p:extLst>
      <p:ext uri="{BB962C8B-B14F-4D97-AF65-F5344CB8AC3E}">
        <p14:creationId xmlns:p14="http://schemas.microsoft.com/office/powerpoint/2010/main" val="393517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385AB-CF01-70F5-E329-5FB73D7F2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E8D664-CA60-A5E3-46DA-18CE024C57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E0E39-DB25-E179-BDDF-4D9E3E297FE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74A97B0-F721-6DBB-E5C7-C15B48ED754C}"/>
              </a:ext>
            </a:extLst>
          </p:cNvPr>
          <p:cNvSpPr>
            <a:spLocks noGrp="1"/>
          </p:cNvSpPr>
          <p:nvPr>
            <p:ph type="sldNum" sz="quarter" idx="5"/>
          </p:nvPr>
        </p:nvSpPr>
        <p:spPr/>
        <p:txBody>
          <a:bodyPr/>
          <a:lstStyle/>
          <a:p>
            <a:fld id="{C3282AC6-4B12-4D67-9B36-43B8027D89F4}" type="slidenum">
              <a:rPr lang="en-IN" smtClean="0"/>
              <a:t>8</a:t>
            </a:fld>
            <a:endParaRPr lang="en-IN"/>
          </a:p>
        </p:txBody>
      </p:sp>
    </p:spTree>
    <p:extLst>
      <p:ext uri="{BB962C8B-B14F-4D97-AF65-F5344CB8AC3E}">
        <p14:creationId xmlns:p14="http://schemas.microsoft.com/office/powerpoint/2010/main" val="401426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accent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217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8700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810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4" name="Text Placeholder 3"/>
          <p:cNvSpPr>
            <a:spLocks noGrp="1"/>
          </p:cNvSpPr>
          <p:nvPr>
            <p:ph type="body" sz="half" idx="13"/>
          </p:nvPr>
        </p:nvSpPr>
        <p:spPr>
          <a:xfrm>
            <a:off x="2895600" y="5656761"/>
            <a:ext cx="11078742" cy="513261"/>
          </a:xfrm>
        </p:spPr>
        <p:txBody>
          <a:bodyPr anchor="t">
            <a:normAutofit/>
          </a:bodyPr>
          <a:lstStyle>
            <a:lvl1pPr marL="0" indent="0">
              <a:buNone/>
              <a:defRPr lang="en-US" sz="2100" b="0" i="0" kern="1200" cap="small" dirty="0">
                <a:solidFill>
                  <a:schemeClr val="accent1"/>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
        <p:nvSpPr>
          <p:cNvPr id="13" name="TextBox 12"/>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3523967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2" y="4686302"/>
            <a:ext cx="13238489"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none">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3942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309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2187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9303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8037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43829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4492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28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4735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2560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087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1"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2"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5102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9493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12000296" y="0"/>
            <a:ext cx="2405081" cy="17145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12913518" y="9139299"/>
            <a:ext cx="1490601" cy="1147701"/>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t>9/3/2025</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256995166"/>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43000" y="4464422"/>
            <a:ext cx="14935200" cy="723660"/>
          </a:xfrm>
          <a:prstGeom prst="rect">
            <a:avLst/>
          </a:prstGeom>
        </p:spPr>
        <p:txBody>
          <a:bodyPr vert="horz" wrap="square" lIns="0" tIns="17145" rIns="0" bIns="0" rtlCol="0">
            <a:spAutoFit/>
          </a:bodyPr>
          <a:lstStyle/>
          <a:p>
            <a:r>
              <a:rPr lang="en-US" dirty="0">
                <a:effectLst/>
              </a:rPr>
              <a:t>ABC Call Volume Trend Analysis</a:t>
            </a:r>
          </a:p>
        </p:txBody>
      </p:sp>
      <p:sp>
        <p:nvSpPr>
          <p:cNvPr id="10" name="object 10"/>
          <p:cNvSpPr txBox="1"/>
          <p:nvPr/>
        </p:nvSpPr>
        <p:spPr>
          <a:xfrm>
            <a:off x="13214985" y="9334500"/>
            <a:ext cx="4793615" cy="406400"/>
          </a:xfrm>
          <a:prstGeom prst="rect">
            <a:avLst/>
          </a:prstGeom>
        </p:spPr>
        <p:txBody>
          <a:bodyPr vert="horz" wrap="square" lIns="0" tIns="12700" rIns="0" bIns="0" rtlCol="0">
            <a:spAutoFit/>
          </a:bodyPr>
          <a:lstStyle/>
          <a:p>
            <a:pPr marL="12700">
              <a:lnSpc>
                <a:spcPct val="100000"/>
              </a:lnSpc>
              <a:spcBef>
                <a:spcPts val="100"/>
              </a:spcBef>
            </a:pPr>
            <a:r>
              <a:rPr lang="en-US" sz="2500" spc="-385" dirty="0">
                <a:solidFill>
                  <a:srgbClr val="F4F4F4"/>
                </a:solidFill>
                <a:latin typeface="Trebuchet MS"/>
                <a:cs typeface="Trebuchet MS"/>
              </a:rPr>
              <a:t>  </a:t>
            </a:r>
            <a:endParaRPr sz="2500" dirty="0">
              <a:latin typeface="Trebuchet MS"/>
              <a:cs typeface="Trebuchet MS"/>
            </a:endParaRPr>
          </a:p>
        </p:txBody>
      </p:sp>
      <p:sp>
        <p:nvSpPr>
          <p:cNvPr id="13" name="TextBox 12">
            <a:extLst>
              <a:ext uri="{FF2B5EF4-FFF2-40B4-BE49-F238E27FC236}">
                <a16:creationId xmlns:a16="http://schemas.microsoft.com/office/drawing/2014/main" id="{CAD6678B-4737-C2E8-1CB4-7677315C80D2}"/>
              </a:ext>
            </a:extLst>
          </p:cNvPr>
          <p:cNvSpPr txBox="1"/>
          <p:nvPr/>
        </p:nvSpPr>
        <p:spPr>
          <a:xfrm>
            <a:off x="11255692" y="9029700"/>
            <a:ext cx="6270308" cy="369332"/>
          </a:xfrm>
          <a:prstGeom prst="rect">
            <a:avLst/>
          </a:prstGeom>
          <a:noFill/>
        </p:spPr>
        <p:txBody>
          <a:bodyPr wrap="square" rtlCol="0">
            <a:spAutoFit/>
          </a:bodyPr>
          <a:lstStyle/>
          <a:p>
            <a:r>
              <a:rPr lang="en-IN" sz="1800" b="1" spc="130" dirty="0">
                <a:solidFill>
                  <a:srgbClr val="F4F4F4"/>
                </a:solidFill>
                <a:latin typeface="Sylfaen" panose="010A0502050306030303" pitchFamily="18" charset="0"/>
                <a:cs typeface="Trebuchet MS"/>
              </a:rPr>
              <a:t>Presented</a:t>
            </a:r>
            <a:r>
              <a:rPr lang="en-IN" sz="1800" b="1" spc="-75" dirty="0">
                <a:solidFill>
                  <a:srgbClr val="F4F4F4"/>
                </a:solidFill>
                <a:latin typeface="Sylfaen" panose="010A0502050306030303" pitchFamily="18" charset="0"/>
                <a:cs typeface="Trebuchet MS"/>
              </a:rPr>
              <a:t> </a:t>
            </a:r>
            <a:r>
              <a:rPr lang="en-IN" sz="1800" b="1" spc="130" dirty="0">
                <a:solidFill>
                  <a:srgbClr val="F4F4F4"/>
                </a:solidFill>
                <a:latin typeface="Sylfaen" panose="010A0502050306030303" pitchFamily="18" charset="0"/>
                <a:cs typeface="Trebuchet MS"/>
              </a:rPr>
              <a:t>By : Rahul Vishwakarma</a:t>
            </a:r>
            <a:endParaRPr lang="en-IN" b="1" dirty="0">
              <a:latin typeface="Sylfaen" panose="010A05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6C7A-660B-96E6-E7DD-BA04BCF8150F}"/>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81F4E083-072F-F6EE-3259-DF5ABE192051}"/>
              </a:ext>
            </a:extLst>
          </p:cNvPr>
          <p:cNvSpPr txBox="1">
            <a:spLocks noGrp="1"/>
          </p:cNvSpPr>
          <p:nvPr>
            <p:ph type="title"/>
          </p:nvPr>
        </p:nvSpPr>
        <p:spPr>
          <a:xfrm>
            <a:off x="6324600" y="4686300"/>
            <a:ext cx="6021614" cy="661848"/>
          </a:xfrm>
          <a:prstGeom prst="rect">
            <a:avLst/>
          </a:prstGeom>
        </p:spPr>
        <p:txBody>
          <a:bodyPr vert="horz" wrap="square" lIns="0" tIns="12700" rIns="0" bIns="0" rtlCol="0">
            <a:spAutoFit/>
          </a:bodyPr>
          <a:lstStyle/>
          <a:p>
            <a:pPr marL="12700" marR="5080">
              <a:lnSpc>
                <a:spcPts val="4650"/>
              </a:lnSpc>
              <a:spcBef>
                <a:spcPts val="260"/>
              </a:spcBef>
            </a:pPr>
            <a:r>
              <a:rPr lang="en-US" sz="6000" b="1" dirty="0">
                <a:solidFill>
                  <a:schemeClr val="tx1"/>
                </a:solidFill>
                <a:latin typeface="Segoe UI" panose="020B0502040204020203" pitchFamily="34" charset="0"/>
                <a:cs typeface="Segoe UI" panose="020B0502040204020203" pitchFamily="34" charset="0"/>
              </a:rPr>
              <a:t>T</a:t>
            </a:r>
            <a:r>
              <a:rPr lang="en-IN" sz="6000" b="1" dirty="0">
                <a:solidFill>
                  <a:schemeClr val="tx1"/>
                </a:solidFill>
                <a:latin typeface="Segoe UI" panose="020B0502040204020203" pitchFamily="34" charset="0"/>
                <a:cs typeface="Segoe UI" panose="020B0502040204020203" pitchFamily="34" charset="0"/>
              </a:rPr>
              <a:t>hank You</a:t>
            </a:r>
            <a:endParaRPr lang="en-US" sz="6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673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28116"/>
            <a:ext cx="16154400" cy="797654"/>
          </a:xfrm>
          <a:prstGeom prst="rect">
            <a:avLst/>
          </a:prstGeom>
        </p:spPr>
        <p:txBody>
          <a:bodyPr vert="horz" wrap="square" lIns="0" tIns="12700" rIns="0" bIns="0" rtlCol="0">
            <a:spAutoFit/>
          </a:bodyPr>
          <a:lstStyle/>
          <a:p>
            <a:pPr marL="12700">
              <a:lnSpc>
                <a:spcPct val="100000"/>
              </a:lnSpc>
              <a:spcBef>
                <a:spcPts val="100"/>
              </a:spcBef>
            </a:pPr>
            <a:r>
              <a:rPr lang="en-IN" b="1" dirty="0">
                <a:latin typeface="Segoe UI" panose="020B0502040204020203" pitchFamily="34" charset="0"/>
                <a:cs typeface="Segoe UI" panose="020B0502040204020203" pitchFamily="34" charset="0"/>
              </a:rPr>
              <a:t>Project Description</a:t>
            </a:r>
            <a:endParaRPr sz="5400" b="1" dirty="0">
              <a:solidFill>
                <a:schemeClr val="tx1"/>
              </a:solidFill>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57C1B430-6C41-FDB9-C499-90FEB57DCF64}"/>
              </a:ext>
            </a:extLst>
          </p:cNvPr>
          <p:cNvSpPr>
            <a:spLocks noChangeArrowheads="1"/>
          </p:cNvSpPr>
          <p:nvPr/>
        </p:nvSpPr>
        <p:spPr bwMode="auto">
          <a:xfrm>
            <a:off x="867229" y="1773346"/>
            <a:ext cx="1714500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This report looks closely at incoming calls to </a:t>
            </a:r>
            <a:r>
              <a:rPr lang="en-US" sz="2400" b="1" dirty="0">
                <a:latin typeface="Segoe UI" panose="020B0502040204020203" pitchFamily="34" charset="0"/>
                <a:cs typeface="Segoe UI" panose="020B0502040204020203" pitchFamily="34" charset="0"/>
              </a:rPr>
              <a:t>ABC Insurance</a:t>
            </a:r>
            <a:r>
              <a:rPr lang="en-US" sz="2400" dirty="0">
                <a:latin typeface="Segoe UI" panose="020B0502040204020203" pitchFamily="34" charset="0"/>
                <a:cs typeface="Segoe UI" panose="020B0502040204020203" pitchFamily="34" charset="0"/>
              </a:rPr>
              <a:t> to help improve </a:t>
            </a:r>
            <a:r>
              <a:rPr lang="en-US" sz="2400" b="1" dirty="0">
                <a:latin typeface="Segoe UI" panose="020B0502040204020203" pitchFamily="34" charset="0"/>
                <a:cs typeface="Segoe UI" panose="020B0502040204020203" pitchFamily="34" charset="0"/>
              </a:rPr>
              <a:t>how quickly and efficiently customer calls are handled</a:t>
            </a:r>
            <a:r>
              <a:rPr lang="en-US" sz="2400" dirty="0">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It starts by showing the </a:t>
            </a:r>
            <a:r>
              <a:rPr lang="en-US" sz="2400" b="1" dirty="0">
                <a:latin typeface="Segoe UI" panose="020B0502040204020203" pitchFamily="34" charset="0"/>
                <a:cs typeface="Segoe UI" panose="020B0502040204020203" pitchFamily="34" charset="0"/>
              </a:rPr>
              <a:t>average time spent on each call during different hours of the day</a:t>
            </a:r>
            <a:r>
              <a:rPr lang="en-US" sz="2400" dirty="0">
                <a:latin typeface="Segoe UI" panose="020B0502040204020203" pitchFamily="34" charset="0"/>
                <a:cs typeface="Segoe UI" panose="020B0502040204020203" pitchFamily="34" charset="0"/>
              </a:rPr>
              <a:t>, helping us understand when agents are busier or more efficient.</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Next, we study the </a:t>
            </a:r>
            <a:r>
              <a:rPr lang="en-US" sz="2400" b="1" dirty="0">
                <a:latin typeface="Segoe UI" panose="020B0502040204020203" pitchFamily="34" charset="0"/>
                <a:cs typeface="Segoe UI" panose="020B0502040204020203" pitchFamily="34" charset="0"/>
              </a:rPr>
              <a:t>number of calls during each hour</a:t>
            </a:r>
            <a:r>
              <a:rPr lang="en-US" sz="2400" dirty="0">
                <a:latin typeface="Segoe UI" panose="020B0502040204020203" pitchFamily="34" charset="0"/>
                <a:cs typeface="Segoe UI" panose="020B0502040204020203" pitchFamily="34" charset="0"/>
              </a:rPr>
              <a:t>, using </a:t>
            </a:r>
            <a:r>
              <a:rPr lang="en-US" sz="2400" b="1" dirty="0">
                <a:latin typeface="Segoe UI" panose="020B0502040204020203" pitchFamily="34" charset="0"/>
                <a:cs typeface="Segoe UI" panose="020B0502040204020203" pitchFamily="34" charset="0"/>
              </a:rPr>
              <a:t>charts</a:t>
            </a:r>
            <a:r>
              <a:rPr lang="en-US" sz="2400" dirty="0">
                <a:latin typeface="Segoe UI" panose="020B0502040204020203" pitchFamily="34" charset="0"/>
                <a:cs typeface="Segoe UI" panose="020B0502040204020203" pitchFamily="34" charset="0"/>
              </a:rPr>
              <a:t> to clearly show when the call center gets the most calls.</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Based on this, we suggest how many </a:t>
            </a:r>
            <a:r>
              <a:rPr lang="en-US" sz="2400" b="1" dirty="0">
                <a:latin typeface="Segoe UI" panose="020B0502040204020203" pitchFamily="34" charset="0"/>
                <a:cs typeface="Segoe UI" panose="020B0502040204020203" pitchFamily="34" charset="0"/>
              </a:rPr>
              <a:t>agents are needed each hour</a:t>
            </a:r>
            <a:r>
              <a:rPr lang="en-US" sz="2400" dirty="0">
                <a:latin typeface="Segoe UI" panose="020B0502040204020203" pitchFamily="34" charset="0"/>
                <a:cs typeface="Segoe UI" panose="020B0502040204020203" pitchFamily="34" charset="0"/>
              </a:rPr>
              <a:t> to reduce the number of </a:t>
            </a:r>
            <a:r>
              <a:rPr lang="en-US" sz="2400" b="1" dirty="0">
                <a:latin typeface="Segoe UI" panose="020B0502040204020203" pitchFamily="34" charset="0"/>
                <a:cs typeface="Segoe UI" panose="020B0502040204020203" pitchFamily="34" charset="0"/>
              </a:rPr>
              <a:t>missed or abandoned calls to just 10%</a:t>
            </a:r>
            <a:r>
              <a:rPr lang="en-US" sz="2400" dirty="0">
                <a:latin typeface="Segoe UI" panose="020B0502040204020203" pitchFamily="34" charset="0"/>
                <a:cs typeface="Segoe UI" panose="020B0502040204020203" pitchFamily="34" charset="0"/>
              </a:rPr>
              <a:t>.</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We also address a major issue — </a:t>
            </a:r>
            <a:r>
              <a:rPr lang="en-US" sz="2400" b="1" dirty="0">
                <a:latin typeface="Segoe UI" panose="020B0502040204020203" pitchFamily="34" charset="0"/>
                <a:cs typeface="Segoe UI" panose="020B0502040204020203" pitchFamily="34" charset="0"/>
              </a:rPr>
              <a:t>no agents available at night</a:t>
            </a:r>
            <a:r>
              <a:rPr lang="en-US" sz="2400" dirty="0">
                <a:latin typeface="Segoe UI" panose="020B0502040204020203" pitchFamily="34" charset="0"/>
                <a:cs typeface="Segoe UI" panose="020B0502040204020203" pitchFamily="34" charset="0"/>
              </a:rPr>
              <a:t> — by creating a </a:t>
            </a:r>
            <a:r>
              <a:rPr lang="en-US" sz="2400" b="1" dirty="0">
                <a:latin typeface="Segoe UI" panose="020B0502040204020203" pitchFamily="34" charset="0"/>
                <a:cs typeface="Segoe UI" panose="020B0502040204020203" pitchFamily="34" charset="0"/>
              </a:rPr>
              <a:t>night shift plan</a:t>
            </a:r>
            <a:r>
              <a:rPr lang="en-US" sz="2400" dirty="0">
                <a:latin typeface="Segoe UI" panose="020B0502040204020203" pitchFamily="34" charset="0"/>
                <a:cs typeface="Segoe UI" panose="020B0502040204020203" pitchFamily="34" charset="0"/>
              </a:rPr>
              <a:t> so customers get help even after 9 PM.</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All the </a:t>
            </a:r>
            <a:r>
              <a:rPr lang="en-US" sz="2400" b="1" dirty="0">
                <a:latin typeface="Segoe UI" panose="020B0502040204020203" pitchFamily="34" charset="0"/>
                <a:cs typeface="Segoe UI" panose="020B0502040204020203" pitchFamily="34" charset="0"/>
              </a:rPr>
              <a:t>assumptions, steps, and calculations</a:t>
            </a:r>
            <a:r>
              <a:rPr lang="en-US" sz="2400" dirty="0">
                <a:latin typeface="Segoe UI" panose="020B0502040204020203" pitchFamily="34" charset="0"/>
                <a:cs typeface="Segoe UI" panose="020B0502040204020203" pitchFamily="34" charset="0"/>
              </a:rPr>
              <a:t> used in this report are clearly explained.</a:t>
            </a:r>
          </a:p>
          <a:p>
            <a:pPr marL="342900" indent="-342900">
              <a:buFont typeface="Arial" panose="020B0604020202020204" pitchFamily="34" charset="0"/>
              <a:buChar char="•"/>
            </a:pPr>
            <a:endParaRPr lang="en-US"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400" dirty="0">
                <a:latin typeface="Segoe UI" panose="020B0502040204020203" pitchFamily="34" charset="0"/>
                <a:cs typeface="Segoe UI" panose="020B0502040204020203" pitchFamily="34" charset="0"/>
              </a:rPr>
              <a:t>In short, this report gives clear ideas to help </a:t>
            </a:r>
            <a:r>
              <a:rPr lang="en-US" sz="2400" b="1" dirty="0">
                <a:latin typeface="Segoe UI" panose="020B0502040204020203" pitchFamily="34" charset="0"/>
                <a:cs typeface="Segoe UI" panose="020B0502040204020203" pitchFamily="34" charset="0"/>
              </a:rPr>
              <a:t>manage the call center better</a:t>
            </a:r>
            <a:r>
              <a:rPr lang="en-US" sz="2400" dirty="0">
                <a:latin typeface="Segoe UI" panose="020B0502040204020203" pitchFamily="34" charset="0"/>
                <a:cs typeface="Segoe UI" panose="020B0502040204020203" pitchFamily="34" charset="0"/>
              </a:rPr>
              <a:t> and </a:t>
            </a:r>
            <a:r>
              <a:rPr lang="en-US" sz="2400" b="1" dirty="0">
                <a:latin typeface="Segoe UI" panose="020B0502040204020203" pitchFamily="34" charset="0"/>
                <a:cs typeface="Segoe UI" panose="020B0502040204020203" pitchFamily="34" charset="0"/>
              </a:rPr>
              <a:t>keep customers happier</a:t>
            </a:r>
            <a:r>
              <a:rPr lang="en-US" sz="2400" dirty="0">
                <a:latin typeface="Segoe UI" panose="020B0502040204020203" pitchFamily="34" charset="0"/>
                <a:cs typeface="Segoe UI" panose="020B0502040204020203"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A1D79-0083-274D-69BD-AFC4095043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45DE17E-48BA-F953-347A-3C2B98274FCD}"/>
              </a:ext>
            </a:extLst>
          </p:cNvPr>
          <p:cNvSpPr txBox="1">
            <a:spLocks noGrp="1"/>
          </p:cNvSpPr>
          <p:nvPr>
            <p:ph type="title"/>
          </p:nvPr>
        </p:nvSpPr>
        <p:spPr>
          <a:xfrm>
            <a:off x="760467" y="105079"/>
            <a:ext cx="16154400" cy="982320"/>
          </a:xfrm>
          <a:prstGeom prst="rect">
            <a:avLst/>
          </a:prstGeom>
        </p:spPr>
        <p:txBody>
          <a:bodyPr vert="horz" wrap="square" lIns="0" tIns="12700" rIns="0" bIns="0" rtlCol="0">
            <a:spAutoFit/>
          </a:bodyPr>
          <a:lstStyle/>
          <a:p>
            <a:r>
              <a:rPr lang="en-IN" b="1" dirty="0">
                <a:latin typeface="Segoe UI" panose="020B0502040204020203" pitchFamily="34" charset="0"/>
                <a:cs typeface="Segoe UI" panose="020B0502040204020203" pitchFamily="34" charset="0"/>
              </a:rPr>
              <a:t>APPROACH:</a:t>
            </a:r>
          </a:p>
        </p:txBody>
      </p:sp>
      <p:sp>
        <p:nvSpPr>
          <p:cNvPr id="3" name="object 3">
            <a:extLst>
              <a:ext uri="{FF2B5EF4-FFF2-40B4-BE49-F238E27FC236}">
                <a16:creationId xmlns:a16="http://schemas.microsoft.com/office/drawing/2014/main" id="{E2E1A144-CC4A-D6BA-1206-4D6566603C3D}"/>
              </a:ext>
            </a:extLst>
          </p:cNvPr>
          <p:cNvSpPr txBox="1"/>
          <p:nvPr/>
        </p:nvSpPr>
        <p:spPr>
          <a:xfrm>
            <a:off x="990600" y="1485900"/>
            <a:ext cx="17145000" cy="6106800"/>
          </a:xfrm>
          <a:prstGeom prst="rect">
            <a:avLst/>
          </a:prstGeom>
        </p:spPr>
        <p:txBody>
          <a:bodyPr vert="horz" wrap="square" lIns="0" tIns="12700" rIns="0" bIns="0" rtlCol="0">
            <a:spAutoFit/>
          </a:bodyPr>
          <a:lstStyle/>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In this project, we conducted a comprehensive analysis of 23 days of inbound call data for ABC Insurance, with the goal of improving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customer service and optimizing call center operations. The analysis began by cleaning and organizing the dataset into hourly time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buckets, allowing us to examine key metrics such as average call duration, total call volume, and call status (answered, abandoned, or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transferred) across different times of the day. This helped us identify peak call hours, periods of long wait times, and inefficiencies in call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handling. Based on these insights, we developed a manpower planning strategy to reduce the call abandon rate from 30% to 10%, by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calculating the minimum number of agents needed in each time slot. We also addressed the issue of night-time call handling, estimating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agent requirements for the 9 PM to 9 AM shift based on projected call volumes. Our approach takes into account agent availability,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working hours, and performance assumptions. The findings offer practical recommendations to help ABC Insurance enhance customer </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experience, ensure timely response, and improve overall operational efficiency in their call center.</a:t>
            </a:r>
          </a:p>
        </p:txBody>
      </p:sp>
    </p:spTree>
    <p:extLst>
      <p:ext uri="{BB962C8B-B14F-4D97-AF65-F5344CB8AC3E}">
        <p14:creationId xmlns:p14="http://schemas.microsoft.com/office/powerpoint/2010/main" val="119242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E9BFE-3B3F-A78F-1E15-25DA3F332EA5}"/>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BEE9DDFD-0822-839D-6CB2-5A0A3AA9D3A3}"/>
              </a:ext>
            </a:extLst>
          </p:cNvPr>
          <p:cNvSpPr txBox="1">
            <a:spLocks noGrp="1"/>
          </p:cNvSpPr>
          <p:nvPr>
            <p:ph type="title"/>
          </p:nvPr>
        </p:nvSpPr>
        <p:spPr>
          <a:xfrm>
            <a:off x="2476500" y="3619500"/>
            <a:ext cx="13335000" cy="1982594"/>
          </a:xfrm>
          <a:prstGeom prst="rect">
            <a:avLst/>
          </a:prstGeom>
        </p:spPr>
        <p:txBody>
          <a:bodyPr vert="horz" wrap="square" lIns="0" tIns="12700" rIns="0" bIns="0" rtlCol="0">
            <a:spAutoFit/>
          </a:bodyPr>
          <a:lstStyle/>
          <a:p>
            <a:pPr algn="ctr"/>
            <a:r>
              <a:rPr lang="en-US" sz="3200" dirty="0">
                <a:latin typeface="Segoe UI" panose="020B0502040204020203" pitchFamily="34" charset="0"/>
                <a:cs typeface="Segoe UI" panose="020B0502040204020203" pitchFamily="34" charset="0"/>
              </a:rPr>
              <a:t>All the analysis has been performed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in excel. This tool is also used to create graphical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representation of the results and to understand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the result set better.</a:t>
            </a:r>
            <a:endParaRPr lang="en-US" sz="3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024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39076" y="342900"/>
            <a:ext cx="17655810" cy="443711"/>
          </a:xfrm>
          <a:prstGeom prst="rect">
            <a:avLst/>
          </a:prstGeom>
        </p:spPr>
        <p:txBody>
          <a:bodyPr vert="horz" wrap="square" lIns="0" tIns="12700" rIns="0" bIns="0" rtlCol="0">
            <a:spAutoFit/>
          </a:bodyPr>
          <a:lstStyle/>
          <a:p>
            <a:pPr lvl="0"/>
            <a:r>
              <a:rPr lang="en-IN" sz="2800" b="1" cap="none" dirty="0">
                <a:effectLst/>
                <a:latin typeface="Segoe UI" panose="020B0502040204020203" pitchFamily="34" charset="0"/>
                <a:cs typeface="Segoe UI" panose="020B0502040204020203" pitchFamily="34" charset="0"/>
              </a:rPr>
              <a:t>Average call duration</a:t>
            </a:r>
            <a:r>
              <a:rPr lang="en-US" sz="2800" b="1" cap="none" dirty="0">
                <a:latin typeface="Segoe UI" panose="020B0502040204020203" pitchFamily="34" charset="0"/>
                <a:cs typeface="Segoe UI" panose="020B0502040204020203" pitchFamily="34" charset="0"/>
              </a:rPr>
              <a:t>: </a:t>
            </a:r>
            <a:r>
              <a:rPr lang="en-US" sz="2800" b="1" cap="none" dirty="0">
                <a:effectLst/>
                <a:latin typeface="Segoe UI" panose="020B0502040204020203" pitchFamily="34" charset="0"/>
                <a:cs typeface="Segoe UI" panose="020B0502040204020203" pitchFamily="34" charset="0"/>
              </a:rPr>
              <a:t>what is the average duration of calls for each time bucket?</a:t>
            </a:r>
            <a:endParaRPr lang="en-US" sz="2800" b="1" cap="none"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862B389-E2CD-E50A-9EB6-32605F4A2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086" y="1418294"/>
            <a:ext cx="13104762" cy="5352381"/>
          </a:xfrm>
          <a:prstGeom prst="rect">
            <a:avLst/>
          </a:prstGeom>
        </p:spPr>
      </p:pic>
      <p:sp>
        <p:nvSpPr>
          <p:cNvPr id="9" name="TextBox 8">
            <a:extLst>
              <a:ext uri="{FF2B5EF4-FFF2-40B4-BE49-F238E27FC236}">
                <a16:creationId xmlns:a16="http://schemas.microsoft.com/office/drawing/2014/main" id="{EB6EB997-6821-960A-7922-E90462962999}"/>
              </a:ext>
            </a:extLst>
          </p:cNvPr>
          <p:cNvSpPr txBox="1"/>
          <p:nvPr/>
        </p:nvSpPr>
        <p:spPr>
          <a:xfrm>
            <a:off x="152400" y="7239238"/>
            <a:ext cx="17829162" cy="3139321"/>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The analysis of average call duration across different hourly time buckets revealed clear patterns in agent workload and customer interaction times. Time slots between </a:t>
            </a:r>
            <a:r>
              <a:rPr lang="en-US" sz="2200" b="1" dirty="0">
                <a:latin typeface="Segoe UI" panose="020B0502040204020203" pitchFamily="34" charset="0"/>
                <a:cs typeface="Segoe UI" panose="020B0502040204020203" pitchFamily="34" charset="0"/>
              </a:rPr>
              <a:t>10AM-11AM</a:t>
            </a:r>
            <a:r>
              <a:rPr lang="en-US" sz="2200" dirty="0">
                <a:latin typeface="Segoe UI" panose="020B0502040204020203" pitchFamily="34" charset="0"/>
                <a:cs typeface="Segoe UI" panose="020B0502040204020203" pitchFamily="34" charset="0"/>
              </a:rPr>
              <a:t> showed the </a:t>
            </a:r>
            <a:r>
              <a:rPr lang="en-US" sz="2200" b="1" dirty="0">
                <a:latin typeface="Segoe UI" panose="020B0502040204020203" pitchFamily="34" charset="0"/>
                <a:cs typeface="Segoe UI" panose="020B0502040204020203" pitchFamily="34" charset="0"/>
              </a:rPr>
              <a:t>highest average call durations</a:t>
            </a:r>
            <a:r>
              <a:rPr lang="en-US" sz="2200" dirty="0">
                <a:latin typeface="Segoe UI" panose="020B0502040204020203" pitchFamily="34" charset="0"/>
                <a:cs typeface="Segoe UI" panose="020B0502040204020203" pitchFamily="34" charset="0"/>
              </a:rPr>
              <a:t>, indicating longer and possibly more complex customer conversations during this period. In contrast, early morning slots like </a:t>
            </a:r>
            <a:r>
              <a:rPr lang="en-US" sz="2200" b="1" dirty="0">
                <a:latin typeface="Segoe UI" panose="020B0502040204020203" pitchFamily="34" charset="0"/>
                <a:cs typeface="Segoe UI" panose="020B0502040204020203" pitchFamily="34" charset="0"/>
              </a:rPr>
              <a:t>12PM-13PM </a:t>
            </a:r>
            <a:r>
              <a:rPr lang="en-US" sz="2200" dirty="0">
                <a:latin typeface="Segoe UI" panose="020B0502040204020203" pitchFamily="34" charset="0"/>
                <a:cs typeface="Segoe UI" panose="020B0502040204020203" pitchFamily="34" charset="0"/>
              </a:rPr>
              <a:t>showed </a:t>
            </a:r>
            <a:r>
              <a:rPr lang="en-US" sz="2200" b="1" dirty="0">
                <a:latin typeface="Segoe UI" panose="020B0502040204020203" pitchFamily="34" charset="0"/>
                <a:cs typeface="Segoe UI" panose="020B0502040204020203" pitchFamily="34" charset="0"/>
              </a:rPr>
              <a:t>shorter average durations</a:t>
            </a:r>
            <a:r>
              <a:rPr lang="en-US" sz="2200" dirty="0">
                <a:latin typeface="Segoe UI" panose="020B0502040204020203" pitchFamily="34" charset="0"/>
                <a:cs typeface="Segoe UI" panose="020B0502040204020203" pitchFamily="34" charset="0"/>
              </a:rPr>
              <a:t>, suggesting quicker resolutions or fewer detailed inquiries.</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These findings suggest that agents may need </a:t>
            </a:r>
            <a:r>
              <a:rPr lang="en-US" sz="2200" b="1" dirty="0">
                <a:latin typeface="Segoe UI" panose="020B0502040204020203" pitchFamily="34" charset="0"/>
                <a:cs typeface="Segoe UI" panose="020B0502040204020203" pitchFamily="34" charset="0"/>
              </a:rPr>
              <a:t>additional support or expertise during mid-day hours</a:t>
            </a:r>
            <a:r>
              <a:rPr lang="en-US" sz="2200" dirty="0">
                <a:latin typeface="Segoe UI" panose="020B0502040204020203" pitchFamily="34" charset="0"/>
                <a:cs typeface="Segoe UI" panose="020B0502040204020203" pitchFamily="34" charset="0"/>
              </a:rPr>
              <a:t> to handle higher call complexity efficiently. Adjusting manpower or providing specialized training during these peak duration periods could lead to better call handling and reduced wait times.</a:t>
            </a:r>
          </a:p>
          <a:p>
            <a:endParaRPr lang="en-IN" sz="22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8FE707B0-0B53-7AAA-DD97-E0B58068A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18294"/>
            <a:ext cx="4530743" cy="53523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B260FC-5F26-F84E-BDDC-4CDD63A2B91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99993DD5-831A-0AF9-A420-5E1700EC9D92}"/>
              </a:ext>
            </a:extLst>
          </p:cNvPr>
          <p:cNvSpPr txBox="1">
            <a:spLocks noGrp="1"/>
          </p:cNvSpPr>
          <p:nvPr>
            <p:ph type="title"/>
          </p:nvPr>
        </p:nvSpPr>
        <p:spPr>
          <a:xfrm>
            <a:off x="316094" y="200093"/>
            <a:ext cx="17655810" cy="889987"/>
          </a:xfrm>
          <a:prstGeom prst="rect">
            <a:avLst/>
          </a:prstGeom>
        </p:spPr>
        <p:txBody>
          <a:bodyPr vert="horz" wrap="square" lIns="0" tIns="12700" rIns="0" bIns="0" rtlCol="0">
            <a:spAutoFit/>
          </a:bodyPr>
          <a:lstStyle/>
          <a:p>
            <a:pPr lvl="0"/>
            <a:r>
              <a:rPr lang="en-IN" sz="2900" b="1" dirty="0">
                <a:latin typeface="Segoe UI" panose="020B0502040204020203" pitchFamily="34" charset="0"/>
                <a:cs typeface="Segoe UI" panose="020B0502040204020203" pitchFamily="34" charset="0"/>
              </a:rPr>
              <a:t>Call Volume Analysis: </a:t>
            </a:r>
            <a:r>
              <a:rPr lang="en-US" sz="2800" dirty="0">
                <a:latin typeface="Segoe UI" panose="020B0502040204020203" pitchFamily="34" charset="0"/>
                <a:cs typeface="Segoe UI" panose="020B0502040204020203" pitchFamily="34" charset="0"/>
              </a:rPr>
              <a:t>Can you create a chart or graph that shows the number of calls received in each time bucket?.</a:t>
            </a:r>
          </a:p>
        </p:txBody>
      </p:sp>
      <p:pic>
        <p:nvPicPr>
          <p:cNvPr id="3" name="Picture 2">
            <a:extLst>
              <a:ext uri="{FF2B5EF4-FFF2-40B4-BE49-F238E27FC236}">
                <a16:creationId xmlns:a16="http://schemas.microsoft.com/office/drawing/2014/main" id="{08EC57BC-DE25-080A-F1D3-3464B5BC7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523" y="1638300"/>
            <a:ext cx="13095238" cy="5190476"/>
          </a:xfrm>
          <a:prstGeom prst="rect">
            <a:avLst/>
          </a:prstGeom>
        </p:spPr>
      </p:pic>
      <p:pic>
        <p:nvPicPr>
          <p:cNvPr id="5" name="Picture 4">
            <a:extLst>
              <a:ext uri="{FF2B5EF4-FFF2-40B4-BE49-F238E27FC236}">
                <a16:creationId xmlns:a16="http://schemas.microsoft.com/office/drawing/2014/main" id="{B021A9DB-B564-D4C4-0F24-E6CBEA853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638300"/>
            <a:ext cx="4504786" cy="5190476"/>
          </a:xfrm>
          <a:prstGeom prst="rect">
            <a:avLst/>
          </a:prstGeom>
        </p:spPr>
      </p:pic>
      <p:sp>
        <p:nvSpPr>
          <p:cNvPr id="7" name="TextBox 6">
            <a:extLst>
              <a:ext uri="{FF2B5EF4-FFF2-40B4-BE49-F238E27FC236}">
                <a16:creationId xmlns:a16="http://schemas.microsoft.com/office/drawing/2014/main" id="{73906EE9-CA99-3973-1DF2-CC327382541C}"/>
              </a:ext>
            </a:extLst>
          </p:cNvPr>
          <p:cNvSpPr txBox="1"/>
          <p:nvPr/>
        </p:nvSpPr>
        <p:spPr>
          <a:xfrm>
            <a:off x="316094" y="7429500"/>
            <a:ext cx="17637667" cy="64633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highest call volumes occurred between 12 PM and 1 PM, indicating peak customer activity during mid-day hours. Early mornings and evenings had lower traffic. These patterns highlight the need for more agents during peak hours and fewer during quieter periods to optimize staffing and improve customer response time.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7322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84AF736-D7BF-B856-086A-5DECD98AE330}"/>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B40BE719-1CD9-0851-0FE9-DB863AD5DF4F}"/>
              </a:ext>
            </a:extLst>
          </p:cNvPr>
          <p:cNvSpPr txBox="1">
            <a:spLocks noGrp="1"/>
          </p:cNvSpPr>
          <p:nvPr>
            <p:ph type="title"/>
          </p:nvPr>
        </p:nvSpPr>
        <p:spPr>
          <a:xfrm>
            <a:off x="316094" y="200093"/>
            <a:ext cx="17655810" cy="889987"/>
          </a:xfrm>
          <a:prstGeom prst="rect">
            <a:avLst/>
          </a:prstGeom>
        </p:spPr>
        <p:txBody>
          <a:bodyPr vert="horz" wrap="square" lIns="0" tIns="12700" rIns="0" bIns="0" rtlCol="0">
            <a:spAutoFit/>
          </a:bodyPr>
          <a:lstStyle/>
          <a:p>
            <a:pPr lvl="0"/>
            <a:r>
              <a:rPr lang="en-IN" sz="2900" b="1" dirty="0">
                <a:latin typeface="Segoe UI" panose="020B0502040204020203" pitchFamily="34" charset="0"/>
                <a:cs typeface="Segoe UI" panose="020B0502040204020203" pitchFamily="34" charset="0"/>
              </a:rPr>
              <a:t>Manpower Planning: </a:t>
            </a:r>
            <a:r>
              <a:rPr lang="en-US" sz="2800" dirty="0">
                <a:latin typeface="Segoe UI" panose="020B0502040204020203" pitchFamily="34" charset="0"/>
                <a:cs typeface="Segoe UI" panose="020B0502040204020203" pitchFamily="34" charset="0"/>
              </a:rPr>
              <a:t>What is the minimum number of agents required in each time bucket to reduce the abandon rate to 10% ?</a:t>
            </a:r>
          </a:p>
        </p:txBody>
      </p:sp>
      <p:sp>
        <p:nvSpPr>
          <p:cNvPr id="7" name="TextBox 6">
            <a:extLst>
              <a:ext uri="{FF2B5EF4-FFF2-40B4-BE49-F238E27FC236}">
                <a16:creationId xmlns:a16="http://schemas.microsoft.com/office/drawing/2014/main" id="{5DF1B424-AD28-7CDB-39A7-4A8FD4CA6AA2}"/>
              </a:ext>
            </a:extLst>
          </p:cNvPr>
          <p:cNvSpPr txBox="1"/>
          <p:nvPr/>
        </p:nvSpPr>
        <p:spPr>
          <a:xfrm>
            <a:off x="13063962" y="5766448"/>
            <a:ext cx="4907942" cy="452431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To reduce the call abandon rate from 30% to the target of </a:t>
            </a:r>
            <a:r>
              <a:rPr lang="en-US" sz="2400" b="1" dirty="0">
                <a:latin typeface="Segoe UI" panose="020B0502040204020203" pitchFamily="34" charset="0"/>
                <a:cs typeface="Segoe UI" panose="020B0502040204020203" pitchFamily="34" charset="0"/>
              </a:rPr>
              <a:t>10%</a:t>
            </a:r>
            <a:r>
              <a:rPr lang="en-US" sz="2400" dirty="0">
                <a:latin typeface="Segoe UI" panose="020B0502040204020203" pitchFamily="34" charset="0"/>
                <a:cs typeface="Segoe UI" panose="020B0502040204020203" pitchFamily="34" charset="0"/>
              </a:rPr>
              <a:t>, a total of </a:t>
            </a:r>
            <a:r>
              <a:rPr lang="en-US" sz="2400" b="1" dirty="0">
                <a:latin typeface="Segoe UI" panose="020B0502040204020203" pitchFamily="34" charset="0"/>
                <a:cs typeface="Segoe UI" panose="020B0502040204020203" pitchFamily="34" charset="0"/>
              </a:rPr>
              <a:t>57 agents</a:t>
            </a:r>
            <a:r>
              <a:rPr lang="en-US" sz="2400" dirty="0">
                <a:latin typeface="Segoe UI" panose="020B0502040204020203" pitchFamily="34" charset="0"/>
                <a:cs typeface="Segoe UI" panose="020B0502040204020203" pitchFamily="34" charset="0"/>
              </a:rPr>
              <a:t> are required across the day shift (9 AM to 9 PM). The required number of agents per hour is calculated based on actual call volume and average call duration in each time bucket. This Heat map size Represent number  of agent required.</a:t>
            </a:r>
          </a:p>
          <a:p>
            <a:endParaRPr lang="en-IN" sz="24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3588CE9-2F68-1E8A-5A2B-D04744F0E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5593117"/>
            <a:ext cx="12420600" cy="4598265"/>
          </a:xfrm>
          <a:prstGeom prst="rect">
            <a:avLst/>
          </a:prstGeom>
        </p:spPr>
      </p:pic>
      <p:pic>
        <p:nvPicPr>
          <p:cNvPr id="9" name="Picture 8">
            <a:extLst>
              <a:ext uri="{FF2B5EF4-FFF2-40B4-BE49-F238E27FC236}">
                <a16:creationId xmlns:a16="http://schemas.microsoft.com/office/drawing/2014/main" id="{D850627F-9EBC-D23E-3D49-BD4195D227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668" y="1265408"/>
            <a:ext cx="5406333" cy="3436583"/>
          </a:xfrm>
          <a:prstGeom prst="rect">
            <a:avLst/>
          </a:prstGeom>
        </p:spPr>
      </p:pic>
      <p:pic>
        <p:nvPicPr>
          <p:cNvPr id="13" name="Picture 12">
            <a:extLst>
              <a:ext uri="{FF2B5EF4-FFF2-40B4-BE49-F238E27FC236}">
                <a16:creationId xmlns:a16="http://schemas.microsoft.com/office/drawing/2014/main" id="{E377BD2C-6770-ACEB-F862-9F296CF38D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094" y="1265408"/>
            <a:ext cx="6714286" cy="4152381"/>
          </a:xfrm>
          <a:prstGeom prst="rect">
            <a:avLst/>
          </a:prstGeom>
        </p:spPr>
      </p:pic>
      <p:pic>
        <p:nvPicPr>
          <p:cNvPr id="15" name="Picture 14">
            <a:extLst>
              <a:ext uri="{FF2B5EF4-FFF2-40B4-BE49-F238E27FC236}">
                <a16:creationId xmlns:a16="http://schemas.microsoft.com/office/drawing/2014/main" id="{66A523A6-287E-4C04-16F6-1F36F3EF11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73001" y="1263410"/>
            <a:ext cx="5676190" cy="3257143"/>
          </a:xfrm>
          <a:prstGeom prst="rect">
            <a:avLst/>
          </a:prstGeom>
        </p:spPr>
      </p:pic>
    </p:spTree>
    <p:extLst>
      <p:ext uri="{BB962C8B-B14F-4D97-AF65-F5344CB8AC3E}">
        <p14:creationId xmlns:p14="http://schemas.microsoft.com/office/powerpoint/2010/main" val="392528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78A586-7542-17CF-8628-6B5A5C4DE046}"/>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53DD1592-B2B8-3FB0-234F-DC8A6FF69ABA}"/>
              </a:ext>
            </a:extLst>
          </p:cNvPr>
          <p:cNvSpPr txBox="1">
            <a:spLocks noGrp="1"/>
          </p:cNvSpPr>
          <p:nvPr>
            <p:ph type="title"/>
          </p:nvPr>
        </p:nvSpPr>
        <p:spPr>
          <a:xfrm>
            <a:off x="316094" y="200093"/>
            <a:ext cx="17655810" cy="782265"/>
          </a:xfrm>
          <a:prstGeom prst="rect">
            <a:avLst/>
          </a:prstGeom>
        </p:spPr>
        <p:txBody>
          <a:bodyPr vert="horz" wrap="square" lIns="0" tIns="12700" rIns="0" bIns="0" rtlCol="0">
            <a:spAutoFit/>
          </a:bodyPr>
          <a:lstStyle/>
          <a:p>
            <a:pPr lvl="0"/>
            <a:r>
              <a:rPr lang="en-IN" sz="2600" b="1" dirty="0"/>
              <a:t>Night Shift Manpower Planning: </a:t>
            </a:r>
            <a:r>
              <a:rPr lang="en-US" sz="2400" dirty="0"/>
              <a:t>Propose a manpower plan for each time bucket throughout the day, keeping the maximum abandon rate at 10%.</a:t>
            </a:r>
            <a:endParaRPr lang="en-US" sz="24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6E578F7-D69D-4A4D-BDDF-49CAC7EB33DA}"/>
              </a:ext>
            </a:extLst>
          </p:cNvPr>
          <p:cNvSpPr txBox="1"/>
          <p:nvPr/>
        </p:nvSpPr>
        <p:spPr>
          <a:xfrm>
            <a:off x="10896600" y="5460389"/>
            <a:ext cx="6858000" cy="4708981"/>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To ensure customer support is available 24/7 and maintain the </a:t>
            </a:r>
            <a:r>
              <a:rPr lang="en-US" sz="2000" b="1" dirty="0">
                <a:latin typeface="Segoe UI" panose="020B0502040204020203" pitchFamily="34" charset="0"/>
                <a:cs typeface="Segoe UI" panose="020B0502040204020203" pitchFamily="34" charset="0"/>
              </a:rPr>
              <a:t>maximum abandon rate at 10%</a:t>
            </a:r>
            <a:r>
              <a:rPr lang="en-US" sz="2000" dirty="0">
                <a:latin typeface="Segoe UI" panose="020B0502040204020203" pitchFamily="34" charset="0"/>
                <a:cs typeface="Segoe UI" panose="020B0502040204020203" pitchFamily="34" charset="0"/>
              </a:rPr>
              <a:t>, a night shift manpower plan has been proposed for the </a:t>
            </a:r>
            <a:r>
              <a:rPr lang="en-US" sz="2000" b="1" dirty="0">
                <a:latin typeface="Segoe UI" panose="020B0502040204020203" pitchFamily="34" charset="0"/>
                <a:cs typeface="Segoe UI" panose="020B0502040204020203" pitchFamily="34" charset="0"/>
              </a:rPr>
              <a:t>9 PM to 9 AM</a:t>
            </a:r>
            <a:r>
              <a:rPr lang="en-US" sz="2000" dirty="0">
                <a:latin typeface="Segoe UI" panose="020B0502040204020203" pitchFamily="34" charset="0"/>
                <a:cs typeface="Segoe UI" panose="020B0502040204020203" pitchFamily="34" charset="0"/>
              </a:rPr>
              <a:t> window.</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The </a:t>
            </a:r>
            <a:r>
              <a:rPr lang="en-US" sz="2000" b="1" dirty="0">
                <a:latin typeface="Segoe UI" panose="020B0502040204020203" pitchFamily="34" charset="0"/>
                <a:cs typeface="Segoe UI" panose="020B0502040204020203" pitchFamily="34" charset="0"/>
              </a:rPr>
              <a:t>total number of additional agents required is 17</a:t>
            </a:r>
            <a:r>
              <a:rPr lang="en-US" sz="2000" dirty="0">
                <a:latin typeface="Segoe UI" panose="020B0502040204020203" pitchFamily="34" charset="0"/>
                <a:cs typeface="Segoe UI" panose="020B0502040204020203" pitchFamily="34" charset="0"/>
              </a:rPr>
              <a:t>, distributed across each hourly time bucket based on projected call volume (assumed to be 30% of daytime calls).</a:t>
            </a:r>
          </a:p>
          <a:p>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The exact number of agents needed for each hour is shown in the </a:t>
            </a:r>
            <a:r>
              <a:rPr lang="en-US" sz="2000" b="1" dirty="0">
                <a:latin typeface="Segoe UI" panose="020B0502040204020203" pitchFamily="34" charset="0"/>
                <a:cs typeface="Segoe UI" panose="020B0502040204020203" pitchFamily="34" charset="0"/>
              </a:rPr>
              <a:t>"Agent no."</a:t>
            </a:r>
            <a:r>
              <a:rPr lang="en-US" sz="2000" dirty="0">
                <a:latin typeface="Segoe UI" panose="020B0502040204020203" pitchFamily="34" charset="0"/>
                <a:cs typeface="Segoe UI" panose="020B0502040204020203" pitchFamily="34" charset="0"/>
              </a:rPr>
              <a:t> column of the table. This plan ensures better customer experience during off-hours and helps reduce frustration caused by unanswered night-time calls.</a:t>
            </a:r>
          </a:p>
          <a:p>
            <a:endParaRPr lang="en-IN" sz="2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F5F987CA-84D6-06C2-753C-84D428024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6600" y="1402914"/>
            <a:ext cx="3819048" cy="3771429"/>
          </a:xfrm>
          <a:prstGeom prst="rect">
            <a:avLst/>
          </a:prstGeom>
        </p:spPr>
      </p:pic>
      <p:pic>
        <p:nvPicPr>
          <p:cNvPr id="11" name="Picture 10">
            <a:extLst>
              <a:ext uri="{FF2B5EF4-FFF2-40B4-BE49-F238E27FC236}">
                <a16:creationId xmlns:a16="http://schemas.microsoft.com/office/drawing/2014/main" id="{0D8BE3C0-FAD7-0F11-B789-7661D67433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47" y="1331594"/>
            <a:ext cx="10152381" cy="4152381"/>
          </a:xfrm>
          <a:prstGeom prst="rect">
            <a:avLst/>
          </a:prstGeom>
        </p:spPr>
      </p:pic>
      <p:pic>
        <p:nvPicPr>
          <p:cNvPr id="17" name="Picture 16">
            <a:extLst>
              <a:ext uri="{FF2B5EF4-FFF2-40B4-BE49-F238E27FC236}">
                <a16:creationId xmlns:a16="http://schemas.microsoft.com/office/drawing/2014/main" id="{05AAAEB8-1556-1354-4819-DF970FCC71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847" y="5594899"/>
            <a:ext cx="10141729" cy="4273001"/>
          </a:xfrm>
          <a:prstGeom prst="rect">
            <a:avLst/>
          </a:prstGeom>
        </p:spPr>
      </p:pic>
    </p:spTree>
    <p:extLst>
      <p:ext uri="{BB962C8B-B14F-4D97-AF65-F5344CB8AC3E}">
        <p14:creationId xmlns:p14="http://schemas.microsoft.com/office/powerpoint/2010/main" val="420818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9F80F-4D4C-9D0F-E89C-F772F6336A0E}"/>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5C168EB1-CA4F-7732-179E-D0F69DF52EC1}"/>
              </a:ext>
            </a:extLst>
          </p:cNvPr>
          <p:cNvSpPr txBox="1">
            <a:spLocks noGrp="1"/>
          </p:cNvSpPr>
          <p:nvPr>
            <p:ph type="title"/>
          </p:nvPr>
        </p:nvSpPr>
        <p:spPr>
          <a:xfrm>
            <a:off x="685800" y="2933700"/>
            <a:ext cx="15468600" cy="4075475"/>
          </a:xfrm>
          <a:prstGeom prst="rect">
            <a:avLst/>
          </a:prstGeom>
        </p:spPr>
        <p:txBody>
          <a:bodyPr vert="horz" wrap="square" lIns="0" tIns="12700" rIns="0" bIns="0" rtlCol="0">
            <a:spAutoFit/>
          </a:bodyPr>
          <a:lstStyle/>
          <a:p>
            <a:pPr>
              <a:buClr>
                <a:schemeClr val="tx1"/>
              </a:buClr>
            </a:pPr>
            <a:r>
              <a:rPr lang="en-US" sz="2400" dirty="0">
                <a:latin typeface="Segoe UI" panose="020B0502040204020203" pitchFamily="34" charset="0"/>
                <a:cs typeface="Segoe UI" panose="020B0502040204020203" pitchFamily="34" charset="0"/>
              </a:rPr>
              <a:t>This analysis provides a data-driven approach to improve call center efficiency and customer satisfaction at ABC </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Insurance. By examining call volume, average handling time, and agent capacity, we identified key peak hours and </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staffing gaps. A detailed manpower plan was proposed for both day and night shifts to reduce the abandon rate </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from 30% to the targeted 10%. Implementing these recommendations will help optimize resource allocation, </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ensure timely responses, and enhance overall customer experience. With proper execution, the call center can </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achieve better performance, reduced wait times, and stronger customer trust.</a:t>
            </a:r>
          </a:p>
        </p:txBody>
      </p:sp>
      <p:sp>
        <p:nvSpPr>
          <p:cNvPr id="3" name="TextBox 2">
            <a:extLst>
              <a:ext uri="{FF2B5EF4-FFF2-40B4-BE49-F238E27FC236}">
                <a16:creationId xmlns:a16="http://schemas.microsoft.com/office/drawing/2014/main" id="{727CACB9-002A-0A3F-3F85-A00F7BFD4AC0}"/>
              </a:ext>
            </a:extLst>
          </p:cNvPr>
          <p:cNvSpPr txBox="1"/>
          <p:nvPr/>
        </p:nvSpPr>
        <p:spPr>
          <a:xfrm>
            <a:off x="685800" y="1028700"/>
            <a:ext cx="9144000" cy="861774"/>
          </a:xfrm>
          <a:prstGeom prst="rect">
            <a:avLst/>
          </a:prstGeom>
          <a:noFill/>
        </p:spPr>
        <p:txBody>
          <a:bodyPr wrap="square">
            <a:spAutoFit/>
          </a:bodyPr>
          <a:lstStyle/>
          <a:p>
            <a:r>
              <a:rPr lang="en-IN" sz="3200" dirty="0">
                <a:latin typeface="Segoe UI" panose="020B0502040204020203" pitchFamily="34" charset="0"/>
                <a:cs typeface="Segoe UI" panose="020B0502040204020203" pitchFamily="34" charset="0"/>
              </a:rPr>
              <a:t>Conclusion</a:t>
            </a:r>
          </a:p>
          <a:p>
            <a:endParaRPr lang="en-IN" dirty="0"/>
          </a:p>
        </p:txBody>
      </p:sp>
    </p:spTree>
    <p:extLst>
      <p:ext uri="{BB962C8B-B14F-4D97-AF65-F5344CB8AC3E}">
        <p14:creationId xmlns:p14="http://schemas.microsoft.com/office/powerpoint/2010/main" val="1006436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1975</TotalTime>
  <Words>962</Words>
  <Application>Microsoft Office PowerPoint</Application>
  <PresentationFormat>Custom</PresentationFormat>
  <Paragraphs>57</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Segoe UI</vt:lpstr>
      <vt:lpstr>Sylfaen</vt:lpstr>
      <vt:lpstr>Trebuchet MS</vt:lpstr>
      <vt:lpstr>Wingdings 3</vt:lpstr>
      <vt:lpstr>Ion</vt:lpstr>
      <vt:lpstr>ABC Call Volume Trend Analysis</vt:lpstr>
      <vt:lpstr>Project Description</vt:lpstr>
      <vt:lpstr>APPROACH:</vt:lpstr>
      <vt:lpstr>All the analysis has been performed  in excel. This tool is also used to create graphical  representation of the results and to understand  the result set better.</vt:lpstr>
      <vt:lpstr>Average call duration: what is the average duration of calls for each time bucket?</vt:lpstr>
      <vt:lpstr>Call Volume Analysis: Can you create a chart or graph that shows the number of calls received in each time bucket?.</vt:lpstr>
      <vt:lpstr>Manpower Planning: What is the minimum number of agents required in each time bucket to reduce the abandon rate to 10% ?</vt:lpstr>
      <vt:lpstr>Night Shift Manpower Planning: Propose a manpower plan for each time bucket throughout the day, keeping the maximum abandon rate at 10%.</vt:lpstr>
      <vt:lpstr>This analysis provides a data-driven approach to improve call center efficiency and customer satisfaction at ABC   Insurance. By examining call volume, average handling time, and agent capacity, we identified key peak hours and   staffing gaps. A detailed manpower plan was proposed for both day and night shifts to reduce the abandon rate   from 30% to the targeted 10%. Implementing these recommendations will help optimize resource allocation,   ensure timely responses, and enhance overall customer experience. With proper execution, the call center can   achieve better performance, reduced wait times, and stronger customer trust.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 Hoc Insights</dc:title>
  <dc:creator>suryachandra17</dc:creator>
  <cp:keywords>DAGiFNPXZE0,BAF0CET5UnY,0</cp:keywords>
  <cp:lastModifiedBy>rahul vishwakarma</cp:lastModifiedBy>
  <cp:revision>88</cp:revision>
  <dcterms:created xsi:type="dcterms:W3CDTF">2025-03-24T09:17:44Z</dcterms:created>
  <dcterms:modified xsi:type="dcterms:W3CDTF">2025-09-03T08:02:00Z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2025-03-21T00:00:00Z</vt:filetime>
  </property>
  <property fmtid="{D5CDD505-2E9C-101B-9397-08002B2CF9AE}" pid="3" name="Creator">
    <vt:lpwstr>Canva</vt:lpwstr>
  </property>
  <property fmtid="{D5CDD505-2E9C-101B-9397-08002B2CF9AE}" pid="4" name="LastSaved">
    <vt:filetime>2025-03-24T00:00:00Z</vt:filetime>
  </property>
  <property fmtid="{D5CDD505-2E9C-101B-9397-08002B2CF9AE}" pid="5" name="Producer">
    <vt:lpwstr>Canva</vt:lpwstr>
  </property>
</Properties>
</file>