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p:scale>
          <a:sx n="75" d="100"/>
          <a:sy n="75" d="100"/>
        </p:scale>
        <p:origin x="974" y="21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640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518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288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631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636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947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886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718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962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2670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450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729143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54B162D-1BD7-41E0-844F-F94AE2CE2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1264404B-1C0F-4383-8FC3-A3E3264AA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619F5C88-C232-4D01-8DB1-8A0C673D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4543E0D9-B07B-40DF-BAC2-788BFC0CE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13" y="1026417"/>
            <a:ext cx="6485293" cy="4043534"/>
          </a:xfrm>
          <a:prstGeom prst="rect">
            <a:avLst/>
          </a:prstGeom>
        </p:spPr>
      </p:pic>
      <p:sp>
        <p:nvSpPr>
          <p:cNvPr id="38" name="Rectangle 37">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TextBox 20">
            <a:extLst>
              <a:ext uri="{FF2B5EF4-FFF2-40B4-BE49-F238E27FC236}">
                <a16:creationId xmlns:a16="http://schemas.microsoft.com/office/drawing/2014/main" id="{F60FAF83-A700-4635-85E9-CDAC2F16A49C}"/>
              </a:ext>
            </a:extLst>
          </p:cNvPr>
          <p:cNvSpPr txBox="1"/>
          <p:nvPr/>
        </p:nvSpPr>
        <p:spPr>
          <a:xfrm>
            <a:off x="6850602" y="1476356"/>
            <a:ext cx="5246703" cy="2554545"/>
          </a:xfrm>
          <a:prstGeom prst="rect">
            <a:avLst/>
          </a:prstGeom>
          <a:solidFill>
            <a:schemeClr val="accent3">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4000" b="1" dirty="0">
                <a:solidFill>
                  <a:schemeClr val="bg1"/>
                </a:solidFill>
              </a:rPr>
              <a:t>Predictive Analytics</a:t>
            </a:r>
          </a:p>
          <a:p>
            <a:r>
              <a:rPr lang="en-IN" sz="4000" b="1" dirty="0">
                <a:solidFill>
                  <a:schemeClr val="bg1"/>
                </a:solidFill>
              </a:rPr>
              <a:t>for </a:t>
            </a:r>
          </a:p>
          <a:p>
            <a:r>
              <a:rPr lang="en-IN" sz="4000" b="1" dirty="0">
                <a:solidFill>
                  <a:schemeClr val="bg1"/>
                </a:solidFill>
              </a:rPr>
              <a:t>Retail Banking and Finance</a:t>
            </a:r>
          </a:p>
        </p:txBody>
      </p:sp>
    </p:spTree>
    <p:extLst>
      <p:ext uri="{BB962C8B-B14F-4D97-AF65-F5344CB8AC3E}">
        <p14:creationId xmlns:p14="http://schemas.microsoft.com/office/powerpoint/2010/main" val="299345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83C6D-C65F-4DDE-B33D-821A76E47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7" y="594030"/>
            <a:ext cx="5914653" cy="310421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94D93A9-86F4-4E2D-B1A3-773B0239B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53790"/>
            <a:ext cx="10342880" cy="310421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1CBB1BD-837C-4F79-B282-DFD8D6F0E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1120" y="594030"/>
            <a:ext cx="5344160" cy="3012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089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BCEF-1479-4770-A9C5-261D9E8F5973}"/>
              </a:ext>
            </a:extLst>
          </p:cNvPr>
          <p:cNvSpPr txBox="1">
            <a:spLocks/>
          </p:cNvSpPr>
          <p:nvPr/>
        </p:nvSpPr>
        <p:spPr>
          <a:xfrm>
            <a:off x="4199517" y="690880"/>
            <a:ext cx="3792966" cy="568960"/>
          </a:xfrm>
          <a:prstGeom prst="rect">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bg1"/>
                </a:solidFill>
              </a:rPr>
              <a:t>Model Selection</a:t>
            </a:r>
          </a:p>
        </p:txBody>
      </p:sp>
      <p:sp>
        <p:nvSpPr>
          <p:cNvPr id="3" name="Title 1">
            <a:extLst>
              <a:ext uri="{FF2B5EF4-FFF2-40B4-BE49-F238E27FC236}">
                <a16:creationId xmlns:a16="http://schemas.microsoft.com/office/drawing/2014/main" id="{660B0E7F-38DE-49A9-A314-D8A36DE69363}"/>
              </a:ext>
            </a:extLst>
          </p:cNvPr>
          <p:cNvSpPr txBox="1">
            <a:spLocks/>
          </p:cNvSpPr>
          <p:nvPr/>
        </p:nvSpPr>
        <p:spPr>
          <a:xfrm>
            <a:off x="210075" y="1998010"/>
            <a:ext cx="4788646" cy="568960"/>
          </a:xfrm>
          <a:prstGeom prst="rect">
            <a:avLst/>
          </a:prstGeom>
          <a:solidFill>
            <a:schemeClr val="accent2">
              <a:lumMod val="7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bg1"/>
                </a:solidFill>
              </a:rPr>
              <a:t>Why Min Max Scaler?</a:t>
            </a:r>
          </a:p>
        </p:txBody>
      </p:sp>
      <p:sp>
        <p:nvSpPr>
          <p:cNvPr id="4" name="Content Placeholder 2">
            <a:extLst>
              <a:ext uri="{FF2B5EF4-FFF2-40B4-BE49-F238E27FC236}">
                <a16:creationId xmlns:a16="http://schemas.microsoft.com/office/drawing/2014/main" id="{A5EB7C75-CDA7-45F1-83A8-DDBEF4F2244F}"/>
              </a:ext>
            </a:extLst>
          </p:cNvPr>
          <p:cNvSpPr txBox="1">
            <a:spLocks/>
          </p:cNvSpPr>
          <p:nvPr/>
        </p:nvSpPr>
        <p:spPr>
          <a:xfrm>
            <a:off x="210075" y="2991276"/>
            <a:ext cx="6529290" cy="1372326"/>
          </a:xfrm>
          <a:prstGeom prst="rect">
            <a:avLst/>
          </a:prstGeom>
        </p:spPr>
        <p:style>
          <a:lnRef idx="2">
            <a:schemeClr val="accent3"/>
          </a:lnRef>
          <a:fillRef idx="1">
            <a:schemeClr val="lt1"/>
          </a:fillRef>
          <a:effectRef idx="0">
            <a:schemeClr val="accent3"/>
          </a:effectRef>
          <a:fontRef idx="minor">
            <a:schemeClr val="dk1"/>
          </a:fontRef>
        </p:style>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latin typeface="+mj-lt"/>
                <a:cs typeface="Times New Roman" panose="02020603050405020304" pitchFamily="18" charset="0"/>
              </a:rPr>
              <a:t>Since the output variable is in 0’s and 1’s form, We need to scale down our feature variables to the range of 0 and 1</a:t>
            </a:r>
          </a:p>
        </p:txBody>
      </p:sp>
      <p:sp>
        <p:nvSpPr>
          <p:cNvPr id="10" name="Rectangle 9">
            <a:extLst>
              <a:ext uri="{FF2B5EF4-FFF2-40B4-BE49-F238E27FC236}">
                <a16:creationId xmlns:a16="http://schemas.microsoft.com/office/drawing/2014/main" id="{2CF2AA9D-3F2B-493C-8394-BC5417A208A4}"/>
              </a:ext>
            </a:extLst>
          </p:cNvPr>
          <p:cNvSpPr/>
          <p:nvPr/>
        </p:nvSpPr>
        <p:spPr>
          <a:xfrm>
            <a:off x="9144000" y="2692282"/>
            <a:ext cx="670560" cy="1447800"/>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E3D5036-6D74-4107-894D-04D7BFD5F724}"/>
              </a:ext>
            </a:extLst>
          </p:cNvPr>
          <p:cNvSpPr/>
          <p:nvPr/>
        </p:nvSpPr>
        <p:spPr>
          <a:xfrm>
            <a:off x="8442960" y="4140082"/>
            <a:ext cx="701040" cy="1447800"/>
          </a:xfrm>
          <a:prstGeom prst="rect">
            <a:avLst/>
          </a:prstGeom>
          <a:ln>
            <a:noFill/>
          </a:ln>
          <a:effectLst>
            <a:outerShdw blurRad="50800" dist="38100" dir="8100000" algn="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Content Placeholder 2">
            <a:extLst>
              <a:ext uri="{FF2B5EF4-FFF2-40B4-BE49-F238E27FC236}">
                <a16:creationId xmlns:a16="http://schemas.microsoft.com/office/drawing/2014/main" id="{5FF3B670-50EC-4514-A4B2-255A44A5BD9A}"/>
              </a:ext>
            </a:extLst>
          </p:cNvPr>
          <p:cNvSpPr txBox="1">
            <a:spLocks/>
          </p:cNvSpPr>
          <p:nvPr/>
        </p:nvSpPr>
        <p:spPr>
          <a:xfrm>
            <a:off x="9076318" y="1948906"/>
            <a:ext cx="805924" cy="618064"/>
          </a:xfrm>
          <a:prstGeom prst="rect">
            <a:avLst/>
          </a:prstGeom>
        </p:spPr>
        <p:style>
          <a:lnRef idx="2">
            <a:schemeClr val="accent3"/>
          </a:lnRef>
          <a:fillRef idx="1">
            <a:schemeClr val="lt1"/>
          </a:fillRef>
          <a:effectRef idx="0">
            <a:schemeClr val="accent3"/>
          </a:effectRef>
          <a:fontRef idx="minor">
            <a:schemeClr val="dk1"/>
          </a:fontRef>
        </p:style>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2400" dirty="0">
                <a:latin typeface="+mj-lt"/>
                <a:cs typeface="Times New Roman" panose="02020603050405020304" pitchFamily="18" charset="0"/>
              </a:rPr>
              <a:t>Max</a:t>
            </a:r>
          </a:p>
        </p:txBody>
      </p:sp>
      <p:sp>
        <p:nvSpPr>
          <p:cNvPr id="13" name="Content Placeholder 2">
            <a:extLst>
              <a:ext uri="{FF2B5EF4-FFF2-40B4-BE49-F238E27FC236}">
                <a16:creationId xmlns:a16="http://schemas.microsoft.com/office/drawing/2014/main" id="{03C90C2B-6D97-4DC5-B12C-CAC45BD8DFB5}"/>
              </a:ext>
            </a:extLst>
          </p:cNvPr>
          <p:cNvSpPr txBox="1">
            <a:spLocks/>
          </p:cNvSpPr>
          <p:nvPr/>
        </p:nvSpPr>
        <p:spPr>
          <a:xfrm>
            <a:off x="8360038" y="5713194"/>
            <a:ext cx="805924" cy="618064"/>
          </a:xfrm>
          <a:prstGeom prst="rect">
            <a:avLst/>
          </a:prstGeom>
        </p:spPr>
        <p:style>
          <a:lnRef idx="2">
            <a:schemeClr val="accent3"/>
          </a:lnRef>
          <a:fillRef idx="1">
            <a:schemeClr val="lt1"/>
          </a:fillRef>
          <a:effectRef idx="0">
            <a:schemeClr val="accent3"/>
          </a:effectRef>
          <a:fontRef idx="minor">
            <a:schemeClr val="dk1"/>
          </a:fontRef>
        </p:style>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IN" sz="2400" dirty="0">
                <a:latin typeface="+mj-lt"/>
                <a:cs typeface="Times New Roman" panose="02020603050405020304" pitchFamily="18" charset="0"/>
              </a:rPr>
              <a:t>Min</a:t>
            </a:r>
          </a:p>
        </p:txBody>
      </p:sp>
    </p:spTree>
    <p:extLst>
      <p:ext uri="{BB962C8B-B14F-4D97-AF65-F5344CB8AC3E}">
        <p14:creationId xmlns:p14="http://schemas.microsoft.com/office/powerpoint/2010/main" val="380068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4067-C515-45A2-AEC4-763E78F5E925}"/>
              </a:ext>
            </a:extLst>
          </p:cNvPr>
          <p:cNvSpPr txBox="1">
            <a:spLocks/>
          </p:cNvSpPr>
          <p:nvPr/>
        </p:nvSpPr>
        <p:spPr>
          <a:xfrm>
            <a:off x="1715293" y="872068"/>
            <a:ext cx="8761413" cy="706964"/>
          </a:xfrm>
          <a:prstGeom prst="rect">
            <a:avLst/>
          </a:prstGeom>
        </p:spPr>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Accuracies of All the models </a:t>
            </a:r>
          </a:p>
        </p:txBody>
      </p:sp>
      <p:graphicFrame>
        <p:nvGraphicFramePr>
          <p:cNvPr id="3" name="Table 3">
            <a:extLst>
              <a:ext uri="{FF2B5EF4-FFF2-40B4-BE49-F238E27FC236}">
                <a16:creationId xmlns:a16="http://schemas.microsoft.com/office/drawing/2014/main" id="{450FEFD2-AFC7-4ECA-A5C0-0B7C04BB1708}"/>
              </a:ext>
            </a:extLst>
          </p:cNvPr>
          <p:cNvGraphicFramePr>
            <a:graphicFrameLocks noGrp="1"/>
          </p:cNvGraphicFramePr>
          <p:nvPr>
            <p:extLst>
              <p:ext uri="{D42A27DB-BD31-4B8C-83A1-F6EECF244321}">
                <p14:modId xmlns:p14="http://schemas.microsoft.com/office/powerpoint/2010/main" val="1615277539"/>
              </p:ext>
            </p:extLst>
          </p:nvPr>
        </p:nvGraphicFramePr>
        <p:xfrm>
          <a:off x="365760" y="1853352"/>
          <a:ext cx="10231120" cy="3858262"/>
        </p:xfrm>
        <a:graphic>
          <a:graphicData uri="http://schemas.openxmlformats.org/drawingml/2006/table">
            <a:tbl>
              <a:tblPr firstRow="1" bandRow="1">
                <a:tableStyleId>{46F890A9-2807-4EBB-B81D-B2AA78EC7F39}</a:tableStyleId>
              </a:tblPr>
              <a:tblGrid>
                <a:gridCol w="5115560">
                  <a:extLst>
                    <a:ext uri="{9D8B030D-6E8A-4147-A177-3AD203B41FA5}">
                      <a16:colId xmlns:a16="http://schemas.microsoft.com/office/drawing/2014/main" val="3830140802"/>
                    </a:ext>
                  </a:extLst>
                </a:gridCol>
                <a:gridCol w="5115560">
                  <a:extLst>
                    <a:ext uri="{9D8B030D-6E8A-4147-A177-3AD203B41FA5}">
                      <a16:colId xmlns:a16="http://schemas.microsoft.com/office/drawing/2014/main" val="2000043624"/>
                    </a:ext>
                  </a:extLst>
                </a:gridCol>
              </a:tblGrid>
              <a:tr h="645166">
                <a:tc>
                  <a:txBody>
                    <a:bodyPr/>
                    <a:lstStyle/>
                    <a:p>
                      <a:pPr algn="ctr"/>
                      <a:r>
                        <a:rPr lang="en-IN" sz="3200" dirty="0"/>
                        <a:t>Model Name</a:t>
                      </a:r>
                      <a:endParaRPr lang="en-IN" dirty="0">
                        <a:latin typeface="Century" panose="02040604050505020304" pitchFamily="18" charset="0"/>
                      </a:endParaRPr>
                    </a:p>
                  </a:txBody>
                  <a:tcPr/>
                </a:tc>
                <a:tc>
                  <a:txBody>
                    <a:bodyPr/>
                    <a:lstStyle/>
                    <a:p>
                      <a:pPr algn="ctr"/>
                      <a:r>
                        <a:rPr kumimoji="0" lang="en-IN" sz="3200" u="none" strike="noStrike" kern="1200" cap="none" spc="0" normalizeH="0" baseline="0" noProof="0" dirty="0">
                          <a:ln>
                            <a:noFill/>
                          </a:ln>
                          <a:effectLst/>
                          <a:uLnTx/>
                          <a:uFillTx/>
                        </a:rPr>
                        <a:t>Accuracy in %</a:t>
                      </a:r>
                      <a:endParaRPr lang="en-IN" dirty="0"/>
                    </a:p>
                  </a:txBody>
                  <a:tcPr/>
                </a:tc>
                <a:extLst>
                  <a:ext uri="{0D108BD9-81ED-4DB2-BD59-A6C34878D82A}">
                    <a16:rowId xmlns:a16="http://schemas.microsoft.com/office/drawing/2014/main" val="1954436734"/>
                  </a:ext>
                </a:extLst>
              </a:tr>
              <a:tr h="645166">
                <a:tc>
                  <a:txBody>
                    <a:bodyPr/>
                    <a:lstStyle/>
                    <a:p>
                      <a:pPr algn="ctr"/>
                      <a:r>
                        <a:rPr kumimoji="0" lang="en-IN" sz="2800" u="none" strike="noStrike" kern="1200" cap="none" spc="0" normalizeH="0" baseline="0" noProof="0" dirty="0">
                          <a:ln>
                            <a:noFill/>
                          </a:ln>
                          <a:effectLst/>
                          <a:uLnTx/>
                          <a:uFillTx/>
                        </a:rPr>
                        <a:t>K-nearest Neighbour</a:t>
                      </a:r>
                      <a:endParaRPr lang="en-IN" sz="1600" b="1" dirty="0">
                        <a:solidFill>
                          <a:schemeClr val="tx1"/>
                        </a:solidFill>
                        <a:latin typeface="Century" panose="02040604050505020304" pitchFamily="18" charset="0"/>
                      </a:endParaRPr>
                    </a:p>
                  </a:txBody>
                  <a:tcPr/>
                </a:tc>
                <a:tc>
                  <a:txBody>
                    <a:bodyPr/>
                    <a:lstStyle/>
                    <a:p>
                      <a:pPr algn="ctr"/>
                      <a:r>
                        <a:rPr lang="en-IN" sz="2800" b="0" dirty="0"/>
                        <a:t>73.175101</a:t>
                      </a:r>
                    </a:p>
                  </a:txBody>
                  <a:tcPr/>
                </a:tc>
                <a:extLst>
                  <a:ext uri="{0D108BD9-81ED-4DB2-BD59-A6C34878D82A}">
                    <a16:rowId xmlns:a16="http://schemas.microsoft.com/office/drawing/2014/main" val="608668473"/>
                  </a:ext>
                </a:extLst>
              </a:tr>
              <a:tr h="645166">
                <a:tc>
                  <a:txBody>
                    <a:bodyPr/>
                    <a:lstStyle/>
                    <a:p>
                      <a:pPr algn="ctr"/>
                      <a:r>
                        <a:rPr lang="en-IN" sz="2800" dirty="0"/>
                        <a:t>Logistic Regression</a:t>
                      </a:r>
                      <a:endParaRPr lang="en-IN" sz="2800" b="1" dirty="0">
                        <a:latin typeface="Century" panose="02040604050505020304" pitchFamily="18" charset="0"/>
                      </a:endParaRPr>
                    </a:p>
                  </a:txBody>
                  <a:tcPr/>
                </a:tc>
                <a:tc>
                  <a:txBody>
                    <a:bodyPr/>
                    <a:lstStyle/>
                    <a:p>
                      <a:pPr algn="ctr"/>
                      <a:r>
                        <a:rPr lang="en-IN" sz="2800" dirty="0"/>
                        <a:t>75.817286</a:t>
                      </a:r>
                    </a:p>
                  </a:txBody>
                  <a:tcPr/>
                </a:tc>
                <a:extLst>
                  <a:ext uri="{0D108BD9-81ED-4DB2-BD59-A6C34878D82A}">
                    <a16:rowId xmlns:a16="http://schemas.microsoft.com/office/drawing/2014/main" val="4057570508"/>
                  </a:ext>
                </a:extLst>
              </a:tr>
              <a:tr h="632432">
                <a:tc>
                  <a:txBody>
                    <a:bodyPr/>
                    <a:lstStyle/>
                    <a:p>
                      <a:pPr algn="ctr"/>
                      <a:r>
                        <a:rPr lang="en-IN" sz="2800" dirty="0"/>
                        <a:t>Support Vector Classification</a:t>
                      </a:r>
                      <a:endParaRPr lang="en-IN" sz="2800" b="1" dirty="0">
                        <a:latin typeface="Century" panose="02040604050505020304" pitchFamily="18" charset="0"/>
                      </a:endParaRPr>
                    </a:p>
                  </a:txBody>
                  <a:tcPr/>
                </a:tc>
                <a:tc>
                  <a:txBody>
                    <a:bodyPr/>
                    <a:lstStyle/>
                    <a:p>
                      <a:pPr algn="ctr"/>
                      <a:r>
                        <a:rPr lang="en-IN" sz="2800" dirty="0"/>
                        <a:t>73.578146</a:t>
                      </a:r>
                      <a:endParaRPr lang="en-IN" dirty="0"/>
                    </a:p>
                  </a:txBody>
                  <a:tcPr/>
                </a:tc>
                <a:extLst>
                  <a:ext uri="{0D108BD9-81ED-4DB2-BD59-A6C34878D82A}">
                    <a16:rowId xmlns:a16="http://schemas.microsoft.com/office/drawing/2014/main" val="3571702569"/>
                  </a:ext>
                </a:extLst>
              </a:tr>
              <a:tr h="645166">
                <a:tc>
                  <a:txBody>
                    <a:bodyPr/>
                    <a:lstStyle/>
                    <a:p>
                      <a:pPr algn="ctr"/>
                      <a:r>
                        <a:rPr lang="en-IN" sz="2800" dirty="0"/>
                        <a:t>Random Forest Classifier</a:t>
                      </a:r>
                      <a:endParaRPr lang="en-IN" sz="2800" b="1" dirty="0">
                        <a:latin typeface="Century" panose="02040604050505020304" pitchFamily="18" charset="0"/>
                      </a:endParaRPr>
                    </a:p>
                  </a:txBody>
                  <a:tcPr/>
                </a:tc>
                <a:tc>
                  <a:txBody>
                    <a:bodyPr/>
                    <a:lstStyle/>
                    <a:p>
                      <a:pPr algn="ctr"/>
                      <a:r>
                        <a:rPr lang="en-IN" sz="2800" dirty="0"/>
                        <a:t>76.265114</a:t>
                      </a:r>
                    </a:p>
                  </a:txBody>
                  <a:tcPr/>
                </a:tc>
                <a:extLst>
                  <a:ext uri="{0D108BD9-81ED-4DB2-BD59-A6C34878D82A}">
                    <a16:rowId xmlns:a16="http://schemas.microsoft.com/office/drawing/2014/main" val="1719202537"/>
                  </a:ext>
                </a:extLst>
              </a:tr>
              <a:tr h="645166">
                <a:tc>
                  <a:txBody>
                    <a:bodyPr/>
                    <a:lstStyle/>
                    <a:p>
                      <a:pPr algn="ctr"/>
                      <a:r>
                        <a:rPr lang="en-IN" sz="2800" dirty="0"/>
                        <a:t>XG Boost Classifier</a:t>
                      </a:r>
                      <a:endParaRPr lang="en-IN" sz="2800" b="1" dirty="0">
                        <a:latin typeface="Century" panose="02040604050505020304" pitchFamily="18" charset="0"/>
                      </a:endParaRPr>
                    </a:p>
                  </a:txBody>
                  <a:tcPr/>
                </a:tc>
                <a:tc>
                  <a:txBody>
                    <a:bodyPr/>
                    <a:lstStyle/>
                    <a:p>
                      <a:pPr algn="ctr"/>
                      <a:r>
                        <a:rPr lang="en-IN" sz="2800" dirty="0"/>
                        <a:t>84.191670</a:t>
                      </a:r>
                    </a:p>
                  </a:txBody>
                  <a:tcPr/>
                </a:tc>
                <a:extLst>
                  <a:ext uri="{0D108BD9-81ED-4DB2-BD59-A6C34878D82A}">
                    <a16:rowId xmlns:a16="http://schemas.microsoft.com/office/drawing/2014/main" val="3795303147"/>
                  </a:ext>
                </a:extLst>
              </a:tr>
            </a:tbl>
          </a:graphicData>
        </a:graphic>
      </p:graphicFrame>
    </p:spTree>
    <p:extLst>
      <p:ext uri="{BB962C8B-B14F-4D97-AF65-F5344CB8AC3E}">
        <p14:creationId xmlns:p14="http://schemas.microsoft.com/office/powerpoint/2010/main" val="357948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FAA7-AE0B-4042-A4CC-8654DC502378}"/>
              </a:ext>
            </a:extLst>
          </p:cNvPr>
          <p:cNvSpPr txBox="1">
            <a:spLocks/>
          </p:cNvSpPr>
          <p:nvPr/>
        </p:nvSpPr>
        <p:spPr>
          <a:xfrm>
            <a:off x="1715293" y="679028"/>
            <a:ext cx="8761413" cy="706964"/>
          </a:xfrm>
          <a:prstGeom prst="rect">
            <a:avLst/>
          </a:prstGeom>
        </p:spPr>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Graphs</a:t>
            </a:r>
          </a:p>
        </p:txBody>
      </p:sp>
      <p:pic>
        <p:nvPicPr>
          <p:cNvPr id="10" name="Picture 9">
            <a:extLst>
              <a:ext uri="{FF2B5EF4-FFF2-40B4-BE49-F238E27FC236}">
                <a16:creationId xmlns:a16="http://schemas.microsoft.com/office/drawing/2014/main" id="{23B0560D-82D1-4FD2-A0C4-1E45C91BC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14" y="1713231"/>
            <a:ext cx="5157406" cy="401700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553ABF0-0035-4666-9585-4D2AD9ADB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558" y="1713231"/>
            <a:ext cx="5157405" cy="40170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5007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88444-05BA-46E9-936F-69D0C649D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11" y="1398094"/>
            <a:ext cx="5037257" cy="406181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ABCDE87-A65B-416F-858C-9B203CE8A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934" y="1398094"/>
            <a:ext cx="5022015" cy="40618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6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30B98-DA46-4229-8996-DDF5BABEC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027" y="1363801"/>
            <a:ext cx="5143946" cy="4130398"/>
          </a:xfrm>
          <a:prstGeom prst="rect">
            <a:avLst/>
          </a:prstGeom>
        </p:spPr>
      </p:pic>
    </p:spTree>
    <p:extLst>
      <p:ext uri="{BB962C8B-B14F-4D97-AF65-F5344CB8AC3E}">
        <p14:creationId xmlns:p14="http://schemas.microsoft.com/office/powerpoint/2010/main" val="2774959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46650-3035-44A4-AEE4-717DE3A36A65}"/>
              </a:ext>
            </a:extLst>
          </p:cNvPr>
          <p:cNvSpPr txBox="1">
            <a:spLocks/>
          </p:cNvSpPr>
          <p:nvPr/>
        </p:nvSpPr>
        <p:spPr>
          <a:xfrm>
            <a:off x="4314638" y="882228"/>
            <a:ext cx="3681282" cy="885612"/>
          </a:xfrm>
          <a:prstGeom prst="rect">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b="1" dirty="0">
                <a:solidFill>
                  <a:schemeClr val="bg1"/>
                </a:solidFill>
              </a:rPr>
              <a:t>I CHOOSE</a:t>
            </a:r>
          </a:p>
        </p:txBody>
      </p:sp>
      <p:sp>
        <p:nvSpPr>
          <p:cNvPr id="3" name="Rectangle 2">
            <a:extLst>
              <a:ext uri="{FF2B5EF4-FFF2-40B4-BE49-F238E27FC236}">
                <a16:creationId xmlns:a16="http://schemas.microsoft.com/office/drawing/2014/main" id="{B4C77484-EF6B-4E6B-A5FB-FDC56A17F83B}"/>
              </a:ext>
            </a:extLst>
          </p:cNvPr>
          <p:cNvSpPr/>
          <p:nvPr/>
        </p:nvSpPr>
        <p:spPr>
          <a:xfrm>
            <a:off x="1328316" y="2767280"/>
            <a:ext cx="9653926" cy="1323439"/>
          </a:xfrm>
          <a:prstGeom prst="rect">
            <a:avLst/>
          </a:prstGeom>
          <a:noFill/>
        </p:spPr>
        <p:txBody>
          <a:bodyPr wrap="none" lIns="91440" tIns="45720" rIns="91440" bIns="45720">
            <a:spAutoFit/>
          </a:bodyPr>
          <a:lstStyle/>
          <a:p>
            <a:pPr algn="ctr"/>
            <a:r>
              <a:rPr lang="en-US" sz="8000" b="0" cap="none" spc="0" dirty="0">
                <a:ln w="0"/>
                <a:solidFill>
                  <a:srgbClr val="FF0000"/>
                </a:solidFill>
                <a:effectLst>
                  <a:outerShdw blurRad="38100" dist="25400" dir="5400000" algn="ctr" rotWithShape="0">
                    <a:srgbClr val="6E747A">
                      <a:alpha val="43000"/>
                    </a:srgbClr>
                  </a:outerShdw>
                </a:effectLst>
              </a:rPr>
              <a:t>XGBOOST CLASSIFIER</a:t>
            </a:r>
          </a:p>
        </p:txBody>
      </p:sp>
      <p:sp>
        <p:nvSpPr>
          <p:cNvPr id="4" name="TextBox 3">
            <a:extLst>
              <a:ext uri="{FF2B5EF4-FFF2-40B4-BE49-F238E27FC236}">
                <a16:creationId xmlns:a16="http://schemas.microsoft.com/office/drawing/2014/main" id="{85385F12-C977-477B-AC45-FD74BEF55572}"/>
              </a:ext>
            </a:extLst>
          </p:cNvPr>
          <p:cNvSpPr txBox="1"/>
          <p:nvPr/>
        </p:nvSpPr>
        <p:spPr>
          <a:xfrm>
            <a:off x="2905760" y="4522893"/>
            <a:ext cx="6451600" cy="646331"/>
          </a:xfrm>
          <a:prstGeom prst="rect">
            <a:avLst/>
          </a:prstGeom>
          <a:noFill/>
        </p:spPr>
        <p:txBody>
          <a:bodyPr wrap="square" rtlCol="0">
            <a:spAutoFit/>
          </a:bodyPr>
          <a:lstStyle/>
          <a:p>
            <a:r>
              <a:rPr lang="en-IN" sz="3600" b="1" dirty="0">
                <a:solidFill>
                  <a:schemeClr val="accent3">
                    <a:lumMod val="75000"/>
                  </a:schemeClr>
                </a:solidFill>
                <a:latin typeface="Century" panose="02040604050505020304" pitchFamily="18" charset="0"/>
              </a:rPr>
              <a:t>Accuracy   =   84.191670 %</a:t>
            </a:r>
          </a:p>
        </p:txBody>
      </p:sp>
    </p:spTree>
    <p:extLst>
      <p:ext uri="{BB962C8B-B14F-4D97-AF65-F5344CB8AC3E}">
        <p14:creationId xmlns:p14="http://schemas.microsoft.com/office/powerpoint/2010/main" val="425376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96BD-D17C-40A7-B36E-8330DCA3B2F5}"/>
              </a:ext>
            </a:extLst>
          </p:cNvPr>
          <p:cNvSpPr txBox="1">
            <a:spLocks/>
          </p:cNvSpPr>
          <p:nvPr/>
        </p:nvSpPr>
        <p:spPr>
          <a:xfrm>
            <a:off x="3362087" y="872068"/>
            <a:ext cx="5467826" cy="706964"/>
          </a:xfrm>
          <a:prstGeom prst="rect">
            <a:avLst/>
          </a:prstGeom>
        </p:spPr>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chemeClr val="tx1"/>
                </a:solidFill>
              </a:rPr>
              <a:t>CONCLUSION</a:t>
            </a:r>
          </a:p>
        </p:txBody>
      </p:sp>
      <p:sp>
        <p:nvSpPr>
          <p:cNvPr id="3" name="Content Placeholder 2">
            <a:extLst>
              <a:ext uri="{FF2B5EF4-FFF2-40B4-BE49-F238E27FC236}">
                <a16:creationId xmlns:a16="http://schemas.microsoft.com/office/drawing/2014/main" id="{E117E43B-2171-4DBB-BC4B-D9D75B7C5EE3}"/>
              </a:ext>
            </a:extLst>
          </p:cNvPr>
          <p:cNvSpPr txBox="1">
            <a:spLocks/>
          </p:cNvSpPr>
          <p:nvPr/>
        </p:nvSpPr>
        <p:spPr>
          <a:xfrm>
            <a:off x="555800" y="2026072"/>
            <a:ext cx="8825659" cy="3416300"/>
          </a:xfrm>
          <a:prstGeom prst="rect">
            <a:avLst/>
          </a:prstGeom>
        </p:spPr>
        <p:txBody>
          <a:bodyP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Ø"/>
            </a:pPr>
            <a:r>
              <a:rPr lang="en-US" sz="1800" dirty="0">
                <a:solidFill>
                  <a:schemeClr val="tx1"/>
                </a:solidFill>
                <a:latin typeface="+mj-lt"/>
              </a:rPr>
              <a:t>Most classification problems in the real world are imbalanced. Also, almost always data sets have missing values. In this post, we covered strategies to deal with both missing values and imbalanced data sets. We also explored different ways of building ensembles in </a:t>
            </a:r>
            <a:r>
              <a:rPr lang="en-US" sz="1800" dirty="0" err="1">
                <a:solidFill>
                  <a:schemeClr val="tx1"/>
                </a:solidFill>
                <a:latin typeface="+mj-lt"/>
              </a:rPr>
              <a:t>sklearn</a:t>
            </a:r>
            <a:r>
              <a:rPr lang="en-US" sz="1800" dirty="0">
                <a:solidFill>
                  <a:schemeClr val="tx1"/>
                </a:solidFill>
                <a:latin typeface="+mj-lt"/>
              </a:rPr>
              <a:t>. Below are some takeaway points:</a:t>
            </a:r>
          </a:p>
          <a:p>
            <a:pPr>
              <a:buFont typeface="Wingdings" panose="05000000000000000000" pitchFamily="2" charset="2"/>
              <a:buChar char="Ø"/>
            </a:pPr>
            <a:r>
              <a:rPr lang="en-US" sz="1800" dirty="0">
                <a:solidFill>
                  <a:schemeClr val="tx1"/>
                </a:solidFill>
                <a:latin typeface="+mj-lt"/>
              </a:rPr>
              <a:t>Sometimes we may be willing to give up some improvement to the model if that would increase the complexity much more than the percentage change in the improvement to the evaluation metrics.</a:t>
            </a:r>
          </a:p>
          <a:p>
            <a:pPr>
              <a:buFont typeface="Wingdings" panose="05000000000000000000" pitchFamily="2" charset="2"/>
              <a:buChar char="Ø"/>
            </a:pPr>
            <a:r>
              <a:rPr lang="en-US" sz="1800" dirty="0">
                <a:solidFill>
                  <a:schemeClr val="tx1"/>
                </a:solidFill>
                <a:latin typeface="+mj-lt"/>
              </a:rPr>
              <a:t>Easy Ensemble usually performs better than any other resampling methods.</a:t>
            </a:r>
          </a:p>
        </p:txBody>
      </p:sp>
    </p:spTree>
    <p:extLst>
      <p:ext uri="{BB962C8B-B14F-4D97-AF65-F5344CB8AC3E}">
        <p14:creationId xmlns:p14="http://schemas.microsoft.com/office/powerpoint/2010/main" val="96284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4377-31BE-4AC9-9207-3EC1AA41E829}"/>
              </a:ext>
            </a:extLst>
          </p:cNvPr>
          <p:cNvSpPr txBox="1">
            <a:spLocks/>
          </p:cNvSpPr>
          <p:nvPr/>
        </p:nvSpPr>
        <p:spPr>
          <a:xfrm>
            <a:off x="2785057" y="964791"/>
            <a:ext cx="6767316" cy="51778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bg1"/>
                </a:solidFill>
              </a:rPr>
              <a:t>What is RETAIL BANKING ?</a:t>
            </a:r>
          </a:p>
        </p:txBody>
      </p:sp>
      <p:sp>
        <p:nvSpPr>
          <p:cNvPr id="3" name="Content Placeholder 6">
            <a:extLst>
              <a:ext uri="{FF2B5EF4-FFF2-40B4-BE49-F238E27FC236}">
                <a16:creationId xmlns:a16="http://schemas.microsoft.com/office/drawing/2014/main" id="{F357D265-CC7C-4AE4-BA5C-60E89FEBD8D3}"/>
              </a:ext>
            </a:extLst>
          </p:cNvPr>
          <p:cNvSpPr txBox="1">
            <a:spLocks/>
          </p:cNvSpPr>
          <p:nvPr/>
        </p:nvSpPr>
        <p:spPr>
          <a:xfrm>
            <a:off x="738754" y="2247627"/>
            <a:ext cx="10714491" cy="3442959"/>
          </a:xfrm>
          <a:prstGeom prst="rect">
            <a:avLst/>
          </a:prstGeom>
        </p:spPr>
        <p:style>
          <a:lnRef idx="2">
            <a:schemeClr val="accent4"/>
          </a:lnRef>
          <a:fillRef idx="1">
            <a:schemeClr val="lt1"/>
          </a:fillRef>
          <a:effectRef idx="0">
            <a:schemeClr val="accent4"/>
          </a:effectRef>
          <a:fontRef idx="minor">
            <a:schemeClr val="dk1"/>
          </a:fontRef>
        </p:style>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Ø"/>
            </a:pPr>
            <a:r>
              <a:rPr lang="en-IN" sz="2000" dirty="0">
                <a:solidFill>
                  <a:schemeClr val="tx1"/>
                </a:solidFill>
                <a:latin typeface="+mj-lt"/>
                <a:cs typeface="Times New Roman" panose="02020603050405020304" pitchFamily="18" charset="0"/>
              </a:rPr>
              <a:t>Typical mass-market banking in which individual customers use local branches of larger commercial banks. Services offered include savings and checking accounts, mortgages, personal loans, debit/credit cards. The focus is on the customer.</a:t>
            </a:r>
          </a:p>
          <a:p>
            <a:pPr algn="just">
              <a:buFont typeface="Wingdings" panose="05000000000000000000" pitchFamily="2" charset="2"/>
              <a:buChar char="Ø"/>
            </a:pPr>
            <a:r>
              <a:rPr lang="en-IN" sz="2000" dirty="0">
                <a:solidFill>
                  <a:schemeClr val="tx1"/>
                </a:solidFill>
                <a:latin typeface="+mj-lt"/>
                <a:cs typeface="Times New Roman" panose="02020603050405020304" pitchFamily="18" charset="0"/>
              </a:rPr>
              <a:t> The main challenges this sector are : </a:t>
            </a:r>
          </a:p>
          <a:p>
            <a:pPr lvl="1" algn="just">
              <a:buFont typeface="Arial" panose="020B0604020202020204" pitchFamily="34" charset="0"/>
              <a:buChar char="•"/>
            </a:pPr>
            <a:r>
              <a:rPr lang="en-IN" sz="1800" dirty="0">
                <a:solidFill>
                  <a:schemeClr val="tx1"/>
                </a:solidFill>
                <a:latin typeface="+mj-lt"/>
                <a:cs typeface="Times New Roman" panose="02020603050405020304" pitchFamily="18" charset="0"/>
              </a:rPr>
              <a:t>What is the suitable product to recommend to a customer ?</a:t>
            </a:r>
          </a:p>
          <a:p>
            <a:pPr lvl="1" algn="just">
              <a:buFont typeface="Arial" panose="020B0604020202020204" pitchFamily="34" charset="0"/>
              <a:buChar char="•"/>
            </a:pPr>
            <a:r>
              <a:rPr lang="en-IN" sz="1800" dirty="0">
                <a:solidFill>
                  <a:schemeClr val="tx1"/>
                </a:solidFill>
                <a:latin typeface="+mj-lt"/>
                <a:cs typeface="Times New Roman" panose="02020603050405020304" pitchFamily="18" charset="0"/>
              </a:rPr>
              <a:t>What is the best time to market the product ?</a:t>
            </a:r>
          </a:p>
          <a:p>
            <a:pPr lvl="1" algn="just">
              <a:buFont typeface="Arial" panose="020B0604020202020204" pitchFamily="34" charset="0"/>
              <a:buChar char="•"/>
            </a:pPr>
            <a:r>
              <a:rPr lang="en-IN" sz="1800" dirty="0">
                <a:solidFill>
                  <a:schemeClr val="tx1"/>
                </a:solidFill>
                <a:latin typeface="+mj-lt"/>
                <a:cs typeface="Times New Roman" panose="02020603050405020304" pitchFamily="18" charset="0"/>
              </a:rPr>
              <a:t>Which is the most effective channel to contact a customer ?</a:t>
            </a:r>
          </a:p>
        </p:txBody>
      </p:sp>
    </p:spTree>
    <p:extLst>
      <p:ext uri="{BB962C8B-B14F-4D97-AF65-F5344CB8AC3E}">
        <p14:creationId xmlns:p14="http://schemas.microsoft.com/office/powerpoint/2010/main" val="129833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9A04-08C5-44B8-B54A-CEE7C96A2538}"/>
              </a:ext>
            </a:extLst>
          </p:cNvPr>
          <p:cNvSpPr txBox="1">
            <a:spLocks/>
          </p:cNvSpPr>
          <p:nvPr/>
        </p:nvSpPr>
        <p:spPr>
          <a:xfrm>
            <a:off x="3462291" y="955912"/>
            <a:ext cx="5486400" cy="55329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l">
              <a:rot lat="0" lon="0" rev="600000"/>
            </a:lightRig>
          </a:scene3d>
          <a:sp3d prstMaterial="metal">
            <a:bevelT w="38100" h="57150" prst="angle"/>
          </a:sp3d>
        </p:spPr>
        <p:style>
          <a:lnRef idx="0">
            <a:schemeClr val="accent3"/>
          </a:lnRef>
          <a:fillRef idx="3">
            <a:schemeClr val="accent3"/>
          </a:fillRef>
          <a:effectRef idx="3">
            <a:schemeClr val="accent3"/>
          </a:effectRef>
          <a:fontRef idx="minor">
            <a:schemeClr val="lt1"/>
          </a:fontRef>
        </p:style>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bg1"/>
                </a:solidFill>
              </a:rPr>
              <a:t>PROBLEM STATEMENT</a:t>
            </a:r>
          </a:p>
        </p:txBody>
      </p:sp>
      <p:sp>
        <p:nvSpPr>
          <p:cNvPr id="3" name="Content Placeholder 2">
            <a:extLst>
              <a:ext uri="{FF2B5EF4-FFF2-40B4-BE49-F238E27FC236}">
                <a16:creationId xmlns:a16="http://schemas.microsoft.com/office/drawing/2014/main" id="{E7418B48-50E6-444E-9364-5C6372BDA83E}"/>
              </a:ext>
            </a:extLst>
          </p:cNvPr>
          <p:cNvSpPr txBox="1">
            <a:spLocks/>
          </p:cNvSpPr>
          <p:nvPr/>
        </p:nvSpPr>
        <p:spPr>
          <a:xfrm>
            <a:off x="1437868" y="2175030"/>
            <a:ext cx="9535246" cy="358658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endParaRPr lang="en-IN" sz="2000" dirty="0">
              <a:latin typeface="Times New Roman" panose="02020603050405020304" pitchFamily="18" charset="0"/>
              <a:cs typeface="Times New Roman" panose="02020603050405020304" pitchFamily="18" charset="0"/>
            </a:endParaRPr>
          </a:p>
          <a:p>
            <a:pPr marL="0" indent="0" algn="ctr">
              <a:buNone/>
            </a:pPr>
            <a:r>
              <a:rPr lang="en-IN" sz="2400" dirty="0">
                <a:solidFill>
                  <a:schemeClr val="tx1"/>
                </a:solidFill>
                <a:latin typeface="+mj-lt"/>
                <a:cs typeface="Times New Roman" panose="02020603050405020304" pitchFamily="18" charset="0"/>
              </a:rPr>
              <a:t>In this problem, the data is related with direct marketing campaigns of a banking institution. The marketing campaigns were based on phone calls. Often, more than one contact to the same client was required, in order to access if the product (bank term deposit) would be ('yes') or not ('no’) subscribed. The goal is to </a:t>
            </a:r>
            <a:r>
              <a:rPr lang="en-IN" sz="2400" b="1" dirty="0">
                <a:solidFill>
                  <a:schemeClr val="tx1"/>
                </a:solidFill>
                <a:latin typeface="+mj-lt"/>
                <a:cs typeface="Times New Roman" panose="02020603050405020304" pitchFamily="18" charset="0"/>
              </a:rPr>
              <a:t>predict if the client will subscribe a term deposit.</a:t>
            </a:r>
          </a:p>
        </p:txBody>
      </p:sp>
    </p:spTree>
    <p:extLst>
      <p:ext uri="{BB962C8B-B14F-4D97-AF65-F5344CB8AC3E}">
        <p14:creationId xmlns:p14="http://schemas.microsoft.com/office/powerpoint/2010/main" val="302970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386A-E942-4896-8CD7-7CA1DF8E27EB}"/>
              </a:ext>
            </a:extLst>
          </p:cNvPr>
          <p:cNvSpPr txBox="1">
            <a:spLocks/>
          </p:cNvSpPr>
          <p:nvPr/>
        </p:nvSpPr>
        <p:spPr>
          <a:xfrm>
            <a:off x="3693111" y="955913"/>
            <a:ext cx="5637320" cy="588802"/>
          </a:xfrm>
          <a:prstGeom prst="rect">
            <a:avLst/>
          </a:prstGeom>
        </p:spPr>
        <p:style>
          <a:lnRef idx="2">
            <a:schemeClr val="accent3"/>
          </a:lnRef>
          <a:fillRef idx="1">
            <a:schemeClr val="lt1"/>
          </a:fillRef>
          <a:effectRef idx="0">
            <a:schemeClr val="accent3"/>
          </a:effectRef>
          <a:fontRef idx="minor">
            <a:schemeClr val="dk1"/>
          </a:fontRef>
        </p:style>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t>ABOUT DATASET</a:t>
            </a:r>
          </a:p>
        </p:txBody>
      </p:sp>
      <p:sp>
        <p:nvSpPr>
          <p:cNvPr id="3" name="Content Placeholder 2">
            <a:extLst>
              <a:ext uri="{FF2B5EF4-FFF2-40B4-BE49-F238E27FC236}">
                <a16:creationId xmlns:a16="http://schemas.microsoft.com/office/drawing/2014/main" id="{BF5ECEEF-F9E2-44CC-9B6F-F293D02FE969}"/>
              </a:ext>
            </a:extLst>
          </p:cNvPr>
          <p:cNvSpPr txBox="1">
            <a:spLocks/>
          </p:cNvSpPr>
          <p:nvPr/>
        </p:nvSpPr>
        <p:spPr>
          <a:xfrm>
            <a:off x="1683170" y="2585746"/>
            <a:ext cx="8825659" cy="2030642"/>
          </a:xfrm>
          <a:prstGeom prst="rect">
            <a:avLst/>
          </a:prstGeom>
          <a:ln/>
        </p:spPr>
        <p:style>
          <a:lnRef idx="2">
            <a:schemeClr val="accent4"/>
          </a:lnRef>
          <a:fillRef idx="1">
            <a:schemeClr val="lt1"/>
          </a:fillRef>
          <a:effectRef idx="0">
            <a:schemeClr val="accent4"/>
          </a:effectRef>
          <a:fontRef idx="minor">
            <a:schemeClr val="dk1"/>
          </a:fontRef>
        </p:style>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dirty="0">
                <a:solidFill>
                  <a:schemeClr val="tx1"/>
                </a:solidFill>
                <a:latin typeface="+mj-lt"/>
                <a:cs typeface="Times New Roman" panose="02020603050405020304" pitchFamily="18" charset="0"/>
              </a:rPr>
              <a:t>This is the classic marketing bank dataset uploaded originally in the UCI Machine Learning Repository. The dataset gives you information about a marketing campaign of a financial institution in which you will have to analyse in order to find ways to look for future strategies in order to improve future marketing campaigns for the bank.</a:t>
            </a:r>
          </a:p>
        </p:txBody>
      </p:sp>
    </p:spTree>
    <p:extLst>
      <p:ext uri="{BB962C8B-B14F-4D97-AF65-F5344CB8AC3E}">
        <p14:creationId xmlns:p14="http://schemas.microsoft.com/office/powerpoint/2010/main" val="10155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9352E6-CFE4-4DE8-97BF-EF5EA52D03C1}"/>
              </a:ext>
            </a:extLst>
          </p:cNvPr>
          <p:cNvSpPr txBox="1">
            <a:spLocks/>
          </p:cNvSpPr>
          <p:nvPr/>
        </p:nvSpPr>
        <p:spPr>
          <a:xfrm>
            <a:off x="404370" y="447797"/>
            <a:ext cx="10403067" cy="5962405"/>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b="1" dirty="0">
                <a:latin typeface="+mj-lt"/>
              </a:rPr>
              <a:t>Here are what the columns in the data set represent:</a:t>
            </a:r>
          </a:p>
          <a:p>
            <a:pPr fontAlgn="base">
              <a:buClr>
                <a:srgbClr val="FF0000"/>
              </a:buClr>
              <a:buFont typeface="Wingdings" panose="05000000000000000000" pitchFamily="2" charset="2"/>
              <a:buChar char="ü"/>
            </a:pPr>
            <a:r>
              <a:rPr lang="en-IN" b="1" dirty="0">
                <a:solidFill>
                  <a:schemeClr val="tx1"/>
                </a:solidFill>
                <a:latin typeface="+mj-lt"/>
              </a:rPr>
              <a:t>Age : </a:t>
            </a:r>
            <a:r>
              <a:rPr lang="en-IN" dirty="0">
                <a:solidFill>
                  <a:schemeClr val="tx1"/>
                </a:solidFill>
                <a:latin typeface="+mj-lt"/>
              </a:rPr>
              <a:t> Age of the client- (numeric)</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Job : </a:t>
            </a:r>
            <a:r>
              <a:rPr lang="en-IN" dirty="0">
                <a:solidFill>
                  <a:schemeClr val="tx1"/>
                </a:solidFill>
                <a:latin typeface="+mj-lt"/>
              </a:rPr>
              <a:t>Client’s occupation - (categorical) (admin, blue-collar, entrepreneur, housemaid, management, retired, self employed, services, student, technician, unemployed, unknown)</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Marital : </a:t>
            </a:r>
            <a:r>
              <a:rPr lang="en-IN" dirty="0">
                <a:solidFill>
                  <a:schemeClr val="tx1"/>
                </a:solidFill>
                <a:latin typeface="+mj-lt"/>
              </a:rPr>
              <a:t> Client’s marital status - (categorical) (divorced, married, single, unknown, note: divorced means divorced or widowed)</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Education :</a:t>
            </a:r>
            <a:r>
              <a:rPr lang="en-IN" dirty="0">
                <a:solidFill>
                  <a:schemeClr val="tx1"/>
                </a:solidFill>
                <a:latin typeface="+mj-lt"/>
              </a:rPr>
              <a:t> Client’s education level - (categorical)</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Default : </a:t>
            </a:r>
            <a:r>
              <a:rPr lang="en-IN" dirty="0">
                <a:solidFill>
                  <a:schemeClr val="tx1"/>
                </a:solidFill>
                <a:latin typeface="+mj-lt"/>
              </a:rPr>
              <a:t>Indicates if the client has credit in default - (categorical) (no, yes)</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Balance :</a:t>
            </a:r>
            <a:r>
              <a:rPr lang="en-IN" dirty="0">
                <a:solidFill>
                  <a:schemeClr val="tx1"/>
                </a:solidFill>
                <a:latin typeface="+mj-lt"/>
              </a:rPr>
              <a:t>average yearly balance, in euros (numeric).</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Housing : </a:t>
            </a:r>
            <a:r>
              <a:rPr lang="en-IN" dirty="0">
                <a:solidFill>
                  <a:schemeClr val="tx1"/>
                </a:solidFill>
                <a:latin typeface="+mj-lt"/>
              </a:rPr>
              <a:t>Does the client as a housing loan? - (categorical) (no, yes)</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Loan : </a:t>
            </a:r>
            <a:r>
              <a:rPr lang="en-IN" dirty="0">
                <a:solidFill>
                  <a:schemeClr val="tx1"/>
                </a:solidFill>
                <a:latin typeface="+mj-lt"/>
              </a:rPr>
              <a:t> Does the client as a personal loan? - (categorical) (no, yes)</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Contact : </a:t>
            </a:r>
            <a:r>
              <a:rPr lang="en-IN" dirty="0">
                <a:solidFill>
                  <a:schemeClr val="tx1"/>
                </a:solidFill>
                <a:latin typeface="+mj-lt"/>
              </a:rPr>
              <a:t>Type of communication contact - (categorical) (unknown, cellular, telephone)</a:t>
            </a:r>
            <a:endParaRPr lang="en-IN" b="1" dirty="0">
              <a:solidFill>
                <a:schemeClr val="tx1"/>
              </a:solidFill>
              <a:latin typeface="+mj-lt"/>
            </a:endParaRPr>
          </a:p>
          <a:p>
            <a:pPr fontAlgn="base">
              <a:buClr>
                <a:srgbClr val="FF0000"/>
              </a:buClr>
              <a:buFont typeface="Wingdings" panose="05000000000000000000" pitchFamily="2" charset="2"/>
              <a:buChar char="ü"/>
            </a:pPr>
            <a:r>
              <a:rPr lang="en-IN" b="1" dirty="0">
                <a:solidFill>
                  <a:schemeClr val="tx1"/>
                </a:solidFill>
                <a:latin typeface="+mj-lt"/>
              </a:rPr>
              <a:t>Day : </a:t>
            </a:r>
            <a:r>
              <a:rPr lang="en-IN" dirty="0">
                <a:solidFill>
                  <a:schemeClr val="tx1"/>
                </a:solidFill>
                <a:latin typeface="+mj-lt"/>
              </a:rPr>
              <a:t>Day of last contact with client.</a:t>
            </a:r>
          </a:p>
          <a:p>
            <a:pPr fontAlgn="base">
              <a:buClr>
                <a:srgbClr val="FF0000"/>
              </a:buClr>
              <a:buFont typeface="Wingdings" panose="05000000000000000000" pitchFamily="2" charset="2"/>
              <a:buChar char="ü"/>
            </a:pPr>
            <a:r>
              <a:rPr lang="en-IN" b="1" dirty="0">
                <a:solidFill>
                  <a:schemeClr val="tx1"/>
                </a:solidFill>
                <a:latin typeface="+mj-lt"/>
              </a:rPr>
              <a:t>Month : </a:t>
            </a:r>
            <a:r>
              <a:rPr lang="en-IN" dirty="0">
                <a:solidFill>
                  <a:schemeClr val="tx1"/>
                </a:solidFill>
                <a:latin typeface="+mj-lt"/>
              </a:rPr>
              <a:t>Month of last contact with client - (categorical) (Jan - Dec)</a:t>
            </a:r>
            <a:endParaRPr lang="en-IN" b="1" dirty="0">
              <a:solidFill>
                <a:schemeClr val="tx1"/>
              </a:solidFill>
              <a:latin typeface="+mj-lt"/>
            </a:endParaRPr>
          </a:p>
        </p:txBody>
      </p:sp>
    </p:spTree>
    <p:extLst>
      <p:ext uri="{BB962C8B-B14F-4D97-AF65-F5344CB8AC3E}">
        <p14:creationId xmlns:p14="http://schemas.microsoft.com/office/powerpoint/2010/main" val="425274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D8A356-50AC-4BDD-B393-E35F4BCCFACF}"/>
              </a:ext>
            </a:extLst>
          </p:cNvPr>
          <p:cNvSpPr/>
          <p:nvPr/>
        </p:nvSpPr>
        <p:spPr>
          <a:xfrm>
            <a:off x="417049" y="900818"/>
            <a:ext cx="8494295" cy="4278094"/>
          </a:xfrm>
          <a:prstGeom prst="rect">
            <a:avLst/>
          </a:prstGeom>
        </p:spPr>
        <p:txBody>
          <a:bodyPr wrap="square">
            <a:spAutoFit/>
          </a:bodyPr>
          <a:lstStyle/>
          <a:p>
            <a:pPr marL="285750" indent="-285750" fontAlgn="base">
              <a:buClr>
                <a:srgbClr val="FF0000"/>
              </a:buClr>
              <a:buFont typeface="Wingdings" panose="05000000000000000000" pitchFamily="2" charset="2"/>
              <a:buChar char="ü"/>
            </a:pPr>
            <a:r>
              <a:rPr lang="en-IN" sz="1700" b="1" dirty="0">
                <a:latin typeface="+mj-lt"/>
                <a:cs typeface="Times New Roman" panose="02020603050405020304" pitchFamily="18" charset="0"/>
              </a:rPr>
              <a:t>Duration : </a:t>
            </a:r>
            <a:r>
              <a:rPr lang="en-IN" sz="1700" dirty="0">
                <a:latin typeface="+mj-lt"/>
                <a:cs typeface="Times New Roman" panose="02020603050405020304" pitchFamily="18" charset="0"/>
              </a:rPr>
              <a:t>Duration of last contact with client, in seconds - (numeric)</a:t>
            </a:r>
            <a:br>
              <a:rPr lang="en-IN" sz="1700" dirty="0">
                <a:latin typeface="+mj-lt"/>
                <a:cs typeface="Times New Roman" panose="02020603050405020304" pitchFamily="18" charset="0"/>
              </a:rPr>
            </a:br>
            <a:r>
              <a:rPr lang="en-IN" sz="1700" dirty="0">
                <a:latin typeface="+mj-lt"/>
                <a:cs typeface="Times New Roman" panose="02020603050405020304" pitchFamily="18" charset="0"/>
              </a:rPr>
              <a:t>For benchmark purposes only, and not reliable for predictive modelling.</a:t>
            </a: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r>
              <a:rPr lang="en-IN" sz="1700" b="1" dirty="0">
                <a:latin typeface="+mj-lt"/>
                <a:cs typeface="Times New Roman" panose="02020603050405020304" pitchFamily="18" charset="0"/>
              </a:rPr>
              <a:t>Campaign : </a:t>
            </a:r>
            <a:r>
              <a:rPr lang="en-IN" sz="1700" dirty="0">
                <a:latin typeface="+mj-lt"/>
                <a:cs typeface="Times New Roman" panose="02020603050405020304" pitchFamily="18" charset="0"/>
              </a:rPr>
              <a:t>number of contacts performed during this campaign and for this client (numeric, includes last contact) - (numeric)</a:t>
            </a:r>
            <a:br>
              <a:rPr lang="en-IN" sz="1700" dirty="0">
                <a:latin typeface="+mj-lt"/>
                <a:cs typeface="Times New Roman" panose="02020603050405020304" pitchFamily="18" charset="0"/>
              </a:rPr>
            </a:br>
            <a:r>
              <a:rPr lang="en-IN" sz="1700" dirty="0">
                <a:latin typeface="+mj-lt"/>
                <a:cs typeface="Times New Roman" panose="02020603050405020304" pitchFamily="18" charset="0"/>
              </a:rPr>
              <a:t>(includes last contact)</a:t>
            </a: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r>
              <a:rPr lang="en-IN" sz="1700" b="1" dirty="0" err="1">
                <a:latin typeface="+mj-lt"/>
                <a:cs typeface="Times New Roman" panose="02020603050405020304" pitchFamily="18" charset="0"/>
              </a:rPr>
              <a:t>Pdays</a:t>
            </a:r>
            <a:r>
              <a:rPr lang="en-IN" sz="1700" b="1" dirty="0">
                <a:latin typeface="+mj-lt"/>
                <a:cs typeface="Times New Roman" panose="02020603050405020304" pitchFamily="18" charset="0"/>
              </a:rPr>
              <a:t> : </a:t>
            </a:r>
            <a:r>
              <a:rPr lang="en-IN" sz="1700" dirty="0">
                <a:latin typeface="+mj-lt"/>
                <a:cs typeface="Times New Roman" panose="02020603050405020304" pitchFamily="18" charset="0"/>
              </a:rPr>
              <a:t>Number of days passed  client was last contacted - (numeric)</a:t>
            </a:r>
            <a:br>
              <a:rPr lang="en-IN" sz="1700" dirty="0">
                <a:latin typeface="+mj-lt"/>
                <a:cs typeface="Times New Roman" panose="02020603050405020304" pitchFamily="18" charset="0"/>
              </a:rPr>
            </a:br>
            <a:r>
              <a:rPr lang="en-IN" sz="1700" dirty="0">
                <a:latin typeface="+mj-lt"/>
                <a:cs typeface="Times New Roman" panose="02020603050405020304" pitchFamily="18" charset="0"/>
              </a:rPr>
              <a:t>(-1 means client was not previously contacted)</a:t>
            </a: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r>
              <a:rPr lang="en-IN" sz="1700" b="1" dirty="0">
                <a:latin typeface="+mj-lt"/>
                <a:cs typeface="Times New Roman" panose="02020603050405020304" pitchFamily="18" charset="0"/>
              </a:rPr>
              <a:t>Previous : </a:t>
            </a:r>
            <a:r>
              <a:rPr lang="en-IN" sz="1700" dirty="0">
                <a:latin typeface="+mj-lt"/>
                <a:cs typeface="Times New Roman" panose="02020603050405020304" pitchFamily="18" charset="0"/>
              </a:rPr>
              <a:t>Number of client contacts performed before this campaign - (numeric)</a:t>
            </a: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r>
              <a:rPr lang="en-IN" sz="1700" b="1" dirty="0" err="1">
                <a:latin typeface="+mj-lt"/>
                <a:cs typeface="Times New Roman" panose="02020603050405020304" pitchFamily="18" charset="0"/>
              </a:rPr>
              <a:t>Poutcome</a:t>
            </a:r>
            <a:r>
              <a:rPr lang="en-IN" sz="1700" b="1" dirty="0">
                <a:latin typeface="+mj-lt"/>
                <a:cs typeface="Times New Roman" panose="02020603050405020304" pitchFamily="18" charset="0"/>
              </a:rPr>
              <a:t> : </a:t>
            </a:r>
            <a:r>
              <a:rPr lang="en-IN" sz="1700" dirty="0">
                <a:latin typeface="+mj-lt"/>
                <a:cs typeface="Times New Roman" panose="02020603050405020304" pitchFamily="18" charset="0"/>
              </a:rPr>
              <a:t>Previous marketing campaign outcome - (categorical)</a:t>
            </a: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endParaRPr lang="en-IN" sz="1700" b="1" dirty="0">
              <a:latin typeface="+mj-lt"/>
              <a:cs typeface="Times New Roman" panose="02020603050405020304" pitchFamily="18" charset="0"/>
            </a:endParaRPr>
          </a:p>
          <a:p>
            <a:pPr marL="285750" indent="-285750" fontAlgn="base">
              <a:buClr>
                <a:srgbClr val="FF0000"/>
              </a:buClr>
              <a:buFont typeface="Wingdings" panose="05000000000000000000" pitchFamily="2" charset="2"/>
              <a:buChar char="ü"/>
            </a:pPr>
            <a:r>
              <a:rPr lang="en-IN" sz="1700" b="1" dirty="0">
                <a:latin typeface="+mj-lt"/>
                <a:cs typeface="Times New Roman" panose="02020603050405020304" pitchFamily="18" charset="0"/>
              </a:rPr>
              <a:t>Deposit : </a:t>
            </a:r>
            <a:r>
              <a:rPr lang="en-IN" sz="1700" dirty="0">
                <a:latin typeface="+mj-lt"/>
                <a:cs typeface="Times New Roman" panose="02020603050405020304" pitchFamily="18" charset="0"/>
              </a:rPr>
              <a:t>subscription verified. (output)</a:t>
            </a:r>
            <a:endParaRPr lang="en-IN" sz="1700" b="1" dirty="0">
              <a:latin typeface="+mj-lt"/>
              <a:cs typeface="Times New Roman" panose="02020603050405020304" pitchFamily="18" charset="0"/>
            </a:endParaRPr>
          </a:p>
        </p:txBody>
      </p:sp>
    </p:spTree>
    <p:extLst>
      <p:ext uri="{BB962C8B-B14F-4D97-AF65-F5344CB8AC3E}">
        <p14:creationId xmlns:p14="http://schemas.microsoft.com/office/powerpoint/2010/main" val="55081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D429E2CE-D16D-4BCB-BAA3-847097E4A25F}"/>
              </a:ext>
            </a:extLst>
          </p:cNvPr>
          <p:cNvSpPr txBox="1">
            <a:spLocks/>
          </p:cNvSpPr>
          <p:nvPr/>
        </p:nvSpPr>
        <p:spPr>
          <a:xfrm>
            <a:off x="2689935" y="787237"/>
            <a:ext cx="7377343" cy="588802"/>
          </a:xfrm>
          <a:prstGeom prst="rect">
            <a:avLst/>
          </a:prstGeom>
          <a:solidFill>
            <a:schemeClr val="accent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bg1"/>
                </a:solidFill>
              </a:rPr>
              <a:t>EXPLORATORY DATA ANALYSIS(EDA)</a:t>
            </a:r>
          </a:p>
        </p:txBody>
      </p:sp>
      <p:pic>
        <p:nvPicPr>
          <p:cNvPr id="4" name="Picture 3">
            <a:extLst>
              <a:ext uri="{FF2B5EF4-FFF2-40B4-BE49-F238E27FC236}">
                <a16:creationId xmlns:a16="http://schemas.microsoft.com/office/drawing/2014/main" id="{B1F085FC-7A6A-4026-B530-F7612D5BC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1221"/>
            <a:ext cx="4847208" cy="351555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901327A1-1887-4402-A41B-E7A1460C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435" y="1671221"/>
            <a:ext cx="4366638" cy="3515557"/>
          </a:xfrm>
          <a:prstGeom prst="rect">
            <a:avLst/>
          </a:prstGeom>
          <a:ln>
            <a:no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77479603-8BF6-4808-98B1-BEA4948D528F}"/>
              </a:ext>
            </a:extLst>
          </p:cNvPr>
          <p:cNvSpPr/>
          <p:nvPr/>
        </p:nvSpPr>
        <p:spPr>
          <a:xfrm>
            <a:off x="6238435" y="5288340"/>
            <a:ext cx="4292030" cy="1569660"/>
          </a:xfrm>
          <a:prstGeom prst="rect">
            <a:avLst/>
          </a:prstGeom>
          <a:noFill/>
        </p:spPr>
        <p:txBody>
          <a:bodyPr wrap="square" lIns="91440" tIns="45720" rIns="91440" bIns="45720">
            <a:spAutoFit/>
          </a:bodyPr>
          <a:lstStyle/>
          <a:p>
            <a:pPr algn="ctr"/>
            <a:r>
              <a:rPr lang="en-US" sz="3200" dirty="0">
                <a:ln w="0"/>
                <a:solidFill>
                  <a:srgbClr val="FF0000"/>
                </a:solidFill>
                <a:effectLst>
                  <a:outerShdw blurRad="38100" dist="25400" dir="5400000" algn="ctr" rotWithShape="0">
                    <a:srgbClr val="6E747A">
                      <a:alpha val="43000"/>
                    </a:srgbClr>
                  </a:outerShdw>
                </a:effectLst>
              </a:rPr>
              <a:t>CORRELATION</a:t>
            </a:r>
          </a:p>
          <a:p>
            <a:pPr algn="ctr"/>
            <a:r>
              <a:rPr lang="en-US" sz="3200" b="0" cap="none" spc="0" dirty="0">
                <a:ln w="0"/>
                <a:solidFill>
                  <a:srgbClr val="FF0000"/>
                </a:solidFill>
                <a:effectLst>
                  <a:outerShdw blurRad="38100" dist="25400" dir="5400000" algn="ctr" rotWithShape="0">
                    <a:srgbClr val="6E747A">
                      <a:alpha val="43000"/>
                    </a:srgbClr>
                  </a:outerShdw>
                </a:effectLst>
              </a:rPr>
              <a:t>USIN</a:t>
            </a:r>
            <a:r>
              <a:rPr lang="en-US" sz="3200" dirty="0">
                <a:ln w="0"/>
                <a:solidFill>
                  <a:srgbClr val="FF0000"/>
                </a:solidFill>
                <a:effectLst>
                  <a:outerShdw blurRad="38100" dist="25400" dir="5400000" algn="ctr" rotWithShape="0">
                    <a:srgbClr val="6E747A">
                      <a:alpha val="43000"/>
                    </a:srgbClr>
                  </a:outerShdw>
                </a:effectLst>
              </a:rPr>
              <a:t>G</a:t>
            </a:r>
          </a:p>
          <a:p>
            <a:pPr algn="ctr"/>
            <a:r>
              <a:rPr lang="en-US" sz="3200" b="0" cap="none" spc="0" dirty="0">
                <a:ln w="0"/>
                <a:effectLst>
                  <a:outerShdw blurRad="38100" dist="25400" dir="5400000" algn="ctr" rotWithShape="0">
                    <a:srgbClr val="6E747A">
                      <a:alpha val="43000"/>
                    </a:srgbClr>
                  </a:outerShdw>
                </a:effectLst>
              </a:rPr>
              <a:t>HEATMAP</a:t>
            </a:r>
            <a:endParaRPr lang="en-US" sz="44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7106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45017-E9A2-4229-8F00-BF7BF1C8A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09" y="1410252"/>
            <a:ext cx="5360931" cy="403749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61881567-8705-4AC1-8861-41F0A1D09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356" y="1410252"/>
            <a:ext cx="6172735" cy="4037496"/>
          </a:xfrm>
          <a:prstGeom prst="rect">
            <a:avLst/>
          </a:prstGeom>
        </p:spPr>
      </p:pic>
    </p:spTree>
    <p:extLst>
      <p:ext uri="{BB962C8B-B14F-4D97-AF65-F5344CB8AC3E}">
        <p14:creationId xmlns:p14="http://schemas.microsoft.com/office/powerpoint/2010/main" val="257426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2D0E4-23CA-417E-B546-5E42B5DA1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34" y="1539076"/>
            <a:ext cx="5745746" cy="377984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CE80D05-D654-400C-83D3-CDDCAE21B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454" y="1539077"/>
            <a:ext cx="5906012" cy="3779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997245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127</TotalTime>
  <Words>439</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Century</vt:lpstr>
      <vt:lpstr>Century Schoolbook</vt:lpstr>
      <vt:lpstr>Franklin Gothic Book</vt:lpstr>
      <vt:lpstr>Times New Roman</vt:lpstr>
      <vt:lpstr>Wingdings</vt:lpstr>
      <vt:lpstr>Wingdings 2</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 Arora</dc:creator>
  <cp:lastModifiedBy>Raghav Arora</cp:lastModifiedBy>
  <cp:revision>35</cp:revision>
  <dcterms:created xsi:type="dcterms:W3CDTF">2020-12-21T10:48:18Z</dcterms:created>
  <dcterms:modified xsi:type="dcterms:W3CDTF">2020-12-21T12:56:12Z</dcterms:modified>
</cp:coreProperties>
</file>