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49"/>
  </p:notesMasterIdLst>
  <p:handoutMasterIdLst>
    <p:handoutMasterId r:id="rId50"/>
  </p:handoutMasterIdLst>
  <p:sldIdLst>
    <p:sldId id="256" r:id="rId2"/>
    <p:sldId id="257" r:id="rId3"/>
    <p:sldId id="270" r:id="rId4"/>
    <p:sldId id="306" r:id="rId5"/>
    <p:sldId id="265" r:id="rId6"/>
    <p:sldId id="258" r:id="rId7"/>
    <p:sldId id="259" r:id="rId8"/>
    <p:sldId id="260" r:id="rId9"/>
    <p:sldId id="261" r:id="rId10"/>
    <p:sldId id="271" r:id="rId11"/>
    <p:sldId id="273" r:id="rId12"/>
    <p:sldId id="272" r:id="rId13"/>
    <p:sldId id="262" r:id="rId14"/>
    <p:sldId id="263" r:id="rId15"/>
    <p:sldId id="277" r:id="rId16"/>
    <p:sldId id="279" r:id="rId17"/>
    <p:sldId id="280" r:id="rId18"/>
    <p:sldId id="281" r:id="rId19"/>
    <p:sldId id="282" r:id="rId20"/>
    <p:sldId id="283" r:id="rId21"/>
    <p:sldId id="284" r:id="rId22"/>
    <p:sldId id="285" r:id="rId23"/>
    <p:sldId id="286" r:id="rId24"/>
    <p:sldId id="287" r:id="rId25"/>
    <p:sldId id="290" r:id="rId26"/>
    <p:sldId id="288" r:id="rId27"/>
    <p:sldId id="289" r:id="rId28"/>
    <p:sldId id="291" r:id="rId29"/>
    <p:sldId id="264" r:id="rId30"/>
    <p:sldId id="276" r:id="rId31"/>
    <p:sldId id="275" r:id="rId32"/>
    <p:sldId id="274"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26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370A77-E727-46DB-A8A8-96CF1F114378}">
          <p14:sldIdLst>
            <p14:sldId id="256"/>
            <p14:sldId id="257"/>
            <p14:sldId id="270"/>
            <p14:sldId id="306"/>
            <p14:sldId id="265"/>
            <p14:sldId id="258"/>
            <p14:sldId id="259"/>
            <p14:sldId id="260"/>
          </p14:sldIdLst>
        </p14:section>
        <p14:section name="Inverter types" id="{5381F601-609E-470D-8D47-A5144B72D4F4}">
          <p14:sldIdLst>
            <p14:sldId id="261"/>
            <p14:sldId id="271"/>
            <p14:sldId id="273"/>
            <p14:sldId id="272"/>
            <p14:sldId id="262"/>
            <p14:sldId id="263"/>
            <p14:sldId id="277"/>
            <p14:sldId id="279"/>
            <p14:sldId id="280"/>
            <p14:sldId id="281"/>
            <p14:sldId id="282"/>
            <p14:sldId id="283"/>
            <p14:sldId id="284"/>
            <p14:sldId id="285"/>
            <p14:sldId id="286"/>
            <p14:sldId id="287"/>
            <p14:sldId id="290"/>
            <p14:sldId id="288"/>
            <p14:sldId id="289"/>
            <p14:sldId id="291"/>
            <p14:sldId id="264"/>
            <p14:sldId id="276"/>
            <p14:sldId id="275"/>
            <p14:sldId id="274"/>
            <p14:sldId id="292"/>
            <p14:sldId id="293"/>
            <p14:sldId id="294"/>
            <p14:sldId id="295"/>
            <p14:sldId id="296"/>
            <p14:sldId id="297"/>
            <p14:sldId id="298"/>
            <p14:sldId id="299"/>
            <p14:sldId id="300"/>
            <p14:sldId id="301"/>
            <p14:sldId id="302"/>
            <p14:sldId id="303"/>
            <p14:sldId id="304"/>
            <p14:sldId id="30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D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0024" autoAdjust="0"/>
  </p:normalViewPr>
  <p:slideViewPr>
    <p:cSldViewPr snapToGrid="0">
      <p:cViewPr varScale="1">
        <p:scale>
          <a:sx n="88" d="100"/>
          <a:sy n="88" d="100"/>
        </p:scale>
        <p:origin x="13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4904C6-4E80-94B4-C380-E7DE77F8A2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D946CCC-9CF3-0E1F-3D3F-B1569712A0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88A135-379B-48C7-9146-C4BEEDAAAC4F}" type="datetimeFigureOut">
              <a:rPr lang="en-IN" smtClean="0"/>
              <a:t>21-04-2025</a:t>
            </a:fld>
            <a:endParaRPr lang="en-IN"/>
          </a:p>
        </p:txBody>
      </p:sp>
      <p:sp>
        <p:nvSpPr>
          <p:cNvPr id="4" name="Footer Placeholder 3">
            <a:extLst>
              <a:ext uri="{FF2B5EF4-FFF2-40B4-BE49-F238E27FC236}">
                <a16:creationId xmlns:a16="http://schemas.microsoft.com/office/drawing/2014/main" id="{25D995DC-9349-9D2C-2228-4D39EAEF1E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097461F-12D5-7C0A-C28B-E5D40A8C1A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A2D75B-711A-415A-87B1-EBE667B30F31}" type="slidenum">
              <a:rPr lang="en-IN" smtClean="0"/>
              <a:t>‹#›</a:t>
            </a:fld>
            <a:endParaRPr lang="en-IN"/>
          </a:p>
        </p:txBody>
      </p:sp>
    </p:spTree>
    <p:extLst>
      <p:ext uri="{BB962C8B-B14F-4D97-AF65-F5344CB8AC3E}">
        <p14:creationId xmlns:p14="http://schemas.microsoft.com/office/powerpoint/2010/main" val="1780012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0C289-1B7F-4296-8E82-772CCEFC8701}"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CF830-B9CC-4216-B76B-4A88245937B8}" type="slidenum">
              <a:rPr lang="en-IN" smtClean="0"/>
              <a:t>‹#›</a:t>
            </a:fld>
            <a:endParaRPr lang="en-IN"/>
          </a:p>
        </p:txBody>
      </p:sp>
    </p:spTree>
    <p:extLst>
      <p:ext uri="{BB962C8B-B14F-4D97-AF65-F5344CB8AC3E}">
        <p14:creationId xmlns:p14="http://schemas.microsoft.com/office/powerpoint/2010/main" val="668553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Grid tie inverters converts DC to AC suitable to inject into the grid at the </a:t>
            </a:r>
            <a:r>
              <a:rPr lang="en-IN" b="1" dirty="0"/>
              <a:t>same voltage and frequency</a:t>
            </a:r>
            <a:r>
              <a:rPr lang="en-IN" b="0" dirty="0"/>
              <a:t> as of the power grid.</a:t>
            </a:r>
          </a:p>
          <a:p>
            <a:endParaRPr lang="en-IN" b="0" dirty="0"/>
          </a:p>
          <a:p>
            <a:r>
              <a:rPr lang="en-IN" b="0" dirty="0"/>
              <a:t>It should have minimal distortion from pure sine wave.</a:t>
            </a:r>
          </a:p>
          <a:p>
            <a:endParaRPr lang="en-IN" b="0" dirty="0"/>
          </a:p>
          <a:p>
            <a:r>
              <a:rPr lang="en-IN" b="0" dirty="0"/>
              <a:t>VFD is used as electric drives for motors. Has the capability of changing the frequency for more control over the machine.</a:t>
            </a:r>
            <a:endParaRPr lang="en-IN" dirty="0"/>
          </a:p>
        </p:txBody>
      </p:sp>
      <p:sp>
        <p:nvSpPr>
          <p:cNvPr id="4" name="Slide Number Placeholder 3"/>
          <p:cNvSpPr>
            <a:spLocks noGrp="1"/>
          </p:cNvSpPr>
          <p:nvPr>
            <p:ph type="sldNum" sz="quarter" idx="5"/>
          </p:nvPr>
        </p:nvSpPr>
        <p:spPr/>
        <p:txBody>
          <a:bodyPr/>
          <a:lstStyle/>
          <a:p>
            <a:fld id="{4F9CF830-B9CC-4216-B76B-4A88245937B8}" type="slidenum">
              <a:rPr lang="en-IN" smtClean="0"/>
              <a:t>2</a:t>
            </a:fld>
            <a:endParaRPr lang="en-IN"/>
          </a:p>
        </p:txBody>
      </p:sp>
    </p:spTree>
    <p:extLst>
      <p:ext uri="{BB962C8B-B14F-4D97-AF65-F5344CB8AC3E}">
        <p14:creationId xmlns:p14="http://schemas.microsoft.com/office/powerpoint/2010/main" val="2390804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B0FA0-283A-E6D0-D682-65640E992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052808-58D4-9D78-BAD4-7DAC254A03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A9737A-AD81-15AF-6F44-1B6E8558F253}"/>
              </a:ext>
            </a:extLst>
          </p:cNvPr>
          <p:cNvSpPr>
            <a:spLocks noGrp="1"/>
          </p:cNvSpPr>
          <p:nvPr>
            <p:ph type="body" idx="1"/>
          </p:nvPr>
        </p:nvSpPr>
        <p:spPr/>
        <p:txBody>
          <a:bodyPr/>
          <a:lstStyle/>
          <a:p>
            <a:r>
              <a:rPr lang="en-IN" dirty="0"/>
              <a:t>+ vdc = S1 S2</a:t>
            </a:r>
          </a:p>
          <a:p>
            <a:r>
              <a:rPr lang="en-IN" dirty="0"/>
              <a:t>-vdc = S3 S4</a:t>
            </a:r>
            <a:br>
              <a:rPr lang="en-IN" dirty="0"/>
            </a:br>
            <a:endParaRPr lang="en-IN" dirty="0"/>
          </a:p>
          <a:p>
            <a:r>
              <a:rPr lang="en-IN" dirty="0"/>
              <a:t>Describe the switching sequence to generate this wave</a:t>
            </a:r>
          </a:p>
          <a:p>
            <a:br>
              <a:rPr lang="en-IN" dirty="0"/>
            </a:br>
            <a:r>
              <a:rPr lang="en-IN" dirty="0"/>
              <a:t>Each switch conducts for 180 degrees hence this method is known as 180 conduction mode.</a:t>
            </a:r>
          </a:p>
          <a:p>
            <a:endParaRPr lang="en-IN" dirty="0"/>
          </a:p>
          <a:p>
            <a:r>
              <a:rPr lang="en-IN" dirty="0"/>
              <a:t>This has a very low switching frequency, hence the switching losses are minimized at the cost of waveform quality.</a:t>
            </a:r>
          </a:p>
          <a:p>
            <a:endParaRPr lang="en-IN" dirty="0"/>
          </a:p>
          <a:p>
            <a:r>
              <a:rPr lang="en-IN" dirty="0"/>
              <a:t>The peak value of this w</a:t>
            </a:r>
          </a:p>
        </p:txBody>
      </p:sp>
      <p:sp>
        <p:nvSpPr>
          <p:cNvPr id="4" name="Slide Number Placeholder 3">
            <a:extLst>
              <a:ext uri="{FF2B5EF4-FFF2-40B4-BE49-F238E27FC236}">
                <a16:creationId xmlns:a16="http://schemas.microsoft.com/office/drawing/2014/main" id="{8AFECE88-6812-BF59-CD34-2376CA5A28B5}"/>
              </a:ext>
            </a:extLst>
          </p:cNvPr>
          <p:cNvSpPr>
            <a:spLocks noGrp="1"/>
          </p:cNvSpPr>
          <p:nvPr>
            <p:ph type="sldNum" sz="quarter" idx="5"/>
          </p:nvPr>
        </p:nvSpPr>
        <p:spPr/>
        <p:txBody>
          <a:bodyPr/>
          <a:lstStyle/>
          <a:p>
            <a:fld id="{4F9CF830-B9CC-4216-B76B-4A88245937B8}" type="slidenum">
              <a:rPr lang="en-IN" smtClean="0"/>
              <a:t>17</a:t>
            </a:fld>
            <a:endParaRPr lang="en-IN"/>
          </a:p>
        </p:txBody>
      </p:sp>
    </p:spTree>
    <p:extLst>
      <p:ext uri="{BB962C8B-B14F-4D97-AF65-F5344CB8AC3E}">
        <p14:creationId xmlns:p14="http://schemas.microsoft.com/office/powerpoint/2010/main" val="562217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90C37-168A-E631-60A2-E13C4D21F2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20391F-636B-C270-0325-930A9516B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89599B-F7F0-A322-E30B-6F7E5FA72454}"/>
              </a:ext>
            </a:extLst>
          </p:cNvPr>
          <p:cNvSpPr>
            <a:spLocks noGrp="1"/>
          </p:cNvSpPr>
          <p:nvPr>
            <p:ph type="body" idx="1"/>
          </p:nvPr>
        </p:nvSpPr>
        <p:spPr/>
        <p:txBody>
          <a:bodyPr/>
          <a:lstStyle/>
          <a:p>
            <a:r>
              <a:rPr lang="en-IN" dirty="0"/>
              <a:t>+ vdc = S1 S2</a:t>
            </a:r>
          </a:p>
          <a:p>
            <a:r>
              <a:rPr lang="en-IN" dirty="0"/>
              <a:t>-vdc = S3 S4</a:t>
            </a:r>
            <a:br>
              <a:rPr lang="en-IN" dirty="0"/>
            </a:br>
            <a:endParaRPr lang="en-IN" dirty="0"/>
          </a:p>
          <a:p>
            <a:r>
              <a:rPr lang="en-IN" dirty="0"/>
              <a:t>Describe the switching sequence to generate this wave</a:t>
            </a:r>
          </a:p>
          <a:p>
            <a:br>
              <a:rPr lang="en-IN" dirty="0"/>
            </a:br>
            <a:r>
              <a:rPr lang="en-IN" dirty="0"/>
              <a:t>Each switch conducts for 180 degrees hence this method is known as 180 conduction mode.</a:t>
            </a:r>
          </a:p>
          <a:p>
            <a:endParaRPr lang="en-IN" dirty="0"/>
          </a:p>
          <a:p>
            <a:r>
              <a:rPr lang="en-IN" dirty="0"/>
              <a:t>This has a very low switching frequency, hence the switching losses are minimized at the cost of waveform quality.</a:t>
            </a:r>
          </a:p>
          <a:p>
            <a:endParaRPr lang="en-IN" dirty="0"/>
          </a:p>
          <a:p>
            <a:r>
              <a:rPr lang="en-IN" dirty="0"/>
              <a:t>The peak value of this w</a:t>
            </a:r>
          </a:p>
        </p:txBody>
      </p:sp>
      <p:sp>
        <p:nvSpPr>
          <p:cNvPr id="4" name="Slide Number Placeholder 3">
            <a:extLst>
              <a:ext uri="{FF2B5EF4-FFF2-40B4-BE49-F238E27FC236}">
                <a16:creationId xmlns:a16="http://schemas.microsoft.com/office/drawing/2014/main" id="{3F66AD79-770E-7E90-036D-9F3A52D94CAD}"/>
              </a:ext>
            </a:extLst>
          </p:cNvPr>
          <p:cNvSpPr>
            <a:spLocks noGrp="1"/>
          </p:cNvSpPr>
          <p:nvPr>
            <p:ph type="sldNum" sz="quarter" idx="5"/>
          </p:nvPr>
        </p:nvSpPr>
        <p:spPr/>
        <p:txBody>
          <a:bodyPr/>
          <a:lstStyle/>
          <a:p>
            <a:fld id="{4F9CF830-B9CC-4216-B76B-4A88245937B8}" type="slidenum">
              <a:rPr lang="en-IN" smtClean="0"/>
              <a:t>18</a:t>
            </a:fld>
            <a:endParaRPr lang="en-IN"/>
          </a:p>
        </p:txBody>
      </p:sp>
    </p:spTree>
    <p:extLst>
      <p:ext uri="{BB962C8B-B14F-4D97-AF65-F5344CB8AC3E}">
        <p14:creationId xmlns:p14="http://schemas.microsoft.com/office/powerpoint/2010/main" val="1161788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57E83-D19E-ADBD-5809-47D328B0D8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A60487-4C0B-9C97-088D-A128F09E84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4F0B23-1651-9FBD-D073-32492B6B69A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By substituting n = 1, we find that the DC bus utilization is 127%.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Fundamental harmonic magnitude = 1.273V</a:t>
            </a:r>
            <a:r>
              <a:rPr lang="en-IN" sz="1200" baseline="-25000" dirty="0"/>
              <a:t>dc</a:t>
            </a:r>
          </a:p>
        </p:txBody>
      </p:sp>
      <p:sp>
        <p:nvSpPr>
          <p:cNvPr id="4" name="Slide Number Placeholder 3">
            <a:extLst>
              <a:ext uri="{FF2B5EF4-FFF2-40B4-BE49-F238E27FC236}">
                <a16:creationId xmlns:a16="http://schemas.microsoft.com/office/drawing/2014/main" id="{D43758EA-DDA4-8666-CCF0-1C23FE625B8E}"/>
              </a:ext>
            </a:extLst>
          </p:cNvPr>
          <p:cNvSpPr>
            <a:spLocks noGrp="1"/>
          </p:cNvSpPr>
          <p:nvPr>
            <p:ph type="sldNum" sz="quarter" idx="5"/>
          </p:nvPr>
        </p:nvSpPr>
        <p:spPr/>
        <p:txBody>
          <a:bodyPr/>
          <a:lstStyle/>
          <a:p>
            <a:fld id="{4F9CF830-B9CC-4216-B76B-4A88245937B8}" type="slidenum">
              <a:rPr lang="en-IN" smtClean="0"/>
              <a:t>19</a:t>
            </a:fld>
            <a:endParaRPr lang="en-IN"/>
          </a:p>
        </p:txBody>
      </p:sp>
    </p:spTree>
    <p:extLst>
      <p:ext uri="{BB962C8B-B14F-4D97-AF65-F5344CB8AC3E}">
        <p14:creationId xmlns:p14="http://schemas.microsoft.com/office/powerpoint/2010/main" val="4214687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873FC-0E46-A613-0927-DB434FBCF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C6F8B4-4641-8109-1BBE-66FD33A688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5ACCE-0A05-08FA-AADF-3E821A347AE5}"/>
              </a:ext>
            </a:extLst>
          </p:cNvPr>
          <p:cNvSpPr>
            <a:spLocks noGrp="1"/>
          </p:cNvSpPr>
          <p:nvPr>
            <p:ph type="body" idx="1"/>
          </p:nvPr>
        </p:nvSpPr>
        <p:spPr/>
        <p:txBody>
          <a:bodyPr/>
          <a:lstStyle/>
          <a:p>
            <a:r>
              <a:rPr lang="en-IN" dirty="0"/>
              <a:t>+ vdc = S1 S2</a:t>
            </a:r>
          </a:p>
          <a:p>
            <a:r>
              <a:rPr lang="en-IN" dirty="0"/>
              <a:t>-vdc = S3 S4</a:t>
            </a:r>
            <a:br>
              <a:rPr lang="en-IN" dirty="0"/>
            </a:br>
            <a:endParaRPr lang="en-IN" dirty="0"/>
          </a:p>
          <a:p>
            <a:r>
              <a:rPr lang="en-IN" dirty="0"/>
              <a:t>Describe the switching sequence to generate this wave</a:t>
            </a:r>
          </a:p>
          <a:p>
            <a:br>
              <a:rPr lang="en-IN" dirty="0"/>
            </a:br>
            <a:r>
              <a:rPr lang="en-IN" dirty="0"/>
              <a:t>Each switch conducts for 180 degrees hence this method is known as 180 conduction mode.</a:t>
            </a:r>
          </a:p>
          <a:p>
            <a:endParaRPr lang="en-IN" dirty="0"/>
          </a:p>
          <a:p>
            <a:r>
              <a:rPr lang="en-IN" dirty="0"/>
              <a:t>This has a very low switching frequency, hence the switching losses are minimized at the cost of waveform quality.</a:t>
            </a:r>
          </a:p>
          <a:p>
            <a:endParaRPr lang="en-IN" dirty="0"/>
          </a:p>
          <a:p>
            <a:r>
              <a:rPr lang="en-IN" dirty="0"/>
              <a:t>The peak value of this w</a:t>
            </a:r>
          </a:p>
        </p:txBody>
      </p:sp>
      <p:sp>
        <p:nvSpPr>
          <p:cNvPr id="4" name="Slide Number Placeholder 3">
            <a:extLst>
              <a:ext uri="{FF2B5EF4-FFF2-40B4-BE49-F238E27FC236}">
                <a16:creationId xmlns:a16="http://schemas.microsoft.com/office/drawing/2014/main" id="{EDAF685E-5F9F-819E-2FBC-81020C984973}"/>
              </a:ext>
            </a:extLst>
          </p:cNvPr>
          <p:cNvSpPr>
            <a:spLocks noGrp="1"/>
          </p:cNvSpPr>
          <p:nvPr>
            <p:ph type="sldNum" sz="quarter" idx="5"/>
          </p:nvPr>
        </p:nvSpPr>
        <p:spPr/>
        <p:txBody>
          <a:bodyPr/>
          <a:lstStyle/>
          <a:p>
            <a:fld id="{4F9CF830-B9CC-4216-B76B-4A88245937B8}" type="slidenum">
              <a:rPr lang="en-IN" smtClean="0"/>
              <a:t>20</a:t>
            </a:fld>
            <a:endParaRPr lang="en-IN"/>
          </a:p>
        </p:txBody>
      </p:sp>
    </p:spTree>
    <p:extLst>
      <p:ext uri="{BB962C8B-B14F-4D97-AF65-F5344CB8AC3E}">
        <p14:creationId xmlns:p14="http://schemas.microsoft.com/office/powerpoint/2010/main" val="317958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49E26-2B38-76D7-6679-99B685AD1D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CA3406-797B-5DB6-72CE-D9938BD989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AC3377-88E1-363B-CC6E-AC0BC66C2E42}"/>
              </a:ext>
            </a:extLst>
          </p:cNvPr>
          <p:cNvSpPr>
            <a:spLocks noGrp="1"/>
          </p:cNvSpPr>
          <p:nvPr>
            <p:ph type="body" idx="1"/>
          </p:nvPr>
        </p:nvSpPr>
        <p:spPr/>
        <p:txBody>
          <a:bodyPr/>
          <a:lstStyle/>
          <a:p>
            <a:r>
              <a:rPr lang="en-IN" dirty="0"/>
              <a:t>+ vdc = S1 S2</a:t>
            </a:r>
          </a:p>
          <a:p>
            <a:r>
              <a:rPr lang="en-IN" dirty="0"/>
              <a:t>-vdc = S3 S4</a:t>
            </a:r>
            <a:br>
              <a:rPr lang="en-IN" dirty="0"/>
            </a:br>
            <a:endParaRPr lang="en-IN" dirty="0"/>
          </a:p>
          <a:p>
            <a:r>
              <a:rPr lang="en-IN" dirty="0"/>
              <a:t>Describe the switching sequence to generate this wave</a:t>
            </a:r>
          </a:p>
          <a:p>
            <a:br>
              <a:rPr lang="en-IN" dirty="0"/>
            </a:br>
            <a:r>
              <a:rPr lang="en-IN" dirty="0"/>
              <a:t>Each switch conducts for 180 degrees hence this method is known as 180 conduction mode.</a:t>
            </a:r>
          </a:p>
          <a:p>
            <a:endParaRPr lang="en-IN" dirty="0"/>
          </a:p>
          <a:p>
            <a:r>
              <a:rPr lang="en-IN" dirty="0"/>
              <a:t>This has a very low switching frequency, hence the switching losses are minimized at the cost of waveform quality.</a:t>
            </a:r>
          </a:p>
          <a:p>
            <a:endParaRPr lang="en-IN" dirty="0"/>
          </a:p>
          <a:p>
            <a:r>
              <a:rPr lang="en-IN" dirty="0"/>
              <a:t>The peak value of this w</a:t>
            </a:r>
          </a:p>
        </p:txBody>
      </p:sp>
      <p:sp>
        <p:nvSpPr>
          <p:cNvPr id="4" name="Slide Number Placeholder 3">
            <a:extLst>
              <a:ext uri="{FF2B5EF4-FFF2-40B4-BE49-F238E27FC236}">
                <a16:creationId xmlns:a16="http://schemas.microsoft.com/office/drawing/2014/main" id="{794724F5-C15A-1470-1389-DE36CC2681BA}"/>
              </a:ext>
            </a:extLst>
          </p:cNvPr>
          <p:cNvSpPr>
            <a:spLocks noGrp="1"/>
          </p:cNvSpPr>
          <p:nvPr>
            <p:ph type="sldNum" sz="quarter" idx="5"/>
          </p:nvPr>
        </p:nvSpPr>
        <p:spPr/>
        <p:txBody>
          <a:bodyPr/>
          <a:lstStyle/>
          <a:p>
            <a:fld id="{4F9CF830-B9CC-4216-B76B-4A88245937B8}" type="slidenum">
              <a:rPr lang="en-IN" smtClean="0"/>
              <a:t>21</a:t>
            </a:fld>
            <a:endParaRPr lang="en-IN"/>
          </a:p>
        </p:txBody>
      </p:sp>
    </p:spTree>
    <p:extLst>
      <p:ext uri="{BB962C8B-B14F-4D97-AF65-F5344CB8AC3E}">
        <p14:creationId xmlns:p14="http://schemas.microsoft.com/office/powerpoint/2010/main" val="788219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B4F03-C61E-67BE-F581-E003813689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4D793C-1735-8F6A-DF10-B01893FA459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B9A545A1-54BF-6D52-BD1A-64CA39D71B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By substituting n = 1, we find that the DC bus utilization is 127%.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Fundamental harmonic magnitude = 1.273V</a:t>
                </a:r>
                <a:r>
                  <a:rPr lang="en-IN" sz="1200" baseline="-25000" dirty="0"/>
                  <a:t>dc</a:t>
                </a:r>
                <a:br>
                  <a:rPr lang="en-IN" sz="1200" baseline="-25000" dirty="0"/>
                </a:br>
                <a:br>
                  <a:rPr lang="en-IN" sz="1200" baseline="-25000" dirty="0"/>
                </a:br>
                <a14:m>
                  <m:oMathPara xmlns:m="http://schemas.openxmlformats.org/officeDocument/2006/math">
                    <m:oMathParaPr>
                      <m:jc m:val="centerGroup"/>
                    </m:oMathParaPr>
                    <m:oMath xmlns:m="http://schemas.openxmlformats.org/officeDocument/2006/math">
                      <m:nary>
                        <m:naryPr>
                          <m:chr m:val="∑"/>
                          <m:ctrlPr>
                            <a:rPr lang="en-IN" sz="1200" b="0" i="1" smtClean="0">
                              <a:solidFill>
                                <a:schemeClr val="tx1">
                                  <a:lumMod val="95000"/>
                                  <a:lumOff val="5000"/>
                                </a:schemeClr>
                              </a:solidFill>
                              <a:latin typeface="Cambria Math" panose="02040503050406030204" pitchFamily="18" charset="0"/>
                            </a:rPr>
                          </m:ctrlPr>
                        </m:naryPr>
                        <m:sub>
                          <m:r>
                            <m:rPr>
                              <m:nor/>
                              <m:brk m:alnAt="23"/>
                            </m:rPr>
                            <a:rPr lang="en-IN" sz="1200" b="0" i="0" smtClean="0">
                              <a:solidFill>
                                <a:schemeClr val="tx1">
                                  <a:lumMod val="95000"/>
                                  <a:lumOff val="5000"/>
                                </a:schemeClr>
                              </a:solidFill>
                              <a:latin typeface="Cambria Math" panose="02040503050406030204" pitchFamily="18" charset="0"/>
                            </a:rPr>
                            <m:t>n</m:t>
                          </m:r>
                          <m:r>
                            <m:rPr>
                              <m:nor/>
                            </m:rPr>
                            <a:rPr lang="en-IN" sz="1200" b="0" i="0" smtClean="0">
                              <a:solidFill>
                                <a:schemeClr val="tx1">
                                  <a:lumMod val="95000"/>
                                  <a:lumOff val="5000"/>
                                </a:schemeClr>
                              </a:solidFill>
                              <a:latin typeface="Cambria Math" panose="02040503050406030204" pitchFamily="18" charset="0"/>
                            </a:rPr>
                            <m:t>=1</m:t>
                          </m:r>
                        </m:sub>
                        <m:sup>
                          <m:r>
                            <m:rPr>
                              <m:nor/>
                            </m:rPr>
                            <a:rPr lang="en-IN" sz="1200">
                              <a:solidFill>
                                <a:schemeClr val="tx1">
                                  <a:lumMod val="95000"/>
                                  <a:lumOff val="5000"/>
                                </a:schemeClr>
                              </a:solidFill>
                            </a:rPr>
                            <m:t>∞</m:t>
                          </m:r>
                        </m:sup>
                        <m:e>
                          <m:func>
                            <m:funcPr>
                              <m:ctrlPr>
                                <a:rPr lang="en-IN" sz="1200" b="0" i="1" smtClean="0">
                                  <a:solidFill>
                                    <a:schemeClr val="tx1">
                                      <a:lumMod val="95000"/>
                                      <a:lumOff val="5000"/>
                                    </a:schemeClr>
                                  </a:solidFill>
                                  <a:latin typeface="Cambria Math" panose="02040503050406030204" pitchFamily="18" charset="0"/>
                                </a:rPr>
                              </m:ctrlPr>
                            </m:funcPr>
                            <m:fName>
                              <m:f>
                                <m:fPr>
                                  <m:ctrlPr>
                                    <a:rPr lang="en-IN" sz="1200" i="1" smtClean="0">
                                      <a:solidFill>
                                        <a:schemeClr val="tx1">
                                          <a:lumMod val="95000"/>
                                          <a:lumOff val="5000"/>
                                        </a:schemeClr>
                                      </a:solidFill>
                                      <a:latin typeface="Cambria Math" panose="02040503050406030204" pitchFamily="18" charset="0"/>
                                    </a:rPr>
                                  </m:ctrlPr>
                                </m:fPr>
                                <m:num>
                                  <m:r>
                                    <a:rPr lang="en-IN" sz="1200" b="0" i="1" smtClean="0">
                                      <a:solidFill>
                                        <a:schemeClr val="tx1">
                                          <a:lumMod val="95000"/>
                                          <a:lumOff val="5000"/>
                                        </a:schemeClr>
                                      </a:solidFill>
                                      <a:latin typeface="Cambria Math" panose="02040503050406030204" pitchFamily="18" charset="0"/>
                                    </a:rPr>
                                    <m:t>−2</m:t>
                                  </m:r>
                                  <m:sSub>
                                    <m:sSubPr>
                                      <m:ctrlPr>
                                        <a:rPr lang="en-IN" sz="1200" i="1">
                                          <a:solidFill>
                                            <a:schemeClr val="tx1">
                                              <a:lumMod val="95000"/>
                                              <a:lumOff val="5000"/>
                                            </a:schemeClr>
                                          </a:solidFill>
                                          <a:latin typeface="Cambria Math" panose="02040503050406030204" pitchFamily="18" charset="0"/>
                                        </a:rPr>
                                      </m:ctrlPr>
                                    </m:sSubPr>
                                    <m:e>
                                      <m:r>
                                        <a:rPr lang="en-IN" sz="1200" i="1">
                                          <a:solidFill>
                                            <a:schemeClr val="tx1">
                                              <a:lumMod val="95000"/>
                                              <a:lumOff val="5000"/>
                                            </a:schemeClr>
                                          </a:solidFill>
                                          <a:latin typeface="Cambria Math" panose="02040503050406030204" pitchFamily="18" charset="0"/>
                                        </a:rPr>
                                        <m:t>𝑣</m:t>
                                      </m:r>
                                    </m:e>
                                    <m:sub>
                                      <m:r>
                                        <a:rPr lang="en-IN" sz="1200" i="1">
                                          <a:solidFill>
                                            <a:schemeClr val="tx1">
                                              <a:lumMod val="95000"/>
                                              <a:lumOff val="5000"/>
                                            </a:schemeClr>
                                          </a:solidFill>
                                          <a:latin typeface="Cambria Math" panose="02040503050406030204" pitchFamily="18" charset="0"/>
                                        </a:rPr>
                                        <m:t>ⅆ</m:t>
                                      </m:r>
                                      <m:r>
                                        <a:rPr lang="en-IN" sz="1200" i="1">
                                          <a:solidFill>
                                            <a:schemeClr val="tx1">
                                              <a:lumMod val="95000"/>
                                              <a:lumOff val="5000"/>
                                            </a:schemeClr>
                                          </a:solidFill>
                                          <a:latin typeface="Cambria Math" panose="02040503050406030204" pitchFamily="18" charset="0"/>
                                        </a:rPr>
                                        <m:t>𝐶</m:t>
                                      </m:r>
                                    </m:sub>
                                  </m:sSub>
                                </m:num>
                                <m:den>
                                  <m:r>
                                    <a:rPr lang="en-IN" sz="1200" i="1">
                                      <a:solidFill>
                                        <a:schemeClr val="tx1">
                                          <a:lumMod val="95000"/>
                                          <a:lumOff val="5000"/>
                                        </a:schemeClr>
                                      </a:solidFill>
                                      <a:latin typeface="Cambria Math" panose="02040503050406030204" pitchFamily="18" charset="0"/>
                                    </a:rPr>
                                    <m:t>𝑛</m:t>
                                  </m:r>
                                  <m:r>
                                    <a:rPr lang="en-IN" sz="1200" i="1">
                                      <a:solidFill>
                                        <a:schemeClr val="tx1">
                                          <a:lumMod val="95000"/>
                                          <a:lumOff val="5000"/>
                                        </a:schemeClr>
                                      </a:solidFill>
                                      <a:latin typeface="Cambria Math" panose="02040503050406030204" pitchFamily="18" charset="0"/>
                                    </a:rPr>
                                    <m:t>𝜋</m:t>
                                  </m:r>
                                </m:den>
                              </m:f>
                              <m:r>
                                <a:rPr lang="en-IN" sz="1200" b="0" i="0" smtClean="0">
                                  <a:solidFill>
                                    <a:schemeClr val="tx1">
                                      <a:lumMod val="95000"/>
                                      <a:lumOff val="5000"/>
                                    </a:schemeClr>
                                  </a:solidFill>
                                  <a:latin typeface="Cambria Math" panose="02040503050406030204" pitchFamily="18" charset="0"/>
                                </a:rPr>
                                <m:t>(</m:t>
                              </m:r>
                              <m:r>
                                <m:rPr>
                                  <m:sty m:val="p"/>
                                </m:rPr>
                                <a:rPr lang="en-IN" sz="1200" b="0" i="0" smtClean="0">
                                  <a:solidFill>
                                    <a:schemeClr val="tx1">
                                      <a:lumMod val="95000"/>
                                      <a:lumOff val="5000"/>
                                    </a:schemeClr>
                                  </a:solidFill>
                                  <a:latin typeface="Cambria Math" panose="02040503050406030204" pitchFamily="18" charset="0"/>
                                </a:rPr>
                                <m:t>cos</m:t>
                              </m:r>
                              <m:d>
                                <m:dPr>
                                  <m:ctrlPr>
                                    <a:rPr lang="en-IN" sz="1200" b="0" i="1" smtClean="0">
                                      <a:solidFill>
                                        <a:schemeClr val="tx1">
                                          <a:lumMod val="95000"/>
                                          <a:lumOff val="5000"/>
                                        </a:schemeClr>
                                      </a:solidFill>
                                      <a:latin typeface="Cambria Math" panose="02040503050406030204" pitchFamily="18" charset="0"/>
                                    </a:rPr>
                                  </m:ctrlPr>
                                </m:dPr>
                                <m:e>
                                  <m:r>
                                    <a:rPr lang="en-IN" sz="1200" b="0" i="0" smtClean="0">
                                      <a:solidFill>
                                        <a:schemeClr val="tx1">
                                          <a:lumMod val="95000"/>
                                          <a:lumOff val="5000"/>
                                        </a:schemeClr>
                                      </a:solidFill>
                                      <a:latin typeface="Cambria Math" panose="02040503050406030204" pitchFamily="18" charset="0"/>
                                    </a:rPr>
                                    <m:t>𝑛</m:t>
                                  </m:r>
                                  <m:f>
                                    <m:fPr>
                                      <m:ctrlPr>
                                        <a:rPr lang="en-IN" sz="1200" b="0" i="1" smtClean="0">
                                          <a:solidFill>
                                            <a:schemeClr val="tx1">
                                              <a:lumMod val="95000"/>
                                              <a:lumOff val="5000"/>
                                            </a:schemeClr>
                                          </a:solidFill>
                                          <a:latin typeface="Cambria Math" panose="02040503050406030204" pitchFamily="18" charset="0"/>
                                        </a:rPr>
                                      </m:ctrlPr>
                                    </m:fPr>
                                    <m:num>
                                      <m:r>
                                        <a:rPr lang="en-IN" sz="1200" b="0" i="0" smtClean="0">
                                          <a:solidFill>
                                            <a:schemeClr val="tx1">
                                              <a:lumMod val="95000"/>
                                              <a:lumOff val="5000"/>
                                            </a:schemeClr>
                                          </a:solidFill>
                                          <a:latin typeface="Cambria Math" panose="02040503050406030204" pitchFamily="18" charset="0"/>
                                        </a:rPr>
                                        <m:t>9</m:t>
                                      </m:r>
                                      <m:r>
                                        <a:rPr lang="en-IN" sz="1200" b="0" i="0" smtClean="0">
                                          <a:solidFill>
                                            <a:schemeClr val="tx1">
                                              <a:lumMod val="95000"/>
                                              <a:lumOff val="5000"/>
                                            </a:schemeClr>
                                          </a:solidFill>
                                          <a:latin typeface="Cambria Math" panose="02040503050406030204" pitchFamily="18" charset="0"/>
                                        </a:rPr>
                                        <m:t>𝜋</m:t>
                                      </m:r>
                                    </m:num>
                                    <m:den>
                                      <m:r>
                                        <a:rPr lang="en-IN" sz="1200" b="0" i="0" smtClean="0">
                                          <a:solidFill>
                                            <a:schemeClr val="tx1">
                                              <a:lumMod val="95000"/>
                                              <a:lumOff val="5000"/>
                                            </a:schemeClr>
                                          </a:solidFill>
                                          <a:latin typeface="Cambria Math" panose="02040503050406030204" pitchFamily="18" charset="0"/>
                                        </a:rPr>
                                        <m:t>30</m:t>
                                      </m:r>
                                    </m:den>
                                  </m:f>
                                </m:e>
                              </m:d>
                              <m:r>
                                <a:rPr lang="en-IN" sz="1200">
                                  <a:solidFill>
                                    <a:schemeClr val="tx1">
                                      <a:lumMod val="95000"/>
                                      <a:lumOff val="5000"/>
                                    </a:schemeClr>
                                  </a:solidFill>
                                  <a:latin typeface="Cambria Math" panose="02040503050406030204" pitchFamily="18" charset="0"/>
                                </a:rPr>
                                <m:t> −</m:t>
                              </m:r>
                              <m:r>
                                <m:rPr>
                                  <m:sty m:val="p"/>
                                </m:rPr>
                                <a:rPr lang="en-IN" sz="1200">
                                  <a:solidFill>
                                    <a:schemeClr val="tx1">
                                      <a:lumMod val="95000"/>
                                      <a:lumOff val="5000"/>
                                    </a:schemeClr>
                                  </a:solidFill>
                                  <a:latin typeface="Cambria Math" panose="02040503050406030204" pitchFamily="18" charset="0"/>
                                </a:rPr>
                                <m:t>cos</m:t>
                              </m:r>
                              <m:d>
                                <m:dPr>
                                  <m:ctrlPr>
                                    <a:rPr lang="en-IN" sz="1200" i="1">
                                      <a:solidFill>
                                        <a:schemeClr val="tx1">
                                          <a:lumMod val="95000"/>
                                          <a:lumOff val="5000"/>
                                        </a:schemeClr>
                                      </a:solidFill>
                                      <a:latin typeface="Cambria Math" panose="02040503050406030204" pitchFamily="18" charset="0"/>
                                    </a:rPr>
                                  </m:ctrlPr>
                                </m:dPr>
                                <m:e>
                                  <m:r>
                                    <a:rPr lang="en-IN" sz="1200">
                                      <a:solidFill>
                                        <a:schemeClr val="tx1">
                                          <a:lumMod val="95000"/>
                                          <a:lumOff val="5000"/>
                                        </a:schemeClr>
                                      </a:solidFill>
                                      <a:latin typeface="Cambria Math" panose="02040503050406030204" pitchFamily="18" charset="0"/>
                                    </a:rPr>
                                    <m:t>𝑛</m:t>
                                  </m:r>
                                  <m:f>
                                    <m:fPr>
                                      <m:ctrlPr>
                                        <a:rPr lang="en-IN" sz="1200" i="1">
                                          <a:solidFill>
                                            <a:schemeClr val="tx1">
                                              <a:lumMod val="95000"/>
                                              <a:lumOff val="5000"/>
                                            </a:schemeClr>
                                          </a:solidFill>
                                          <a:latin typeface="Cambria Math" panose="02040503050406030204" pitchFamily="18" charset="0"/>
                                        </a:rPr>
                                      </m:ctrlPr>
                                    </m:fPr>
                                    <m:num>
                                      <m:r>
                                        <a:rPr lang="en-IN" sz="1200" b="0" i="0" smtClean="0">
                                          <a:solidFill>
                                            <a:schemeClr val="tx1">
                                              <a:lumMod val="95000"/>
                                              <a:lumOff val="5000"/>
                                            </a:schemeClr>
                                          </a:solidFill>
                                          <a:latin typeface="Cambria Math" panose="02040503050406030204" pitchFamily="18" charset="0"/>
                                        </a:rPr>
                                        <m:t>5</m:t>
                                      </m:r>
                                      <m:r>
                                        <a:rPr lang="en-IN" sz="1200">
                                          <a:solidFill>
                                            <a:schemeClr val="tx1">
                                              <a:lumMod val="95000"/>
                                              <a:lumOff val="5000"/>
                                            </a:schemeClr>
                                          </a:solidFill>
                                          <a:latin typeface="Cambria Math" panose="02040503050406030204" pitchFamily="18" charset="0"/>
                                        </a:rPr>
                                        <m:t>𝜋</m:t>
                                      </m:r>
                                    </m:num>
                                    <m:den>
                                      <m:r>
                                        <a:rPr lang="en-IN" sz="1200">
                                          <a:solidFill>
                                            <a:schemeClr val="tx1">
                                              <a:lumMod val="95000"/>
                                              <a:lumOff val="5000"/>
                                            </a:schemeClr>
                                          </a:solidFill>
                                          <a:latin typeface="Cambria Math" panose="02040503050406030204" pitchFamily="18" charset="0"/>
                                        </a:rPr>
                                        <m:t>30</m:t>
                                      </m:r>
                                    </m:den>
                                  </m:f>
                                </m:e>
                              </m:d>
                              <m:r>
                                <a:rPr lang="en-IN" sz="1200" b="0" i="0" smtClean="0">
                                  <a:solidFill>
                                    <a:schemeClr val="tx1">
                                      <a:lumMod val="95000"/>
                                      <a:lumOff val="5000"/>
                                    </a:schemeClr>
                                  </a:solidFill>
                                  <a:latin typeface="Cambria Math" panose="02040503050406030204" pitchFamily="18" charset="0"/>
                                </a:rPr>
                                <m:t>+</m:t>
                              </m:r>
                              <m:r>
                                <m:rPr>
                                  <m:sty m:val="p"/>
                                </m:rPr>
                                <a:rPr lang="en-IN" sz="1200">
                                  <a:solidFill>
                                    <a:schemeClr val="tx1">
                                      <a:lumMod val="95000"/>
                                      <a:lumOff val="5000"/>
                                    </a:schemeClr>
                                  </a:solidFill>
                                  <a:latin typeface="Cambria Math" panose="02040503050406030204" pitchFamily="18" charset="0"/>
                                </a:rPr>
                                <m:t>cos</m:t>
                              </m:r>
                              <m:d>
                                <m:dPr>
                                  <m:ctrlPr>
                                    <a:rPr lang="en-IN" sz="1200" i="1">
                                      <a:solidFill>
                                        <a:schemeClr val="tx1">
                                          <a:lumMod val="95000"/>
                                          <a:lumOff val="5000"/>
                                        </a:schemeClr>
                                      </a:solidFill>
                                      <a:latin typeface="Cambria Math" panose="02040503050406030204" pitchFamily="18" charset="0"/>
                                    </a:rPr>
                                  </m:ctrlPr>
                                </m:dPr>
                                <m:e>
                                  <m:r>
                                    <a:rPr lang="en-IN" sz="1200">
                                      <a:solidFill>
                                        <a:schemeClr val="tx1">
                                          <a:lumMod val="95000"/>
                                          <a:lumOff val="5000"/>
                                        </a:schemeClr>
                                      </a:solidFill>
                                      <a:latin typeface="Cambria Math" panose="02040503050406030204" pitchFamily="18" charset="0"/>
                                    </a:rPr>
                                    <m:t>𝑛</m:t>
                                  </m:r>
                                  <m:f>
                                    <m:fPr>
                                      <m:ctrlPr>
                                        <a:rPr lang="en-IN" sz="1200" i="1">
                                          <a:solidFill>
                                            <a:schemeClr val="tx1">
                                              <a:lumMod val="95000"/>
                                              <a:lumOff val="5000"/>
                                            </a:schemeClr>
                                          </a:solidFill>
                                          <a:latin typeface="Cambria Math" panose="02040503050406030204" pitchFamily="18" charset="0"/>
                                        </a:rPr>
                                      </m:ctrlPr>
                                    </m:fPr>
                                    <m:num>
                                      <m:r>
                                        <a:rPr lang="en-IN" sz="1200" b="0" i="0" smtClean="0">
                                          <a:solidFill>
                                            <a:schemeClr val="tx1">
                                              <a:lumMod val="95000"/>
                                              <a:lumOff val="5000"/>
                                            </a:schemeClr>
                                          </a:solidFill>
                                          <a:latin typeface="Cambria Math" panose="02040503050406030204" pitchFamily="18" charset="0"/>
                                        </a:rPr>
                                        <m:t>1</m:t>
                                      </m:r>
                                      <m:r>
                                        <a:rPr lang="en-IN" sz="1200">
                                          <a:solidFill>
                                            <a:schemeClr val="tx1">
                                              <a:lumMod val="95000"/>
                                              <a:lumOff val="5000"/>
                                            </a:schemeClr>
                                          </a:solidFill>
                                          <a:latin typeface="Cambria Math" panose="02040503050406030204" pitchFamily="18" charset="0"/>
                                        </a:rPr>
                                        <m:t>9</m:t>
                                      </m:r>
                                      <m:r>
                                        <a:rPr lang="en-IN" sz="1200">
                                          <a:solidFill>
                                            <a:schemeClr val="tx1">
                                              <a:lumMod val="95000"/>
                                              <a:lumOff val="5000"/>
                                            </a:schemeClr>
                                          </a:solidFill>
                                          <a:latin typeface="Cambria Math" panose="02040503050406030204" pitchFamily="18" charset="0"/>
                                        </a:rPr>
                                        <m:t>𝜋</m:t>
                                      </m:r>
                                    </m:num>
                                    <m:den>
                                      <m:r>
                                        <a:rPr lang="en-IN" sz="1200">
                                          <a:solidFill>
                                            <a:schemeClr val="tx1">
                                              <a:lumMod val="95000"/>
                                              <a:lumOff val="5000"/>
                                            </a:schemeClr>
                                          </a:solidFill>
                                          <a:latin typeface="Cambria Math" panose="02040503050406030204" pitchFamily="18" charset="0"/>
                                        </a:rPr>
                                        <m:t>30</m:t>
                                      </m:r>
                                    </m:den>
                                  </m:f>
                                </m:e>
                              </m:d>
                              <m:r>
                                <a:rPr lang="en-IN" sz="1200" b="0" i="0" smtClean="0">
                                  <a:solidFill>
                                    <a:schemeClr val="tx1">
                                      <a:lumMod val="95000"/>
                                      <a:lumOff val="5000"/>
                                    </a:schemeClr>
                                  </a:solidFill>
                                  <a:latin typeface="Cambria Math" panose="02040503050406030204" pitchFamily="18" charset="0"/>
                                </a:rPr>
                                <m:t> −</m:t>
                              </m:r>
                              <m:r>
                                <m:rPr>
                                  <m:sty m:val="p"/>
                                </m:rPr>
                                <a:rPr lang="en-IN" sz="1200">
                                  <a:solidFill>
                                    <a:schemeClr val="tx1">
                                      <a:lumMod val="95000"/>
                                      <a:lumOff val="5000"/>
                                    </a:schemeClr>
                                  </a:solidFill>
                                  <a:latin typeface="Cambria Math" panose="02040503050406030204" pitchFamily="18" charset="0"/>
                                </a:rPr>
                                <m:t>cos</m:t>
                              </m:r>
                              <m:d>
                                <m:dPr>
                                  <m:ctrlPr>
                                    <a:rPr lang="en-IN" sz="1200" i="1">
                                      <a:solidFill>
                                        <a:schemeClr val="tx1">
                                          <a:lumMod val="95000"/>
                                          <a:lumOff val="5000"/>
                                        </a:schemeClr>
                                      </a:solidFill>
                                      <a:latin typeface="Cambria Math" panose="02040503050406030204" pitchFamily="18" charset="0"/>
                                    </a:rPr>
                                  </m:ctrlPr>
                                </m:dPr>
                                <m:e>
                                  <m:r>
                                    <a:rPr lang="en-IN" sz="1200">
                                      <a:solidFill>
                                        <a:schemeClr val="tx1">
                                          <a:lumMod val="95000"/>
                                          <a:lumOff val="5000"/>
                                        </a:schemeClr>
                                      </a:solidFill>
                                      <a:latin typeface="Cambria Math" panose="02040503050406030204" pitchFamily="18" charset="0"/>
                                    </a:rPr>
                                    <m:t>𝑛</m:t>
                                  </m:r>
                                  <m:f>
                                    <m:fPr>
                                      <m:ctrlPr>
                                        <a:rPr lang="en-IN" sz="1200" i="1">
                                          <a:solidFill>
                                            <a:schemeClr val="tx1">
                                              <a:lumMod val="95000"/>
                                              <a:lumOff val="5000"/>
                                            </a:schemeClr>
                                          </a:solidFill>
                                          <a:latin typeface="Cambria Math" panose="02040503050406030204" pitchFamily="18" charset="0"/>
                                        </a:rPr>
                                      </m:ctrlPr>
                                    </m:fPr>
                                    <m:num>
                                      <m:r>
                                        <a:rPr lang="en-IN" sz="1200" b="0" i="0" smtClean="0">
                                          <a:solidFill>
                                            <a:schemeClr val="tx1">
                                              <a:lumMod val="95000"/>
                                              <a:lumOff val="5000"/>
                                            </a:schemeClr>
                                          </a:solidFill>
                                          <a:latin typeface="Cambria Math" panose="02040503050406030204" pitchFamily="18" charset="0"/>
                                        </a:rPr>
                                        <m:t>11</m:t>
                                      </m:r>
                                      <m:r>
                                        <a:rPr lang="en-IN" sz="1200">
                                          <a:solidFill>
                                            <a:schemeClr val="tx1">
                                              <a:lumMod val="95000"/>
                                              <a:lumOff val="5000"/>
                                            </a:schemeClr>
                                          </a:solidFill>
                                          <a:latin typeface="Cambria Math" panose="02040503050406030204" pitchFamily="18" charset="0"/>
                                        </a:rPr>
                                        <m:t>𝜋</m:t>
                                      </m:r>
                                    </m:num>
                                    <m:den>
                                      <m:r>
                                        <a:rPr lang="en-IN" sz="1200">
                                          <a:solidFill>
                                            <a:schemeClr val="tx1">
                                              <a:lumMod val="95000"/>
                                              <a:lumOff val="5000"/>
                                            </a:schemeClr>
                                          </a:solidFill>
                                          <a:latin typeface="Cambria Math" panose="02040503050406030204" pitchFamily="18" charset="0"/>
                                        </a:rPr>
                                        <m:t>30</m:t>
                                      </m:r>
                                    </m:den>
                                  </m:f>
                                </m:e>
                              </m:d>
                              <m:r>
                                <a:rPr lang="en-IN" sz="1200" b="0" i="0" smtClean="0">
                                  <a:solidFill>
                                    <a:schemeClr val="tx1">
                                      <a:lumMod val="95000"/>
                                      <a:lumOff val="5000"/>
                                    </a:schemeClr>
                                  </a:solidFill>
                                  <a:latin typeface="Cambria Math" panose="02040503050406030204" pitchFamily="18" charset="0"/>
                                </a:rPr>
                                <m:t>+</m:t>
                              </m:r>
                              <m:r>
                                <m:rPr>
                                  <m:sty m:val="p"/>
                                </m:rPr>
                                <a:rPr lang="en-IN" sz="1200">
                                  <a:solidFill>
                                    <a:schemeClr val="tx1">
                                      <a:lumMod val="95000"/>
                                      <a:lumOff val="5000"/>
                                    </a:schemeClr>
                                  </a:solidFill>
                                  <a:latin typeface="Cambria Math" panose="02040503050406030204" pitchFamily="18" charset="0"/>
                                </a:rPr>
                                <m:t>cos</m:t>
                              </m:r>
                              <m:d>
                                <m:dPr>
                                  <m:ctrlPr>
                                    <a:rPr lang="en-IN" sz="1200" i="1">
                                      <a:solidFill>
                                        <a:schemeClr val="tx1">
                                          <a:lumMod val="95000"/>
                                          <a:lumOff val="5000"/>
                                        </a:schemeClr>
                                      </a:solidFill>
                                      <a:latin typeface="Cambria Math" panose="02040503050406030204" pitchFamily="18" charset="0"/>
                                    </a:rPr>
                                  </m:ctrlPr>
                                </m:dPr>
                                <m:e>
                                  <m:r>
                                    <a:rPr lang="en-IN" sz="1200">
                                      <a:solidFill>
                                        <a:schemeClr val="tx1">
                                          <a:lumMod val="95000"/>
                                          <a:lumOff val="5000"/>
                                        </a:schemeClr>
                                      </a:solidFill>
                                      <a:latin typeface="Cambria Math" panose="02040503050406030204" pitchFamily="18" charset="0"/>
                                    </a:rPr>
                                    <m:t>𝑛</m:t>
                                  </m:r>
                                  <m:f>
                                    <m:fPr>
                                      <m:ctrlPr>
                                        <a:rPr lang="en-IN" sz="1200" i="1">
                                          <a:solidFill>
                                            <a:schemeClr val="tx1">
                                              <a:lumMod val="95000"/>
                                              <a:lumOff val="5000"/>
                                            </a:schemeClr>
                                          </a:solidFill>
                                          <a:latin typeface="Cambria Math" panose="02040503050406030204" pitchFamily="18" charset="0"/>
                                        </a:rPr>
                                      </m:ctrlPr>
                                    </m:fPr>
                                    <m:num>
                                      <m:r>
                                        <a:rPr lang="en-IN" sz="1200" b="0" i="0" smtClean="0">
                                          <a:solidFill>
                                            <a:schemeClr val="tx1">
                                              <a:lumMod val="95000"/>
                                              <a:lumOff val="5000"/>
                                            </a:schemeClr>
                                          </a:solidFill>
                                          <a:latin typeface="Cambria Math" panose="02040503050406030204" pitchFamily="18" charset="0"/>
                                        </a:rPr>
                                        <m:t>25</m:t>
                                      </m:r>
                                      <m:r>
                                        <a:rPr lang="en-IN" sz="1200">
                                          <a:solidFill>
                                            <a:schemeClr val="tx1">
                                              <a:lumMod val="95000"/>
                                              <a:lumOff val="5000"/>
                                            </a:schemeClr>
                                          </a:solidFill>
                                          <a:latin typeface="Cambria Math" panose="02040503050406030204" pitchFamily="18" charset="0"/>
                                        </a:rPr>
                                        <m:t>𝜋</m:t>
                                      </m:r>
                                    </m:num>
                                    <m:den>
                                      <m:r>
                                        <a:rPr lang="en-IN" sz="1200">
                                          <a:solidFill>
                                            <a:schemeClr val="tx1">
                                              <a:lumMod val="95000"/>
                                              <a:lumOff val="5000"/>
                                            </a:schemeClr>
                                          </a:solidFill>
                                          <a:latin typeface="Cambria Math" panose="02040503050406030204" pitchFamily="18" charset="0"/>
                                        </a:rPr>
                                        <m:t>30</m:t>
                                      </m:r>
                                    </m:den>
                                  </m:f>
                                </m:e>
                              </m:d>
                              <m:r>
                                <a:rPr lang="en-IN" sz="1200" b="0" i="0" smtClean="0">
                                  <a:solidFill>
                                    <a:schemeClr val="tx1">
                                      <a:lumMod val="95000"/>
                                      <a:lumOff val="5000"/>
                                    </a:schemeClr>
                                  </a:solidFill>
                                  <a:latin typeface="Cambria Math" panose="02040503050406030204" pitchFamily="18" charset="0"/>
                                </a:rPr>
                                <m:t> −</m:t>
                              </m:r>
                              <m:r>
                                <m:rPr>
                                  <m:sty m:val="p"/>
                                </m:rPr>
                                <a:rPr lang="en-IN" sz="1200">
                                  <a:solidFill>
                                    <a:schemeClr val="tx1">
                                      <a:lumMod val="95000"/>
                                      <a:lumOff val="5000"/>
                                    </a:schemeClr>
                                  </a:solidFill>
                                  <a:latin typeface="Cambria Math" panose="02040503050406030204" pitchFamily="18" charset="0"/>
                                </a:rPr>
                                <m:t>cos</m:t>
                              </m:r>
                              <m:d>
                                <m:dPr>
                                  <m:ctrlPr>
                                    <a:rPr lang="en-IN" sz="1200" i="1">
                                      <a:solidFill>
                                        <a:schemeClr val="tx1">
                                          <a:lumMod val="95000"/>
                                          <a:lumOff val="5000"/>
                                        </a:schemeClr>
                                      </a:solidFill>
                                      <a:latin typeface="Cambria Math" panose="02040503050406030204" pitchFamily="18" charset="0"/>
                                    </a:rPr>
                                  </m:ctrlPr>
                                </m:dPr>
                                <m:e>
                                  <m:r>
                                    <a:rPr lang="en-IN" sz="1200">
                                      <a:solidFill>
                                        <a:schemeClr val="tx1">
                                          <a:lumMod val="95000"/>
                                          <a:lumOff val="5000"/>
                                        </a:schemeClr>
                                      </a:solidFill>
                                      <a:latin typeface="Cambria Math" panose="02040503050406030204" pitchFamily="18" charset="0"/>
                                    </a:rPr>
                                    <m:t>𝑛</m:t>
                                  </m:r>
                                  <m:f>
                                    <m:fPr>
                                      <m:ctrlPr>
                                        <a:rPr lang="en-IN" sz="1200" i="1">
                                          <a:solidFill>
                                            <a:schemeClr val="tx1">
                                              <a:lumMod val="95000"/>
                                              <a:lumOff val="5000"/>
                                            </a:schemeClr>
                                          </a:solidFill>
                                          <a:latin typeface="Cambria Math" panose="02040503050406030204" pitchFamily="18" charset="0"/>
                                        </a:rPr>
                                      </m:ctrlPr>
                                    </m:fPr>
                                    <m:num>
                                      <m:r>
                                        <a:rPr lang="en-IN" sz="1200" b="0" i="0" smtClean="0">
                                          <a:solidFill>
                                            <a:schemeClr val="tx1">
                                              <a:lumMod val="95000"/>
                                              <a:lumOff val="5000"/>
                                            </a:schemeClr>
                                          </a:solidFill>
                                          <a:latin typeface="Cambria Math" panose="02040503050406030204" pitchFamily="18" charset="0"/>
                                        </a:rPr>
                                        <m:t>21</m:t>
                                      </m:r>
                                      <m:r>
                                        <a:rPr lang="en-IN" sz="1200">
                                          <a:solidFill>
                                            <a:schemeClr val="tx1">
                                              <a:lumMod val="95000"/>
                                              <a:lumOff val="5000"/>
                                            </a:schemeClr>
                                          </a:solidFill>
                                          <a:latin typeface="Cambria Math" panose="02040503050406030204" pitchFamily="18" charset="0"/>
                                        </a:rPr>
                                        <m:t>𝜋</m:t>
                                      </m:r>
                                    </m:num>
                                    <m:den>
                                      <m:r>
                                        <a:rPr lang="en-IN" sz="1200">
                                          <a:solidFill>
                                            <a:schemeClr val="tx1">
                                              <a:lumMod val="95000"/>
                                              <a:lumOff val="5000"/>
                                            </a:schemeClr>
                                          </a:solidFill>
                                          <a:latin typeface="Cambria Math" panose="02040503050406030204" pitchFamily="18" charset="0"/>
                                        </a:rPr>
                                        <m:t>30</m:t>
                                      </m:r>
                                    </m:den>
                                  </m:f>
                                </m:e>
                              </m:d>
                              <m:r>
                                <a:rPr lang="en-IN" sz="1200" b="0" i="0" smtClean="0">
                                  <a:solidFill>
                                    <a:schemeClr val="tx1">
                                      <a:lumMod val="95000"/>
                                      <a:lumOff val="5000"/>
                                    </a:schemeClr>
                                  </a:solidFill>
                                  <a:latin typeface="Cambria Math" panose="02040503050406030204" pitchFamily="18" charset="0"/>
                                </a:rPr>
                                <m:t>)</m:t>
                              </m:r>
                              <m:r>
                                <a:rPr lang="en-IN" sz="1200" b="0" i="1" smtClean="0">
                                  <a:solidFill>
                                    <a:schemeClr val="tx1">
                                      <a:lumMod val="95000"/>
                                      <a:lumOff val="5000"/>
                                    </a:schemeClr>
                                  </a:solidFill>
                                  <a:latin typeface="Cambria Math" panose="02040503050406030204" pitchFamily="18" charset="0"/>
                                  <a:ea typeface="Cambria Math" panose="02040503050406030204" pitchFamily="18" charset="0"/>
                                </a:rPr>
                                <m:t>×</m:t>
                              </m:r>
                              <m:r>
                                <m:rPr>
                                  <m:sty m:val="p"/>
                                </m:rPr>
                                <a:rPr lang="en-IN" sz="1200" b="0" i="0" smtClean="0">
                                  <a:solidFill>
                                    <a:schemeClr val="tx1">
                                      <a:lumMod val="95000"/>
                                      <a:lumOff val="5000"/>
                                    </a:schemeClr>
                                  </a:solidFill>
                                  <a:latin typeface="Cambria Math" panose="02040503050406030204" pitchFamily="18" charset="0"/>
                                </a:rPr>
                                <m:t>sin</m:t>
                              </m:r>
                            </m:fName>
                            <m:e>
                              <m:d>
                                <m:dPr>
                                  <m:ctrlPr>
                                    <a:rPr lang="en-IN" sz="1200" b="0" i="1" smtClean="0">
                                      <a:solidFill>
                                        <a:schemeClr val="tx1">
                                          <a:lumMod val="95000"/>
                                          <a:lumOff val="5000"/>
                                        </a:schemeClr>
                                      </a:solidFill>
                                      <a:latin typeface="Cambria Math" panose="02040503050406030204" pitchFamily="18" charset="0"/>
                                    </a:rPr>
                                  </m:ctrlPr>
                                </m:dPr>
                                <m:e>
                                  <m:r>
                                    <a:rPr lang="en-IN" sz="1200" b="0" i="1" smtClean="0">
                                      <a:solidFill>
                                        <a:schemeClr val="tx1">
                                          <a:lumMod val="95000"/>
                                          <a:lumOff val="5000"/>
                                        </a:schemeClr>
                                      </a:solidFill>
                                      <a:latin typeface="Cambria Math" panose="02040503050406030204" pitchFamily="18" charset="0"/>
                                    </a:rPr>
                                    <m:t>𝑛</m:t>
                                  </m:r>
                                  <m:r>
                                    <a:rPr lang="en-IN" sz="1200" b="0" i="1" smtClean="0">
                                      <a:solidFill>
                                        <a:schemeClr val="tx1">
                                          <a:lumMod val="95000"/>
                                          <a:lumOff val="5000"/>
                                        </a:schemeClr>
                                      </a:solidFill>
                                      <a:latin typeface="Cambria Math" panose="02040503050406030204" pitchFamily="18" charset="0"/>
                                    </a:rPr>
                                    <m:t>𝜔</m:t>
                                  </m:r>
                                  <m:r>
                                    <a:rPr lang="en-IN" sz="1200" b="0" i="1" smtClean="0">
                                      <a:solidFill>
                                        <a:schemeClr val="tx1">
                                          <a:lumMod val="95000"/>
                                          <a:lumOff val="5000"/>
                                        </a:schemeClr>
                                      </a:solidFill>
                                      <a:latin typeface="Cambria Math" panose="02040503050406030204" pitchFamily="18" charset="0"/>
                                    </a:rPr>
                                    <m:t>𝑡</m:t>
                                  </m:r>
                                </m:e>
                              </m:d>
                            </m:e>
                          </m:func>
                        </m:e>
                      </m:nary>
                    </m:oMath>
                  </m:oMathPara>
                </a14:m>
                <a:endParaRPr lang="en-IN" sz="1200" baseline="-25000" dirty="0"/>
              </a:p>
            </p:txBody>
          </p:sp>
        </mc:Choice>
        <mc:Fallback xmlns="">
          <p:sp>
            <p:nvSpPr>
              <p:cNvPr id="3" name="Notes Placeholder 2">
                <a:extLst>
                  <a:ext uri="{FF2B5EF4-FFF2-40B4-BE49-F238E27FC236}">
                    <a16:creationId xmlns:a16="http://schemas.microsoft.com/office/drawing/2014/main" id="{B9A545A1-54BF-6D52-BD1A-64CA39D71B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By substituting n = 1, we find that the DC bus utilization is 127%.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Fundamental harmonic magnitude = 1.273V</a:t>
                </a:r>
                <a:r>
                  <a:rPr lang="en-IN" sz="1200" baseline="-25000" dirty="0"/>
                  <a:t>dc</a:t>
                </a:r>
                <a:br>
                  <a:rPr lang="en-IN" sz="1200" baseline="-25000" dirty="0"/>
                </a:br>
                <a:br>
                  <a:rPr lang="en-IN" sz="1200" baseline="-25000" dirty="0"/>
                </a:br>
                <a:r>
                  <a:rPr lang="en-IN" sz="1200" b="0" i="0">
                    <a:solidFill>
                      <a:schemeClr val="tx1">
                        <a:lumMod val="95000"/>
                        <a:lumOff val="5000"/>
                      </a:schemeClr>
                    </a:solidFill>
                    <a:latin typeface="Cambria Math" panose="02040503050406030204" pitchFamily="18" charset="0"/>
                  </a:rPr>
                  <a:t>∑_"n=1" ^"</a:t>
                </a:r>
                <a:r>
                  <a:rPr lang="en-IN" sz="1200" i="0">
                    <a:solidFill>
                      <a:schemeClr val="tx1">
                        <a:lumMod val="95000"/>
                        <a:lumOff val="5000"/>
                      </a:schemeClr>
                    </a:solidFill>
                  </a:rPr>
                  <a:t>∞</a:t>
                </a:r>
                <a:r>
                  <a:rPr lang="en-IN" sz="1200" i="0">
                    <a:solidFill>
                      <a:schemeClr val="tx1">
                        <a:lumMod val="95000"/>
                        <a:lumOff val="5000"/>
                      </a:schemeClr>
                    </a:solidFill>
                    <a:latin typeface="Cambria Math" panose="02040503050406030204" pitchFamily="18" charset="0"/>
                  </a:rPr>
                  <a:t>" </a:t>
                </a:r>
                <a:r>
                  <a:rPr lang="en-IN" sz="1200" b="0" i="0">
                    <a:solidFill>
                      <a:schemeClr val="tx1">
                        <a:lumMod val="95000"/>
                        <a:lumOff val="5000"/>
                      </a:schemeClr>
                    </a:solidFill>
                    <a:latin typeface="Cambria Math" panose="02040503050406030204" pitchFamily="18" charset="0"/>
                  </a:rPr>
                  <a:t>▒〖(−2</a:t>
                </a:r>
                <a:r>
                  <a:rPr lang="en-IN" sz="1200" i="0">
                    <a:solidFill>
                      <a:schemeClr val="tx1">
                        <a:lumMod val="95000"/>
                        <a:lumOff val="5000"/>
                      </a:schemeClr>
                    </a:solidFill>
                    <a:latin typeface="Cambria Math" panose="02040503050406030204" pitchFamily="18" charset="0"/>
                  </a:rPr>
                  <a:t>𝑣_ⅆ𝐶)/𝑛𝜋</a:t>
                </a:r>
                <a:r>
                  <a:rPr lang="en-IN" sz="1200" b="0" i="0">
                    <a:solidFill>
                      <a:schemeClr val="tx1">
                        <a:lumMod val="95000"/>
                        <a:lumOff val="5000"/>
                      </a:schemeClr>
                    </a:solidFill>
                    <a:latin typeface="Cambria Math" panose="02040503050406030204" pitchFamily="18" charset="0"/>
                  </a:rPr>
                  <a:t>(cos(𝑛 9𝜋/30) </a:t>
                </a:r>
                <a:r>
                  <a:rPr lang="en-IN" sz="1200" i="0">
                    <a:solidFill>
                      <a:schemeClr val="tx1">
                        <a:lumMod val="95000"/>
                        <a:lumOff val="5000"/>
                      </a:schemeClr>
                    </a:solidFill>
                    <a:latin typeface="Cambria Math" panose="02040503050406030204" pitchFamily="18" charset="0"/>
                  </a:rPr>
                  <a:t> −cos(𝑛</a:t>
                </a:r>
                <a:r>
                  <a:rPr lang="en-IN" sz="1200" b="0" i="0">
                    <a:solidFill>
                      <a:schemeClr val="tx1">
                        <a:lumMod val="95000"/>
                        <a:lumOff val="5000"/>
                      </a:schemeClr>
                    </a:solidFill>
                    <a:latin typeface="Cambria Math" panose="02040503050406030204" pitchFamily="18" charset="0"/>
                  </a:rPr>
                  <a:t> 5</a:t>
                </a:r>
                <a:r>
                  <a:rPr lang="en-IN" sz="1200" i="0">
                    <a:solidFill>
                      <a:schemeClr val="tx1">
                        <a:lumMod val="95000"/>
                        <a:lumOff val="5000"/>
                      </a:schemeClr>
                    </a:solidFill>
                    <a:latin typeface="Cambria Math" panose="02040503050406030204" pitchFamily="18" charset="0"/>
                  </a:rPr>
                  <a:t>𝜋/30)</a:t>
                </a:r>
                <a:r>
                  <a:rPr lang="en-IN" sz="1200" b="0" i="0">
                    <a:solidFill>
                      <a:schemeClr val="tx1">
                        <a:lumMod val="95000"/>
                        <a:lumOff val="5000"/>
                      </a:schemeClr>
                    </a:solidFill>
                    <a:latin typeface="Cambria Math" panose="02040503050406030204" pitchFamily="18" charset="0"/>
                  </a:rPr>
                  <a:t>+</a:t>
                </a:r>
                <a:r>
                  <a:rPr lang="en-IN" sz="1200" i="0">
                    <a:solidFill>
                      <a:schemeClr val="tx1">
                        <a:lumMod val="95000"/>
                        <a:lumOff val="5000"/>
                      </a:schemeClr>
                    </a:solidFill>
                    <a:latin typeface="Cambria Math" panose="02040503050406030204" pitchFamily="18" charset="0"/>
                  </a:rPr>
                  <a:t>cos(𝑛</a:t>
                </a:r>
                <a:r>
                  <a:rPr lang="en-IN" sz="1200" b="0" i="0">
                    <a:solidFill>
                      <a:schemeClr val="tx1">
                        <a:lumMod val="95000"/>
                        <a:lumOff val="5000"/>
                      </a:schemeClr>
                    </a:solidFill>
                    <a:latin typeface="Cambria Math" panose="02040503050406030204" pitchFamily="18" charset="0"/>
                  </a:rPr>
                  <a:t> 1</a:t>
                </a:r>
                <a:r>
                  <a:rPr lang="en-IN" sz="1200" i="0">
                    <a:solidFill>
                      <a:schemeClr val="tx1">
                        <a:lumMod val="95000"/>
                        <a:lumOff val="5000"/>
                      </a:schemeClr>
                    </a:solidFill>
                    <a:latin typeface="Cambria Math" panose="02040503050406030204" pitchFamily="18" charset="0"/>
                  </a:rPr>
                  <a:t>9𝜋/30)</a:t>
                </a:r>
                <a:r>
                  <a:rPr lang="en-IN" sz="1200" b="0" i="0">
                    <a:solidFill>
                      <a:schemeClr val="tx1">
                        <a:lumMod val="95000"/>
                        <a:lumOff val="5000"/>
                      </a:schemeClr>
                    </a:solidFill>
                    <a:latin typeface="Cambria Math" panose="02040503050406030204" pitchFamily="18" charset="0"/>
                  </a:rPr>
                  <a:t>  −</a:t>
                </a:r>
                <a:r>
                  <a:rPr lang="en-IN" sz="1200" i="0">
                    <a:solidFill>
                      <a:schemeClr val="tx1">
                        <a:lumMod val="95000"/>
                        <a:lumOff val="5000"/>
                      </a:schemeClr>
                    </a:solidFill>
                    <a:latin typeface="Cambria Math" panose="02040503050406030204" pitchFamily="18" charset="0"/>
                  </a:rPr>
                  <a:t>cos(𝑛</a:t>
                </a:r>
                <a:r>
                  <a:rPr lang="en-IN" sz="1200" b="0" i="0">
                    <a:solidFill>
                      <a:schemeClr val="tx1">
                        <a:lumMod val="95000"/>
                        <a:lumOff val="5000"/>
                      </a:schemeClr>
                    </a:solidFill>
                    <a:latin typeface="Cambria Math" panose="02040503050406030204" pitchFamily="18" charset="0"/>
                  </a:rPr>
                  <a:t> 11</a:t>
                </a:r>
                <a:r>
                  <a:rPr lang="en-IN" sz="1200" i="0">
                    <a:solidFill>
                      <a:schemeClr val="tx1">
                        <a:lumMod val="95000"/>
                        <a:lumOff val="5000"/>
                      </a:schemeClr>
                    </a:solidFill>
                    <a:latin typeface="Cambria Math" panose="02040503050406030204" pitchFamily="18" charset="0"/>
                  </a:rPr>
                  <a:t>𝜋/30)</a:t>
                </a:r>
                <a:r>
                  <a:rPr lang="en-IN" sz="1200" b="0" i="0">
                    <a:solidFill>
                      <a:schemeClr val="tx1">
                        <a:lumMod val="95000"/>
                        <a:lumOff val="5000"/>
                      </a:schemeClr>
                    </a:solidFill>
                    <a:latin typeface="Cambria Math" panose="02040503050406030204" pitchFamily="18" charset="0"/>
                  </a:rPr>
                  <a:t>+</a:t>
                </a:r>
                <a:r>
                  <a:rPr lang="en-IN" sz="1200" i="0">
                    <a:solidFill>
                      <a:schemeClr val="tx1">
                        <a:lumMod val="95000"/>
                        <a:lumOff val="5000"/>
                      </a:schemeClr>
                    </a:solidFill>
                    <a:latin typeface="Cambria Math" panose="02040503050406030204" pitchFamily="18" charset="0"/>
                  </a:rPr>
                  <a:t>cos(𝑛</a:t>
                </a:r>
                <a:r>
                  <a:rPr lang="en-IN" sz="1200" b="0" i="0">
                    <a:solidFill>
                      <a:schemeClr val="tx1">
                        <a:lumMod val="95000"/>
                        <a:lumOff val="5000"/>
                      </a:schemeClr>
                    </a:solidFill>
                    <a:latin typeface="Cambria Math" panose="02040503050406030204" pitchFamily="18" charset="0"/>
                  </a:rPr>
                  <a:t> 25</a:t>
                </a:r>
                <a:r>
                  <a:rPr lang="en-IN" sz="1200" i="0">
                    <a:solidFill>
                      <a:schemeClr val="tx1">
                        <a:lumMod val="95000"/>
                        <a:lumOff val="5000"/>
                      </a:schemeClr>
                    </a:solidFill>
                    <a:latin typeface="Cambria Math" panose="02040503050406030204" pitchFamily="18" charset="0"/>
                  </a:rPr>
                  <a:t>𝜋/30)</a:t>
                </a:r>
                <a:r>
                  <a:rPr lang="en-IN" sz="1200" b="0" i="0">
                    <a:solidFill>
                      <a:schemeClr val="tx1">
                        <a:lumMod val="95000"/>
                        <a:lumOff val="5000"/>
                      </a:schemeClr>
                    </a:solidFill>
                    <a:latin typeface="Cambria Math" panose="02040503050406030204" pitchFamily="18" charset="0"/>
                  </a:rPr>
                  <a:t>  −</a:t>
                </a:r>
                <a:r>
                  <a:rPr lang="en-IN" sz="1200" i="0">
                    <a:solidFill>
                      <a:schemeClr val="tx1">
                        <a:lumMod val="95000"/>
                        <a:lumOff val="5000"/>
                      </a:schemeClr>
                    </a:solidFill>
                    <a:latin typeface="Cambria Math" panose="02040503050406030204" pitchFamily="18" charset="0"/>
                  </a:rPr>
                  <a:t>cos(𝑛</a:t>
                </a:r>
                <a:r>
                  <a:rPr lang="en-IN" sz="1200" b="0" i="0">
                    <a:solidFill>
                      <a:schemeClr val="tx1">
                        <a:lumMod val="95000"/>
                        <a:lumOff val="5000"/>
                      </a:schemeClr>
                    </a:solidFill>
                    <a:latin typeface="Cambria Math" panose="02040503050406030204" pitchFamily="18" charset="0"/>
                  </a:rPr>
                  <a:t> 21</a:t>
                </a:r>
                <a:r>
                  <a:rPr lang="en-IN" sz="1200" i="0">
                    <a:solidFill>
                      <a:schemeClr val="tx1">
                        <a:lumMod val="95000"/>
                        <a:lumOff val="5000"/>
                      </a:schemeClr>
                    </a:solidFill>
                    <a:latin typeface="Cambria Math" panose="02040503050406030204" pitchFamily="18" charset="0"/>
                  </a:rPr>
                  <a:t>𝜋/30)</a:t>
                </a:r>
                <a:r>
                  <a:rPr lang="en-IN" sz="1200" b="0" i="0">
                    <a:solidFill>
                      <a:schemeClr val="tx1">
                        <a:lumMod val="95000"/>
                        <a:lumOff val="5000"/>
                      </a:schemeClr>
                    </a:solidFill>
                    <a:latin typeface="Cambria Math" panose="02040503050406030204" pitchFamily="18" charset="0"/>
                  </a:rPr>
                  <a:t>)</a:t>
                </a:r>
                <a:r>
                  <a:rPr lang="en-IN" sz="1200" b="0" i="0">
                    <a:solidFill>
                      <a:schemeClr val="tx1">
                        <a:lumMod val="95000"/>
                        <a:lumOff val="5000"/>
                      </a:schemeClr>
                    </a:solidFill>
                    <a:latin typeface="Cambria Math" panose="02040503050406030204" pitchFamily="18" charset="0"/>
                    <a:ea typeface="Cambria Math" panose="02040503050406030204" pitchFamily="18" charset="0"/>
                  </a:rPr>
                  <a:t>×</a:t>
                </a:r>
                <a:r>
                  <a:rPr lang="en-IN" sz="1200" b="0" i="0">
                    <a:solidFill>
                      <a:schemeClr val="tx1">
                        <a:lumMod val="95000"/>
                        <a:lumOff val="5000"/>
                      </a:schemeClr>
                    </a:solidFill>
                    <a:latin typeface="Cambria Math" panose="02040503050406030204" pitchFamily="18" charset="0"/>
                  </a:rPr>
                  <a:t>sin〗⁡(𝑛𝜔𝑡) </a:t>
                </a:r>
                <a:endParaRPr lang="en-IN" sz="1200" baseline="-25000" dirty="0"/>
              </a:p>
            </p:txBody>
          </p:sp>
        </mc:Fallback>
      </mc:AlternateContent>
      <p:sp>
        <p:nvSpPr>
          <p:cNvPr id="4" name="Slide Number Placeholder 3">
            <a:extLst>
              <a:ext uri="{FF2B5EF4-FFF2-40B4-BE49-F238E27FC236}">
                <a16:creationId xmlns:a16="http://schemas.microsoft.com/office/drawing/2014/main" id="{5A396BCE-DDA6-28E2-A33E-D234EC15A9AC}"/>
              </a:ext>
            </a:extLst>
          </p:cNvPr>
          <p:cNvSpPr>
            <a:spLocks noGrp="1"/>
          </p:cNvSpPr>
          <p:nvPr>
            <p:ph type="sldNum" sz="quarter" idx="5"/>
          </p:nvPr>
        </p:nvSpPr>
        <p:spPr/>
        <p:txBody>
          <a:bodyPr/>
          <a:lstStyle/>
          <a:p>
            <a:fld id="{4F9CF830-B9CC-4216-B76B-4A88245937B8}" type="slidenum">
              <a:rPr lang="en-IN" smtClean="0"/>
              <a:t>22</a:t>
            </a:fld>
            <a:endParaRPr lang="en-IN"/>
          </a:p>
        </p:txBody>
      </p:sp>
    </p:spTree>
    <p:extLst>
      <p:ext uri="{BB962C8B-B14F-4D97-AF65-F5344CB8AC3E}">
        <p14:creationId xmlns:p14="http://schemas.microsoft.com/office/powerpoint/2010/main" val="274420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C2290-3EC3-4CEB-E1BE-B21BF99FAA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427780-747F-F401-3C9E-911BA0C468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6C0463-7EB1-D4D7-FA94-45B90B31D09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aseline="-25000" dirty="0"/>
              <a:t>Based on the number of harmonics, the waveform shape is decided. Based on the specific harmonics to eliminate the switching angles are decided.</a:t>
            </a:r>
          </a:p>
        </p:txBody>
      </p:sp>
      <p:sp>
        <p:nvSpPr>
          <p:cNvPr id="4" name="Slide Number Placeholder 3">
            <a:extLst>
              <a:ext uri="{FF2B5EF4-FFF2-40B4-BE49-F238E27FC236}">
                <a16:creationId xmlns:a16="http://schemas.microsoft.com/office/drawing/2014/main" id="{772245E1-47C9-78B6-2692-D50ED21E1952}"/>
              </a:ext>
            </a:extLst>
          </p:cNvPr>
          <p:cNvSpPr>
            <a:spLocks noGrp="1"/>
          </p:cNvSpPr>
          <p:nvPr>
            <p:ph type="sldNum" sz="quarter" idx="5"/>
          </p:nvPr>
        </p:nvSpPr>
        <p:spPr/>
        <p:txBody>
          <a:bodyPr/>
          <a:lstStyle/>
          <a:p>
            <a:fld id="{4F9CF830-B9CC-4216-B76B-4A88245937B8}" type="slidenum">
              <a:rPr lang="en-IN" smtClean="0"/>
              <a:t>23</a:t>
            </a:fld>
            <a:endParaRPr lang="en-IN"/>
          </a:p>
        </p:txBody>
      </p:sp>
    </p:spTree>
    <p:extLst>
      <p:ext uri="{BB962C8B-B14F-4D97-AF65-F5344CB8AC3E}">
        <p14:creationId xmlns:p14="http://schemas.microsoft.com/office/powerpoint/2010/main" val="1052236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802F9-D082-5B6A-DA57-D61DAC5AA8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F3B69D-68B1-CAC4-1962-E4C3095D3B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5364EA-8F8A-F68C-2D37-07DD2491799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aseline="-25000" dirty="0"/>
              <a:t>This waveform is made by shifting the 120 conduction mode by 36 degrees.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aseline="-25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aseline="-25000" dirty="0"/>
              <a:t>3</a:t>
            </a:r>
            <a:r>
              <a:rPr lang="en-IN" sz="1800" baseline="30000" dirty="0"/>
              <a:t>rd</a:t>
            </a:r>
            <a:r>
              <a:rPr lang="en-IN" sz="1800" baseline="-25000" dirty="0"/>
              <a:t> and 5</a:t>
            </a:r>
            <a:r>
              <a:rPr lang="en-IN" sz="1800" baseline="30000" dirty="0"/>
              <a:t>th</a:t>
            </a:r>
            <a:r>
              <a:rPr lang="en-IN" sz="1800" baseline="-25000" dirty="0"/>
              <a:t> are eliminated. (multiples also).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aseline="-25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aseline="-25000" dirty="0"/>
              <a:t>When you make 3 phase inverters, you need not worry about limiting 3</a:t>
            </a:r>
            <a:r>
              <a:rPr lang="en-IN" sz="1800" baseline="30000" dirty="0"/>
              <a:t>rd</a:t>
            </a:r>
            <a:r>
              <a:rPr lang="en-IN" sz="1800" baseline="-25000" dirty="0"/>
              <a:t> multiple harmonics, because they get cancelled out automatically in a balanced system.</a:t>
            </a:r>
          </a:p>
        </p:txBody>
      </p:sp>
      <p:sp>
        <p:nvSpPr>
          <p:cNvPr id="4" name="Slide Number Placeholder 3">
            <a:extLst>
              <a:ext uri="{FF2B5EF4-FFF2-40B4-BE49-F238E27FC236}">
                <a16:creationId xmlns:a16="http://schemas.microsoft.com/office/drawing/2014/main" id="{3C6EBF05-AFBA-0955-C75D-0477B2F3BEFC}"/>
              </a:ext>
            </a:extLst>
          </p:cNvPr>
          <p:cNvSpPr>
            <a:spLocks noGrp="1"/>
          </p:cNvSpPr>
          <p:nvPr>
            <p:ph type="sldNum" sz="quarter" idx="5"/>
          </p:nvPr>
        </p:nvSpPr>
        <p:spPr/>
        <p:txBody>
          <a:bodyPr/>
          <a:lstStyle/>
          <a:p>
            <a:fld id="{4F9CF830-B9CC-4216-B76B-4A88245937B8}" type="slidenum">
              <a:rPr lang="en-IN" smtClean="0"/>
              <a:t>24</a:t>
            </a:fld>
            <a:endParaRPr lang="en-IN"/>
          </a:p>
        </p:txBody>
      </p:sp>
    </p:spTree>
    <p:extLst>
      <p:ext uri="{BB962C8B-B14F-4D97-AF65-F5344CB8AC3E}">
        <p14:creationId xmlns:p14="http://schemas.microsoft.com/office/powerpoint/2010/main" val="364617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F8635-41E8-FF88-0EAF-433D5934C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B6F7C-BE15-1EB0-528F-6447F489B3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639B6-9171-FFCB-56E9-D722EA98A76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aseline="-25000" dirty="0"/>
              <a:t>This technique is used very widely in computers. Buck converters don’t output a smooth voltage, they have a ripple. So using a multi phase buck converter you can double the frequency of the ripple and halve the magnitude of it. This makes it 4 times easier for the capacitor to filter it out. Multi phase buck converters.</a:t>
            </a:r>
          </a:p>
        </p:txBody>
      </p:sp>
      <p:sp>
        <p:nvSpPr>
          <p:cNvPr id="4" name="Slide Number Placeholder 3">
            <a:extLst>
              <a:ext uri="{FF2B5EF4-FFF2-40B4-BE49-F238E27FC236}">
                <a16:creationId xmlns:a16="http://schemas.microsoft.com/office/drawing/2014/main" id="{55C24419-FF3E-2FD1-B155-AFBE9EB9839A}"/>
              </a:ext>
            </a:extLst>
          </p:cNvPr>
          <p:cNvSpPr>
            <a:spLocks noGrp="1"/>
          </p:cNvSpPr>
          <p:nvPr>
            <p:ph type="sldNum" sz="quarter" idx="5"/>
          </p:nvPr>
        </p:nvSpPr>
        <p:spPr/>
        <p:txBody>
          <a:bodyPr/>
          <a:lstStyle/>
          <a:p>
            <a:fld id="{4F9CF830-B9CC-4216-B76B-4A88245937B8}" type="slidenum">
              <a:rPr lang="en-IN" smtClean="0"/>
              <a:t>25</a:t>
            </a:fld>
            <a:endParaRPr lang="en-IN"/>
          </a:p>
        </p:txBody>
      </p:sp>
    </p:spTree>
    <p:extLst>
      <p:ext uri="{BB962C8B-B14F-4D97-AF65-F5344CB8AC3E}">
        <p14:creationId xmlns:p14="http://schemas.microsoft.com/office/powerpoint/2010/main" val="830208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8F263-CBD4-D2CF-EB11-D000DE9107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93D4C8-E21E-4E59-1A4B-9E63BC0232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CB9A25-472B-CEEE-CD55-06616C97137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SPWM</a:t>
            </a:r>
            <a:r>
              <a:rPr lang="en-US" dirty="0"/>
              <a:t> is a technique used to approximate a </a:t>
            </a:r>
            <a:r>
              <a:rPr lang="en-US" b="1" dirty="0"/>
              <a:t>sinusoidal output voltage</a:t>
            </a:r>
            <a:r>
              <a:rPr lang="en-US" dirty="0"/>
              <a:t> by switching the inverter </a:t>
            </a:r>
            <a:r>
              <a:rPr lang="en-US" b="1" dirty="0"/>
              <a:t>on and off rapidly</a:t>
            </a:r>
            <a:r>
              <a:rPr lang="en-US" dirty="0"/>
              <a:t> in a specific pattern.</a:t>
            </a:r>
            <a:br>
              <a:rPr lang="en-US" dirty="0"/>
            </a:br>
            <a:r>
              <a:rPr lang="en-US" dirty="0"/>
              <a:t>Instead of generating a true sine wave, the inverter outputs a high-frequency </a:t>
            </a:r>
            <a:r>
              <a:rPr lang="en-US" b="1" dirty="0"/>
              <a:t>square wave</a:t>
            </a:r>
            <a:r>
              <a:rPr lang="en-US" dirty="0"/>
              <a:t> with </a:t>
            </a:r>
            <a:r>
              <a:rPr lang="en-US" b="1" dirty="0"/>
              <a:t>varying pulse widths</a:t>
            </a:r>
            <a:r>
              <a:rPr lang="en-US" dirty="0"/>
              <a:t>, such that the </a:t>
            </a:r>
            <a:r>
              <a:rPr lang="en-US" b="1" dirty="0"/>
              <a:t>average voltage follows a sine wave</a:t>
            </a:r>
            <a:r>
              <a:rPr lang="en-US" dirty="0"/>
              <a:t>.</a:t>
            </a:r>
            <a:endParaRPr lang="en-IN" sz="1200" baseline="-25000" dirty="0"/>
          </a:p>
        </p:txBody>
      </p:sp>
      <p:sp>
        <p:nvSpPr>
          <p:cNvPr id="4" name="Slide Number Placeholder 3">
            <a:extLst>
              <a:ext uri="{FF2B5EF4-FFF2-40B4-BE49-F238E27FC236}">
                <a16:creationId xmlns:a16="http://schemas.microsoft.com/office/drawing/2014/main" id="{E6BF2B16-C309-AF5A-059E-B53C385FFF95}"/>
              </a:ext>
            </a:extLst>
          </p:cNvPr>
          <p:cNvSpPr>
            <a:spLocks noGrp="1"/>
          </p:cNvSpPr>
          <p:nvPr>
            <p:ph type="sldNum" sz="quarter" idx="5"/>
          </p:nvPr>
        </p:nvSpPr>
        <p:spPr/>
        <p:txBody>
          <a:bodyPr/>
          <a:lstStyle/>
          <a:p>
            <a:fld id="{4F9CF830-B9CC-4216-B76B-4A88245937B8}" type="slidenum">
              <a:rPr lang="en-IN" smtClean="0"/>
              <a:t>26</a:t>
            </a:fld>
            <a:endParaRPr lang="en-IN"/>
          </a:p>
        </p:txBody>
      </p:sp>
    </p:spTree>
    <p:extLst>
      <p:ext uri="{BB962C8B-B14F-4D97-AF65-F5344CB8AC3E}">
        <p14:creationId xmlns:p14="http://schemas.microsoft.com/office/powerpoint/2010/main" val="1790197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Due to the large value of the inductor placed in series with the DC source in CSI. When a short circuit situation arises, the current takes time to rise. </a:t>
            </a:r>
          </a:p>
          <a:p>
            <a:endParaRPr lang="en-IN" dirty="0"/>
          </a:p>
          <a:p>
            <a:r>
              <a:rPr lang="en-IN" dirty="0"/>
              <a:t>In fact when a H – bridge is used, you should never interrupt the path of current, so it is preferred to short the source before moving on to the next combination of switches.</a:t>
            </a:r>
          </a:p>
          <a:p>
            <a:endParaRPr lang="en-IN" dirty="0"/>
          </a:p>
          <a:p>
            <a:r>
              <a:rPr lang="en-IN" dirty="0"/>
              <a:t>This would not turn out so good in VSI, where dead zones are specifically added in order to not short circuit the voltage source.</a:t>
            </a:r>
          </a:p>
          <a:p>
            <a:endParaRPr lang="en-IN" dirty="0"/>
          </a:p>
          <a:p>
            <a:r>
              <a:rPr lang="en-IN" dirty="0"/>
              <a:t>Since I am designing this inverter for electrical machine application its important to also note that:</a:t>
            </a:r>
          </a:p>
          <a:p>
            <a:endParaRPr lang="en-IN" dirty="0"/>
          </a:p>
          <a:p>
            <a:r>
              <a:rPr lang="en-IN" dirty="0"/>
              <a:t>VSI = Speed Control</a:t>
            </a:r>
          </a:p>
          <a:p>
            <a:r>
              <a:rPr lang="en-IN" dirty="0"/>
              <a:t>CSI = Torque Control</a:t>
            </a:r>
            <a:br>
              <a:rPr lang="en-IN" dirty="0"/>
            </a:br>
            <a:br>
              <a:rPr lang="en-IN" dirty="0"/>
            </a:br>
            <a:br>
              <a:rPr lang="en-IN" dirty="0"/>
            </a:br>
            <a:endParaRPr lang="en-IN" dirty="0"/>
          </a:p>
          <a:p>
            <a:endParaRPr lang="en-IN" dirty="0"/>
          </a:p>
        </p:txBody>
      </p:sp>
      <p:sp>
        <p:nvSpPr>
          <p:cNvPr id="4" name="Slide Number Placeholder 3"/>
          <p:cNvSpPr>
            <a:spLocks noGrp="1"/>
          </p:cNvSpPr>
          <p:nvPr>
            <p:ph type="sldNum" sz="quarter" idx="5"/>
          </p:nvPr>
        </p:nvSpPr>
        <p:spPr/>
        <p:txBody>
          <a:bodyPr/>
          <a:lstStyle/>
          <a:p>
            <a:fld id="{4F9CF830-B9CC-4216-B76B-4A88245937B8}" type="slidenum">
              <a:rPr lang="en-IN" smtClean="0"/>
              <a:t>3</a:t>
            </a:fld>
            <a:endParaRPr lang="en-IN"/>
          </a:p>
        </p:txBody>
      </p:sp>
    </p:spTree>
    <p:extLst>
      <p:ext uri="{BB962C8B-B14F-4D97-AF65-F5344CB8AC3E}">
        <p14:creationId xmlns:p14="http://schemas.microsoft.com/office/powerpoint/2010/main" val="3213883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DAA63-89C9-4C64-4A9D-96F7635951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57A1B2-6FA1-60CB-F757-56C455234A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22E7F-37EC-5BB6-8085-58999673840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baseline="-25000" dirty="0"/>
              <a:t>If the sawtooth wave used, is not triangular, then the rising time width and falling time width will no longer be the same. Symmetry in the wave is lost, and even harmonics will also start to appear.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baseline="-25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baseline="-25000" dirty="0"/>
              <a:t>Clipping = Low order harmonics are created.</a:t>
            </a:r>
          </a:p>
        </p:txBody>
      </p:sp>
      <p:sp>
        <p:nvSpPr>
          <p:cNvPr id="4" name="Slide Number Placeholder 3">
            <a:extLst>
              <a:ext uri="{FF2B5EF4-FFF2-40B4-BE49-F238E27FC236}">
                <a16:creationId xmlns:a16="http://schemas.microsoft.com/office/drawing/2014/main" id="{3573029C-C526-02FF-2B11-B82B8CD7FB48}"/>
              </a:ext>
            </a:extLst>
          </p:cNvPr>
          <p:cNvSpPr>
            <a:spLocks noGrp="1"/>
          </p:cNvSpPr>
          <p:nvPr>
            <p:ph type="sldNum" sz="quarter" idx="5"/>
          </p:nvPr>
        </p:nvSpPr>
        <p:spPr/>
        <p:txBody>
          <a:bodyPr/>
          <a:lstStyle/>
          <a:p>
            <a:fld id="{4F9CF830-B9CC-4216-B76B-4A88245937B8}" type="slidenum">
              <a:rPr lang="en-IN" smtClean="0"/>
              <a:t>27</a:t>
            </a:fld>
            <a:endParaRPr lang="en-IN"/>
          </a:p>
        </p:txBody>
      </p:sp>
    </p:spTree>
    <p:extLst>
      <p:ext uri="{BB962C8B-B14F-4D97-AF65-F5344CB8AC3E}">
        <p14:creationId xmlns:p14="http://schemas.microsoft.com/office/powerpoint/2010/main" val="2090279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3C884-9646-4875-1236-A6CA5005E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2302D-9FB8-04B9-5C69-9344AE5EBC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EA9AF-30B2-4F89-85E4-670BB428EC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baseline="-25000" dirty="0"/>
              <a:t>If the sawtooth wave used, is not triangular, then the rising time width and falling time width will no longer be the same. Symmetry in the wave is lost, and even harmonics will also start to appear.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baseline="-25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baseline="-25000" dirty="0"/>
              <a:t>Clipping = Low order harmonics are created.</a:t>
            </a:r>
          </a:p>
        </p:txBody>
      </p:sp>
      <p:sp>
        <p:nvSpPr>
          <p:cNvPr id="4" name="Slide Number Placeholder 3">
            <a:extLst>
              <a:ext uri="{FF2B5EF4-FFF2-40B4-BE49-F238E27FC236}">
                <a16:creationId xmlns:a16="http://schemas.microsoft.com/office/drawing/2014/main" id="{EAEC138B-A5C4-BBFA-9358-649A974007E1}"/>
              </a:ext>
            </a:extLst>
          </p:cNvPr>
          <p:cNvSpPr>
            <a:spLocks noGrp="1"/>
          </p:cNvSpPr>
          <p:nvPr>
            <p:ph type="sldNum" sz="quarter" idx="5"/>
          </p:nvPr>
        </p:nvSpPr>
        <p:spPr/>
        <p:txBody>
          <a:bodyPr/>
          <a:lstStyle/>
          <a:p>
            <a:fld id="{4F9CF830-B9CC-4216-B76B-4A88245937B8}" type="slidenum">
              <a:rPr lang="en-IN" smtClean="0"/>
              <a:t>28</a:t>
            </a:fld>
            <a:endParaRPr lang="en-IN"/>
          </a:p>
        </p:txBody>
      </p:sp>
    </p:spTree>
    <p:extLst>
      <p:ext uri="{BB962C8B-B14F-4D97-AF65-F5344CB8AC3E}">
        <p14:creationId xmlns:p14="http://schemas.microsoft.com/office/powerpoint/2010/main" val="3297271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B312B-90E9-ACC0-CBC8-2EF811A31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2441D-7673-CD33-0C1C-B62FEA2BC9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9EF35C-D9BB-4007-74CD-6A06E43EB2C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3BB5C7-CFD1-8DCB-A5C1-9A79B5619C88}"/>
              </a:ext>
            </a:extLst>
          </p:cNvPr>
          <p:cNvSpPr>
            <a:spLocks noGrp="1"/>
          </p:cNvSpPr>
          <p:nvPr>
            <p:ph type="sldNum" sz="quarter" idx="5"/>
          </p:nvPr>
        </p:nvSpPr>
        <p:spPr/>
        <p:txBody>
          <a:bodyPr/>
          <a:lstStyle/>
          <a:p>
            <a:fld id="{4F9CF830-B9CC-4216-B76B-4A88245937B8}" type="slidenum">
              <a:rPr lang="en-IN" smtClean="0"/>
              <a:t>30</a:t>
            </a:fld>
            <a:endParaRPr lang="en-IN"/>
          </a:p>
        </p:txBody>
      </p:sp>
    </p:spTree>
    <p:extLst>
      <p:ext uri="{BB962C8B-B14F-4D97-AF65-F5344CB8AC3E}">
        <p14:creationId xmlns:p14="http://schemas.microsoft.com/office/powerpoint/2010/main" val="1971638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C6CA2-8D58-4390-F958-F8FF2DF093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2E2B82-F44D-CDD3-1A67-D464C1D42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0FE5C2-C4B4-0B03-0EB8-43086677524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F21E95-2174-4BEB-0AF7-C682310D6AEE}"/>
              </a:ext>
            </a:extLst>
          </p:cNvPr>
          <p:cNvSpPr>
            <a:spLocks noGrp="1"/>
          </p:cNvSpPr>
          <p:nvPr>
            <p:ph type="sldNum" sz="quarter" idx="5"/>
          </p:nvPr>
        </p:nvSpPr>
        <p:spPr/>
        <p:txBody>
          <a:bodyPr/>
          <a:lstStyle/>
          <a:p>
            <a:fld id="{4F9CF830-B9CC-4216-B76B-4A88245937B8}" type="slidenum">
              <a:rPr lang="en-IN" smtClean="0"/>
              <a:t>31</a:t>
            </a:fld>
            <a:endParaRPr lang="en-IN"/>
          </a:p>
        </p:txBody>
      </p:sp>
    </p:spTree>
    <p:extLst>
      <p:ext uri="{BB962C8B-B14F-4D97-AF65-F5344CB8AC3E}">
        <p14:creationId xmlns:p14="http://schemas.microsoft.com/office/powerpoint/2010/main" val="3080069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D5DF7-045C-1120-B044-CF941B67CD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DA3465-3709-A3C5-E704-AB89E76498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2B6568-1494-4DA8-2157-0F82160116A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E71ED32-658B-75FF-2466-5C3F24B9F62B}"/>
              </a:ext>
            </a:extLst>
          </p:cNvPr>
          <p:cNvSpPr>
            <a:spLocks noGrp="1"/>
          </p:cNvSpPr>
          <p:nvPr>
            <p:ph type="sldNum" sz="quarter" idx="5"/>
          </p:nvPr>
        </p:nvSpPr>
        <p:spPr/>
        <p:txBody>
          <a:bodyPr/>
          <a:lstStyle/>
          <a:p>
            <a:fld id="{4F9CF830-B9CC-4216-B76B-4A88245937B8}" type="slidenum">
              <a:rPr lang="en-IN" smtClean="0"/>
              <a:t>32</a:t>
            </a:fld>
            <a:endParaRPr lang="en-IN"/>
          </a:p>
        </p:txBody>
      </p:sp>
    </p:spTree>
    <p:extLst>
      <p:ext uri="{BB962C8B-B14F-4D97-AF65-F5344CB8AC3E}">
        <p14:creationId xmlns:p14="http://schemas.microsoft.com/office/powerpoint/2010/main" val="1204226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9CF830-B9CC-4216-B76B-4A88245937B8}" type="slidenum">
              <a:rPr lang="en-IN" smtClean="0"/>
              <a:t>33</a:t>
            </a:fld>
            <a:endParaRPr lang="en-IN"/>
          </a:p>
        </p:txBody>
      </p:sp>
    </p:spTree>
    <p:extLst>
      <p:ext uri="{BB962C8B-B14F-4D97-AF65-F5344CB8AC3E}">
        <p14:creationId xmlns:p14="http://schemas.microsoft.com/office/powerpoint/2010/main" val="1973068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66236-6D34-3BFC-3AD1-7F8C5ECA95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6DEA1-8FF6-77F0-4872-28F381CFD1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4AD2A6-5A76-8750-327C-831C212F428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3E482C8-74D4-AD09-3E46-FC4F2C1C4BA4}"/>
              </a:ext>
            </a:extLst>
          </p:cNvPr>
          <p:cNvSpPr>
            <a:spLocks noGrp="1"/>
          </p:cNvSpPr>
          <p:nvPr>
            <p:ph type="sldNum" sz="quarter" idx="5"/>
          </p:nvPr>
        </p:nvSpPr>
        <p:spPr/>
        <p:txBody>
          <a:bodyPr/>
          <a:lstStyle/>
          <a:p>
            <a:fld id="{4F9CF830-B9CC-4216-B76B-4A88245937B8}" type="slidenum">
              <a:rPr lang="en-IN" smtClean="0"/>
              <a:t>34</a:t>
            </a:fld>
            <a:endParaRPr lang="en-IN"/>
          </a:p>
        </p:txBody>
      </p:sp>
    </p:spTree>
    <p:extLst>
      <p:ext uri="{BB962C8B-B14F-4D97-AF65-F5344CB8AC3E}">
        <p14:creationId xmlns:p14="http://schemas.microsoft.com/office/powerpoint/2010/main" val="2123242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068CF-CB11-5852-B68F-6B0C4B08F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B6507-9088-984E-737E-CAE7F29F82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84F0B5-C283-6611-F6A6-631F890F34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263AC8C-22D9-80C0-F118-2E9C14D20D72}"/>
              </a:ext>
            </a:extLst>
          </p:cNvPr>
          <p:cNvSpPr>
            <a:spLocks noGrp="1"/>
          </p:cNvSpPr>
          <p:nvPr>
            <p:ph type="sldNum" sz="quarter" idx="5"/>
          </p:nvPr>
        </p:nvSpPr>
        <p:spPr/>
        <p:txBody>
          <a:bodyPr/>
          <a:lstStyle/>
          <a:p>
            <a:fld id="{4F9CF830-B9CC-4216-B76B-4A88245937B8}" type="slidenum">
              <a:rPr lang="en-IN" smtClean="0"/>
              <a:t>35</a:t>
            </a:fld>
            <a:endParaRPr lang="en-IN"/>
          </a:p>
        </p:txBody>
      </p:sp>
    </p:spTree>
    <p:extLst>
      <p:ext uri="{BB962C8B-B14F-4D97-AF65-F5344CB8AC3E}">
        <p14:creationId xmlns:p14="http://schemas.microsoft.com/office/powerpoint/2010/main" val="3976278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0372F-C1C7-6EE3-F195-A241456AB0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0E4BD5-CF8C-1F6B-EF4E-7D46FF160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2EF81-F928-5D5A-72D6-1F25D37C57D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0B0DC2C-00A3-50CD-1420-95639E4154EE}"/>
              </a:ext>
            </a:extLst>
          </p:cNvPr>
          <p:cNvSpPr>
            <a:spLocks noGrp="1"/>
          </p:cNvSpPr>
          <p:nvPr>
            <p:ph type="sldNum" sz="quarter" idx="5"/>
          </p:nvPr>
        </p:nvSpPr>
        <p:spPr/>
        <p:txBody>
          <a:bodyPr/>
          <a:lstStyle/>
          <a:p>
            <a:fld id="{4F9CF830-B9CC-4216-B76B-4A88245937B8}" type="slidenum">
              <a:rPr lang="en-IN" smtClean="0"/>
              <a:t>36</a:t>
            </a:fld>
            <a:endParaRPr lang="en-IN"/>
          </a:p>
        </p:txBody>
      </p:sp>
    </p:spTree>
    <p:extLst>
      <p:ext uri="{BB962C8B-B14F-4D97-AF65-F5344CB8AC3E}">
        <p14:creationId xmlns:p14="http://schemas.microsoft.com/office/powerpoint/2010/main" val="2988868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12E0C-4B0C-E06F-A62D-75623BFCF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47AF18-49A7-F218-3945-BBCFDF5129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466E7-D424-2D5C-3372-8393759194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baseline="-25000" dirty="0"/>
          </a:p>
        </p:txBody>
      </p:sp>
      <p:sp>
        <p:nvSpPr>
          <p:cNvPr id="4" name="Slide Number Placeholder 3">
            <a:extLst>
              <a:ext uri="{FF2B5EF4-FFF2-40B4-BE49-F238E27FC236}">
                <a16:creationId xmlns:a16="http://schemas.microsoft.com/office/drawing/2014/main" id="{2E64CA47-065C-2391-F798-36F6EED57429}"/>
              </a:ext>
            </a:extLst>
          </p:cNvPr>
          <p:cNvSpPr>
            <a:spLocks noGrp="1"/>
          </p:cNvSpPr>
          <p:nvPr>
            <p:ph type="sldNum" sz="quarter" idx="5"/>
          </p:nvPr>
        </p:nvSpPr>
        <p:spPr/>
        <p:txBody>
          <a:bodyPr/>
          <a:lstStyle/>
          <a:p>
            <a:fld id="{4F9CF830-B9CC-4216-B76B-4A88245937B8}" type="slidenum">
              <a:rPr lang="en-IN" smtClean="0"/>
              <a:t>37</a:t>
            </a:fld>
            <a:endParaRPr lang="en-IN"/>
          </a:p>
        </p:txBody>
      </p:sp>
    </p:spTree>
    <p:extLst>
      <p:ext uri="{BB962C8B-B14F-4D97-AF65-F5344CB8AC3E}">
        <p14:creationId xmlns:p14="http://schemas.microsoft.com/office/powerpoint/2010/main" val="138071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40E8D-5B52-0F81-8FAA-491635365D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D520C-8816-7FD3-A1BF-C77B37A5AC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D43B74-3F88-2580-78D6-27E138589F91}"/>
              </a:ext>
            </a:extLst>
          </p:cNvPr>
          <p:cNvSpPr>
            <a:spLocks noGrp="1"/>
          </p:cNvSpPr>
          <p:nvPr>
            <p:ph type="body" idx="1"/>
          </p:nvPr>
        </p:nvSpPr>
        <p:spPr/>
        <p:txBody>
          <a:bodyPr/>
          <a:lstStyle/>
          <a:p>
            <a:r>
              <a:rPr lang="en-IN" dirty="0"/>
              <a:t>Due to the large value of the inductor placed in series with the DC source in CSI. When a short circuit situation arises, the current takes time to rise. </a:t>
            </a:r>
          </a:p>
          <a:p>
            <a:endParaRPr lang="en-IN" dirty="0"/>
          </a:p>
          <a:p>
            <a:r>
              <a:rPr lang="en-IN" dirty="0"/>
              <a:t>In fact when a H – bridge is used, you should never interrupt the path of current, so it is preferred to short the source before moving on to the next combination of switches.</a:t>
            </a:r>
          </a:p>
          <a:p>
            <a:endParaRPr lang="en-IN" dirty="0"/>
          </a:p>
          <a:p>
            <a:r>
              <a:rPr lang="en-IN" dirty="0"/>
              <a:t>This would not turn out so good in VSI, where dead zones are specifically added in order to not short circuit the voltage source.</a:t>
            </a:r>
          </a:p>
          <a:p>
            <a:endParaRPr lang="en-IN" dirty="0"/>
          </a:p>
          <a:p>
            <a:r>
              <a:rPr lang="en-IN" dirty="0"/>
              <a:t>Since I am designing this inverter for electrical machine application its important to also note that:</a:t>
            </a:r>
          </a:p>
          <a:p>
            <a:endParaRPr lang="en-IN" dirty="0"/>
          </a:p>
          <a:p>
            <a:r>
              <a:rPr lang="en-IN" dirty="0"/>
              <a:t>VSI = Speed Control</a:t>
            </a:r>
          </a:p>
          <a:p>
            <a:r>
              <a:rPr lang="en-IN" dirty="0"/>
              <a:t>CSI = Torque Control</a:t>
            </a:r>
          </a:p>
          <a:p>
            <a:endParaRPr lang="en-IN" dirty="0"/>
          </a:p>
        </p:txBody>
      </p:sp>
      <p:sp>
        <p:nvSpPr>
          <p:cNvPr id="4" name="Slide Number Placeholder 3">
            <a:extLst>
              <a:ext uri="{FF2B5EF4-FFF2-40B4-BE49-F238E27FC236}">
                <a16:creationId xmlns:a16="http://schemas.microsoft.com/office/drawing/2014/main" id="{A200CA08-AB7A-CE14-2D89-6E88C58C921D}"/>
              </a:ext>
            </a:extLst>
          </p:cNvPr>
          <p:cNvSpPr>
            <a:spLocks noGrp="1"/>
          </p:cNvSpPr>
          <p:nvPr>
            <p:ph type="sldNum" sz="quarter" idx="5"/>
          </p:nvPr>
        </p:nvSpPr>
        <p:spPr/>
        <p:txBody>
          <a:bodyPr/>
          <a:lstStyle/>
          <a:p>
            <a:fld id="{4F9CF830-B9CC-4216-B76B-4A88245937B8}" type="slidenum">
              <a:rPr lang="en-IN" smtClean="0"/>
              <a:t>4</a:t>
            </a:fld>
            <a:endParaRPr lang="en-IN"/>
          </a:p>
        </p:txBody>
      </p:sp>
    </p:spTree>
    <p:extLst>
      <p:ext uri="{BB962C8B-B14F-4D97-AF65-F5344CB8AC3E}">
        <p14:creationId xmlns:p14="http://schemas.microsoft.com/office/powerpoint/2010/main" val="150597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C5239-786D-16DD-1719-A1DE72EEAC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7004E0-DD22-3E11-34A5-319F3CCB3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0E2F6B-7499-4D81-564C-14A38A4103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300F9E8-E382-C09B-07C7-D33AF7246284}"/>
              </a:ext>
            </a:extLst>
          </p:cNvPr>
          <p:cNvSpPr>
            <a:spLocks noGrp="1"/>
          </p:cNvSpPr>
          <p:nvPr>
            <p:ph type="sldNum" sz="quarter" idx="5"/>
          </p:nvPr>
        </p:nvSpPr>
        <p:spPr/>
        <p:txBody>
          <a:bodyPr/>
          <a:lstStyle/>
          <a:p>
            <a:fld id="{4F9CF830-B9CC-4216-B76B-4A88245937B8}" type="slidenum">
              <a:rPr lang="en-IN" smtClean="0"/>
              <a:t>38</a:t>
            </a:fld>
            <a:endParaRPr lang="en-IN"/>
          </a:p>
        </p:txBody>
      </p:sp>
    </p:spTree>
    <p:extLst>
      <p:ext uri="{BB962C8B-B14F-4D97-AF65-F5344CB8AC3E}">
        <p14:creationId xmlns:p14="http://schemas.microsoft.com/office/powerpoint/2010/main" val="2032300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05B78-07D7-35E5-21F8-3A03468497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907627-538C-F139-5E80-C4B003F938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73399B-BD2F-24F6-B021-D29F27D040F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8994BE5-9916-805B-9816-3D1D8233ECD0}"/>
              </a:ext>
            </a:extLst>
          </p:cNvPr>
          <p:cNvSpPr>
            <a:spLocks noGrp="1"/>
          </p:cNvSpPr>
          <p:nvPr>
            <p:ph type="sldNum" sz="quarter" idx="5"/>
          </p:nvPr>
        </p:nvSpPr>
        <p:spPr/>
        <p:txBody>
          <a:bodyPr/>
          <a:lstStyle/>
          <a:p>
            <a:fld id="{4F9CF830-B9CC-4216-B76B-4A88245937B8}" type="slidenum">
              <a:rPr lang="en-IN" smtClean="0"/>
              <a:t>39</a:t>
            </a:fld>
            <a:endParaRPr lang="en-IN"/>
          </a:p>
        </p:txBody>
      </p:sp>
    </p:spTree>
    <p:extLst>
      <p:ext uri="{BB962C8B-B14F-4D97-AF65-F5344CB8AC3E}">
        <p14:creationId xmlns:p14="http://schemas.microsoft.com/office/powerpoint/2010/main" val="2610611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583E8-9549-5EA7-5E4A-02B453548D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7E0A4-80DB-85F2-835D-1A6ED16E28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1844DB-5696-7135-49AB-773E984F4C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baseline="-25000" dirty="0"/>
          </a:p>
        </p:txBody>
      </p:sp>
      <p:sp>
        <p:nvSpPr>
          <p:cNvPr id="4" name="Slide Number Placeholder 3">
            <a:extLst>
              <a:ext uri="{FF2B5EF4-FFF2-40B4-BE49-F238E27FC236}">
                <a16:creationId xmlns:a16="http://schemas.microsoft.com/office/drawing/2014/main" id="{AEA81D34-21EE-B2C9-2C3A-7138A5C6FFB6}"/>
              </a:ext>
            </a:extLst>
          </p:cNvPr>
          <p:cNvSpPr>
            <a:spLocks noGrp="1"/>
          </p:cNvSpPr>
          <p:nvPr>
            <p:ph type="sldNum" sz="quarter" idx="5"/>
          </p:nvPr>
        </p:nvSpPr>
        <p:spPr/>
        <p:txBody>
          <a:bodyPr/>
          <a:lstStyle/>
          <a:p>
            <a:fld id="{4F9CF830-B9CC-4216-B76B-4A88245937B8}" type="slidenum">
              <a:rPr lang="en-IN" smtClean="0"/>
              <a:t>40</a:t>
            </a:fld>
            <a:endParaRPr lang="en-IN"/>
          </a:p>
        </p:txBody>
      </p:sp>
    </p:spTree>
    <p:extLst>
      <p:ext uri="{BB962C8B-B14F-4D97-AF65-F5344CB8AC3E}">
        <p14:creationId xmlns:p14="http://schemas.microsoft.com/office/powerpoint/2010/main" val="29673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1A195-7F89-0B56-5599-C85CB8C6EC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F998B9-A903-8E1B-0B4E-EDFFF38D02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B65CD3-B3FB-EDFD-A9DB-AF9FA339237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E55BB99-ABBF-21EA-BE05-0596E473D590}"/>
              </a:ext>
            </a:extLst>
          </p:cNvPr>
          <p:cNvSpPr>
            <a:spLocks noGrp="1"/>
          </p:cNvSpPr>
          <p:nvPr>
            <p:ph type="sldNum" sz="quarter" idx="5"/>
          </p:nvPr>
        </p:nvSpPr>
        <p:spPr/>
        <p:txBody>
          <a:bodyPr/>
          <a:lstStyle/>
          <a:p>
            <a:fld id="{4F9CF830-B9CC-4216-B76B-4A88245937B8}" type="slidenum">
              <a:rPr lang="en-IN" smtClean="0"/>
              <a:t>41</a:t>
            </a:fld>
            <a:endParaRPr lang="en-IN"/>
          </a:p>
        </p:txBody>
      </p:sp>
    </p:spTree>
    <p:extLst>
      <p:ext uri="{BB962C8B-B14F-4D97-AF65-F5344CB8AC3E}">
        <p14:creationId xmlns:p14="http://schemas.microsoft.com/office/powerpoint/2010/main" val="1240151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25647-42AE-3AC2-5BB8-5C5A323A2D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C63F8-0108-FC2D-7F4F-741D983A2D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3D418A-B630-D296-4568-B49B79F0F9E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4D58D06-07E9-B4D3-EB4D-B30096EE1A9D}"/>
              </a:ext>
            </a:extLst>
          </p:cNvPr>
          <p:cNvSpPr>
            <a:spLocks noGrp="1"/>
          </p:cNvSpPr>
          <p:nvPr>
            <p:ph type="sldNum" sz="quarter" idx="5"/>
          </p:nvPr>
        </p:nvSpPr>
        <p:spPr/>
        <p:txBody>
          <a:bodyPr/>
          <a:lstStyle/>
          <a:p>
            <a:fld id="{4F9CF830-B9CC-4216-B76B-4A88245937B8}" type="slidenum">
              <a:rPr lang="en-IN" smtClean="0"/>
              <a:t>42</a:t>
            </a:fld>
            <a:endParaRPr lang="en-IN"/>
          </a:p>
        </p:txBody>
      </p:sp>
    </p:spTree>
    <p:extLst>
      <p:ext uri="{BB962C8B-B14F-4D97-AF65-F5344CB8AC3E}">
        <p14:creationId xmlns:p14="http://schemas.microsoft.com/office/powerpoint/2010/main" val="1378297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4E9C1-03E6-6375-54C2-6A4B06755D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A55ED-AB24-7114-4DB5-F031DAF93A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59B03A-39C1-7F62-8838-153819DFDF3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baseline="-25000" dirty="0"/>
          </a:p>
        </p:txBody>
      </p:sp>
      <p:sp>
        <p:nvSpPr>
          <p:cNvPr id="4" name="Slide Number Placeholder 3">
            <a:extLst>
              <a:ext uri="{FF2B5EF4-FFF2-40B4-BE49-F238E27FC236}">
                <a16:creationId xmlns:a16="http://schemas.microsoft.com/office/drawing/2014/main" id="{A72458C1-2305-7A65-FAF1-859296D96CD3}"/>
              </a:ext>
            </a:extLst>
          </p:cNvPr>
          <p:cNvSpPr>
            <a:spLocks noGrp="1"/>
          </p:cNvSpPr>
          <p:nvPr>
            <p:ph type="sldNum" sz="quarter" idx="5"/>
          </p:nvPr>
        </p:nvSpPr>
        <p:spPr/>
        <p:txBody>
          <a:bodyPr/>
          <a:lstStyle/>
          <a:p>
            <a:fld id="{4F9CF830-B9CC-4216-B76B-4A88245937B8}" type="slidenum">
              <a:rPr lang="en-IN" smtClean="0"/>
              <a:t>43</a:t>
            </a:fld>
            <a:endParaRPr lang="en-IN"/>
          </a:p>
        </p:txBody>
      </p:sp>
    </p:spTree>
    <p:extLst>
      <p:ext uri="{BB962C8B-B14F-4D97-AF65-F5344CB8AC3E}">
        <p14:creationId xmlns:p14="http://schemas.microsoft.com/office/powerpoint/2010/main" val="410275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81F31-B138-7C68-D7CE-9FD827309F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658559-3C79-D9BA-583B-A3CC5C4AD9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2E2E4B-3E41-7F79-9ACC-8C6D6612441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E7705A7-85A3-CFC2-BB54-F8A57138629B}"/>
              </a:ext>
            </a:extLst>
          </p:cNvPr>
          <p:cNvSpPr>
            <a:spLocks noGrp="1"/>
          </p:cNvSpPr>
          <p:nvPr>
            <p:ph type="sldNum" sz="quarter" idx="5"/>
          </p:nvPr>
        </p:nvSpPr>
        <p:spPr/>
        <p:txBody>
          <a:bodyPr/>
          <a:lstStyle/>
          <a:p>
            <a:fld id="{4F9CF830-B9CC-4216-B76B-4A88245937B8}" type="slidenum">
              <a:rPr lang="en-IN" smtClean="0"/>
              <a:t>44</a:t>
            </a:fld>
            <a:endParaRPr lang="en-IN"/>
          </a:p>
        </p:txBody>
      </p:sp>
    </p:spTree>
    <p:extLst>
      <p:ext uri="{BB962C8B-B14F-4D97-AF65-F5344CB8AC3E}">
        <p14:creationId xmlns:p14="http://schemas.microsoft.com/office/powerpoint/2010/main" val="40105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B0CC0-C8A4-C6E7-C983-94252B520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239C0F-AF11-F48C-16C8-DDF6E1D29D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B5A0F0-E9AB-ED4C-E9F6-00AF1AD790D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BFA5AD-A1E6-2CC2-DE19-317D3682C2D9}"/>
              </a:ext>
            </a:extLst>
          </p:cNvPr>
          <p:cNvSpPr>
            <a:spLocks noGrp="1"/>
          </p:cNvSpPr>
          <p:nvPr>
            <p:ph type="sldNum" sz="quarter" idx="5"/>
          </p:nvPr>
        </p:nvSpPr>
        <p:spPr/>
        <p:txBody>
          <a:bodyPr/>
          <a:lstStyle/>
          <a:p>
            <a:fld id="{4F9CF830-B9CC-4216-B76B-4A88245937B8}" type="slidenum">
              <a:rPr lang="en-IN" smtClean="0"/>
              <a:t>45</a:t>
            </a:fld>
            <a:endParaRPr lang="en-IN"/>
          </a:p>
        </p:txBody>
      </p:sp>
    </p:spTree>
    <p:extLst>
      <p:ext uri="{BB962C8B-B14F-4D97-AF65-F5344CB8AC3E}">
        <p14:creationId xmlns:p14="http://schemas.microsoft.com/office/powerpoint/2010/main" val="1501545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A4107-013C-43F9-92AB-51F3EE53AD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CEB76F-AE99-CAF6-B8A2-20A0E28D04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6A9933-4460-4C83-2FFB-CB174A3EA2E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1" baseline="-25000" dirty="0"/>
          </a:p>
        </p:txBody>
      </p:sp>
      <p:sp>
        <p:nvSpPr>
          <p:cNvPr id="4" name="Slide Number Placeholder 3">
            <a:extLst>
              <a:ext uri="{FF2B5EF4-FFF2-40B4-BE49-F238E27FC236}">
                <a16:creationId xmlns:a16="http://schemas.microsoft.com/office/drawing/2014/main" id="{144A5247-9817-3881-927A-A9237F308D33}"/>
              </a:ext>
            </a:extLst>
          </p:cNvPr>
          <p:cNvSpPr>
            <a:spLocks noGrp="1"/>
          </p:cNvSpPr>
          <p:nvPr>
            <p:ph type="sldNum" sz="quarter" idx="5"/>
          </p:nvPr>
        </p:nvSpPr>
        <p:spPr/>
        <p:txBody>
          <a:bodyPr/>
          <a:lstStyle/>
          <a:p>
            <a:fld id="{4F9CF830-B9CC-4216-B76B-4A88245937B8}" type="slidenum">
              <a:rPr lang="en-IN" smtClean="0"/>
              <a:t>46</a:t>
            </a:fld>
            <a:endParaRPr lang="en-IN"/>
          </a:p>
        </p:txBody>
      </p:sp>
    </p:spTree>
    <p:extLst>
      <p:ext uri="{BB962C8B-B14F-4D97-AF65-F5344CB8AC3E}">
        <p14:creationId xmlns:p14="http://schemas.microsoft.com/office/powerpoint/2010/main" val="1125166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Talk about switches here:</a:t>
            </a:r>
            <a:br>
              <a:rPr lang="en-IN" dirty="0"/>
            </a:br>
            <a:r>
              <a:rPr lang="en-IN" dirty="0"/>
              <a:t>Mainly there are three switches</a:t>
            </a:r>
            <a:br>
              <a:rPr lang="en-IN" dirty="0"/>
            </a:br>
            <a:r>
              <a:rPr lang="en-IN" dirty="0"/>
              <a:t>1. BJT</a:t>
            </a:r>
          </a:p>
          <a:p>
            <a:r>
              <a:rPr lang="en-IN" dirty="0"/>
              <a:t>2. MOSFET</a:t>
            </a:r>
          </a:p>
          <a:p>
            <a:r>
              <a:rPr lang="en-IN" dirty="0"/>
              <a:t>3. IGBT</a:t>
            </a:r>
          </a:p>
          <a:p>
            <a:endParaRPr lang="en-IN" dirty="0"/>
          </a:p>
          <a:p>
            <a:r>
              <a:rPr lang="en-IN" dirty="0"/>
              <a:t>BJT requires current in its base to turn on, less switching frequency.</a:t>
            </a:r>
          </a:p>
          <a:p>
            <a:r>
              <a:rPr lang="en-IN" dirty="0"/>
              <a:t>MOSFET requires voltage at its gate to turn on, high switching frequency, has moderate voltage blocking capability, suitable for high voltage and moderate current</a:t>
            </a:r>
          </a:p>
          <a:p>
            <a:r>
              <a:rPr lang="en-IN" dirty="0"/>
              <a:t>IGBT requires voltage at its gate to turn on, high switching frequency, has high voltage blocking capability, suitable for high voltage and current. So this can be chosen to make electric drives.</a:t>
            </a:r>
          </a:p>
        </p:txBody>
      </p:sp>
      <p:sp>
        <p:nvSpPr>
          <p:cNvPr id="4" name="Slide Number Placeholder 3"/>
          <p:cNvSpPr>
            <a:spLocks noGrp="1"/>
          </p:cNvSpPr>
          <p:nvPr>
            <p:ph type="sldNum" sz="quarter" idx="5"/>
          </p:nvPr>
        </p:nvSpPr>
        <p:spPr/>
        <p:txBody>
          <a:bodyPr/>
          <a:lstStyle/>
          <a:p>
            <a:fld id="{4F9CF830-B9CC-4216-B76B-4A88245937B8}" type="slidenum">
              <a:rPr lang="en-IN" smtClean="0"/>
              <a:t>9</a:t>
            </a:fld>
            <a:endParaRPr lang="en-IN"/>
          </a:p>
        </p:txBody>
      </p:sp>
    </p:spTree>
    <p:extLst>
      <p:ext uri="{BB962C8B-B14F-4D97-AF65-F5344CB8AC3E}">
        <p14:creationId xmlns:p14="http://schemas.microsoft.com/office/powerpoint/2010/main" val="31306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L1 &amp; L2 are the terminals of the load</a:t>
            </a:r>
          </a:p>
          <a:p>
            <a:endParaRPr lang="en-IN" dirty="0"/>
          </a:p>
          <a:p>
            <a:r>
              <a:rPr lang="en-IN" dirty="0"/>
              <a:t>Since this is a Voltage source inverter, it is important to note that (S1 S3) and (S2 S4) are forbidden combinations.</a:t>
            </a:r>
          </a:p>
          <a:p>
            <a:endParaRPr lang="en-IN" dirty="0"/>
          </a:p>
          <a:p>
            <a:r>
              <a:rPr lang="en-IN" dirty="0"/>
              <a:t>Mention the reason why you’re switching instead of amplifying.</a:t>
            </a:r>
          </a:p>
        </p:txBody>
      </p:sp>
      <p:sp>
        <p:nvSpPr>
          <p:cNvPr id="4" name="Slide Number Placeholder 3"/>
          <p:cNvSpPr>
            <a:spLocks noGrp="1"/>
          </p:cNvSpPr>
          <p:nvPr>
            <p:ph type="sldNum" sz="quarter" idx="5"/>
          </p:nvPr>
        </p:nvSpPr>
        <p:spPr/>
        <p:txBody>
          <a:bodyPr/>
          <a:lstStyle/>
          <a:p>
            <a:fld id="{4F9CF830-B9CC-4216-B76B-4A88245937B8}" type="slidenum">
              <a:rPr lang="en-IN" smtClean="0"/>
              <a:t>10</a:t>
            </a:fld>
            <a:endParaRPr lang="en-IN"/>
          </a:p>
        </p:txBody>
      </p:sp>
    </p:spTree>
    <p:extLst>
      <p:ext uri="{BB962C8B-B14F-4D97-AF65-F5344CB8AC3E}">
        <p14:creationId xmlns:p14="http://schemas.microsoft.com/office/powerpoint/2010/main" val="8392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9CF830-B9CC-4216-B76B-4A88245937B8}" type="slidenum">
              <a:rPr lang="en-IN" smtClean="0"/>
              <a:t>11</a:t>
            </a:fld>
            <a:endParaRPr lang="en-IN"/>
          </a:p>
        </p:txBody>
      </p:sp>
    </p:spTree>
    <p:extLst>
      <p:ext uri="{BB962C8B-B14F-4D97-AF65-F5344CB8AC3E}">
        <p14:creationId xmlns:p14="http://schemas.microsoft.com/office/powerpoint/2010/main" val="404496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get 0.5 Vdc on this leg of the inverter, there are 2 choices. One option would discharge the capacitor and the other option would charge the capacitor. Switching must be such that the capacitor is maintained at 0.5 V</a:t>
            </a:r>
            <a:r>
              <a:rPr lang="en-IN" baseline="-25000" dirty="0"/>
              <a:t>DC</a:t>
            </a:r>
            <a:r>
              <a:rPr lang="en-IN" baseline="0" dirty="0"/>
              <a:t>.</a:t>
            </a:r>
            <a:endParaRPr lang="en-IN" dirty="0"/>
          </a:p>
        </p:txBody>
      </p:sp>
      <p:sp>
        <p:nvSpPr>
          <p:cNvPr id="4" name="Slide Number Placeholder 3"/>
          <p:cNvSpPr>
            <a:spLocks noGrp="1"/>
          </p:cNvSpPr>
          <p:nvPr>
            <p:ph type="sldNum" sz="quarter" idx="5"/>
          </p:nvPr>
        </p:nvSpPr>
        <p:spPr/>
        <p:txBody>
          <a:bodyPr/>
          <a:lstStyle/>
          <a:p>
            <a:fld id="{4F9CF830-B9CC-4216-B76B-4A88245937B8}" type="slidenum">
              <a:rPr lang="en-IN" smtClean="0"/>
              <a:t>12</a:t>
            </a:fld>
            <a:endParaRPr lang="en-IN"/>
          </a:p>
        </p:txBody>
      </p:sp>
    </p:spTree>
    <p:extLst>
      <p:ext uri="{BB962C8B-B14F-4D97-AF65-F5344CB8AC3E}">
        <p14:creationId xmlns:p14="http://schemas.microsoft.com/office/powerpoint/2010/main" val="3277208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vdc = S1 S2</a:t>
            </a:r>
          </a:p>
          <a:p>
            <a:r>
              <a:rPr lang="en-IN" dirty="0"/>
              <a:t>-vdc = S3 S4</a:t>
            </a:r>
            <a:br>
              <a:rPr lang="en-IN" dirty="0"/>
            </a:br>
            <a:endParaRPr lang="en-IN" dirty="0"/>
          </a:p>
          <a:p>
            <a:r>
              <a:rPr lang="en-IN" dirty="0"/>
              <a:t>Describe the switching sequence to generate this wave</a:t>
            </a:r>
          </a:p>
          <a:p>
            <a:br>
              <a:rPr lang="en-IN" dirty="0"/>
            </a:br>
            <a:r>
              <a:rPr lang="en-IN" dirty="0"/>
              <a:t>Each switch conducts for 180 degrees hence this method is known as 180 conduction mode.</a:t>
            </a:r>
          </a:p>
          <a:p>
            <a:endParaRPr lang="en-IN" dirty="0"/>
          </a:p>
          <a:p>
            <a:r>
              <a:rPr lang="en-IN" dirty="0"/>
              <a:t>This has a very low switching frequency, hence the switching losses are minimized at the cost of waveform quality.</a:t>
            </a:r>
          </a:p>
          <a:p>
            <a:endParaRPr lang="en-IN" dirty="0"/>
          </a:p>
          <a:p>
            <a:r>
              <a:rPr lang="en-IN" dirty="0"/>
              <a:t>The peak value of this w</a:t>
            </a:r>
          </a:p>
        </p:txBody>
      </p:sp>
      <p:sp>
        <p:nvSpPr>
          <p:cNvPr id="4" name="Slide Number Placeholder 3"/>
          <p:cNvSpPr>
            <a:spLocks noGrp="1"/>
          </p:cNvSpPr>
          <p:nvPr>
            <p:ph type="sldNum" sz="quarter" idx="5"/>
          </p:nvPr>
        </p:nvSpPr>
        <p:spPr/>
        <p:txBody>
          <a:bodyPr/>
          <a:lstStyle/>
          <a:p>
            <a:fld id="{4F9CF830-B9CC-4216-B76B-4A88245937B8}" type="slidenum">
              <a:rPr lang="en-IN" smtClean="0"/>
              <a:t>15</a:t>
            </a:fld>
            <a:endParaRPr lang="en-IN"/>
          </a:p>
        </p:txBody>
      </p:sp>
    </p:spTree>
    <p:extLst>
      <p:ext uri="{BB962C8B-B14F-4D97-AF65-F5344CB8AC3E}">
        <p14:creationId xmlns:p14="http://schemas.microsoft.com/office/powerpoint/2010/main" val="1453425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By substituting n = 1, we find that the DC bus utilization is 127%.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Fundamental harmonic magnitude = 1.273V</a:t>
            </a:r>
            <a:r>
              <a:rPr lang="en-IN" sz="1200" baseline="-25000" dirty="0"/>
              <a:t>dc</a:t>
            </a:r>
          </a:p>
        </p:txBody>
      </p:sp>
      <p:sp>
        <p:nvSpPr>
          <p:cNvPr id="4" name="Slide Number Placeholder 3"/>
          <p:cNvSpPr>
            <a:spLocks noGrp="1"/>
          </p:cNvSpPr>
          <p:nvPr>
            <p:ph type="sldNum" sz="quarter" idx="5"/>
          </p:nvPr>
        </p:nvSpPr>
        <p:spPr/>
        <p:txBody>
          <a:bodyPr/>
          <a:lstStyle/>
          <a:p>
            <a:fld id="{4F9CF830-B9CC-4216-B76B-4A88245937B8}" type="slidenum">
              <a:rPr lang="en-IN" smtClean="0"/>
              <a:t>16</a:t>
            </a:fld>
            <a:endParaRPr lang="en-IN"/>
          </a:p>
        </p:txBody>
      </p:sp>
    </p:spTree>
    <p:extLst>
      <p:ext uri="{BB962C8B-B14F-4D97-AF65-F5344CB8AC3E}">
        <p14:creationId xmlns:p14="http://schemas.microsoft.com/office/powerpoint/2010/main" val="8335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8637314-0D79-4A9A-AE4B-6EC78543F59A}" type="datetime1">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792E8-23DE-41A2-810E-14B34D1D8B4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011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622E2-A29C-48F6-A995-9FDC84218AB0}" type="datetime1">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792E8-23DE-41A2-810E-14B34D1D8B49}" type="slidenum">
              <a:rPr lang="en-IN" smtClean="0"/>
              <a:t>‹#›</a:t>
            </a:fld>
            <a:endParaRPr lang="en-IN"/>
          </a:p>
        </p:txBody>
      </p:sp>
    </p:spTree>
    <p:extLst>
      <p:ext uri="{BB962C8B-B14F-4D97-AF65-F5344CB8AC3E}">
        <p14:creationId xmlns:p14="http://schemas.microsoft.com/office/powerpoint/2010/main" val="515607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5509F-FF69-471A-BBE7-76CD01DAE934}" type="datetime1">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792E8-23DE-41A2-810E-14B34D1D8B4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067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54AB1-5312-4963-B281-2322C33E3DAA}" type="datetime1">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sz="2000"/>
            </a:lvl1pPr>
          </a:lstStyle>
          <a:p>
            <a:fld id="{4A6792E8-23DE-41A2-810E-14B34D1D8B49}" type="slidenum">
              <a:rPr lang="en-IN" smtClean="0"/>
              <a:pPr/>
              <a:t>‹#›</a:t>
            </a:fld>
            <a:endParaRPr lang="en-IN" dirty="0"/>
          </a:p>
        </p:txBody>
      </p:sp>
    </p:spTree>
    <p:extLst>
      <p:ext uri="{BB962C8B-B14F-4D97-AF65-F5344CB8AC3E}">
        <p14:creationId xmlns:p14="http://schemas.microsoft.com/office/powerpoint/2010/main" val="3013193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43828-A49F-4030-88FF-DD5F8B243589}" type="datetime1">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792E8-23DE-41A2-810E-14B34D1D8B4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917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EADAF6-EF69-4C6B-9321-F85DD0561E6C}" type="datetime1">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6792E8-23DE-41A2-810E-14B34D1D8B49}" type="slidenum">
              <a:rPr lang="en-IN" smtClean="0"/>
              <a:t>‹#›</a:t>
            </a:fld>
            <a:endParaRPr lang="en-IN"/>
          </a:p>
        </p:txBody>
      </p:sp>
    </p:spTree>
    <p:extLst>
      <p:ext uri="{BB962C8B-B14F-4D97-AF65-F5344CB8AC3E}">
        <p14:creationId xmlns:p14="http://schemas.microsoft.com/office/powerpoint/2010/main" val="2579124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65920-A5E4-45F3-9C00-FB3CEFFF3B05}" type="datetime1">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lvl1pPr>
              <a:defRPr sz="2000"/>
            </a:lvl1pPr>
          </a:lstStyle>
          <a:p>
            <a:fld id="{4A6792E8-23DE-41A2-810E-14B34D1D8B49}" type="slidenum">
              <a:rPr lang="en-IN" smtClean="0"/>
              <a:pPr/>
              <a:t>‹#›</a:t>
            </a:fld>
            <a:endParaRPr lang="en-IN" dirty="0"/>
          </a:p>
        </p:txBody>
      </p:sp>
    </p:spTree>
    <p:extLst>
      <p:ext uri="{BB962C8B-B14F-4D97-AF65-F5344CB8AC3E}">
        <p14:creationId xmlns:p14="http://schemas.microsoft.com/office/powerpoint/2010/main" val="2548552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B26A1-ADCC-4463-8C2F-583D7F73116A}" type="datetime1">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6792E8-23DE-41A2-810E-14B34D1D8B49}" type="slidenum">
              <a:rPr lang="en-IN" smtClean="0"/>
              <a:t>‹#›</a:t>
            </a:fld>
            <a:endParaRPr lang="en-IN"/>
          </a:p>
        </p:txBody>
      </p:sp>
    </p:spTree>
    <p:extLst>
      <p:ext uri="{BB962C8B-B14F-4D97-AF65-F5344CB8AC3E}">
        <p14:creationId xmlns:p14="http://schemas.microsoft.com/office/powerpoint/2010/main" val="1668072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08B96-A20A-4C88-B387-0DF48E5A550D}" type="datetime1">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6792E8-23DE-41A2-810E-14B34D1D8B49}" type="slidenum">
              <a:rPr lang="en-IN" smtClean="0"/>
              <a:t>‹#›</a:t>
            </a:fld>
            <a:endParaRPr lang="en-IN"/>
          </a:p>
        </p:txBody>
      </p:sp>
    </p:spTree>
    <p:extLst>
      <p:ext uri="{BB962C8B-B14F-4D97-AF65-F5344CB8AC3E}">
        <p14:creationId xmlns:p14="http://schemas.microsoft.com/office/powerpoint/2010/main" val="9035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AA0AA-3FB3-4C6D-8C4D-84257E9A3622}" type="datetime1">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6792E8-23DE-41A2-810E-14B34D1D8B49}" type="slidenum">
              <a:rPr lang="en-IN" smtClean="0"/>
              <a:t>‹#›</a:t>
            </a:fld>
            <a:endParaRPr lang="en-IN"/>
          </a:p>
        </p:txBody>
      </p:sp>
    </p:spTree>
    <p:extLst>
      <p:ext uri="{BB962C8B-B14F-4D97-AF65-F5344CB8AC3E}">
        <p14:creationId xmlns:p14="http://schemas.microsoft.com/office/powerpoint/2010/main" val="2354866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E97EC6-B821-4AED-888F-2A02994A3D46}" type="datetime1">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6792E8-23DE-41A2-810E-14B34D1D8B4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075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6347B1-9EC2-4298-AE9C-5548BB3AADDD}" type="datetime1">
              <a:rPr lang="en-IN" smtClean="0"/>
              <a:t>21-04-2025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6792E8-23DE-41A2-810E-14B34D1D8B4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16245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C146-BF36-744F-E3D1-F2E030F07673}"/>
              </a:ext>
            </a:extLst>
          </p:cNvPr>
          <p:cNvSpPr>
            <a:spLocks noGrp="1"/>
          </p:cNvSpPr>
          <p:nvPr>
            <p:ph type="ctrTitle"/>
          </p:nvPr>
        </p:nvSpPr>
        <p:spPr>
          <a:xfrm>
            <a:off x="130629" y="4960137"/>
            <a:ext cx="8196942" cy="1299149"/>
          </a:xfrm>
        </p:spPr>
        <p:txBody>
          <a:bodyPr>
            <a:normAutofit/>
          </a:bodyPr>
          <a:lstStyle/>
          <a:p>
            <a:pPr algn="ctr"/>
            <a:r>
              <a:rPr lang="en-IN" sz="4400" dirty="0"/>
              <a:t>EE-299: Design of a Single Phase Inverter</a:t>
            </a:r>
          </a:p>
        </p:txBody>
      </p:sp>
      <p:sp>
        <p:nvSpPr>
          <p:cNvPr id="3" name="Subtitle 2">
            <a:extLst>
              <a:ext uri="{FF2B5EF4-FFF2-40B4-BE49-F238E27FC236}">
                <a16:creationId xmlns:a16="http://schemas.microsoft.com/office/drawing/2014/main" id="{2AB26863-A0BE-8548-FFBA-48EA0EDD145E}"/>
              </a:ext>
            </a:extLst>
          </p:cNvPr>
          <p:cNvSpPr>
            <a:spLocks noGrp="1"/>
          </p:cNvSpPr>
          <p:nvPr>
            <p:ph type="subTitle" idx="1"/>
          </p:nvPr>
        </p:nvSpPr>
        <p:spPr/>
        <p:txBody>
          <a:bodyPr>
            <a:normAutofit/>
          </a:bodyPr>
          <a:lstStyle/>
          <a:p>
            <a:r>
              <a:rPr lang="en-IN" sz="2400" dirty="0"/>
              <a:t>Project Presentation</a:t>
            </a:r>
          </a:p>
          <a:p>
            <a:r>
              <a:rPr lang="en-IN" sz="2400" dirty="0"/>
              <a:t>M. Raghav Gopal</a:t>
            </a:r>
          </a:p>
        </p:txBody>
      </p:sp>
      <p:sp>
        <p:nvSpPr>
          <p:cNvPr id="4" name="TextBox 3">
            <a:extLst>
              <a:ext uri="{FF2B5EF4-FFF2-40B4-BE49-F238E27FC236}">
                <a16:creationId xmlns:a16="http://schemas.microsoft.com/office/drawing/2014/main" id="{32107C99-64DF-FB4E-E901-9BC48BD38F39}"/>
              </a:ext>
            </a:extLst>
          </p:cNvPr>
          <p:cNvSpPr txBox="1"/>
          <p:nvPr/>
        </p:nvSpPr>
        <p:spPr>
          <a:xfrm>
            <a:off x="8610600" y="6074620"/>
            <a:ext cx="3200400" cy="369332"/>
          </a:xfrm>
          <a:prstGeom prst="rect">
            <a:avLst/>
          </a:prstGeom>
          <a:noFill/>
        </p:spPr>
        <p:txBody>
          <a:bodyPr wrap="square" rtlCol="0">
            <a:spAutoFit/>
          </a:bodyPr>
          <a:lstStyle/>
          <a:p>
            <a:r>
              <a:rPr lang="en-IN" dirty="0"/>
              <a:t>Supervisor: Prof. Ragavan K.</a:t>
            </a:r>
          </a:p>
        </p:txBody>
      </p:sp>
    </p:spTree>
    <p:extLst>
      <p:ext uri="{BB962C8B-B14F-4D97-AF65-F5344CB8AC3E}">
        <p14:creationId xmlns:p14="http://schemas.microsoft.com/office/powerpoint/2010/main" val="2998204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957F-4BBB-9C04-8CD5-8F358F520E1C}"/>
              </a:ext>
            </a:extLst>
          </p:cNvPr>
          <p:cNvSpPr>
            <a:spLocks noGrp="1"/>
          </p:cNvSpPr>
          <p:nvPr>
            <p:ph type="title"/>
          </p:nvPr>
        </p:nvSpPr>
        <p:spPr/>
        <p:txBody>
          <a:bodyPr/>
          <a:lstStyle/>
          <a:p>
            <a:r>
              <a:rPr lang="en-IN" dirty="0"/>
              <a:t>Simple H – bridge inverter</a:t>
            </a:r>
          </a:p>
        </p:txBody>
      </p:sp>
      <p:pic>
        <p:nvPicPr>
          <p:cNvPr id="7" name="Content Placeholder 6" descr="A diagram of a load&#10;&#10;AI-generated content may be incorrect.">
            <a:extLst>
              <a:ext uri="{FF2B5EF4-FFF2-40B4-BE49-F238E27FC236}">
                <a16:creationId xmlns:a16="http://schemas.microsoft.com/office/drawing/2014/main" id="{9538BAA0-A090-D680-9A0B-82A173983A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4581" y="1605703"/>
            <a:ext cx="5415145" cy="3998966"/>
          </a:xfrm>
        </p:spPr>
      </p:pic>
      <p:sp>
        <p:nvSpPr>
          <p:cNvPr id="9" name="TextBox 8">
            <a:extLst>
              <a:ext uri="{FF2B5EF4-FFF2-40B4-BE49-F238E27FC236}">
                <a16:creationId xmlns:a16="http://schemas.microsoft.com/office/drawing/2014/main" id="{C314E083-BF6B-D437-6F1F-C2D65E2B74CC}"/>
              </a:ext>
            </a:extLst>
          </p:cNvPr>
          <p:cNvSpPr txBox="1"/>
          <p:nvPr/>
        </p:nvSpPr>
        <p:spPr>
          <a:xfrm>
            <a:off x="558140" y="1690688"/>
            <a:ext cx="5299281" cy="646331"/>
          </a:xfrm>
          <a:prstGeom prst="rect">
            <a:avLst/>
          </a:prstGeom>
          <a:noFill/>
        </p:spPr>
        <p:txBody>
          <a:bodyPr wrap="square" rtlCol="0">
            <a:spAutoFit/>
          </a:bodyPr>
          <a:lstStyle/>
          <a:p>
            <a:r>
              <a:rPr lang="en-IN" b="1" dirty="0"/>
              <a:t>Switching scheme:</a:t>
            </a:r>
          </a:p>
          <a:p>
            <a:endParaRPr lang="en-IN" dirty="0"/>
          </a:p>
        </p:txBody>
      </p:sp>
      <p:graphicFrame>
        <p:nvGraphicFramePr>
          <p:cNvPr id="11" name="Table 10">
            <a:extLst>
              <a:ext uri="{FF2B5EF4-FFF2-40B4-BE49-F238E27FC236}">
                <a16:creationId xmlns:a16="http://schemas.microsoft.com/office/drawing/2014/main" id="{100B0954-7B65-5DD3-1476-C166A12A6430}"/>
              </a:ext>
            </a:extLst>
          </p:cNvPr>
          <p:cNvGraphicFramePr>
            <a:graphicFrameLocks noGrp="1"/>
          </p:cNvGraphicFramePr>
          <p:nvPr>
            <p:extLst>
              <p:ext uri="{D42A27DB-BD31-4B8C-83A1-F6EECF244321}">
                <p14:modId xmlns:p14="http://schemas.microsoft.com/office/powerpoint/2010/main" val="711907832"/>
              </p:ext>
            </p:extLst>
          </p:nvPr>
        </p:nvGraphicFramePr>
        <p:xfrm>
          <a:off x="558139" y="2337018"/>
          <a:ext cx="3930732" cy="2555616"/>
        </p:xfrm>
        <a:graphic>
          <a:graphicData uri="http://schemas.openxmlformats.org/drawingml/2006/table">
            <a:tbl>
              <a:tblPr firstRow="1" bandRow="1">
                <a:tableStyleId>{D7AC3CCA-C797-4891-BE02-D94E43425B78}</a:tableStyleId>
              </a:tblPr>
              <a:tblGrid>
                <a:gridCol w="1310244">
                  <a:extLst>
                    <a:ext uri="{9D8B030D-6E8A-4147-A177-3AD203B41FA5}">
                      <a16:colId xmlns:a16="http://schemas.microsoft.com/office/drawing/2014/main" val="1662334135"/>
                    </a:ext>
                  </a:extLst>
                </a:gridCol>
                <a:gridCol w="1310244">
                  <a:extLst>
                    <a:ext uri="{9D8B030D-6E8A-4147-A177-3AD203B41FA5}">
                      <a16:colId xmlns:a16="http://schemas.microsoft.com/office/drawing/2014/main" val="1875275226"/>
                    </a:ext>
                  </a:extLst>
                </a:gridCol>
                <a:gridCol w="1310244">
                  <a:extLst>
                    <a:ext uri="{9D8B030D-6E8A-4147-A177-3AD203B41FA5}">
                      <a16:colId xmlns:a16="http://schemas.microsoft.com/office/drawing/2014/main" val="3758141563"/>
                    </a:ext>
                  </a:extLst>
                </a:gridCol>
              </a:tblGrid>
              <a:tr h="638904">
                <a:tc>
                  <a:txBody>
                    <a:bodyPr/>
                    <a:lstStyle/>
                    <a:p>
                      <a:r>
                        <a:rPr lang="en-IN" b="1" dirty="0"/>
                        <a:t>S</a:t>
                      </a:r>
                      <a:r>
                        <a:rPr lang="en-IN" b="1" baseline="0" dirty="0"/>
                        <a:t>1</a:t>
                      </a:r>
                      <a:endParaRPr lang="en-IN" b="1" dirty="0"/>
                    </a:p>
                  </a:txBody>
                  <a:tcPr/>
                </a:tc>
                <a:tc>
                  <a:txBody>
                    <a:bodyPr/>
                    <a:lstStyle/>
                    <a:p>
                      <a:r>
                        <a:rPr lang="en-IN" b="1" dirty="0"/>
                        <a:t>S2</a:t>
                      </a:r>
                    </a:p>
                  </a:txBody>
                  <a:tcPr/>
                </a:tc>
                <a:tc>
                  <a:txBody>
                    <a:bodyPr/>
                    <a:lstStyle/>
                    <a:p>
                      <a:r>
                        <a:rPr lang="en-IN" b="1" dirty="0"/>
                        <a:t>+ V</a:t>
                      </a:r>
                      <a:r>
                        <a:rPr lang="en-IN" b="1" baseline="-25000" dirty="0"/>
                        <a:t>DC</a:t>
                      </a:r>
                      <a:endParaRPr lang="en-IN" b="1" dirty="0"/>
                    </a:p>
                  </a:txBody>
                  <a:tcPr/>
                </a:tc>
                <a:extLst>
                  <a:ext uri="{0D108BD9-81ED-4DB2-BD59-A6C34878D82A}">
                    <a16:rowId xmlns:a16="http://schemas.microsoft.com/office/drawing/2014/main" val="236591890"/>
                  </a:ext>
                </a:extLst>
              </a:tr>
              <a:tr h="638904">
                <a:tc>
                  <a:txBody>
                    <a:bodyPr/>
                    <a:lstStyle/>
                    <a:p>
                      <a:r>
                        <a:rPr lang="en-IN" b="1" dirty="0"/>
                        <a:t>S2</a:t>
                      </a:r>
                    </a:p>
                  </a:txBody>
                  <a:tcPr/>
                </a:tc>
                <a:tc>
                  <a:txBody>
                    <a:bodyPr/>
                    <a:lstStyle/>
                    <a:p>
                      <a:r>
                        <a:rPr lang="en-IN" b="1" dirty="0"/>
                        <a:t>S3</a:t>
                      </a:r>
                    </a:p>
                  </a:txBody>
                  <a:tcPr/>
                </a:tc>
                <a:tc>
                  <a:txBody>
                    <a:bodyPr/>
                    <a:lstStyle/>
                    <a:p>
                      <a:r>
                        <a:rPr lang="en-IN" b="1" dirty="0"/>
                        <a:t>0</a:t>
                      </a:r>
                    </a:p>
                  </a:txBody>
                  <a:tcPr/>
                </a:tc>
                <a:extLst>
                  <a:ext uri="{0D108BD9-81ED-4DB2-BD59-A6C34878D82A}">
                    <a16:rowId xmlns:a16="http://schemas.microsoft.com/office/drawing/2014/main" val="1171800533"/>
                  </a:ext>
                </a:extLst>
              </a:tr>
              <a:tr h="638904">
                <a:tc>
                  <a:txBody>
                    <a:bodyPr/>
                    <a:lstStyle/>
                    <a:p>
                      <a:r>
                        <a:rPr lang="en-IN" b="1" dirty="0"/>
                        <a:t>S3</a:t>
                      </a:r>
                    </a:p>
                  </a:txBody>
                  <a:tcPr/>
                </a:tc>
                <a:tc>
                  <a:txBody>
                    <a:bodyPr/>
                    <a:lstStyle/>
                    <a:p>
                      <a:r>
                        <a:rPr lang="en-IN" b="1" dirty="0"/>
                        <a:t>S4</a:t>
                      </a:r>
                    </a:p>
                  </a:txBody>
                  <a:tcPr/>
                </a:tc>
                <a:tc>
                  <a:txBody>
                    <a:bodyPr/>
                    <a:lstStyle/>
                    <a:p>
                      <a:r>
                        <a:rPr lang="en-IN" b="1" dirty="0"/>
                        <a:t>-V</a:t>
                      </a:r>
                      <a:r>
                        <a:rPr lang="en-IN" b="1" baseline="-25000" dirty="0"/>
                        <a:t>DC</a:t>
                      </a:r>
                      <a:endParaRPr lang="en-IN" b="1" dirty="0"/>
                    </a:p>
                  </a:txBody>
                  <a:tcPr/>
                </a:tc>
                <a:extLst>
                  <a:ext uri="{0D108BD9-81ED-4DB2-BD59-A6C34878D82A}">
                    <a16:rowId xmlns:a16="http://schemas.microsoft.com/office/drawing/2014/main" val="1630931874"/>
                  </a:ext>
                </a:extLst>
              </a:tr>
              <a:tr h="638904">
                <a:tc>
                  <a:txBody>
                    <a:bodyPr/>
                    <a:lstStyle/>
                    <a:p>
                      <a:r>
                        <a:rPr lang="en-IN" b="1" dirty="0"/>
                        <a:t>S4</a:t>
                      </a:r>
                    </a:p>
                  </a:txBody>
                  <a:tcPr/>
                </a:tc>
                <a:tc>
                  <a:txBody>
                    <a:bodyPr/>
                    <a:lstStyle/>
                    <a:p>
                      <a:r>
                        <a:rPr lang="en-IN" b="1" dirty="0"/>
                        <a:t>S1</a:t>
                      </a:r>
                    </a:p>
                  </a:txBody>
                  <a:tcPr/>
                </a:tc>
                <a:tc>
                  <a:txBody>
                    <a:bodyPr/>
                    <a:lstStyle/>
                    <a:p>
                      <a:r>
                        <a:rPr lang="en-IN" b="1" dirty="0"/>
                        <a:t>0</a:t>
                      </a:r>
                    </a:p>
                  </a:txBody>
                  <a:tcPr/>
                </a:tc>
                <a:extLst>
                  <a:ext uri="{0D108BD9-81ED-4DB2-BD59-A6C34878D82A}">
                    <a16:rowId xmlns:a16="http://schemas.microsoft.com/office/drawing/2014/main" val="1845563068"/>
                  </a:ext>
                </a:extLst>
              </a:tr>
            </a:tbl>
          </a:graphicData>
        </a:graphic>
      </p:graphicFrame>
      <p:sp>
        <p:nvSpPr>
          <p:cNvPr id="3" name="Slide Number Placeholder 2">
            <a:extLst>
              <a:ext uri="{FF2B5EF4-FFF2-40B4-BE49-F238E27FC236}">
                <a16:creationId xmlns:a16="http://schemas.microsoft.com/office/drawing/2014/main" id="{BF32B666-6F42-D517-4B43-62A9EBAFF094}"/>
              </a:ext>
            </a:extLst>
          </p:cNvPr>
          <p:cNvSpPr>
            <a:spLocks noGrp="1"/>
          </p:cNvSpPr>
          <p:nvPr>
            <p:ph type="sldNum" sz="quarter" idx="12"/>
          </p:nvPr>
        </p:nvSpPr>
        <p:spPr/>
        <p:txBody>
          <a:bodyPr/>
          <a:lstStyle/>
          <a:p>
            <a:fld id="{4A6792E8-23DE-41A2-810E-14B34D1D8B49}" type="slidenum">
              <a:rPr lang="en-IN" smtClean="0"/>
              <a:t>10</a:t>
            </a:fld>
            <a:endParaRPr lang="en-IN"/>
          </a:p>
        </p:txBody>
      </p:sp>
    </p:spTree>
    <p:extLst>
      <p:ext uri="{BB962C8B-B14F-4D97-AF65-F5344CB8AC3E}">
        <p14:creationId xmlns:p14="http://schemas.microsoft.com/office/powerpoint/2010/main" val="215436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713C-9D1D-D812-20E8-8F8C59280C50}"/>
              </a:ext>
            </a:extLst>
          </p:cNvPr>
          <p:cNvSpPr>
            <a:spLocks noGrp="1"/>
          </p:cNvSpPr>
          <p:nvPr>
            <p:ph type="title"/>
          </p:nvPr>
        </p:nvSpPr>
        <p:spPr/>
        <p:txBody>
          <a:bodyPr/>
          <a:lstStyle/>
          <a:p>
            <a:r>
              <a:rPr lang="en-IN"/>
              <a:t>Cascaded H – Bridge inverter</a:t>
            </a:r>
            <a:endParaRPr lang="en-IN" dirty="0"/>
          </a:p>
        </p:txBody>
      </p:sp>
      <p:sp>
        <p:nvSpPr>
          <p:cNvPr id="3" name="Content Placeholder 2">
            <a:extLst>
              <a:ext uri="{FF2B5EF4-FFF2-40B4-BE49-F238E27FC236}">
                <a16:creationId xmlns:a16="http://schemas.microsoft.com/office/drawing/2014/main" id="{1934696A-FC6C-6BEE-9C8C-1CE05F27117B}"/>
              </a:ext>
            </a:extLst>
          </p:cNvPr>
          <p:cNvSpPr>
            <a:spLocks noGrp="1"/>
          </p:cNvSpPr>
          <p:nvPr>
            <p:ph idx="1"/>
          </p:nvPr>
        </p:nvSpPr>
        <p:spPr>
          <a:xfrm>
            <a:off x="838200" y="1825625"/>
            <a:ext cx="6324600" cy="4351338"/>
          </a:xfrm>
        </p:spPr>
        <p:txBody>
          <a:bodyPr/>
          <a:lstStyle/>
          <a:p>
            <a:r>
              <a:rPr lang="en-IN" dirty="0"/>
              <a:t>Requires isolated DC voltage sources.</a:t>
            </a:r>
          </a:p>
          <a:p>
            <a:r>
              <a:rPr lang="en-IN" dirty="0"/>
              <a:t>At the expense of more switches, they allow for multiple voltage levels at the output.</a:t>
            </a:r>
          </a:p>
        </p:txBody>
      </p:sp>
      <p:pic>
        <p:nvPicPr>
          <p:cNvPr id="2050" name="Picture 2" descr="Difference Between Cascaded H-Bridge, Flying Capacitors, Diode Clamped Multilevel  Inverter">
            <a:extLst>
              <a:ext uri="{FF2B5EF4-FFF2-40B4-BE49-F238E27FC236}">
                <a16:creationId xmlns:a16="http://schemas.microsoft.com/office/drawing/2014/main" id="{40C37C81-1E4D-FB68-5801-755A386933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65" t="8937" r="52087" b="5116"/>
          <a:stretch/>
        </p:blipFill>
        <p:spPr bwMode="auto">
          <a:xfrm>
            <a:off x="7075714" y="1494546"/>
            <a:ext cx="4626429" cy="499832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618A56D-2F96-62D2-0D7D-8EEF58F50259}"/>
              </a:ext>
            </a:extLst>
          </p:cNvPr>
          <p:cNvSpPr>
            <a:spLocks noGrp="1"/>
          </p:cNvSpPr>
          <p:nvPr>
            <p:ph type="sldNum" sz="quarter" idx="12"/>
          </p:nvPr>
        </p:nvSpPr>
        <p:spPr/>
        <p:txBody>
          <a:bodyPr/>
          <a:lstStyle/>
          <a:p>
            <a:fld id="{4A6792E8-23DE-41A2-810E-14B34D1D8B49}" type="slidenum">
              <a:rPr lang="en-IN" smtClean="0"/>
              <a:t>11</a:t>
            </a:fld>
            <a:endParaRPr lang="en-IN"/>
          </a:p>
        </p:txBody>
      </p:sp>
    </p:spTree>
    <p:extLst>
      <p:ext uri="{BB962C8B-B14F-4D97-AF65-F5344CB8AC3E}">
        <p14:creationId xmlns:p14="http://schemas.microsoft.com/office/powerpoint/2010/main" val="608516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D071-C97E-1E7E-652A-A0A543A2EDBC}"/>
              </a:ext>
            </a:extLst>
          </p:cNvPr>
          <p:cNvSpPr>
            <a:spLocks noGrp="1"/>
          </p:cNvSpPr>
          <p:nvPr>
            <p:ph type="title"/>
          </p:nvPr>
        </p:nvSpPr>
        <p:spPr/>
        <p:txBody>
          <a:bodyPr/>
          <a:lstStyle/>
          <a:p>
            <a:r>
              <a:rPr lang="en-IN" dirty="0"/>
              <a:t>Flying Capacitor Multi – Level inverter</a:t>
            </a:r>
          </a:p>
        </p:txBody>
      </p:sp>
      <p:pic>
        <p:nvPicPr>
          <p:cNvPr id="5" name="Content Placeholder 4" descr="A diagram of a circuit&#10;&#10;AI-generated content may be incorrect.">
            <a:extLst>
              <a:ext uri="{FF2B5EF4-FFF2-40B4-BE49-F238E27FC236}">
                <a16:creationId xmlns:a16="http://schemas.microsoft.com/office/drawing/2014/main" id="{8E995CE9-281D-1E4E-C1B9-3C56BB4B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26413" y="1774993"/>
            <a:ext cx="2732312" cy="4042741"/>
          </a:xfrm>
        </p:spPr>
      </p:pic>
      <p:sp>
        <p:nvSpPr>
          <p:cNvPr id="6" name="TextBox 5">
            <a:extLst>
              <a:ext uri="{FF2B5EF4-FFF2-40B4-BE49-F238E27FC236}">
                <a16:creationId xmlns:a16="http://schemas.microsoft.com/office/drawing/2014/main" id="{3755DE8D-8457-E161-3C29-57BF77C58324}"/>
              </a:ext>
            </a:extLst>
          </p:cNvPr>
          <p:cNvSpPr txBox="1"/>
          <p:nvPr/>
        </p:nvSpPr>
        <p:spPr>
          <a:xfrm>
            <a:off x="620486" y="1567155"/>
            <a:ext cx="740228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figure shows one leg of a multilevel flying capacitor inverter.</a:t>
            </a:r>
          </a:p>
          <a:p>
            <a:pPr marL="285750" indent="-285750">
              <a:buFont typeface="Arial" panose="020B0604020202020204" pitchFamily="34" charset="0"/>
              <a:buChar char="•"/>
            </a:pPr>
            <a:r>
              <a:rPr lang="en-IN" dirty="0"/>
              <a:t>The flying capacitor is maintained at 0.5 V</a:t>
            </a:r>
            <a:r>
              <a:rPr lang="en-IN" baseline="-25000" dirty="0"/>
              <a:t>DC</a:t>
            </a:r>
            <a:r>
              <a:rPr lang="en-IN" dirty="0"/>
              <a:t> voltage.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7" name="Table 6">
            <a:extLst>
              <a:ext uri="{FF2B5EF4-FFF2-40B4-BE49-F238E27FC236}">
                <a16:creationId xmlns:a16="http://schemas.microsoft.com/office/drawing/2014/main" id="{CEEF3A48-ED26-E323-EE55-2EADE9017F05}"/>
              </a:ext>
            </a:extLst>
          </p:cNvPr>
          <p:cNvGraphicFramePr>
            <a:graphicFrameLocks noGrp="1"/>
          </p:cNvGraphicFramePr>
          <p:nvPr>
            <p:extLst>
              <p:ext uri="{D42A27DB-BD31-4B8C-83A1-F6EECF244321}">
                <p14:modId xmlns:p14="http://schemas.microsoft.com/office/powerpoint/2010/main" val="3552711923"/>
              </p:ext>
            </p:extLst>
          </p:nvPr>
        </p:nvGraphicFramePr>
        <p:xfrm>
          <a:off x="838200" y="2584985"/>
          <a:ext cx="4974772" cy="3212580"/>
        </p:xfrm>
        <a:graphic>
          <a:graphicData uri="http://schemas.openxmlformats.org/drawingml/2006/table">
            <a:tbl>
              <a:tblPr firstRow="1" bandRow="1">
                <a:tableStyleId>{D7AC3CCA-C797-4891-BE02-D94E43425B78}</a:tableStyleId>
              </a:tblPr>
              <a:tblGrid>
                <a:gridCol w="1243693">
                  <a:extLst>
                    <a:ext uri="{9D8B030D-6E8A-4147-A177-3AD203B41FA5}">
                      <a16:colId xmlns:a16="http://schemas.microsoft.com/office/drawing/2014/main" val="560938344"/>
                    </a:ext>
                  </a:extLst>
                </a:gridCol>
                <a:gridCol w="1243693">
                  <a:extLst>
                    <a:ext uri="{9D8B030D-6E8A-4147-A177-3AD203B41FA5}">
                      <a16:colId xmlns:a16="http://schemas.microsoft.com/office/drawing/2014/main" val="756856778"/>
                    </a:ext>
                  </a:extLst>
                </a:gridCol>
                <a:gridCol w="1243693">
                  <a:extLst>
                    <a:ext uri="{9D8B030D-6E8A-4147-A177-3AD203B41FA5}">
                      <a16:colId xmlns:a16="http://schemas.microsoft.com/office/drawing/2014/main" val="1475675810"/>
                    </a:ext>
                  </a:extLst>
                </a:gridCol>
                <a:gridCol w="1243693">
                  <a:extLst>
                    <a:ext uri="{9D8B030D-6E8A-4147-A177-3AD203B41FA5}">
                      <a16:colId xmlns:a16="http://schemas.microsoft.com/office/drawing/2014/main" val="89706551"/>
                    </a:ext>
                  </a:extLst>
                </a:gridCol>
              </a:tblGrid>
              <a:tr h="803145">
                <a:tc>
                  <a:txBody>
                    <a:bodyPr/>
                    <a:lstStyle/>
                    <a:p>
                      <a:r>
                        <a:rPr lang="en-IN" b="1" dirty="0"/>
                        <a:t>S1</a:t>
                      </a:r>
                    </a:p>
                  </a:txBody>
                  <a:tcPr/>
                </a:tc>
                <a:tc>
                  <a:txBody>
                    <a:bodyPr/>
                    <a:lstStyle/>
                    <a:p>
                      <a:r>
                        <a:rPr lang="en-IN" b="1" dirty="0"/>
                        <a:t>S2</a:t>
                      </a:r>
                    </a:p>
                  </a:txBody>
                  <a:tcPr/>
                </a:tc>
                <a:tc>
                  <a:txBody>
                    <a:bodyPr/>
                    <a:lstStyle/>
                    <a:p>
                      <a:r>
                        <a:rPr lang="en-IN" b="1" dirty="0"/>
                        <a:t>+V</a:t>
                      </a:r>
                      <a:r>
                        <a:rPr lang="en-IN" b="1" baseline="-25000" dirty="0"/>
                        <a:t>DC</a:t>
                      </a:r>
                      <a:endParaRPr lang="en-IN" b="1" dirty="0"/>
                    </a:p>
                  </a:txBody>
                  <a:tcPr/>
                </a:tc>
                <a:tc>
                  <a:txBody>
                    <a:bodyPr/>
                    <a:lstStyle/>
                    <a:p>
                      <a:r>
                        <a:rPr lang="en-IN" b="1" dirty="0"/>
                        <a:t>-</a:t>
                      </a:r>
                    </a:p>
                  </a:txBody>
                  <a:tcPr/>
                </a:tc>
                <a:extLst>
                  <a:ext uri="{0D108BD9-81ED-4DB2-BD59-A6C34878D82A}">
                    <a16:rowId xmlns:a16="http://schemas.microsoft.com/office/drawing/2014/main" val="1224680511"/>
                  </a:ext>
                </a:extLst>
              </a:tr>
              <a:tr h="803145">
                <a:tc>
                  <a:txBody>
                    <a:bodyPr/>
                    <a:lstStyle/>
                    <a:p>
                      <a:r>
                        <a:rPr lang="en-IN" b="1" dirty="0"/>
                        <a:t>S2</a:t>
                      </a:r>
                    </a:p>
                  </a:txBody>
                  <a:tcPr/>
                </a:tc>
                <a:tc>
                  <a:txBody>
                    <a:bodyPr/>
                    <a:lstStyle/>
                    <a:p>
                      <a:r>
                        <a:rPr lang="en-IN" b="1" dirty="0"/>
                        <a:t>S3</a:t>
                      </a:r>
                    </a:p>
                  </a:txBody>
                  <a:tcPr/>
                </a:tc>
                <a:tc>
                  <a:txBody>
                    <a:bodyPr/>
                    <a:lstStyle/>
                    <a:p>
                      <a:r>
                        <a:rPr lang="en-IN" b="1" dirty="0"/>
                        <a:t>0</a:t>
                      </a:r>
                    </a:p>
                  </a:txBody>
                  <a:tcPr/>
                </a:tc>
                <a:tc>
                  <a:txBody>
                    <a:bodyPr/>
                    <a:lstStyle/>
                    <a:p>
                      <a:r>
                        <a:rPr lang="en-IN" b="1" dirty="0"/>
                        <a:t>-</a:t>
                      </a:r>
                    </a:p>
                  </a:txBody>
                  <a:tcPr/>
                </a:tc>
                <a:extLst>
                  <a:ext uri="{0D108BD9-81ED-4DB2-BD59-A6C34878D82A}">
                    <a16:rowId xmlns:a16="http://schemas.microsoft.com/office/drawing/2014/main" val="61321376"/>
                  </a:ext>
                </a:extLst>
              </a:tr>
              <a:tr h="803145">
                <a:tc>
                  <a:txBody>
                    <a:bodyPr/>
                    <a:lstStyle/>
                    <a:p>
                      <a:r>
                        <a:rPr lang="en-IN" b="1" dirty="0"/>
                        <a:t>S2</a:t>
                      </a:r>
                    </a:p>
                  </a:txBody>
                  <a:tcPr/>
                </a:tc>
                <a:tc>
                  <a:txBody>
                    <a:bodyPr/>
                    <a:lstStyle/>
                    <a:p>
                      <a:r>
                        <a:rPr lang="en-IN" b="1" dirty="0"/>
                        <a:t>S4</a:t>
                      </a:r>
                    </a:p>
                  </a:txBody>
                  <a:tcPr/>
                </a:tc>
                <a:tc>
                  <a:txBody>
                    <a:bodyPr/>
                    <a:lstStyle/>
                    <a:p>
                      <a:r>
                        <a:rPr lang="en-IN" b="1" dirty="0"/>
                        <a:t>+0.5 V</a:t>
                      </a:r>
                      <a:r>
                        <a:rPr lang="en-IN" b="1" baseline="-25000" dirty="0"/>
                        <a:t>DC</a:t>
                      </a:r>
                      <a:endParaRPr lang="en-IN" b="1" dirty="0"/>
                    </a:p>
                  </a:txBody>
                  <a:tcPr/>
                </a:tc>
                <a:tc>
                  <a:txBody>
                    <a:bodyPr/>
                    <a:lstStyle/>
                    <a:p>
                      <a:r>
                        <a:rPr lang="en-IN" b="1" dirty="0"/>
                        <a:t>Discharge</a:t>
                      </a:r>
                    </a:p>
                  </a:txBody>
                  <a:tcPr/>
                </a:tc>
                <a:extLst>
                  <a:ext uri="{0D108BD9-81ED-4DB2-BD59-A6C34878D82A}">
                    <a16:rowId xmlns:a16="http://schemas.microsoft.com/office/drawing/2014/main" val="1230550582"/>
                  </a:ext>
                </a:extLst>
              </a:tr>
              <a:tr h="803145">
                <a:tc>
                  <a:txBody>
                    <a:bodyPr/>
                    <a:lstStyle/>
                    <a:p>
                      <a:r>
                        <a:rPr lang="en-IN" b="1" dirty="0"/>
                        <a:t>S1</a:t>
                      </a:r>
                    </a:p>
                  </a:txBody>
                  <a:tcPr/>
                </a:tc>
                <a:tc>
                  <a:txBody>
                    <a:bodyPr/>
                    <a:lstStyle/>
                    <a:p>
                      <a:r>
                        <a:rPr lang="en-IN" b="1" dirty="0"/>
                        <a:t>S3</a:t>
                      </a:r>
                    </a:p>
                  </a:txBody>
                  <a:tcPr/>
                </a:tc>
                <a:tc>
                  <a:txBody>
                    <a:bodyPr/>
                    <a:lstStyle/>
                    <a:p>
                      <a:r>
                        <a:rPr lang="en-IN" b="1" dirty="0"/>
                        <a:t>+0.5 V</a:t>
                      </a:r>
                      <a:r>
                        <a:rPr lang="en-IN" b="1" baseline="-25000" dirty="0"/>
                        <a:t>DC</a:t>
                      </a:r>
                      <a:endParaRPr lang="en-IN" b="1" dirty="0"/>
                    </a:p>
                  </a:txBody>
                  <a:tcPr/>
                </a:tc>
                <a:tc>
                  <a:txBody>
                    <a:bodyPr/>
                    <a:lstStyle/>
                    <a:p>
                      <a:r>
                        <a:rPr lang="en-IN" b="1" dirty="0"/>
                        <a:t>Charge</a:t>
                      </a:r>
                    </a:p>
                  </a:txBody>
                  <a:tcPr/>
                </a:tc>
                <a:extLst>
                  <a:ext uri="{0D108BD9-81ED-4DB2-BD59-A6C34878D82A}">
                    <a16:rowId xmlns:a16="http://schemas.microsoft.com/office/drawing/2014/main" val="1221614311"/>
                  </a:ext>
                </a:extLst>
              </a:tr>
            </a:tbl>
          </a:graphicData>
        </a:graphic>
      </p:graphicFrame>
      <p:sp>
        <p:nvSpPr>
          <p:cNvPr id="3" name="Slide Number Placeholder 2">
            <a:extLst>
              <a:ext uri="{FF2B5EF4-FFF2-40B4-BE49-F238E27FC236}">
                <a16:creationId xmlns:a16="http://schemas.microsoft.com/office/drawing/2014/main" id="{B309965E-0FF6-9B42-6D74-2F265497802C}"/>
              </a:ext>
            </a:extLst>
          </p:cNvPr>
          <p:cNvSpPr>
            <a:spLocks noGrp="1"/>
          </p:cNvSpPr>
          <p:nvPr>
            <p:ph type="sldNum" sz="quarter" idx="12"/>
          </p:nvPr>
        </p:nvSpPr>
        <p:spPr/>
        <p:txBody>
          <a:bodyPr/>
          <a:lstStyle/>
          <a:p>
            <a:fld id="{4A6792E8-23DE-41A2-810E-14B34D1D8B49}" type="slidenum">
              <a:rPr lang="en-IN" smtClean="0"/>
              <a:t>12</a:t>
            </a:fld>
            <a:endParaRPr lang="en-IN"/>
          </a:p>
        </p:txBody>
      </p:sp>
    </p:spTree>
    <p:extLst>
      <p:ext uri="{BB962C8B-B14F-4D97-AF65-F5344CB8AC3E}">
        <p14:creationId xmlns:p14="http://schemas.microsoft.com/office/powerpoint/2010/main" val="1032265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42D2-89F5-D24F-C51B-32E8B4001EE7}"/>
              </a:ext>
            </a:extLst>
          </p:cNvPr>
          <p:cNvSpPr>
            <a:spLocks noGrp="1"/>
          </p:cNvSpPr>
          <p:nvPr>
            <p:ph type="title"/>
          </p:nvPr>
        </p:nvSpPr>
        <p:spPr/>
        <p:txBody>
          <a:bodyPr/>
          <a:lstStyle/>
          <a:p>
            <a:r>
              <a:rPr lang="en-IN" dirty="0"/>
              <a:t>Why are diodes required?</a:t>
            </a:r>
          </a:p>
        </p:txBody>
      </p:sp>
      <p:sp>
        <p:nvSpPr>
          <p:cNvPr id="3" name="Content Placeholder 2">
            <a:extLst>
              <a:ext uri="{FF2B5EF4-FFF2-40B4-BE49-F238E27FC236}">
                <a16:creationId xmlns:a16="http://schemas.microsoft.com/office/drawing/2014/main" id="{BA4AB0DE-975D-1F5E-9050-68727E8723ED}"/>
              </a:ext>
            </a:extLst>
          </p:cNvPr>
          <p:cNvSpPr>
            <a:spLocks noGrp="1"/>
          </p:cNvSpPr>
          <p:nvPr>
            <p:ph idx="1"/>
          </p:nvPr>
        </p:nvSpPr>
        <p:spPr/>
        <p:txBody>
          <a:bodyPr>
            <a:normAutofit/>
          </a:bodyPr>
          <a:lstStyle/>
          <a:p>
            <a:pPr>
              <a:buFont typeface="Arial" panose="020B0604020202020204" pitchFamily="34" charset="0"/>
              <a:buChar char="•"/>
            </a:pPr>
            <a:r>
              <a:rPr lang="en-IN" sz="2400" dirty="0"/>
              <a:t>Inductors cause voltage spikes, these spikes if not mitigated are enough to damage the transistor.</a:t>
            </a:r>
          </a:p>
          <a:p>
            <a:pPr>
              <a:buFont typeface="Arial" panose="020B0604020202020204" pitchFamily="34" charset="0"/>
              <a:buChar char="•"/>
            </a:pPr>
            <a:r>
              <a:rPr lang="en-IN" sz="2400" dirty="0"/>
              <a:t> Hence a diode is used to clamp the voltage across the switch. </a:t>
            </a:r>
          </a:p>
          <a:p>
            <a:pPr>
              <a:buFont typeface="Arial" panose="020B0604020202020204" pitchFamily="34" charset="0"/>
              <a:buChar char="•"/>
            </a:pPr>
            <a:r>
              <a:rPr lang="en-IN" sz="2400" dirty="0"/>
              <a:t> MOSFETs have body diodes but usually that is not enough.</a:t>
            </a:r>
          </a:p>
        </p:txBody>
      </p:sp>
      <p:sp>
        <p:nvSpPr>
          <p:cNvPr id="4" name="Slide Number Placeholder 3">
            <a:extLst>
              <a:ext uri="{FF2B5EF4-FFF2-40B4-BE49-F238E27FC236}">
                <a16:creationId xmlns:a16="http://schemas.microsoft.com/office/drawing/2014/main" id="{F51B63DC-EFA0-5AB1-18A2-DAE82C4A2A49}"/>
              </a:ext>
            </a:extLst>
          </p:cNvPr>
          <p:cNvSpPr>
            <a:spLocks noGrp="1"/>
          </p:cNvSpPr>
          <p:nvPr>
            <p:ph type="sldNum" sz="quarter" idx="12"/>
          </p:nvPr>
        </p:nvSpPr>
        <p:spPr/>
        <p:txBody>
          <a:bodyPr/>
          <a:lstStyle/>
          <a:p>
            <a:fld id="{4A6792E8-23DE-41A2-810E-14B34D1D8B49}" type="slidenum">
              <a:rPr lang="en-IN" smtClean="0"/>
              <a:t>13</a:t>
            </a:fld>
            <a:endParaRPr lang="en-IN"/>
          </a:p>
        </p:txBody>
      </p:sp>
    </p:spTree>
    <p:extLst>
      <p:ext uri="{BB962C8B-B14F-4D97-AF65-F5344CB8AC3E}">
        <p14:creationId xmlns:p14="http://schemas.microsoft.com/office/powerpoint/2010/main" val="4097652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ACCD-7E96-8347-8BA9-2B060F48189B}"/>
              </a:ext>
            </a:extLst>
          </p:cNvPr>
          <p:cNvSpPr>
            <a:spLocks noGrp="1"/>
          </p:cNvSpPr>
          <p:nvPr>
            <p:ph type="title"/>
          </p:nvPr>
        </p:nvSpPr>
        <p:spPr/>
        <p:txBody>
          <a:bodyPr/>
          <a:lstStyle/>
          <a:p>
            <a:r>
              <a:rPr lang="en-IN" dirty="0"/>
              <a:t>Types of Control</a:t>
            </a:r>
          </a:p>
        </p:txBody>
      </p:sp>
      <p:sp>
        <p:nvSpPr>
          <p:cNvPr id="3" name="Content Placeholder 2">
            <a:extLst>
              <a:ext uri="{FF2B5EF4-FFF2-40B4-BE49-F238E27FC236}">
                <a16:creationId xmlns:a16="http://schemas.microsoft.com/office/drawing/2014/main" id="{507DD56A-6C0B-9AF0-AC59-EEABA06DCED5}"/>
              </a:ext>
            </a:extLst>
          </p:cNvPr>
          <p:cNvSpPr>
            <a:spLocks noGrp="1"/>
          </p:cNvSpPr>
          <p:nvPr>
            <p:ph idx="1"/>
          </p:nvPr>
        </p:nvSpPr>
        <p:spPr/>
        <p:txBody>
          <a:bodyPr/>
          <a:lstStyle/>
          <a:p>
            <a:pPr marL="514350" indent="-514350">
              <a:buAutoNum type="arabicPeriod"/>
            </a:pPr>
            <a:r>
              <a:rPr lang="en-IN" dirty="0"/>
              <a:t>Square Wave</a:t>
            </a:r>
          </a:p>
          <a:p>
            <a:pPr marL="514350" indent="-514350">
              <a:buAutoNum type="arabicPeriod"/>
            </a:pPr>
            <a:r>
              <a:rPr lang="en-IN" dirty="0"/>
              <a:t>Selective Harmonic Elimination</a:t>
            </a:r>
          </a:p>
          <a:p>
            <a:pPr marL="514350" indent="-514350">
              <a:buAutoNum type="arabicPeriod"/>
            </a:pPr>
            <a:r>
              <a:rPr lang="en-IN" dirty="0"/>
              <a:t>Sinusoidal – Pulse Width Modulation</a:t>
            </a:r>
          </a:p>
        </p:txBody>
      </p:sp>
      <p:sp>
        <p:nvSpPr>
          <p:cNvPr id="4" name="Slide Number Placeholder 3">
            <a:extLst>
              <a:ext uri="{FF2B5EF4-FFF2-40B4-BE49-F238E27FC236}">
                <a16:creationId xmlns:a16="http://schemas.microsoft.com/office/drawing/2014/main" id="{5F374189-4F9B-B93E-DED2-9C4EE14343B2}"/>
              </a:ext>
            </a:extLst>
          </p:cNvPr>
          <p:cNvSpPr>
            <a:spLocks noGrp="1"/>
          </p:cNvSpPr>
          <p:nvPr>
            <p:ph type="sldNum" sz="quarter" idx="12"/>
          </p:nvPr>
        </p:nvSpPr>
        <p:spPr/>
        <p:txBody>
          <a:bodyPr/>
          <a:lstStyle/>
          <a:p>
            <a:fld id="{4A6792E8-23DE-41A2-810E-14B34D1D8B49}" type="slidenum">
              <a:rPr lang="en-IN" smtClean="0"/>
              <a:t>14</a:t>
            </a:fld>
            <a:endParaRPr lang="en-IN"/>
          </a:p>
        </p:txBody>
      </p:sp>
    </p:spTree>
    <p:extLst>
      <p:ext uri="{BB962C8B-B14F-4D97-AF65-F5344CB8AC3E}">
        <p14:creationId xmlns:p14="http://schemas.microsoft.com/office/powerpoint/2010/main" val="1101258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90E36CF-9DBF-174F-9362-3AF7ED93D06C}"/>
              </a:ext>
            </a:extLst>
          </p:cNvPr>
          <p:cNvSpPr>
            <a:spLocks noGrp="1"/>
          </p:cNvSpPr>
          <p:nvPr>
            <p:ph idx="1"/>
          </p:nvPr>
        </p:nvSpPr>
        <p:spPr>
          <a:xfrm>
            <a:off x="1024128" y="2000250"/>
            <a:ext cx="6424422" cy="4217670"/>
          </a:xfrm>
        </p:spPr>
        <p:txBody>
          <a:bodyPr>
            <a:normAutofit/>
          </a:bodyPr>
          <a:lstStyle/>
          <a:p>
            <a:pPr>
              <a:buFont typeface="Arial" panose="020B0604020202020204" pitchFamily="34" charset="0"/>
              <a:buChar char="•"/>
            </a:pPr>
            <a:r>
              <a:rPr lang="en-US" sz="2400" dirty="0">
                <a:solidFill>
                  <a:schemeClr val="tx1">
                    <a:lumMod val="95000"/>
                    <a:lumOff val="5000"/>
                  </a:schemeClr>
                </a:solidFill>
              </a:rPr>
              <a:t> Simplest method of control for inverters.</a:t>
            </a:r>
          </a:p>
          <a:p>
            <a:pPr>
              <a:lnSpc>
                <a:spcPct val="200000"/>
              </a:lnSpc>
              <a:buFont typeface="Arial" panose="020B0604020202020204" pitchFamily="34" charset="0"/>
              <a:buChar char="•"/>
            </a:pPr>
            <a:r>
              <a:rPr lang="en-US" sz="2400" dirty="0">
                <a:solidFill>
                  <a:schemeClr val="tx1">
                    <a:lumMod val="95000"/>
                    <a:lumOff val="5000"/>
                  </a:schemeClr>
                </a:solidFill>
              </a:rPr>
              <a:t> 180</a:t>
            </a:r>
            <a:r>
              <a:rPr lang="en-US" sz="2400" baseline="30000" dirty="0">
                <a:solidFill>
                  <a:schemeClr val="tx1">
                    <a:lumMod val="95000"/>
                    <a:lumOff val="5000"/>
                  </a:schemeClr>
                </a:solidFill>
              </a:rPr>
              <a:t>o </a:t>
            </a:r>
            <a:r>
              <a:rPr lang="en-US" sz="2400" dirty="0">
                <a:solidFill>
                  <a:schemeClr val="tx1">
                    <a:lumMod val="95000"/>
                    <a:lumOff val="5000"/>
                  </a:schemeClr>
                </a:solidFill>
              </a:rPr>
              <a:t>Conduction Mode.</a:t>
            </a:r>
          </a:p>
          <a:p>
            <a:pPr>
              <a:lnSpc>
                <a:spcPct val="100000"/>
              </a:lnSpc>
              <a:buFont typeface="Arial" panose="020B0604020202020204" pitchFamily="34" charset="0"/>
              <a:buChar char="•"/>
            </a:pPr>
            <a:r>
              <a:rPr lang="en-US" sz="2400" dirty="0">
                <a:solidFill>
                  <a:schemeClr val="tx1">
                    <a:lumMod val="95000"/>
                    <a:lumOff val="5000"/>
                  </a:schemeClr>
                </a:solidFill>
              </a:rPr>
              <a:t> </a:t>
            </a:r>
          </a:p>
          <a:p>
            <a:pPr>
              <a:lnSpc>
                <a:spcPct val="100000"/>
              </a:lnSpc>
              <a:buFont typeface="Arial" panose="020B0604020202020204" pitchFamily="34" charset="0"/>
              <a:buChar char="•"/>
            </a:pPr>
            <a:endParaRPr lang="en-US" sz="2400" dirty="0">
              <a:solidFill>
                <a:schemeClr val="tx1">
                  <a:lumMod val="95000"/>
                  <a:lumOff val="5000"/>
                </a:schemeClr>
              </a:solidFill>
            </a:endParaRPr>
          </a:p>
          <a:p>
            <a:pPr>
              <a:lnSpc>
                <a:spcPct val="100000"/>
              </a:lnSpc>
              <a:buFont typeface="Arial" panose="020B0604020202020204" pitchFamily="34" charset="0"/>
              <a:buChar char="•"/>
            </a:pPr>
            <a:endParaRPr lang="en-US" sz="2400" dirty="0">
              <a:solidFill>
                <a:schemeClr val="tx1">
                  <a:lumMod val="95000"/>
                  <a:lumOff val="5000"/>
                </a:schemeClr>
              </a:solidFill>
            </a:endParaRPr>
          </a:p>
          <a:p>
            <a:pPr>
              <a:lnSpc>
                <a:spcPct val="100000"/>
              </a:lnSpc>
              <a:buFont typeface="Arial" panose="020B0604020202020204" pitchFamily="34" charset="0"/>
              <a:buChar char="•"/>
            </a:pPr>
            <a:r>
              <a:rPr lang="en-US" sz="2400" dirty="0">
                <a:solidFill>
                  <a:schemeClr val="tx1">
                    <a:lumMod val="95000"/>
                    <a:lumOff val="5000"/>
                  </a:schemeClr>
                </a:solidFill>
              </a:rPr>
              <a:t>Switching Frequency = Fundamental Frequency</a:t>
            </a:r>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5480405B-55A0-E8A6-84D4-AD26861A1857}"/>
                  </a:ext>
                </a:extLst>
              </p:cNvPr>
              <p:cNvGraphicFramePr>
                <a:graphicFrameLocks/>
              </p:cNvGraphicFramePr>
              <p:nvPr>
                <p:extLst>
                  <p:ext uri="{D42A27DB-BD31-4B8C-83A1-F6EECF244321}">
                    <p14:modId xmlns:p14="http://schemas.microsoft.com/office/powerpoint/2010/main" val="2562257729"/>
                  </p:ext>
                </p:extLst>
              </p:nvPr>
            </p:nvGraphicFramePr>
            <p:xfrm>
              <a:off x="1384301" y="3600449"/>
              <a:ext cx="3359145" cy="1419225"/>
            </p:xfrm>
            <a:graphic>
              <a:graphicData uri="http://schemas.openxmlformats.org/drawingml/2006/table">
                <a:tbl>
                  <a:tblPr bandRow="1">
                    <a:tableStyleId>{5C22544A-7EE6-4342-B048-85BDC9FD1C3A}</a:tableStyleId>
                  </a:tblPr>
                  <a:tblGrid>
                    <a:gridCol w="1119715">
                      <a:extLst>
                        <a:ext uri="{9D8B030D-6E8A-4147-A177-3AD203B41FA5}">
                          <a16:colId xmlns:a16="http://schemas.microsoft.com/office/drawing/2014/main" val="1423631215"/>
                        </a:ext>
                      </a:extLst>
                    </a:gridCol>
                    <a:gridCol w="1119715">
                      <a:extLst>
                        <a:ext uri="{9D8B030D-6E8A-4147-A177-3AD203B41FA5}">
                          <a16:colId xmlns:a16="http://schemas.microsoft.com/office/drawing/2014/main" val="312801652"/>
                        </a:ext>
                      </a:extLst>
                    </a:gridCol>
                    <a:gridCol w="1119715">
                      <a:extLst>
                        <a:ext uri="{9D8B030D-6E8A-4147-A177-3AD203B41FA5}">
                          <a16:colId xmlns:a16="http://schemas.microsoft.com/office/drawing/2014/main" val="4258098451"/>
                        </a:ext>
                      </a:extLst>
                    </a:gridCol>
                  </a:tblGrid>
                  <a:tr h="473075">
                    <a:tc>
                      <a:txBody>
                        <a:bodyPr/>
                        <a:lstStyle/>
                        <a:p>
                          <a:pPr algn="ctr"/>
                          <a14:m>
                            <m:oMath xmlns:m="http://schemas.openxmlformats.org/officeDocument/2006/math">
                              <m:r>
                                <a:rPr lang="en-IN" sz="1800" b="1" i="1" smtClean="0">
                                  <a:solidFill>
                                    <a:schemeClr val="tx1">
                                      <a:lumMod val="95000"/>
                                      <a:lumOff val="5000"/>
                                    </a:schemeClr>
                                  </a:solidFill>
                                  <a:latin typeface="Cambria Math" panose="02040503050406030204" pitchFamily="18" charset="0"/>
                                </a:rPr>
                                <m:t>𝝎</m:t>
                              </m:r>
                            </m:oMath>
                          </a14:m>
                          <a:r>
                            <a:rPr lang="en-IN" b="1" dirty="0"/>
                            <a:t>t</a:t>
                          </a:r>
                        </a:p>
                      </a:txBody>
                      <a:tcPr/>
                    </a:tc>
                    <a:tc>
                      <a:txBody>
                        <a:bodyPr/>
                        <a:lstStyle/>
                        <a:p>
                          <a:r>
                            <a:rPr lang="en-IN" b="1" dirty="0"/>
                            <a:t>Voltage</a:t>
                          </a:r>
                        </a:p>
                      </a:txBody>
                      <a:tcPr/>
                    </a:tc>
                    <a:tc>
                      <a:txBody>
                        <a:bodyPr/>
                        <a:lstStyle/>
                        <a:p>
                          <a:r>
                            <a:rPr lang="en-IN" b="1" dirty="0"/>
                            <a:t>Switches</a:t>
                          </a:r>
                        </a:p>
                      </a:txBody>
                      <a:tcPr/>
                    </a:tc>
                    <a:extLst>
                      <a:ext uri="{0D108BD9-81ED-4DB2-BD59-A6C34878D82A}">
                        <a16:rowId xmlns:a16="http://schemas.microsoft.com/office/drawing/2014/main" val="3539129095"/>
                      </a:ext>
                    </a:extLst>
                  </a:tr>
                  <a:tr h="473075">
                    <a:tc>
                      <a:txBody>
                        <a:bodyPr/>
                        <a:lstStyle/>
                        <a:p>
                          <a:pPr algn="ctr"/>
                          <a:r>
                            <a:rPr lang="en-IN" b="0" dirty="0"/>
                            <a:t>(0,</a:t>
                          </a:r>
                          <a:r>
                            <a:rPr lang="en-IN" sz="1800" dirty="0">
                              <a:solidFill>
                                <a:schemeClr val="tx1">
                                  <a:lumMod val="95000"/>
                                  <a:lumOff val="5000"/>
                                </a:schemeClr>
                              </a:solidFill>
                            </a:rPr>
                            <a:t> </a:t>
                          </a:r>
                          <a14:m>
                            <m:oMath xmlns:m="http://schemas.openxmlformats.org/officeDocument/2006/math">
                              <m:r>
                                <a:rPr lang="en-IN" sz="1800" i="1">
                                  <a:solidFill>
                                    <a:schemeClr val="tx1">
                                      <a:lumMod val="95000"/>
                                      <a:lumOff val="5000"/>
                                    </a:schemeClr>
                                  </a:solidFill>
                                  <a:latin typeface="Cambria Math" panose="02040503050406030204" pitchFamily="18" charset="0"/>
                                </a:rPr>
                                <m:t>𝜋</m:t>
                              </m:r>
                            </m:oMath>
                          </a14:m>
                          <a:r>
                            <a:rPr lang="en-IN" b="0" dirty="0"/>
                            <a:t>)</a:t>
                          </a:r>
                        </a:p>
                      </a:txBody>
                      <a:tcPr/>
                    </a:tc>
                    <a:tc>
                      <a:txBody>
                        <a:bodyPr/>
                        <a:lstStyle/>
                        <a:p>
                          <a:pPr algn="ctr"/>
                          <a:r>
                            <a:rPr lang="en-IN" b="0" dirty="0"/>
                            <a:t>+V</a:t>
                          </a:r>
                          <a:r>
                            <a:rPr lang="en-IN" b="0" baseline="-25000" dirty="0"/>
                            <a:t>dc</a:t>
                          </a:r>
                          <a:endParaRPr lang="en-IN" b="0" dirty="0"/>
                        </a:p>
                      </a:txBody>
                      <a:tcPr/>
                    </a:tc>
                    <a:tc>
                      <a:txBody>
                        <a:bodyPr/>
                        <a:lstStyle/>
                        <a:p>
                          <a:pPr algn="ctr"/>
                          <a:r>
                            <a:rPr lang="en-IN" b="0" dirty="0"/>
                            <a:t>S1, S2</a:t>
                          </a:r>
                        </a:p>
                      </a:txBody>
                      <a:tcPr/>
                    </a:tc>
                    <a:extLst>
                      <a:ext uri="{0D108BD9-81ED-4DB2-BD59-A6C34878D82A}">
                        <a16:rowId xmlns:a16="http://schemas.microsoft.com/office/drawing/2014/main" val="1206987588"/>
                      </a:ext>
                    </a:extLst>
                  </a:tr>
                  <a:tr h="473075">
                    <a:tc>
                      <a:txBody>
                        <a:bodyPr/>
                        <a:lstStyle/>
                        <a:p>
                          <a:pPr algn="ctr"/>
                          <a:r>
                            <a:rPr lang="en-IN" b="0" dirty="0"/>
                            <a:t>(</a:t>
                          </a:r>
                          <a14:m>
                            <m:oMath xmlns:m="http://schemas.openxmlformats.org/officeDocument/2006/math">
                              <m:r>
                                <a:rPr lang="en-IN" sz="1800" i="1" smtClean="0">
                                  <a:solidFill>
                                    <a:schemeClr val="tx1">
                                      <a:lumMod val="95000"/>
                                      <a:lumOff val="5000"/>
                                    </a:schemeClr>
                                  </a:solidFill>
                                  <a:latin typeface="Cambria Math" panose="02040503050406030204" pitchFamily="18" charset="0"/>
                                </a:rPr>
                                <m:t>𝜋</m:t>
                              </m:r>
                            </m:oMath>
                          </a14:m>
                          <a:r>
                            <a:rPr lang="en-IN" b="0" dirty="0"/>
                            <a:t>,2</a:t>
                          </a:r>
                          <a14:m>
                            <m:oMath xmlns:m="http://schemas.openxmlformats.org/officeDocument/2006/math">
                              <m:r>
                                <a:rPr lang="en-IN" sz="1800" i="1" smtClean="0">
                                  <a:solidFill>
                                    <a:schemeClr val="tx1">
                                      <a:lumMod val="95000"/>
                                      <a:lumOff val="5000"/>
                                    </a:schemeClr>
                                  </a:solidFill>
                                  <a:latin typeface="Cambria Math" panose="02040503050406030204" pitchFamily="18" charset="0"/>
                                </a:rPr>
                                <m:t>𝜋</m:t>
                              </m:r>
                            </m:oMath>
                          </a14:m>
                          <a:r>
                            <a:rPr lang="en-IN" b="0" dirty="0"/>
                            <a:t>)</a:t>
                          </a:r>
                        </a:p>
                      </a:txBody>
                      <a:tcPr/>
                    </a:tc>
                    <a:tc>
                      <a:txBody>
                        <a:bodyPr/>
                        <a:lstStyle/>
                        <a:p>
                          <a:pPr algn="ctr"/>
                          <a:r>
                            <a:rPr lang="en-IN" b="0" dirty="0"/>
                            <a:t>-V</a:t>
                          </a:r>
                          <a:r>
                            <a:rPr lang="en-IN" b="0" baseline="-25000" dirty="0"/>
                            <a:t>dc</a:t>
                          </a:r>
                          <a:endParaRPr lang="en-IN" b="0" dirty="0"/>
                        </a:p>
                      </a:txBody>
                      <a:tcPr/>
                    </a:tc>
                    <a:tc>
                      <a:txBody>
                        <a:bodyPr/>
                        <a:lstStyle/>
                        <a:p>
                          <a:pPr algn="ctr"/>
                          <a:r>
                            <a:rPr lang="en-IN" b="0" dirty="0"/>
                            <a:t>S3, S4</a:t>
                          </a:r>
                        </a:p>
                      </a:txBody>
                      <a:tcPr/>
                    </a:tc>
                    <a:extLst>
                      <a:ext uri="{0D108BD9-81ED-4DB2-BD59-A6C34878D82A}">
                        <a16:rowId xmlns:a16="http://schemas.microsoft.com/office/drawing/2014/main" val="2493567155"/>
                      </a:ext>
                    </a:extLst>
                  </a:tr>
                </a:tbl>
              </a:graphicData>
            </a:graphic>
          </p:graphicFrame>
        </mc:Choice>
        <mc:Fallback xmlns="">
          <p:graphicFrame>
            <p:nvGraphicFramePr>
              <p:cNvPr id="13" name="Table 12">
                <a:extLst>
                  <a:ext uri="{FF2B5EF4-FFF2-40B4-BE49-F238E27FC236}">
                    <a16:creationId xmlns:a16="http://schemas.microsoft.com/office/drawing/2014/main" id="{5480405B-55A0-E8A6-84D4-AD26861A1857}"/>
                  </a:ext>
                </a:extLst>
              </p:cNvPr>
              <p:cNvGraphicFramePr>
                <a:graphicFrameLocks/>
              </p:cNvGraphicFramePr>
              <p:nvPr>
                <p:extLst>
                  <p:ext uri="{D42A27DB-BD31-4B8C-83A1-F6EECF244321}">
                    <p14:modId xmlns:p14="http://schemas.microsoft.com/office/powerpoint/2010/main" val="2562257729"/>
                  </p:ext>
                </p:extLst>
              </p:nvPr>
            </p:nvGraphicFramePr>
            <p:xfrm>
              <a:off x="1384301" y="3600449"/>
              <a:ext cx="3359145" cy="1419225"/>
            </p:xfrm>
            <a:graphic>
              <a:graphicData uri="http://schemas.openxmlformats.org/drawingml/2006/table">
                <a:tbl>
                  <a:tblPr bandRow="1">
                    <a:tableStyleId>{5C22544A-7EE6-4342-B048-85BDC9FD1C3A}</a:tableStyleId>
                  </a:tblPr>
                  <a:tblGrid>
                    <a:gridCol w="1119715">
                      <a:extLst>
                        <a:ext uri="{9D8B030D-6E8A-4147-A177-3AD203B41FA5}">
                          <a16:colId xmlns:a16="http://schemas.microsoft.com/office/drawing/2014/main" val="1423631215"/>
                        </a:ext>
                      </a:extLst>
                    </a:gridCol>
                    <a:gridCol w="1119715">
                      <a:extLst>
                        <a:ext uri="{9D8B030D-6E8A-4147-A177-3AD203B41FA5}">
                          <a16:colId xmlns:a16="http://schemas.microsoft.com/office/drawing/2014/main" val="312801652"/>
                        </a:ext>
                      </a:extLst>
                    </a:gridCol>
                    <a:gridCol w="1119715">
                      <a:extLst>
                        <a:ext uri="{9D8B030D-6E8A-4147-A177-3AD203B41FA5}">
                          <a16:colId xmlns:a16="http://schemas.microsoft.com/office/drawing/2014/main" val="4258098451"/>
                        </a:ext>
                      </a:extLst>
                    </a:gridCol>
                  </a:tblGrid>
                  <a:tr h="473075">
                    <a:tc>
                      <a:txBody>
                        <a:bodyPr/>
                        <a:lstStyle/>
                        <a:p>
                          <a:endParaRPr lang="en-US"/>
                        </a:p>
                      </a:txBody>
                      <a:tcPr>
                        <a:blipFill>
                          <a:blip r:embed="rId3"/>
                          <a:stretch>
                            <a:fillRect l="-543" t="-6410" r="-201087" b="-202564"/>
                          </a:stretch>
                        </a:blipFill>
                      </a:tcPr>
                    </a:tc>
                    <a:tc>
                      <a:txBody>
                        <a:bodyPr/>
                        <a:lstStyle/>
                        <a:p>
                          <a:r>
                            <a:rPr lang="en-IN" b="1" dirty="0"/>
                            <a:t>Voltage</a:t>
                          </a:r>
                        </a:p>
                      </a:txBody>
                      <a:tcPr/>
                    </a:tc>
                    <a:tc>
                      <a:txBody>
                        <a:bodyPr/>
                        <a:lstStyle/>
                        <a:p>
                          <a:r>
                            <a:rPr lang="en-IN" b="1" dirty="0"/>
                            <a:t>Switches</a:t>
                          </a:r>
                        </a:p>
                      </a:txBody>
                      <a:tcPr/>
                    </a:tc>
                    <a:extLst>
                      <a:ext uri="{0D108BD9-81ED-4DB2-BD59-A6C34878D82A}">
                        <a16:rowId xmlns:a16="http://schemas.microsoft.com/office/drawing/2014/main" val="3539129095"/>
                      </a:ext>
                    </a:extLst>
                  </a:tr>
                  <a:tr h="473075">
                    <a:tc>
                      <a:txBody>
                        <a:bodyPr/>
                        <a:lstStyle/>
                        <a:p>
                          <a:endParaRPr lang="en-US"/>
                        </a:p>
                      </a:txBody>
                      <a:tcPr>
                        <a:blipFill>
                          <a:blip r:embed="rId3"/>
                          <a:stretch>
                            <a:fillRect l="-543" t="-106410" r="-201087" b="-102564"/>
                          </a:stretch>
                        </a:blipFill>
                      </a:tcPr>
                    </a:tc>
                    <a:tc>
                      <a:txBody>
                        <a:bodyPr/>
                        <a:lstStyle/>
                        <a:p>
                          <a:pPr algn="ctr"/>
                          <a:r>
                            <a:rPr lang="en-IN" b="0" dirty="0"/>
                            <a:t>+V</a:t>
                          </a:r>
                          <a:r>
                            <a:rPr lang="en-IN" b="0" baseline="-25000" dirty="0"/>
                            <a:t>dc</a:t>
                          </a:r>
                          <a:endParaRPr lang="en-IN" b="0" dirty="0"/>
                        </a:p>
                      </a:txBody>
                      <a:tcPr/>
                    </a:tc>
                    <a:tc>
                      <a:txBody>
                        <a:bodyPr/>
                        <a:lstStyle/>
                        <a:p>
                          <a:pPr algn="ctr"/>
                          <a:r>
                            <a:rPr lang="en-IN" b="0" dirty="0"/>
                            <a:t>S1, S2</a:t>
                          </a:r>
                        </a:p>
                      </a:txBody>
                      <a:tcPr/>
                    </a:tc>
                    <a:extLst>
                      <a:ext uri="{0D108BD9-81ED-4DB2-BD59-A6C34878D82A}">
                        <a16:rowId xmlns:a16="http://schemas.microsoft.com/office/drawing/2014/main" val="1206987588"/>
                      </a:ext>
                    </a:extLst>
                  </a:tr>
                  <a:tr h="473075">
                    <a:tc>
                      <a:txBody>
                        <a:bodyPr/>
                        <a:lstStyle/>
                        <a:p>
                          <a:endParaRPr lang="en-US"/>
                        </a:p>
                      </a:txBody>
                      <a:tcPr>
                        <a:blipFill>
                          <a:blip r:embed="rId3"/>
                          <a:stretch>
                            <a:fillRect l="-543" t="-206410" r="-201087" b="-2564"/>
                          </a:stretch>
                        </a:blipFill>
                      </a:tcPr>
                    </a:tc>
                    <a:tc>
                      <a:txBody>
                        <a:bodyPr/>
                        <a:lstStyle/>
                        <a:p>
                          <a:pPr algn="ctr"/>
                          <a:r>
                            <a:rPr lang="en-IN" b="0" dirty="0"/>
                            <a:t>-V</a:t>
                          </a:r>
                          <a:r>
                            <a:rPr lang="en-IN" b="0" baseline="-25000" dirty="0"/>
                            <a:t>dc</a:t>
                          </a:r>
                          <a:endParaRPr lang="en-IN" b="0" dirty="0"/>
                        </a:p>
                      </a:txBody>
                      <a:tcPr/>
                    </a:tc>
                    <a:tc>
                      <a:txBody>
                        <a:bodyPr/>
                        <a:lstStyle/>
                        <a:p>
                          <a:pPr algn="ctr"/>
                          <a:r>
                            <a:rPr lang="en-IN" b="0" dirty="0"/>
                            <a:t>S3, S4</a:t>
                          </a:r>
                        </a:p>
                      </a:txBody>
                      <a:tcPr/>
                    </a:tc>
                    <a:extLst>
                      <a:ext uri="{0D108BD9-81ED-4DB2-BD59-A6C34878D82A}">
                        <a16:rowId xmlns:a16="http://schemas.microsoft.com/office/drawing/2014/main" val="2493567155"/>
                      </a:ext>
                    </a:extLst>
                  </a:tr>
                </a:tbl>
              </a:graphicData>
            </a:graphic>
          </p:graphicFrame>
        </mc:Fallback>
      </mc:AlternateContent>
      <p:sp>
        <p:nvSpPr>
          <p:cNvPr id="2" name="Title 1">
            <a:extLst>
              <a:ext uri="{FF2B5EF4-FFF2-40B4-BE49-F238E27FC236}">
                <a16:creationId xmlns:a16="http://schemas.microsoft.com/office/drawing/2014/main" id="{D50C8F45-FDA9-9E33-2797-4628E3475BB0}"/>
              </a:ext>
            </a:extLst>
          </p:cNvPr>
          <p:cNvSpPr>
            <a:spLocks noGrp="1"/>
          </p:cNvSpPr>
          <p:nvPr>
            <p:ph type="title"/>
          </p:nvPr>
        </p:nvSpPr>
        <p:spPr>
          <a:xfrm>
            <a:off x="1024128" y="728091"/>
            <a:ext cx="4052697" cy="1081659"/>
          </a:xfrm>
        </p:spPr>
        <p:txBody>
          <a:bodyPr>
            <a:normAutofit/>
          </a:bodyPr>
          <a:lstStyle/>
          <a:p>
            <a:r>
              <a:rPr lang="en-IN" sz="4000" dirty="0"/>
              <a:t>Square Wave Control</a:t>
            </a:r>
          </a:p>
        </p:txBody>
      </p:sp>
      <p:cxnSp>
        <p:nvCxnSpPr>
          <p:cNvPr id="6" name="Straight Connector 5">
            <a:extLst>
              <a:ext uri="{FF2B5EF4-FFF2-40B4-BE49-F238E27FC236}">
                <a16:creationId xmlns:a16="http://schemas.microsoft.com/office/drawing/2014/main" id="{A04892CA-012F-670B-4BAF-17BE28886E32}"/>
              </a:ext>
            </a:extLst>
          </p:cNvPr>
          <p:cNvCxnSpPr>
            <a:cxnSpLocks/>
          </p:cNvCxnSpPr>
          <p:nvPr/>
        </p:nvCxnSpPr>
        <p:spPr>
          <a:xfrm>
            <a:off x="7190986" y="2000250"/>
            <a:ext cx="0" cy="3867150"/>
          </a:xfrm>
          <a:prstGeom prst="line">
            <a:avLst/>
          </a:prstGeom>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B69D7324-0949-EF33-DA62-00A28C8DB73E}"/>
              </a:ext>
            </a:extLst>
          </p:cNvPr>
          <p:cNvGrpSpPr/>
          <p:nvPr/>
        </p:nvGrpSpPr>
        <p:grpSpPr>
          <a:xfrm>
            <a:off x="7697836" y="2002298"/>
            <a:ext cx="4187457" cy="3222641"/>
            <a:chOff x="7812136" y="728091"/>
            <a:chExt cx="4187457" cy="3222641"/>
          </a:xfrm>
        </p:grpSpPr>
        <p:pic>
          <p:nvPicPr>
            <p:cNvPr id="5" name="Content Placeholder 4">
              <a:extLst>
                <a:ext uri="{FF2B5EF4-FFF2-40B4-BE49-F238E27FC236}">
                  <a16:creationId xmlns:a16="http://schemas.microsoft.com/office/drawing/2014/main" id="{7FCD2C1B-104B-2269-033D-D35EBB4A0511}"/>
                </a:ext>
              </a:extLst>
            </p:cNvPr>
            <p:cNvPicPr>
              <a:picLocks noChangeAspect="1"/>
            </p:cNvPicPr>
            <p:nvPr/>
          </p:nvPicPr>
          <p:blipFill>
            <a:blip r:embed="rId4"/>
            <a:stretch>
              <a:fillRect/>
            </a:stretch>
          </p:blipFill>
          <p:spPr>
            <a:xfrm>
              <a:off x="7812136" y="728091"/>
              <a:ext cx="4187457" cy="2700909"/>
            </a:xfrm>
            <a:prstGeom prst="rect">
              <a:avLst/>
            </a:prstGeom>
            <a:ln>
              <a:solidFill>
                <a:schemeClr val="tx1"/>
              </a:solidFill>
            </a:ln>
          </p:spPr>
        </p:pic>
        <p:sp>
          <p:nvSpPr>
            <p:cNvPr id="7" name="TextBox 6">
              <a:extLst>
                <a:ext uri="{FF2B5EF4-FFF2-40B4-BE49-F238E27FC236}">
                  <a16:creationId xmlns:a16="http://schemas.microsoft.com/office/drawing/2014/main" id="{3EDCAE58-8FC7-A589-658A-4D2B169085BD}"/>
                </a:ext>
              </a:extLst>
            </p:cNvPr>
            <p:cNvSpPr txBox="1"/>
            <p:nvPr/>
          </p:nvSpPr>
          <p:spPr>
            <a:xfrm>
              <a:off x="7896225" y="3581400"/>
              <a:ext cx="4010025" cy="369332"/>
            </a:xfrm>
            <a:prstGeom prst="rect">
              <a:avLst/>
            </a:prstGeom>
            <a:noFill/>
          </p:spPr>
          <p:txBody>
            <a:bodyPr wrap="square" rtlCol="0">
              <a:spAutoFit/>
            </a:bodyPr>
            <a:lstStyle/>
            <a:p>
              <a:pPr algn="ctr"/>
              <a:r>
                <a:rPr lang="en-IN" dirty="0"/>
                <a:t>Square Wave</a:t>
              </a:r>
            </a:p>
          </p:txBody>
        </p:sp>
      </p:grpSp>
      <p:sp>
        <p:nvSpPr>
          <p:cNvPr id="3" name="Slide Number Placeholder 2">
            <a:extLst>
              <a:ext uri="{FF2B5EF4-FFF2-40B4-BE49-F238E27FC236}">
                <a16:creationId xmlns:a16="http://schemas.microsoft.com/office/drawing/2014/main" id="{69F8EAA4-E901-5078-BF45-AB42397D9F46}"/>
              </a:ext>
            </a:extLst>
          </p:cNvPr>
          <p:cNvSpPr>
            <a:spLocks noGrp="1"/>
          </p:cNvSpPr>
          <p:nvPr>
            <p:ph type="sldNum" sz="quarter" idx="12"/>
          </p:nvPr>
        </p:nvSpPr>
        <p:spPr/>
        <p:txBody>
          <a:bodyPr/>
          <a:lstStyle/>
          <a:p>
            <a:fld id="{4A6792E8-23DE-41A2-810E-14B34D1D8B49}" type="slidenum">
              <a:rPr lang="en-IN" smtClean="0"/>
              <a:t>15</a:t>
            </a:fld>
            <a:endParaRPr lang="en-IN"/>
          </a:p>
        </p:txBody>
      </p:sp>
    </p:spTree>
    <p:extLst>
      <p:ext uri="{BB962C8B-B14F-4D97-AF65-F5344CB8AC3E}">
        <p14:creationId xmlns:p14="http://schemas.microsoft.com/office/powerpoint/2010/main" val="2030096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CEA1C-D8AC-878F-0334-5929FFD9C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82DC2-F0B9-5916-8123-D352048FDE16}"/>
              </a:ext>
            </a:extLst>
          </p:cNvPr>
          <p:cNvSpPr>
            <a:spLocks noGrp="1"/>
          </p:cNvSpPr>
          <p:nvPr>
            <p:ph type="title"/>
          </p:nvPr>
        </p:nvSpPr>
        <p:spPr/>
        <p:txBody>
          <a:bodyPr>
            <a:normAutofit/>
          </a:bodyPr>
          <a:lstStyle/>
          <a:p>
            <a:r>
              <a:rPr lang="en-IN" sz="4000" dirty="0"/>
              <a:t>FFT – square wave control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CDDF81-C522-0FFC-48D6-FE3A069851E7}"/>
                  </a:ext>
                </a:extLst>
              </p:cNvPr>
              <p:cNvSpPr>
                <a:spLocks noGrp="1"/>
              </p:cNvSpPr>
              <p:nvPr>
                <p:ph idx="1"/>
              </p:nvPr>
            </p:nvSpPr>
            <p:spPr>
              <a:xfrm>
                <a:off x="733425" y="2084832"/>
                <a:ext cx="6057902" cy="4224528"/>
              </a:xfrm>
            </p:spPr>
            <p:txBody>
              <a:bodyPr>
                <a:normAutofit/>
              </a:bodyPr>
              <a:lstStyle/>
              <a:p>
                <a:pPr>
                  <a:buFont typeface="Arial" panose="020B0604020202020204" pitchFamily="34" charset="0"/>
                  <a:buChar char="•"/>
                </a:pPr>
                <a:r>
                  <a:rPr lang="en-IN" sz="2400" dirty="0"/>
                  <a:t> Square wave contains only odd harmonics.</a:t>
                </a:r>
                <a:endParaRPr lang="en-IN" sz="1600" dirty="0"/>
              </a:p>
              <a:p>
                <a:pPr>
                  <a:buFont typeface="Arial" panose="020B0604020202020204" pitchFamily="34" charset="0"/>
                  <a:buChar char="•"/>
                </a:pPr>
                <a:endParaRPr lang="en-IN" sz="1600" dirty="0"/>
              </a:p>
              <a:p>
                <a:pPr>
                  <a:lnSpc>
                    <a:spcPct val="100000"/>
                  </a:lnSpc>
                  <a:buFont typeface="Arial" panose="020B0604020202020204" pitchFamily="34" charset="0"/>
                  <a:buChar char="•"/>
                </a:pPr>
                <a:r>
                  <a:rPr lang="en-IN" sz="2400" b="0" dirty="0"/>
                  <a:t> V(</a:t>
                </a:r>
                <a14:m>
                  <m:oMath xmlns:m="http://schemas.openxmlformats.org/officeDocument/2006/math">
                    <m:r>
                      <a:rPr lang="en-IN" sz="2400" i="1">
                        <a:latin typeface="Cambria Math" panose="02040503050406030204" pitchFamily="18" charset="0"/>
                      </a:rPr>
                      <m:t>𝜔</m:t>
                    </m:r>
                  </m:oMath>
                </a14:m>
                <a:r>
                  <a:rPr lang="en-IN" sz="2400" b="0" dirty="0"/>
                  <a:t>) = </a:t>
                </a:r>
                <a14:m>
                  <m:oMath xmlns:m="http://schemas.openxmlformats.org/officeDocument/2006/math">
                    <m:nary>
                      <m:naryPr>
                        <m:chr m:val="∑"/>
                        <m:ctrlPr>
                          <a:rPr lang="en-IN" sz="2400" b="0" i="1" smtClean="0">
                            <a:solidFill>
                              <a:schemeClr val="tx1">
                                <a:lumMod val="95000"/>
                                <a:lumOff val="5000"/>
                              </a:schemeClr>
                            </a:solidFill>
                            <a:latin typeface="Cambria Math" panose="02040503050406030204" pitchFamily="18" charset="0"/>
                          </a:rPr>
                        </m:ctrlPr>
                      </m:naryPr>
                      <m:sub>
                        <m:r>
                          <m:rPr>
                            <m:nor/>
                            <m:brk m:alnAt="23"/>
                          </m:rPr>
                          <a:rPr lang="en-IN" sz="2400" b="0" i="0" smtClean="0">
                            <a:solidFill>
                              <a:schemeClr val="tx1">
                                <a:lumMod val="95000"/>
                                <a:lumOff val="5000"/>
                              </a:schemeClr>
                            </a:solidFill>
                            <a:latin typeface="Cambria Math" panose="02040503050406030204" pitchFamily="18" charset="0"/>
                          </a:rPr>
                          <m:t>n</m:t>
                        </m:r>
                        <m:r>
                          <m:rPr>
                            <m:nor/>
                          </m:rPr>
                          <a:rPr lang="en-IN" sz="2400" b="0" i="0" smtClean="0">
                            <a:solidFill>
                              <a:schemeClr val="tx1">
                                <a:lumMod val="95000"/>
                                <a:lumOff val="5000"/>
                              </a:schemeClr>
                            </a:solidFill>
                            <a:latin typeface="Cambria Math" panose="02040503050406030204" pitchFamily="18" charset="0"/>
                          </a:rPr>
                          <m:t>=1,3,</m:t>
                        </m:r>
                        <m:r>
                          <m:rPr>
                            <m:brk m:alnAt="23"/>
                          </m:rPr>
                          <a:rPr lang="en-IN" sz="2400" b="0" i="1" smtClean="0">
                            <a:solidFill>
                              <a:schemeClr val="tx1">
                                <a:lumMod val="95000"/>
                                <a:lumOff val="5000"/>
                              </a:schemeClr>
                            </a:solidFill>
                            <a:latin typeface="Cambria Math" panose="02040503050406030204" pitchFamily="18" charset="0"/>
                          </a:rPr>
                          <m:t>…</m:t>
                        </m:r>
                      </m:sub>
                      <m:sup>
                        <m:r>
                          <m:rPr>
                            <m:nor/>
                          </m:rPr>
                          <a:rPr lang="en-IN" sz="2400">
                            <a:solidFill>
                              <a:schemeClr val="tx1">
                                <a:lumMod val="95000"/>
                                <a:lumOff val="5000"/>
                              </a:schemeClr>
                            </a:solidFill>
                          </a:rPr>
                          <m:t>∞</m:t>
                        </m:r>
                      </m:sup>
                      <m:e>
                        <m:func>
                          <m:funcPr>
                            <m:ctrlPr>
                              <a:rPr lang="en-IN" sz="2400" b="0" i="1" smtClean="0">
                                <a:solidFill>
                                  <a:schemeClr val="tx1">
                                    <a:lumMod val="95000"/>
                                    <a:lumOff val="5000"/>
                                  </a:schemeClr>
                                </a:solidFill>
                                <a:latin typeface="Cambria Math" panose="02040503050406030204" pitchFamily="18" charset="0"/>
                              </a:rPr>
                            </m:ctrlPr>
                          </m:funcPr>
                          <m:fName>
                            <m:f>
                              <m:fPr>
                                <m:ctrlPr>
                                  <a:rPr lang="en-IN" sz="2400" i="1" smtClean="0">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4</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𝑣</m:t>
                                    </m:r>
                                  </m:e>
                                  <m:sub>
                                    <m:r>
                                      <a:rPr lang="en-IN" sz="2400" i="1">
                                        <a:solidFill>
                                          <a:schemeClr val="tx1">
                                            <a:lumMod val="95000"/>
                                            <a:lumOff val="5000"/>
                                          </a:schemeClr>
                                        </a:solidFill>
                                        <a:latin typeface="Cambria Math" panose="02040503050406030204" pitchFamily="18" charset="0"/>
                                      </a:rPr>
                                      <m:t>ⅆ</m:t>
                                    </m:r>
                                    <m:r>
                                      <a:rPr lang="en-IN" sz="2400" i="1">
                                        <a:solidFill>
                                          <a:schemeClr val="tx1">
                                            <a:lumMod val="95000"/>
                                            <a:lumOff val="5000"/>
                                          </a:schemeClr>
                                        </a:solidFill>
                                        <a:latin typeface="Cambria Math" panose="02040503050406030204" pitchFamily="18" charset="0"/>
                                      </a:rPr>
                                      <m:t>𝐶</m:t>
                                    </m:r>
                                  </m:sub>
                                </m:sSub>
                              </m:num>
                              <m:den>
                                <m:r>
                                  <a:rPr lang="en-IN" sz="2400" i="1">
                                    <a:solidFill>
                                      <a:schemeClr val="tx1">
                                        <a:lumMod val="95000"/>
                                        <a:lumOff val="5000"/>
                                      </a:schemeClr>
                                    </a:solidFill>
                                    <a:latin typeface="Cambria Math" panose="02040503050406030204" pitchFamily="18" charset="0"/>
                                  </a:rPr>
                                  <m:t>𝑛</m:t>
                                </m:r>
                                <m:r>
                                  <a:rPr lang="en-IN" sz="2400" i="1">
                                    <a:solidFill>
                                      <a:schemeClr val="tx1">
                                        <a:lumMod val="95000"/>
                                        <a:lumOff val="5000"/>
                                      </a:schemeClr>
                                    </a:solidFill>
                                    <a:latin typeface="Cambria Math" panose="02040503050406030204" pitchFamily="18" charset="0"/>
                                  </a:rPr>
                                  <m:t>𝜋</m:t>
                                </m:r>
                              </m:den>
                            </m:f>
                            <m:r>
                              <m:rPr>
                                <m:sty m:val="p"/>
                              </m:rPr>
                              <a:rPr lang="en-IN" sz="2400" b="0" i="0" smtClean="0">
                                <a:solidFill>
                                  <a:schemeClr val="tx1">
                                    <a:lumMod val="95000"/>
                                    <a:lumOff val="5000"/>
                                  </a:schemeClr>
                                </a:solidFill>
                                <a:latin typeface="Cambria Math" panose="02040503050406030204" pitchFamily="18" charset="0"/>
                              </a:rPr>
                              <m:t>sin</m:t>
                            </m:r>
                          </m:fName>
                          <m:e>
                            <m:d>
                              <m:dPr>
                                <m:ctrlPr>
                                  <a:rPr lang="en-IN" sz="2400" b="0" i="1" smtClean="0">
                                    <a:solidFill>
                                      <a:schemeClr val="tx1">
                                        <a:lumMod val="95000"/>
                                        <a:lumOff val="5000"/>
                                      </a:schemeClr>
                                    </a:solidFill>
                                    <a:latin typeface="Cambria Math" panose="02040503050406030204" pitchFamily="18" charset="0"/>
                                  </a:rPr>
                                </m:ctrlPr>
                              </m:dPr>
                              <m:e>
                                <m:r>
                                  <a:rPr lang="en-IN" sz="2400" b="0" i="1" smtClean="0">
                                    <a:solidFill>
                                      <a:schemeClr val="tx1">
                                        <a:lumMod val="95000"/>
                                        <a:lumOff val="5000"/>
                                      </a:schemeClr>
                                    </a:solidFill>
                                    <a:latin typeface="Cambria Math" panose="02040503050406030204" pitchFamily="18" charset="0"/>
                                  </a:rPr>
                                  <m:t>𝑛</m:t>
                                </m:r>
                                <m:r>
                                  <a:rPr lang="en-IN" sz="2400" b="0" i="1" smtClean="0">
                                    <a:solidFill>
                                      <a:schemeClr val="tx1">
                                        <a:lumMod val="95000"/>
                                        <a:lumOff val="5000"/>
                                      </a:schemeClr>
                                    </a:solidFill>
                                    <a:latin typeface="Cambria Math" panose="02040503050406030204" pitchFamily="18" charset="0"/>
                                  </a:rPr>
                                  <m:t>𝜔</m:t>
                                </m:r>
                                <m:r>
                                  <a:rPr lang="en-IN" sz="2400" b="0" i="1" smtClean="0">
                                    <a:solidFill>
                                      <a:schemeClr val="tx1">
                                        <a:lumMod val="95000"/>
                                        <a:lumOff val="5000"/>
                                      </a:schemeClr>
                                    </a:solidFill>
                                    <a:latin typeface="Cambria Math" panose="02040503050406030204" pitchFamily="18" charset="0"/>
                                  </a:rPr>
                                  <m:t>𝑡</m:t>
                                </m:r>
                              </m:e>
                            </m:d>
                          </m:e>
                        </m:func>
                      </m:e>
                    </m:nary>
                  </m:oMath>
                </a14:m>
                <a:endParaRPr lang="en-IN" sz="2400" dirty="0"/>
              </a:p>
              <a:p>
                <a:pPr>
                  <a:lnSpc>
                    <a:spcPct val="100000"/>
                  </a:lnSpc>
                  <a:buFont typeface="Arial" panose="020B0604020202020204" pitchFamily="34" charset="0"/>
                  <a:buChar char="•"/>
                </a:pPr>
                <a:r>
                  <a:rPr lang="en-US" sz="2400" dirty="0"/>
                  <a:t>DC Bus Utilization = </a:t>
                </a:r>
                <a14:m>
                  <m:oMath xmlns:m="http://schemas.openxmlformats.org/officeDocument/2006/math">
                    <m:f>
                      <m:fPr>
                        <m:ctrlPr>
                          <a:rPr lang="en-IN" sz="2400" i="1" dirty="0" smtClean="0">
                            <a:solidFill>
                              <a:schemeClr val="tx1">
                                <a:lumMod val="95000"/>
                                <a:lumOff val="5000"/>
                              </a:schemeClr>
                            </a:solidFill>
                            <a:latin typeface="Cambria Math" panose="02040503050406030204" pitchFamily="18" charset="0"/>
                          </a:rPr>
                        </m:ctrlPr>
                      </m:fPr>
                      <m:num>
                        <m:sSub>
                          <m:sSubPr>
                            <m:ctrlPr>
                              <a:rPr lang="en-IN" sz="2400" i="1" dirty="0">
                                <a:solidFill>
                                  <a:schemeClr val="tx1">
                                    <a:lumMod val="95000"/>
                                    <a:lumOff val="5000"/>
                                  </a:schemeClr>
                                </a:solidFill>
                                <a:latin typeface="Cambria Math" panose="02040503050406030204" pitchFamily="18" charset="0"/>
                              </a:rPr>
                            </m:ctrlPr>
                          </m:sSubPr>
                          <m:e>
                            <m:r>
                              <a:rPr lang="en-IN" sz="2400" i="1" dirty="0">
                                <a:solidFill>
                                  <a:schemeClr val="tx1">
                                    <a:lumMod val="95000"/>
                                    <a:lumOff val="5000"/>
                                  </a:schemeClr>
                                </a:solidFill>
                                <a:latin typeface="Cambria Math" panose="02040503050406030204" pitchFamily="18" charset="0"/>
                              </a:rPr>
                              <m:t>𝑣</m:t>
                            </m:r>
                          </m:e>
                          <m:sub>
                            <m:r>
                              <a:rPr lang="en-IN" sz="2400" i="1" dirty="0">
                                <a:solidFill>
                                  <a:schemeClr val="tx1">
                                    <a:lumMod val="95000"/>
                                    <a:lumOff val="5000"/>
                                  </a:schemeClr>
                                </a:solidFill>
                                <a:latin typeface="Cambria Math" panose="02040503050406030204" pitchFamily="18" charset="0"/>
                              </a:rPr>
                              <m:t>𝐴𝐶</m:t>
                            </m:r>
                            <m:d>
                              <m:dPr>
                                <m:ctrlPr>
                                  <a:rPr lang="en-IN" sz="2400" i="1" dirty="0" smtClean="0">
                                    <a:solidFill>
                                      <a:schemeClr val="tx1">
                                        <a:lumMod val="95000"/>
                                        <a:lumOff val="5000"/>
                                      </a:schemeClr>
                                    </a:solidFill>
                                    <a:latin typeface="Cambria Math" panose="02040503050406030204" pitchFamily="18" charset="0"/>
                                  </a:rPr>
                                </m:ctrlPr>
                              </m:dPr>
                              <m:e>
                                <m:r>
                                  <a:rPr lang="en-IN" sz="2400" b="0" i="1" dirty="0" smtClean="0">
                                    <a:solidFill>
                                      <a:schemeClr val="tx1">
                                        <a:lumMod val="95000"/>
                                        <a:lumOff val="5000"/>
                                      </a:schemeClr>
                                    </a:solidFill>
                                    <a:latin typeface="Cambria Math" panose="02040503050406030204" pitchFamily="18" charset="0"/>
                                  </a:rPr>
                                  <m:t>1,</m:t>
                                </m:r>
                                <m:r>
                                  <a:rPr lang="en-IN" sz="2400" b="0" i="1" dirty="0" smtClean="0">
                                    <a:solidFill>
                                      <a:schemeClr val="tx1">
                                        <a:lumMod val="95000"/>
                                        <a:lumOff val="5000"/>
                                      </a:schemeClr>
                                    </a:solidFill>
                                    <a:latin typeface="Cambria Math" panose="02040503050406030204" pitchFamily="18" charset="0"/>
                                  </a:rPr>
                                  <m:t>𝑅𝑀𝑆</m:t>
                                </m:r>
                              </m:e>
                            </m:d>
                          </m:sub>
                        </m:sSub>
                      </m:num>
                      <m:den>
                        <m:sSub>
                          <m:sSubPr>
                            <m:ctrlPr>
                              <a:rPr lang="en-IN" sz="2400" i="1" dirty="0">
                                <a:solidFill>
                                  <a:schemeClr val="tx1">
                                    <a:lumMod val="95000"/>
                                    <a:lumOff val="5000"/>
                                  </a:schemeClr>
                                </a:solidFill>
                                <a:latin typeface="Cambria Math" panose="02040503050406030204" pitchFamily="18" charset="0"/>
                              </a:rPr>
                            </m:ctrlPr>
                          </m:sSubPr>
                          <m:e>
                            <m:r>
                              <a:rPr lang="en-IN" sz="2400" i="1" dirty="0">
                                <a:solidFill>
                                  <a:schemeClr val="tx1">
                                    <a:lumMod val="95000"/>
                                    <a:lumOff val="5000"/>
                                  </a:schemeClr>
                                </a:solidFill>
                                <a:latin typeface="Cambria Math" panose="02040503050406030204" pitchFamily="18" charset="0"/>
                              </a:rPr>
                              <m:t>𝑣</m:t>
                            </m:r>
                          </m:e>
                          <m:sub>
                            <m:r>
                              <a:rPr lang="en-IN" sz="2400" i="1" dirty="0">
                                <a:solidFill>
                                  <a:schemeClr val="tx1">
                                    <a:lumMod val="95000"/>
                                    <a:lumOff val="5000"/>
                                  </a:schemeClr>
                                </a:solidFill>
                                <a:latin typeface="Cambria Math" panose="02040503050406030204" pitchFamily="18" charset="0"/>
                              </a:rPr>
                              <m:t>𝐷𝐶</m:t>
                            </m:r>
                          </m:sub>
                        </m:sSub>
                      </m:den>
                    </m:f>
                  </m:oMath>
                </a14:m>
                <a:r>
                  <a:rPr lang="en-IN" sz="2400" dirty="0"/>
                  <a:t>  = 0.900</a:t>
                </a:r>
              </a:p>
              <a:p>
                <a:pPr>
                  <a:lnSpc>
                    <a:spcPct val="100000"/>
                  </a:lnSpc>
                  <a:buFont typeface="Arial" panose="020B0604020202020204" pitchFamily="34" charset="0"/>
                  <a:buChar char="•"/>
                </a:pPr>
                <a:r>
                  <a:rPr lang="en-IN" sz="2400" dirty="0"/>
                  <a:t>RMS Voltage = V</a:t>
                </a:r>
                <a:r>
                  <a:rPr lang="en-IN" sz="2400" baseline="-25000" dirty="0"/>
                  <a:t>dc</a:t>
                </a:r>
                <a:endParaRPr lang="en-IN" sz="2400" dirty="0"/>
              </a:p>
              <a:p>
                <a:pPr>
                  <a:lnSpc>
                    <a:spcPct val="100000"/>
                  </a:lnSpc>
                  <a:buFont typeface="Arial" panose="020B0604020202020204" pitchFamily="34" charset="0"/>
                  <a:buChar char="•"/>
                </a:pPr>
                <a:r>
                  <a:rPr lang="en-IN" sz="2400" dirty="0"/>
                  <a:t>THD = </a:t>
                </a:r>
                <a14:m>
                  <m:oMath xmlns:m="http://schemas.openxmlformats.org/officeDocument/2006/math">
                    <m:r>
                      <a:rPr lang="en-IN" sz="2400" b="0" i="0" smtClean="0">
                        <a:solidFill>
                          <a:schemeClr val="tx1">
                            <a:lumMod val="95000"/>
                            <a:lumOff val="5000"/>
                          </a:schemeClr>
                        </a:solidFill>
                        <a:latin typeface="Cambria Math" panose="02040503050406030204" pitchFamily="18" charset="0"/>
                      </a:rPr>
                      <m:t>100</m:t>
                    </m:r>
                    <m:r>
                      <a:rPr lang="en-IN" sz="2400" b="0" i="0" smtClean="0">
                        <a:solidFill>
                          <a:srgbClr val="836967"/>
                        </a:solidFill>
                        <a:latin typeface="Cambria Math" panose="02040503050406030204" pitchFamily="18" charset="0"/>
                      </a:rPr>
                      <m:t> </m:t>
                    </m:r>
                    <m:r>
                      <a:rPr lang="en-IN" sz="24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IN" sz="2400" b="0" i="1" smtClean="0">
                        <a:solidFill>
                          <a:srgbClr val="836967"/>
                        </a:solidFill>
                        <a:latin typeface="Cambria Math" panose="02040503050406030204" pitchFamily="18" charset="0"/>
                        <a:ea typeface="Cambria Math" panose="02040503050406030204" pitchFamily="18" charset="0"/>
                      </a:rPr>
                      <m:t> </m:t>
                    </m:r>
                    <m:f>
                      <m:fPr>
                        <m:ctrlPr>
                          <a:rPr lang="en-IN" sz="2400" i="1" smtClean="0">
                            <a:solidFill>
                              <a:schemeClr val="tx1">
                                <a:lumMod val="95000"/>
                                <a:lumOff val="5000"/>
                              </a:schemeClr>
                            </a:solidFill>
                            <a:latin typeface="Cambria Math" panose="02040503050406030204" pitchFamily="18" charset="0"/>
                          </a:rPr>
                        </m:ctrlPr>
                      </m:fPr>
                      <m:num>
                        <m:rad>
                          <m:radPr>
                            <m:degHide m:val="on"/>
                            <m:ctrlPr>
                              <a:rPr lang="en-IN" sz="2400" i="1" smtClean="0">
                                <a:solidFill>
                                  <a:schemeClr val="tx1">
                                    <a:lumMod val="95000"/>
                                    <a:lumOff val="5000"/>
                                  </a:schemeClr>
                                </a:solidFill>
                                <a:latin typeface="Cambria Math" panose="02040503050406030204" pitchFamily="18" charset="0"/>
                              </a:rPr>
                            </m:ctrlPr>
                          </m:radPr>
                          <m:deg/>
                          <m:e>
                            <m:sSup>
                              <m:sSupPr>
                                <m:ctrlPr>
                                  <a:rPr lang="en-IN" sz="2400" i="1" smtClean="0">
                                    <a:solidFill>
                                      <a:schemeClr val="tx1">
                                        <a:lumMod val="95000"/>
                                        <a:lumOff val="5000"/>
                                      </a:schemeClr>
                                    </a:solidFill>
                                    <a:latin typeface="Cambria Math" panose="02040503050406030204" pitchFamily="18" charset="0"/>
                                  </a:rPr>
                                </m:ctrlPr>
                              </m:sSupPr>
                              <m:e>
                                <m:d>
                                  <m:dPr>
                                    <m:ctrlPr>
                                      <a:rPr lang="en-IN" sz="2400" i="1" smtClean="0">
                                        <a:solidFill>
                                          <a:schemeClr val="tx1">
                                            <a:lumMod val="95000"/>
                                            <a:lumOff val="5000"/>
                                          </a:schemeClr>
                                        </a:solidFill>
                                        <a:latin typeface="Cambria Math" panose="02040503050406030204" pitchFamily="18" charset="0"/>
                                      </a:rPr>
                                    </m:ctrlPr>
                                  </m:dPr>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𝑣</m:t>
                                        </m:r>
                                      </m:e>
                                      <m:sub>
                                        <m:r>
                                          <a:rPr lang="en-IN" sz="2400" i="1" smtClean="0">
                                            <a:solidFill>
                                              <a:schemeClr val="tx1">
                                                <a:lumMod val="95000"/>
                                                <a:lumOff val="5000"/>
                                              </a:schemeClr>
                                            </a:solidFill>
                                            <a:latin typeface="Cambria Math" panose="02040503050406030204" pitchFamily="18" charset="0"/>
                                          </a:rPr>
                                          <m:t>2</m:t>
                                        </m:r>
                                      </m:sub>
                                    </m:sSub>
                                  </m:e>
                                </m:d>
                              </m:e>
                              <m:sup>
                                <m:r>
                                  <a:rPr lang="en-IN" sz="2400" i="1" smtClean="0">
                                    <a:solidFill>
                                      <a:schemeClr val="tx1">
                                        <a:lumMod val="95000"/>
                                        <a:lumOff val="5000"/>
                                      </a:schemeClr>
                                    </a:solidFill>
                                    <a:latin typeface="Cambria Math" panose="02040503050406030204" pitchFamily="18" charset="0"/>
                                  </a:rPr>
                                  <m:t>2</m:t>
                                </m:r>
                              </m:sup>
                            </m:sSup>
                            <m:r>
                              <a:rPr lang="en-IN" sz="2400" i="1" smtClean="0">
                                <a:solidFill>
                                  <a:schemeClr val="tx1">
                                    <a:lumMod val="95000"/>
                                    <a:lumOff val="5000"/>
                                  </a:schemeClr>
                                </a:solidFill>
                                <a:latin typeface="Cambria Math" panose="02040503050406030204" pitchFamily="18" charset="0"/>
                              </a:rPr>
                              <m:t>+</m:t>
                            </m:r>
                            <m:sSup>
                              <m:sSupPr>
                                <m:ctrlPr>
                                  <a:rPr lang="en-IN" sz="2400" i="1" smtClean="0">
                                    <a:solidFill>
                                      <a:schemeClr val="tx1">
                                        <a:lumMod val="95000"/>
                                        <a:lumOff val="5000"/>
                                      </a:schemeClr>
                                    </a:solidFill>
                                    <a:latin typeface="Cambria Math" panose="02040503050406030204" pitchFamily="18" charset="0"/>
                                  </a:rPr>
                                </m:ctrlPr>
                              </m:sSupPr>
                              <m:e>
                                <m:d>
                                  <m:dPr>
                                    <m:ctrlPr>
                                      <a:rPr lang="en-IN" sz="2400" i="1" smtClean="0">
                                        <a:solidFill>
                                          <a:schemeClr val="tx1">
                                            <a:lumMod val="95000"/>
                                            <a:lumOff val="5000"/>
                                          </a:schemeClr>
                                        </a:solidFill>
                                        <a:latin typeface="Cambria Math" panose="02040503050406030204" pitchFamily="18" charset="0"/>
                                      </a:rPr>
                                    </m:ctrlPr>
                                  </m:dPr>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𝑣</m:t>
                                        </m:r>
                                      </m:e>
                                      <m:sub>
                                        <m:r>
                                          <a:rPr lang="en-IN" sz="2400" i="1" smtClean="0">
                                            <a:solidFill>
                                              <a:schemeClr val="tx1">
                                                <a:lumMod val="95000"/>
                                                <a:lumOff val="5000"/>
                                              </a:schemeClr>
                                            </a:solidFill>
                                            <a:latin typeface="Cambria Math" panose="02040503050406030204" pitchFamily="18" charset="0"/>
                                          </a:rPr>
                                          <m:t>3</m:t>
                                        </m:r>
                                      </m:sub>
                                    </m:sSub>
                                  </m:e>
                                </m:d>
                              </m:e>
                              <m:sup>
                                <m:r>
                                  <a:rPr lang="en-IN" sz="2400" i="1" smtClean="0">
                                    <a:solidFill>
                                      <a:schemeClr val="tx1">
                                        <a:lumMod val="95000"/>
                                        <a:lumOff val="5000"/>
                                      </a:schemeClr>
                                    </a:solidFill>
                                    <a:latin typeface="Cambria Math" panose="02040503050406030204" pitchFamily="18" charset="0"/>
                                  </a:rPr>
                                  <m:t>2</m:t>
                                </m:r>
                              </m:sup>
                            </m:sSup>
                            <m:r>
                              <a:rPr lang="en-IN" sz="2400" i="1" smtClean="0">
                                <a:solidFill>
                                  <a:schemeClr val="tx1">
                                    <a:lumMod val="95000"/>
                                    <a:lumOff val="5000"/>
                                  </a:schemeClr>
                                </a:solidFill>
                                <a:latin typeface="Cambria Math" panose="02040503050406030204" pitchFamily="18" charset="0"/>
                              </a:rPr>
                              <m:t>+</m:t>
                            </m:r>
                            <m:sSup>
                              <m:sSupPr>
                                <m:ctrlPr>
                                  <a:rPr lang="en-IN" sz="2400" i="1" smtClean="0">
                                    <a:solidFill>
                                      <a:schemeClr val="tx1">
                                        <a:lumMod val="95000"/>
                                        <a:lumOff val="5000"/>
                                      </a:schemeClr>
                                    </a:solidFill>
                                    <a:latin typeface="Cambria Math" panose="02040503050406030204" pitchFamily="18" charset="0"/>
                                  </a:rPr>
                                </m:ctrlPr>
                              </m:sSupPr>
                              <m:e>
                                <m:d>
                                  <m:dPr>
                                    <m:ctrlPr>
                                      <a:rPr lang="en-IN" sz="2400" i="1" smtClean="0">
                                        <a:solidFill>
                                          <a:schemeClr val="tx1">
                                            <a:lumMod val="95000"/>
                                            <a:lumOff val="5000"/>
                                          </a:schemeClr>
                                        </a:solidFill>
                                        <a:latin typeface="Cambria Math" panose="02040503050406030204" pitchFamily="18" charset="0"/>
                                      </a:rPr>
                                    </m:ctrlPr>
                                  </m:dPr>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𝑣</m:t>
                                        </m:r>
                                      </m:e>
                                      <m:sub>
                                        <m:r>
                                          <a:rPr lang="en-IN" sz="2400" i="1" smtClean="0">
                                            <a:solidFill>
                                              <a:schemeClr val="tx1">
                                                <a:lumMod val="95000"/>
                                                <a:lumOff val="5000"/>
                                              </a:schemeClr>
                                            </a:solidFill>
                                            <a:latin typeface="Cambria Math" panose="02040503050406030204" pitchFamily="18" charset="0"/>
                                          </a:rPr>
                                          <m:t>4</m:t>
                                        </m:r>
                                      </m:sub>
                                    </m:sSub>
                                  </m:e>
                                </m:d>
                              </m:e>
                              <m:sup>
                                <m:r>
                                  <a:rPr lang="en-IN" sz="2400" i="1" smtClean="0">
                                    <a:solidFill>
                                      <a:schemeClr val="tx1">
                                        <a:lumMod val="95000"/>
                                        <a:lumOff val="5000"/>
                                      </a:schemeClr>
                                    </a:solidFill>
                                    <a:latin typeface="Cambria Math" panose="02040503050406030204" pitchFamily="18" charset="0"/>
                                  </a:rPr>
                                  <m:t>2</m:t>
                                </m:r>
                              </m:sup>
                            </m:sSup>
                          </m:e>
                        </m:rad>
                        <m:r>
                          <a:rPr lang="en-IN" sz="2400" i="1" smtClean="0">
                            <a:solidFill>
                              <a:schemeClr val="tx1">
                                <a:lumMod val="95000"/>
                                <a:lumOff val="5000"/>
                              </a:schemeClr>
                            </a:solidFill>
                            <a:latin typeface="Cambria Math" panose="02040503050406030204" pitchFamily="18" charset="0"/>
                          </a:rPr>
                          <m:t>…</m:t>
                        </m:r>
                      </m:num>
                      <m:den>
                        <m:sSubSup>
                          <m:sSubSupPr>
                            <m:ctrlPr>
                              <a:rPr lang="en-IN" sz="2400" i="1" smtClean="0">
                                <a:solidFill>
                                  <a:schemeClr val="tx1">
                                    <a:lumMod val="95000"/>
                                    <a:lumOff val="5000"/>
                                  </a:schemeClr>
                                </a:solidFill>
                                <a:latin typeface="Cambria Math" panose="02040503050406030204" pitchFamily="18" charset="0"/>
                              </a:rPr>
                            </m:ctrlPr>
                          </m:sSubSupPr>
                          <m:e>
                            <m:r>
                              <a:rPr lang="en-IN" sz="2400" i="1" smtClean="0">
                                <a:solidFill>
                                  <a:schemeClr val="tx1">
                                    <a:lumMod val="95000"/>
                                    <a:lumOff val="5000"/>
                                  </a:schemeClr>
                                </a:solidFill>
                                <a:latin typeface="Cambria Math" panose="02040503050406030204" pitchFamily="18" charset="0"/>
                              </a:rPr>
                              <m:t>𝑣</m:t>
                            </m:r>
                          </m:e>
                          <m:sub>
                            <m:r>
                              <a:rPr lang="en-IN" sz="2400" i="1" smtClean="0">
                                <a:solidFill>
                                  <a:schemeClr val="tx1">
                                    <a:lumMod val="95000"/>
                                    <a:lumOff val="5000"/>
                                  </a:schemeClr>
                                </a:solidFill>
                                <a:latin typeface="Cambria Math" panose="02040503050406030204" pitchFamily="18" charset="0"/>
                              </a:rPr>
                              <m:t>1</m:t>
                            </m:r>
                          </m:sub>
                          <m:sup>
                            <m:r>
                              <a:rPr lang="en-IN" sz="2400" i="1" smtClean="0">
                                <a:solidFill>
                                  <a:schemeClr val="tx1">
                                    <a:lumMod val="95000"/>
                                    <a:lumOff val="5000"/>
                                  </a:schemeClr>
                                </a:solidFill>
                                <a:latin typeface="Cambria Math" panose="02040503050406030204" pitchFamily="18" charset="0"/>
                              </a:rPr>
                              <m:t>2</m:t>
                            </m:r>
                          </m:sup>
                        </m:sSubSup>
                      </m:den>
                    </m:f>
                  </m:oMath>
                </a14:m>
                <a:r>
                  <a:rPr lang="en-IN" sz="2400" dirty="0"/>
                  <a:t> = 48.3%</a:t>
                </a:r>
              </a:p>
            </p:txBody>
          </p:sp>
        </mc:Choice>
        <mc:Fallback>
          <p:sp>
            <p:nvSpPr>
              <p:cNvPr id="3" name="Content Placeholder 2">
                <a:extLst>
                  <a:ext uri="{FF2B5EF4-FFF2-40B4-BE49-F238E27FC236}">
                    <a16:creationId xmlns:a16="http://schemas.microsoft.com/office/drawing/2014/main" id="{8BCDDF81-C522-0FFC-48D6-FE3A069851E7}"/>
                  </a:ext>
                </a:extLst>
              </p:cNvPr>
              <p:cNvSpPr>
                <a:spLocks noGrp="1" noRot="1" noChangeAspect="1" noMove="1" noResize="1" noEditPoints="1" noAdjustHandles="1" noChangeArrowheads="1" noChangeShapeType="1" noTextEdit="1"/>
              </p:cNvSpPr>
              <p:nvPr>
                <p:ph idx="1"/>
              </p:nvPr>
            </p:nvSpPr>
            <p:spPr>
              <a:xfrm>
                <a:off x="733425" y="2084832"/>
                <a:ext cx="6057902" cy="4224528"/>
              </a:xfrm>
              <a:blipFill>
                <a:blip r:embed="rId3"/>
                <a:stretch>
                  <a:fillRect l="-2113" t="-202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E59E596-5D25-FA00-A29A-B1889577580B}"/>
              </a:ext>
            </a:extLst>
          </p:cNvPr>
          <p:cNvPicPr>
            <a:picLocks noChangeAspect="1"/>
          </p:cNvPicPr>
          <p:nvPr/>
        </p:nvPicPr>
        <p:blipFill>
          <a:blip r:embed="rId4"/>
          <a:stretch>
            <a:fillRect/>
          </a:stretch>
        </p:blipFill>
        <p:spPr>
          <a:xfrm>
            <a:off x="6998921" y="1753435"/>
            <a:ext cx="5040680" cy="3351129"/>
          </a:xfrm>
          <a:prstGeom prst="rect">
            <a:avLst/>
          </a:prstGeom>
          <a:ln>
            <a:solidFill>
              <a:schemeClr val="tx1"/>
            </a:solidFill>
          </a:ln>
        </p:spPr>
      </p:pic>
      <p:cxnSp>
        <p:nvCxnSpPr>
          <p:cNvPr id="12" name="Straight Connector 11">
            <a:extLst>
              <a:ext uri="{FF2B5EF4-FFF2-40B4-BE49-F238E27FC236}">
                <a16:creationId xmlns:a16="http://schemas.microsoft.com/office/drawing/2014/main" id="{E7A71404-00FA-DE32-051A-5FACB0DE2EBD}"/>
              </a:ext>
            </a:extLst>
          </p:cNvPr>
          <p:cNvCxnSpPr>
            <a:cxnSpLocks/>
          </p:cNvCxnSpPr>
          <p:nvPr/>
        </p:nvCxnSpPr>
        <p:spPr>
          <a:xfrm>
            <a:off x="6638536" y="1943100"/>
            <a:ext cx="0" cy="386715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5F46E94-DC92-B77E-EF91-232443DB77A2}"/>
              </a:ext>
            </a:extLst>
          </p:cNvPr>
          <p:cNvSpPr txBox="1"/>
          <p:nvPr/>
        </p:nvSpPr>
        <p:spPr>
          <a:xfrm>
            <a:off x="6998921" y="5191125"/>
            <a:ext cx="5248274" cy="369332"/>
          </a:xfrm>
          <a:prstGeom prst="rect">
            <a:avLst/>
          </a:prstGeom>
          <a:noFill/>
        </p:spPr>
        <p:txBody>
          <a:bodyPr wrap="square" rtlCol="0">
            <a:spAutoFit/>
          </a:bodyPr>
          <a:lstStyle/>
          <a:p>
            <a:r>
              <a:rPr lang="en-US" dirty="0"/>
              <a:t>Frequency Domain Representation of a Square Wave</a:t>
            </a:r>
            <a:endParaRPr lang="en-IN" dirty="0"/>
          </a:p>
        </p:txBody>
      </p:sp>
      <p:sp>
        <p:nvSpPr>
          <p:cNvPr id="4" name="Slide Number Placeholder 3">
            <a:extLst>
              <a:ext uri="{FF2B5EF4-FFF2-40B4-BE49-F238E27FC236}">
                <a16:creationId xmlns:a16="http://schemas.microsoft.com/office/drawing/2014/main" id="{993E58BA-11F4-663F-4FD2-E5A8AED1BAF6}"/>
              </a:ext>
            </a:extLst>
          </p:cNvPr>
          <p:cNvSpPr>
            <a:spLocks noGrp="1"/>
          </p:cNvSpPr>
          <p:nvPr>
            <p:ph type="sldNum" sz="quarter" idx="12"/>
          </p:nvPr>
        </p:nvSpPr>
        <p:spPr/>
        <p:txBody>
          <a:bodyPr/>
          <a:lstStyle/>
          <a:p>
            <a:fld id="{4A6792E8-23DE-41A2-810E-14B34D1D8B49}" type="slidenum">
              <a:rPr lang="en-IN" smtClean="0"/>
              <a:t>16</a:t>
            </a:fld>
            <a:endParaRPr lang="en-IN"/>
          </a:p>
        </p:txBody>
      </p:sp>
    </p:spTree>
    <p:extLst>
      <p:ext uri="{BB962C8B-B14F-4D97-AF65-F5344CB8AC3E}">
        <p14:creationId xmlns:p14="http://schemas.microsoft.com/office/powerpoint/2010/main" val="4055572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DCAB63-2C90-9969-70DE-1880C9F645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2F11EC-FA8F-E974-BB3D-62D89DE3FEA3}"/>
              </a:ext>
            </a:extLst>
          </p:cNvPr>
          <p:cNvSpPr>
            <a:spLocks noGrp="1"/>
          </p:cNvSpPr>
          <p:nvPr>
            <p:ph type="title"/>
          </p:nvPr>
        </p:nvSpPr>
        <p:spPr>
          <a:xfrm>
            <a:off x="1024128" y="899542"/>
            <a:ext cx="4871847" cy="767334"/>
          </a:xfrm>
        </p:spPr>
        <p:txBody>
          <a:bodyPr>
            <a:normAutofit fontScale="90000"/>
          </a:bodyPr>
          <a:lstStyle/>
          <a:p>
            <a:r>
              <a:rPr lang="en-IN" sz="4000" dirty="0"/>
              <a:t>Quasi - Square Wave Control</a:t>
            </a:r>
          </a:p>
        </p:txBody>
      </p:sp>
      <p:sp>
        <p:nvSpPr>
          <p:cNvPr id="9" name="Content Placeholder 8">
            <a:extLst>
              <a:ext uri="{FF2B5EF4-FFF2-40B4-BE49-F238E27FC236}">
                <a16:creationId xmlns:a16="http://schemas.microsoft.com/office/drawing/2014/main" id="{AB60F47D-785C-0365-25DB-50DC3D8B7DFB}"/>
              </a:ext>
            </a:extLst>
          </p:cNvPr>
          <p:cNvSpPr>
            <a:spLocks noGrp="1"/>
          </p:cNvSpPr>
          <p:nvPr>
            <p:ph idx="1"/>
          </p:nvPr>
        </p:nvSpPr>
        <p:spPr>
          <a:xfrm>
            <a:off x="1024128" y="2000250"/>
            <a:ext cx="6424422" cy="4217670"/>
          </a:xfrm>
        </p:spPr>
        <p:txBody>
          <a:bodyPr>
            <a:normAutofit/>
          </a:bodyPr>
          <a:lstStyle/>
          <a:p>
            <a:pPr>
              <a:buFont typeface="Arial" panose="020B0604020202020204" pitchFamily="34" charset="0"/>
              <a:buChar char="•"/>
            </a:pPr>
            <a:r>
              <a:rPr lang="en-US" sz="2400" dirty="0">
                <a:solidFill>
                  <a:schemeClr val="tx1">
                    <a:lumMod val="95000"/>
                    <a:lumOff val="5000"/>
                  </a:schemeClr>
                </a:solidFill>
              </a:rPr>
              <a:t> Eliminates all multiples of the 3rd harmonic.</a:t>
            </a:r>
          </a:p>
          <a:p>
            <a:pPr>
              <a:lnSpc>
                <a:spcPct val="200000"/>
              </a:lnSpc>
              <a:buFont typeface="Arial" panose="020B0604020202020204" pitchFamily="34" charset="0"/>
              <a:buChar char="•"/>
            </a:pPr>
            <a:r>
              <a:rPr lang="en-US" sz="2400" dirty="0">
                <a:solidFill>
                  <a:schemeClr val="tx1">
                    <a:lumMod val="95000"/>
                    <a:lumOff val="5000"/>
                  </a:schemeClr>
                </a:solidFill>
              </a:rPr>
              <a:t> 120</a:t>
            </a:r>
            <a:r>
              <a:rPr lang="en-US" sz="2400" baseline="30000" dirty="0">
                <a:solidFill>
                  <a:schemeClr val="tx1">
                    <a:lumMod val="95000"/>
                    <a:lumOff val="5000"/>
                  </a:schemeClr>
                </a:solidFill>
              </a:rPr>
              <a:t>o </a:t>
            </a:r>
            <a:r>
              <a:rPr lang="en-US" sz="2400" dirty="0">
                <a:solidFill>
                  <a:schemeClr val="tx1">
                    <a:lumMod val="95000"/>
                    <a:lumOff val="5000"/>
                  </a:schemeClr>
                </a:solidFill>
              </a:rPr>
              <a:t>Conduction Mode.</a:t>
            </a:r>
          </a:p>
          <a:p>
            <a:pPr>
              <a:lnSpc>
                <a:spcPct val="100000"/>
              </a:lnSpc>
              <a:buFont typeface="Arial" panose="020B0604020202020204" pitchFamily="34" charset="0"/>
              <a:buChar char="•"/>
            </a:pPr>
            <a:r>
              <a:rPr lang="en-US" sz="2400" dirty="0">
                <a:solidFill>
                  <a:schemeClr val="tx1">
                    <a:lumMod val="95000"/>
                    <a:lumOff val="5000"/>
                  </a:schemeClr>
                </a:solidFill>
              </a:rPr>
              <a:t> </a:t>
            </a:r>
          </a:p>
        </p:txBody>
      </p:sp>
      <p:cxnSp>
        <p:nvCxnSpPr>
          <p:cNvPr id="6" name="Straight Connector 5">
            <a:extLst>
              <a:ext uri="{FF2B5EF4-FFF2-40B4-BE49-F238E27FC236}">
                <a16:creationId xmlns:a16="http://schemas.microsoft.com/office/drawing/2014/main" id="{0C799111-6A25-B2BF-C3E1-E67807835D91}"/>
              </a:ext>
            </a:extLst>
          </p:cNvPr>
          <p:cNvCxnSpPr>
            <a:cxnSpLocks/>
          </p:cNvCxnSpPr>
          <p:nvPr/>
        </p:nvCxnSpPr>
        <p:spPr>
          <a:xfrm>
            <a:off x="7190986" y="2000250"/>
            <a:ext cx="0" cy="386715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Content Placeholder 4">
            <a:extLst>
              <a:ext uri="{FF2B5EF4-FFF2-40B4-BE49-F238E27FC236}">
                <a16:creationId xmlns:a16="http://schemas.microsoft.com/office/drawing/2014/main" id="{F9946F82-D9DA-0FDC-9970-744164A3C6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14112" y="2002298"/>
            <a:ext cx="4154905" cy="2700909"/>
          </a:xfrm>
          <a:prstGeom prst="rect">
            <a:avLst/>
          </a:prstGeom>
          <a:ln>
            <a:solidFill>
              <a:schemeClr val="tx1"/>
            </a:solidFill>
          </a:ln>
        </p:spPr>
      </p:pic>
      <p:sp>
        <p:nvSpPr>
          <p:cNvPr id="7" name="TextBox 6">
            <a:extLst>
              <a:ext uri="{FF2B5EF4-FFF2-40B4-BE49-F238E27FC236}">
                <a16:creationId xmlns:a16="http://schemas.microsoft.com/office/drawing/2014/main" id="{A569CE00-E90A-8386-3C58-0D78E84B3C06}"/>
              </a:ext>
            </a:extLst>
          </p:cNvPr>
          <p:cNvSpPr txBox="1"/>
          <p:nvPr/>
        </p:nvSpPr>
        <p:spPr>
          <a:xfrm>
            <a:off x="7781925" y="4855607"/>
            <a:ext cx="4010025" cy="369332"/>
          </a:xfrm>
          <a:prstGeom prst="rect">
            <a:avLst/>
          </a:prstGeom>
          <a:noFill/>
        </p:spPr>
        <p:txBody>
          <a:bodyPr wrap="square" rtlCol="0">
            <a:spAutoFit/>
          </a:bodyPr>
          <a:lstStyle/>
          <a:p>
            <a:pPr algn="ctr"/>
            <a:r>
              <a:rPr lang="en-IN" dirty="0"/>
              <a:t>Quasi - Square Wave</a:t>
            </a:r>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0C8BA55C-D671-924A-D737-47A1FF12B27A}"/>
                  </a:ext>
                </a:extLst>
              </p:cNvPr>
              <p:cNvGraphicFramePr>
                <a:graphicFrameLocks noGrp="1"/>
              </p:cNvGraphicFramePr>
              <p:nvPr>
                <p:extLst>
                  <p:ext uri="{D42A27DB-BD31-4B8C-83A1-F6EECF244321}">
                    <p14:modId xmlns:p14="http://schemas.microsoft.com/office/powerpoint/2010/main" val="1077197795"/>
                  </p:ext>
                </p:extLst>
              </p:nvPr>
            </p:nvGraphicFramePr>
            <p:xfrm>
              <a:off x="1247778" y="3235028"/>
              <a:ext cx="4933947" cy="3502916"/>
            </p:xfrm>
            <a:graphic>
              <a:graphicData uri="http://schemas.openxmlformats.org/drawingml/2006/table">
                <a:tbl>
                  <a:tblPr bandRow="1">
                    <a:tableStyleId>{5C22544A-7EE6-4342-B048-85BDC9FD1C3A}</a:tableStyleId>
                  </a:tblPr>
                  <a:tblGrid>
                    <a:gridCol w="1644649">
                      <a:extLst>
                        <a:ext uri="{9D8B030D-6E8A-4147-A177-3AD203B41FA5}">
                          <a16:colId xmlns:a16="http://schemas.microsoft.com/office/drawing/2014/main" val="621910031"/>
                        </a:ext>
                      </a:extLst>
                    </a:gridCol>
                    <a:gridCol w="1644649">
                      <a:extLst>
                        <a:ext uri="{9D8B030D-6E8A-4147-A177-3AD203B41FA5}">
                          <a16:colId xmlns:a16="http://schemas.microsoft.com/office/drawing/2014/main" val="250534302"/>
                        </a:ext>
                      </a:extLst>
                    </a:gridCol>
                    <a:gridCol w="1644649">
                      <a:extLst>
                        <a:ext uri="{9D8B030D-6E8A-4147-A177-3AD203B41FA5}">
                          <a16:colId xmlns:a16="http://schemas.microsoft.com/office/drawing/2014/main" val="3982388177"/>
                        </a:ext>
                      </a:extLst>
                    </a:gridCol>
                  </a:tblGrid>
                  <a:tr h="322523">
                    <a:tc>
                      <a:txBody>
                        <a:bodyPr/>
                        <a:lstStyle/>
                        <a:p>
                          <a:pPr algn="ctr"/>
                          <a14:m>
                            <m:oMath xmlns:m="http://schemas.openxmlformats.org/officeDocument/2006/math">
                              <m:r>
                                <a:rPr lang="en-IN" sz="1800" b="1" i="1" smtClean="0">
                                  <a:solidFill>
                                    <a:schemeClr val="tx1">
                                      <a:lumMod val="95000"/>
                                      <a:lumOff val="5000"/>
                                    </a:schemeClr>
                                  </a:solidFill>
                                  <a:latin typeface="Cambria Math" panose="02040503050406030204" pitchFamily="18" charset="0"/>
                                </a:rPr>
                                <m:t>𝝎</m:t>
                              </m:r>
                            </m:oMath>
                          </a14:m>
                          <a:r>
                            <a:rPr lang="en-IN" b="1" dirty="0"/>
                            <a:t>t</a:t>
                          </a:r>
                        </a:p>
                      </a:txBody>
                      <a:tcPr/>
                    </a:tc>
                    <a:tc>
                      <a:txBody>
                        <a:bodyPr/>
                        <a:lstStyle/>
                        <a:p>
                          <a:pPr algn="ctr"/>
                          <a:r>
                            <a:rPr lang="en-IN" b="1" dirty="0"/>
                            <a:t>Voltage</a:t>
                          </a:r>
                        </a:p>
                      </a:txBody>
                      <a:tcPr/>
                    </a:tc>
                    <a:tc>
                      <a:txBody>
                        <a:bodyPr/>
                        <a:lstStyle/>
                        <a:p>
                          <a:pPr algn="ctr"/>
                          <a:r>
                            <a:rPr lang="en-IN" b="1" dirty="0"/>
                            <a:t>Switches</a:t>
                          </a:r>
                        </a:p>
                      </a:txBody>
                      <a:tcPr/>
                    </a:tc>
                    <a:extLst>
                      <a:ext uri="{0D108BD9-81ED-4DB2-BD59-A6C34878D82A}">
                        <a16:rowId xmlns:a16="http://schemas.microsoft.com/office/drawing/2014/main" val="511574371"/>
                      </a:ext>
                    </a:extLst>
                  </a:tr>
                  <a:tr h="402986">
                    <a:tc>
                      <a:txBody>
                        <a:bodyPr/>
                        <a:lstStyle/>
                        <a:p>
                          <a:pPr algn="ctr"/>
                          <a:r>
                            <a:rPr lang="en-IN" dirty="0"/>
                            <a:t>(0,</a:t>
                          </a:r>
                          <a:r>
                            <a:rPr lang="en-IN" sz="1800" dirty="0">
                              <a:solidFill>
                                <a:schemeClr val="tx1">
                                  <a:lumMod val="95000"/>
                                  <a:lumOff val="5000"/>
                                </a:schemeClr>
                              </a:solidFill>
                            </a:rPr>
                            <a:t> </a:t>
                          </a:r>
                          <a14:m>
                            <m:oMath xmlns:m="http://schemas.openxmlformats.org/officeDocument/2006/math">
                              <m:f>
                                <m:fPr>
                                  <m:ctrlPr>
                                    <a:rPr lang="en-IN" sz="1800" i="1" smtClean="0">
                                      <a:solidFill>
                                        <a:schemeClr val="tx1">
                                          <a:lumMod val="95000"/>
                                          <a:lumOff val="5000"/>
                                        </a:schemeClr>
                                      </a:solidFill>
                                      <a:latin typeface="Cambria Math" panose="02040503050406030204" pitchFamily="18" charset="0"/>
                                    </a:rPr>
                                  </m:ctrlPr>
                                </m:fPr>
                                <m:num>
                                  <m:r>
                                    <a:rPr lang="en-IN" sz="1800" i="1" smtClean="0">
                                      <a:solidFill>
                                        <a:schemeClr val="tx1">
                                          <a:lumMod val="95000"/>
                                          <a:lumOff val="5000"/>
                                        </a:schemeClr>
                                      </a:solidFill>
                                      <a:latin typeface="Cambria Math" panose="02040503050406030204" pitchFamily="18" charset="0"/>
                                    </a:rPr>
                                    <m:t>𝜋</m:t>
                                  </m:r>
                                </m:num>
                                <m:den>
                                  <m:r>
                                    <a:rPr lang="en-IN" sz="1800" b="0" i="1" smtClean="0">
                                      <a:solidFill>
                                        <a:schemeClr val="tx1">
                                          <a:lumMod val="95000"/>
                                          <a:lumOff val="5000"/>
                                        </a:schemeClr>
                                      </a:solidFill>
                                      <a:latin typeface="Cambria Math" panose="02040503050406030204" pitchFamily="18" charset="0"/>
                                    </a:rPr>
                                    <m:t>6</m:t>
                                  </m:r>
                                </m:den>
                              </m:f>
                            </m:oMath>
                          </a14:m>
                          <a:r>
                            <a:rPr lang="en-IN" dirty="0"/>
                            <a:t>)</a:t>
                          </a:r>
                        </a:p>
                      </a:txBody>
                      <a:tcPr/>
                    </a:tc>
                    <a:tc>
                      <a:txBody>
                        <a:bodyPr/>
                        <a:lstStyle/>
                        <a:p>
                          <a:pPr algn="ctr"/>
                          <a:r>
                            <a:rPr lang="en-IN" dirty="0"/>
                            <a:t>0</a:t>
                          </a:r>
                        </a:p>
                      </a:txBody>
                      <a:tcPr/>
                    </a:tc>
                    <a:tc>
                      <a:txBody>
                        <a:bodyPr/>
                        <a:lstStyle/>
                        <a:p>
                          <a:pPr algn="ctr"/>
                          <a:r>
                            <a:rPr lang="en-IN" dirty="0"/>
                            <a:t>S4, S1</a:t>
                          </a:r>
                        </a:p>
                      </a:txBody>
                      <a:tcPr/>
                    </a:tc>
                    <a:extLst>
                      <a:ext uri="{0D108BD9-81ED-4DB2-BD59-A6C34878D82A}">
                        <a16:rowId xmlns:a16="http://schemas.microsoft.com/office/drawing/2014/main" val="3010477044"/>
                      </a:ext>
                    </a:extLst>
                  </a:tr>
                  <a:tr h="427623">
                    <a:tc>
                      <a:txBody>
                        <a:bodyPr/>
                        <a:lstStyle/>
                        <a:p>
                          <a:pPr algn="ctr"/>
                          <a:r>
                            <a:rPr lang="en-IN" dirty="0"/>
                            <a:t>(</a:t>
                          </a:r>
                          <a14:m>
                            <m:oMath xmlns:m="http://schemas.openxmlformats.org/officeDocument/2006/math">
                              <m:f>
                                <m:fPr>
                                  <m:ctrlPr>
                                    <a:rPr lang="en-IN" i="1" smtClean="0">
                                      <a:latin typeface="Cambria Math" panose="02040503050406030204" pitchFamily="18" charset="0"/>
                                    </a:rPr>
                                  </m:ctrlPr>
                                </m:fPr>
                                <m:num>
                                  <m:r>
                                    <a:rPr lang="en-IN" sz="1800" i="1" smtClean="0">
                                      <a:solidFill>
                                        <a:schemeClr val="tx1">
                                          <a:lumMod val="95000"/>
                                          <a:lumOff val="5000"/>
                                        </a:schemeClr>
                                      </a:solidFill>
                                      <a:latin typeface="Cambria Math" panose="02040503050406030204" pitchFamily="18" charset="0"/>
                                    </a:rPr>
                                    <m:t>𝜋</m:t>
                                  </m:r>
                                </m:num>
                                <m:den>
                                  <m:r>
                                    <a:rPr lang="en-IN" b="0" i="1" smtClean="0">
                                      <a:latin typeface="Cambria Math" panose="02040503050406030204" pitchFamily="18" charset="0"/>
                                    </a:rPr>
                                    <m:t>6</m:t>
                                  </m:r>
                                </m:den>
                              </m:f>
                            </m:oMath>
                          </a14:m>
                          <a:r>
                            <a:rPr lang="en-IN" dirty="0"/>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m:t>
                                  </m:r>
                                  <m:r>
                                    <a:rPr lang="en-IN" sz="1800" i="1" smtClean="0">
                                      <a:solidFill>
                                        <a:schemeClr val="tx1">
                                          <a:lumMod val="95000"/>
                                          <a:lumOff val="5000"/>
                                        </a:schemeClr>
                                      </a:solidFill>
                                      <a:latin typeface="Cambria Math" panose="02040503050406030204" pitchFamily="18" charset="0"/>
                                    </a:rPr>
                                    <m:t>𝜋</m:t>
                                  </m:r>
                                </m:num>
                                <m:den>
                                  <m:r>
                                    <a:rPr lang="en-IN" b="0" i="1" smtClean="0">
                                      <a:latin typeface="Cambria Math" panose="02040503050406030204" pitchFamily="18" charset="0"/>
                                    </a:rPr>
                                    <m:t>6</m:t>
                                  </m:r>
                                </m:den>
                              </m:f>
                              <m:r>
                                <a:rPr lang="en-IN" i="1" smtClean="0">
                                  <a:latin typeface="Cambria Math" panose="02040503050406030204" pitchFamily="18" charset="0"/>
                                </a:rPr>
                                <m:t> </m:t>
                              </m:r>
                            </m:oMath>
                          </a14:m>
                          <a:r>
                            <a:rPr lang="en-IN" dirty="0"/>
                            <a:t>)</a:t>
                          </a:r>
                        </a:p>
                      </a:txBody>
                      <a:tcPr/>
                    </a:tc>
                    <a:tc>
                      <a:txBody>
                        <a:bodyPr/>
                        <a:lstStyle/>
                        <a:p>
                          <a:pPr algn="ctr"/>
                          <a:r>
                            <a:rPr lang="en-IN" dirty="0"/>
                            <a:t>+V</a:t>
                          </a:r>
                          <a:r>
                            <a:rPr lang="en-IN" baseline="-25000" dirty="0"/>
                            <a:t>dc</a:t>
                          </a:r>
                          <a:endParaRPr lang="en-IN" dirty="0"/>
                        </a:p>
                      </a:txBody>
                      <a:tcPr/>
                    </a:tc>
                    <a:tc>
                      <a:txBody>
                        <a:bodyPr/>
                        <a:lstStyle/>
                        <a:p>
                          <a:pPr algn="ctr"/>
                          <a:r>
                            <a:rPr lang="en-IN" dirty="0"/>
                            <a:t>S1, S2</a:t>
                          </a:r>
                        </a:p>
                      </a:txBody>
                      <a:tcPr/>
                    </a:tc>
                    <a:extLst>
                      <a:ext uri="{0D108BD9-81ED-4DB2-BD59-A6C34878D82A}">
                        <a16:rowId xmlns:a16="http://schemas.microsoft.com/office/drawing/2014/main" val="1765675762"/>
                      </a:ext>
                    </a:extLst>
                  </a:tr>
                  <a:tr h="6695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5</m:t>
                                  </m:r>
                                  <m:r>
                                    <a:rPr lang="en-IN" sz="1800" i="1" smtClean="0">
                                      <a:solidFill>
                                        <a:schemeClr val="tx1">
                                          <a:lumMod val="95000"/>
                                          <a:lumOff val="5000"/>
                                        </a:schemeClr>
                                      </a:solidFill>
                                      <a:latin typeface="Cambria Math" panose="02040503050406030204" pitchFamily="18" charset="0"/>
                                    </a:rPr>
                                    <m:t>𝜋</m:t>
                                  </m:r>
                                </m:num>
                                <m:den>
                                  <m:r>
                                    <a:rPr lang="en-IN" b="0" i="1" smtClean="0">
                                      <a:latin typeface="Cambria Math" panose="02040503050406030204" pitchFamily="18" charset="0"/>
                                    </a:rPr>
                                    <m:t>6</m:t>
                                  </m:r>
                                </m:den>
                              </m:f>
                            </m:oMath>
                          </a14:m>
                          <a:r>
                            <a:rPr lang="en-IN" dirty="0"/>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m:t>
                                  </m:r>
                                  <m:r>
                                    <a:rPr lang="en-IN" sz="1800" i="1" smtClean="0">
                                      <a:solidFill>
                                        <a:schemeClr val="tx1">
                                          <a:lumMod val="95000"/>
                                          <a:lumOff val="5000"/>
                                        </a:schemeClr>
                                      </a:solidFill>
                                      <a:latin typeface="Cambria Math" panose="02040503050406030204" pitchFamily="18" charset="0"/>
                                    </a:rPr>
                                    <m:t>𝜋</m:t>
                                  </m:r>
                                </m:num>
                                <m:den>
                                  <m:r>
                                    <a:rPr lang="en-IN" b="0" i="1" smtClean="0">
                                      <a:latin typeface="Cambria Math" panose="02040503050406030204" pitchFamily="18" charset="0"/>
                                    </a:rPr>
                                    <m:t>6</m:t>
                                  </m:r>
                                </m:den>
                              </m:f>
                              <m:r>
                                <a:rPr lang="en-IN" i="1" smtClean="0">
                                  <a:latin typeface="Cambria Math" panose="02040503050406030204" pitchFamily="18" charset="0"/>
                                </a:rPr>
                                <m:t> </m:t>
                              </m:r>
                            </m:oMath>
                          </a14:m>
                          <a:r>
                            <a:rPr lang="en-IN" dirty="0"/>
                            <a:t>)</a:t>
                          </a:r>
                        </a:p>
                        <a:p>
                          <a:pPr algn="ctr"/>
                          <a:endParaRPr lang="en-IN" dirty="0"/>
                        </a:p>
                      </a:txBody>
                      <a:tcPr/>
                    </a:tc>
                    <a:tc>
                      <a:txBody>
                        <a:bodyPr/>
                        <a:lstStyle/>
                        <a:p>
                          <a:pPr algn="ctr"/>
                          <a:r>
                            <a:rPr lang="en-IN" dirty="0"/>
                            <a:t>0</a:t>
                          </a:r>
                        </a:p>
                      </a:txBody>
                      <a:tcPr/>
                    </a:tc>
                    <a:tc>
                      <a:txBody>
                        <a:bodyPr/>
                        <a:lstStyle/>
                        <a:p>
                          <a:pPr algn="ctr"/>
                          <a:r>
                            <a:rPr lang="en-IN" dirty="0"/>
                            <a:t>S2, S3</a:t>
                          </a:r>
                        </a:p>
                      </a:txBody>
                      <a:tcPr/>
                    </a:tc>
                    <a:extLst>
                      <a:ext uri="{0D108BD9-81ED-4DB2-BD59-A6C34878D82A}">
                        <a16:rowId xmlns:a16="http://schemas.microsoft.com/office/drawing/2014/main" val="2832972727"/>
                      </a:ext>
                    </a:extLst>
                  </a:tr>
                  <a:tr h="6655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m:t>
                                  </m:r>
                                  <m:r>
                                    <a:rPr lang="en-IN" sz="1800" i="1" smtClean="0">
                                      <a:solidFill>
                                        <a:schemeClr val="tx1">
                                          <a:lumMod val="95000"/>
                                          <a:lumOff val="5000"/>
                                        </a:schemeClr>
                                      </a:solidFill>
                                      <a:latin typeface="Cambria Math" panose="02040503050406030204" pitchFamily="18" charset="0"/>
                                    </a:rPr>
                                    <m:t>𝜋</m:t>
                                  </m:r>
                                </m:num>
                                <m:den>
                                  <m:r>
                                    <a:rPr lang="en-IN" b="0" i="1" smtClean="0">
                                      <a:latin typeface="Cambria Math" panose="02040503050406030204" pitchFamily="18" charset="0"/>
                                    </a:rPr>
                                    <m:t>6</m:t>
                                  </m:r>
                                </m:den>
                              </m:f>
                            </m:oMath>
                          </a14:m>
                          <a:r>
                            <a:rPr lang="en-IN" dirty="0"/>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11</m:t>
                                  </m:r>
                                  <m:r>
                                    <a:rPr lang="en-IN" sz="1800" i="1" smtClean="0">
                                      <a:solidFill>
                                        <a:schemeClr val="tx1">
                                          <a:lumMod val="95000"/>
                                          <a:lumOff val="5000"/>
                                        </a:schemeClr>
                                      </a:solidFill>
                                      <a:latin typeface="Cambria Math" panose="02040503050406030204" pitchFamily="18" charset="0"/>
                                    </a:rPr>
                                    <m:t>𝜋</m:t>
                                  </m:r>
                                </m:num>
                                <m:den>
                                  <m:r>
                                    <a:rPr lang="en-IN" b="0" i="1" smtClean="0">
                                      <a:latin typeface="Cambria Math" panose="02040503050406030204" pitchFamily="18" charset="0"/>
                                    </a:rPr>
                                    <m:t>6</m:t>
                                  </m:r>
                                </m:den>
                              </m:f>
                              <m:r>
                                <a:rPr lang="en-IN" i="1" smtClean="0">
                                  <a:latin typeface="Cambria Math" panose="02040503050406030204" pitchFamily="18" charset="0"/>
                                </a:rPr>
                                <m:t> </m:t>
                              </m:r>
                            </m:oMath>
                          </a14:m>
                          <a:r>
                            <a:rPr lang="en-IN" dirty="0"/>
                            <a:t>)</a:t>
                          </a:r>
                        </a:p>
                        <a:p>
                          <a:pPr algn="ctr"/>
                          <a:endParaRPr lang="en-IN" dirty="0"/>
                        </a:p>
                      </a:txBody>
                      <a:tcPr/>
                    </a:tc>
                    <a:tc>
                      <a:txBody>
                        <a:bodyPr/>
                        <a:lstStyle/>
                        <a:p>
                          <a:pPr algn="ctr"/>
                          <a:r>
                            <a:rPr lang="en-IN" dirty="0"/>
                            <a:t>-V</a:t>
                          </a:r>
                          <a:r>
                            <a:rPr lang="en-IN" baseline="-25000" dirty="0"/>
                            <a:t>dc</a:t>
                          </a:r>
                          <a:endParaRPr lang="en-IN" dirty="0"/>
                        </a:p>
                      </a:txBody>
                      <a:tcPr/>
                    </a:tc>
                    <a:tc>
                      <a:txBody>
                        <a:bodyPr/>
                        <a:lstStyle/>
                        <a:p>
                          <a:pPr algn="ctr"/>
                          <a:r>
                            <a:rPr lang="en-IN" dirty="0"/>
                            <a:t>S3, S4</a:t>
                          </a:r>
                        </a:p>
                      </a:txBody>
                      <a:tcPr/>
                    </a:tc>
                    <a:extLst>
                      <a:ext uri="{0D108BD9-81ED-4DB2-BD59-A6C34878D82A}">
                        <a16:rowId xmlns:a16="http://schemas.microsoft.com/office/drawing/2014/main" val="4289086598"/>
                      </a:ext>
                    </a:extLst>
                  </a:tr>
                  <a:tr h="629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11</m:t>
                                  </m:r>
                                  <m:r>
                                    <a:rPr lang="en-IN" sz="1600" i="1" smtClean="0">
                                      <a:solidFill>
                                        <a:schemeClr val="tx1">
                                          <a:lumMod val="95000"/>
                                          <a:lumOff val="5000"/>
                                        </a:schemeClr>
                                      </a:solidFill>
                                      <a:latin typeface="Cambria Math" panose="02040503050406030204" pitchFamily="18" charset="0"/>
                                    </a:rPr>
                                    <m:t>𝜋</m:t>
                                  </m:r>
                                </m:num>
                                <m:den>
                                  <m:r>
                                    <a:rPr lang="en-IN" sz="1600" b="0" i="1" smtClean="0">
                                      <a:latin typeface="Cambria Math" panose="02040503050406030204" pitchFamily="18" charset="0"/>
                                    </a:rPr>
                                    <m:t>6</m:t>
                                  </m:r>
                                </m:den>
                              </m:f>
                            </m:oMath>
                          </a14:m>
                          <a:r>
                            <a:rPr lang="en-IN" sz="1600" dirty="0"/>
                            <a:t>,2</a:t>
                          </a:r>
                          <a14:m>
                            <m:oMath xmlns:m="http://schemas.openxmlformats.org/officeDocument/2006/math">
                              <m:r>
                                <a:rPr lang="en-IN" sz="1600" i="1" smtClean="0">
                                  <a:latin typeface="Cambria Math" panose="02040503050406030204" pitchFamily="18" charset="0"/>
                                </a:rPr>
                                <m:t> </m:t>
                              </m:r>
                              <m:r>
                                <a:rPr lang="en-IN" sz="1600" i="1" smtClean="0">
                                  <a:solidFill>
                                    <a:schemeClr val="tx1">
                                      <a:lumMod val="95000"/>
                                      <a:lumOff val="5000"/>
                                    </a:schemeClr>
                                  </a:solidFill>
                                  <a:latin typeface="Cambria Math" panose="02040503050406030204" pitchFamily="18" charset="0"/>
                                </a:rPr>
                                <m:t>𝜋</m:t>
                              </m:r>
                            </m:oMath>
                          </a14:m>
                          <a:r>
                            <a:rPr lang="en-IN" sz="1600" dirty="0"/>
                            <a:t>)</a:t>
                          </a:r>
                        </a:p>
                        <a:p>
                          <a:pPr algn="ctr"/>
                          <a:endParaRPr lang="en-IN" sz="1600" dirty="0"/>
                        </a:p>
                      </a:txBody>
                      <a:tcPr/>
                    </a:tc>
                    <a:tc>
                      <a:txBody>
                        <a:bodyPr/>
                        <a:lstStyle/>
                        <a:p>
                          <a:pPr algn="ctr"/>
                          <a:r>
                            <a:rPr lang="en-IN" sz="1600" dirty="0"/>
                            <a:t>0</a:t>
                          </a:r>
                        </a:p>
                      </a:txBody>
                      <a:tcPr/>
                    </a:tc>
                    <a:tc>
                      <a:txBody>
                        <a:bodyPr/>
                        <a:lstStyle/>
                        <a:p>
                          <a:pPr algn="ctr"/>
                          <a:r>
                            <a:rPr lang="en-IN" sz="1600" dirty="0"/>
                            <a:t>S4, S1</a:t>
                          </a:r>
                        </a:p>
                      </a:txBody>
                      <a:tcPr/>
                    </a:tc>
                    <a:extLst>
                      <a:ext uri="{0D108BD9-81ED-4DB2-BD59-A6C34878D82A}">
                        <a16:rowId xmlns:a16="http://schemas.microsoft.com/office/drawing/2014/main" val="1224093259"/>
                      </a:ext>
                    </a:extLst>
                  </a:tr>
                </a:tbl>
              </a:graphicData>
            </a:graphic>
          </p:graphicFrame>
        </mc:Choice>
        <mc:Fallback xmlns="">
          <p:graphicFrame>
            <p:nvGraphicFramePr>
              <p:cNvPr id="10" name="Table 9">
                <a:extLst>
                  <a:ext uri="{FF2B5EF4-FFF2-40B4-BE49-F238E27FC236}">
                    <a16:creationId xmlns:a16="http://schemas.microsoft.com/office/drawing/2014/main" id="{0C8BA55C-D671-924A-D737-47A1FF12B27A}"/>
                  </a:ext>
                </a:extLst>
              </p:cNvPr>
              <p:cNvGraphicFramePr>
                <a:graphicFrameLocks noGrp="1"/>
              </p:cNvGraphicFramePr>
              <p:nvPr>
                <p:extLst>
                  <p:ext uri="{D42A27DB-BD31-4B8C-83A1-F6EECF244321}">
                    <p14:modId xmlns:p14="http://schemas.microsoft.com/office/powerpoint/2010/main" val="1077197795"/>
                  </p:ext>
                </p:extLst>
              </p:nvPr>
            </p:nvGraphicFramePr>
            <p:xfrm>
              <a:off x="1247778" y="3235028"/>
              <a:ext cx="4933947" cy="3502916"/>
            </p:xfrm>
            <a:graphic>
              <a:graphicData uri="http://schemas.openxmlformats.org/drawingml/2006/table">
                <a:tbl>
                  <a:tblPr bandRow="1">
                    <a:tableStyleId>{5C22544A-7EE6-4342-B048-85BDC9FD1C3A}</a:tableStyleId>
                  </a:tblPr>
                  <a:tblGrid>
                    <a:gridCol w="1644649">
                      <a:extLst>
                        <a:ext uri="{9D8B030D-6E8A-4147-A177-3AD203B41FA5}">
                          <a16:colId xmlns:a16="http://schemas.microsoft.com/office/drawing/2014/main" val="621910031"/>
                        </a:ext>
                      </a:extLst>
                    </a:gridCol>
                    <a:gridCol w="1644649">
                      <a:extLst>
                        <a:ext uri="{9D8B030D-6E8A-4147-A177-3AD203B41FA5}">
                          <a16:colId xmlns:a16="http://schemas.microsoft.com/office/drawing/2014/main" val="250534302"/>
                        </a:ext>
                      </a:extLst>
                    </a:gridCol>
                    <a:gridCol w="1644649">
                      <a:extLst>
                        <a:ext uri="{9D8B030D-6E8A-4147-A177-3AD203B41FA5}">
                          <a16:colId xmlns:a16="http://schemas.microsoft.com/office/drawing/2014/main" val="3982388177"/>
                        </a:ext>
                      </a:extLst>
                    </a:gridCol>
                  </a:tblGrid>
                  <a:tr h="365760">
                    <a:tc>
                      <a:txBody>
                        <a:bodyPr/>
                        <a:lstStyle/>
                        <a:p>
                          <a:endParaRPr lang="en-US"/>
                        </a:p>
                      </a:txBody>
                      <a:tcPr>
                        <a:blipFill>
                          <a:blip r:embed="rId4"/>
                          <a:stretch>
                            <a:fillRect l="-370" t="-8333" r="-201111" b="-863333"/>
                          </a:stretch>
                        </a:blipFill>
                      </a:tcPr>
                    </a:tc>
                    <a:tc>
                      <a:txBody>
                        <a:bodyPr/>
                        <a:lstStyle/>
                        <a:p>
                          <a:pPr algn="ctr"/>
                          <a:r>
                            <a:rPr lang="en-IN" b="1" dirty="0"/>
                            <a:t>Voltage</a:t>
                          </a:r>
                        </a:p>
                      </a:txBody>
                      <a:tcPr/>
                    </a:tc>
                    <a:tc>
                      <a:txBody>
                        <a:bodyPr/>
                        <a:lstStyle/>
                        <a:p>
                          <a:pPr algn="ctr"/>
                          <a:r>
                            <a:rPr lang="en-IN" b="1" dirty="0"/>
                            <a:t>Switches</a:t>
                          </a:r>
                        </a:p>
                      </a:txBody>
                      <a:tcPr/>
                    </a:tc>
                    <a:extLst>
                      <a:ext uri="{0D108BD9-81ED-4DB2-BD59-A6C34878D82A}">
                        <a16:rowId xmlns:a16="http://schemas.microsoft.com/office/drawing/2014/main" val="511574371"/>
                      </a:ext>
                    </a:extLst>
                  </a:tr>
                  <a:tr h="457010">
                    <a:tc>
                      <a:txBody>
                        <a:bodyPr/>
                        <a:lstStyle/>
                        <a:p>
                          <a:endParaRPr lang="en-US"/>
                        </a:p>
                      </a:txBody>
                      <a:tcPr>
                        <a:blipFill>
                          <a:blip r:embed="rId4"/>
                          <a:stretch>
                            <a:fillRect l="-370" t="-86667" r="-201111" b="-590667"/>
                          </a:stretch>
                        </a:blipFill>
                      </a:tcPr>
                    </a:tc>
                    <a:tc>
                      <a:txBody>
                        <a:bodyPr/>
                        <a:lstStyle/>
                        <a:p>
                          <a:pPr algn="ctr"/>
                          <a:r>
                            <a:rPr lang="en-IN" dirty="0"/>
                            <a:t>0</a:t>
                          </a:r>
                        </a:p>
                      </a:txBody>
                      <a:tcPr/>
                    </a:tc>
                    <a:tc>
                      <a:txBody>
                        <a:bodyPr/>
                        <a:lstStyle/>
                        <a:p>
                          <a:pPr algn="ctr"/>
                          <a:r>
                            <a:rPr lang="en-IN" dirty="0"/>
                            <a:t>S4, S1</a:t>
                          </a:r>
                        </a:p>
                      </a:txBody>
                      <a:tcPr/>
                    </a:tc>
                    <a:extLst>
                      <a:ext uri="{0D108BD9-81ED-4DB2-BD59-A6C34878D82A}">
                        <a16:rowId xmlns:a16="http://schemas.microsoft.com/office/drawing/2014/main" val="3010477044"/>
                      </a:ext>
                    </a:extLst>
                  </a:tr>
                  <a:tr h="484950">
                    <a:tc>
                      <a:txBody>
                        <a:bodyPr/>
                        <a:lstStyle/>
                        <a:p>
                          <a:endParaRPr lang="en-US"/>
                        </a:p>
                      </a:txBody>
                      <a:tcPr>
                        <a:blipFill>
                          <a:blip r:embed="rId4"/>
                          <a:stretch>
                            <a:fillRect l="-370" t="-175000" r="-201111" b="-453750"/>
                          </a:stretch>
                        </a:blipFill>
                      </a:tcPr>
                    </a:tc>
                    <a:tc>
                      <a:txBody>
                        <a:bodyPr/>
                        <a:lstStyle/>
                        <a:p>
                          <a:pPr algn="ctr"/>
                          <a:r>
                            <a:rPr lang="en-IN" dirty="0"/>
                            <a:t>+V</a:t>
                          </a:r>
                          <a:r>
                            <a:rPr lang="en-IN" baseline="-25000" dirty="0"/>
                            <a:t>dc</a:t>
                          </a:r>
                          <a:endParaRPr lang="en-IN" dirty="0"/>
                        </a:p>
                      </a:txBody>
                      <a:tcPr/>
                    </a:tc>
                    <a:tc>
                      <a:txBody>
                        <a:bodyPr/>
                        <a:lstStyle/>
                        <a:p>
                          <a:pPr algn="ctr"/>
                          <a:r>
                            <a:rPr lang="en-IN" dirty="0"/>
                            <a:t>S1, S2</a:t>
                          </a:r>
                        </a:p>
                      </a:txBody>
                      <a:tcPr/>
                    </a:tc>
                    <a:extLst>
                      <a:ext uri="{0D108BD9-81ED-4DB2-BD59-A6C34878D82A}">
                        <a16:rowId xmlns:a16="http://schemas.microsoft.com/office/drawing/2014/main" val="1765675762"/>
                      </a:ext>
                    </a:extLst>
                  </a:tr>
                  <a:tr h="759270">
                    <a:tc>
                      <a:txBody>
                        <a:bodyPr/>
                        <a:lstStyle/>
                        <a:p>
                          <a:endParaRPr lang="en-US"/>
                        </a:p>
                      </a:txBody>
                      <a:tcPr>
                        <a:blipFill>
                          <a:blip r:embed="rId4"/>
                          <a:stretch>
                            <a:fillRect l="-370" t="-176000" r="-201111" b="-190400"/>
                          </a:stretch>
                        </a:blipFill>
                      </a:tcPr>
                    </a:tc>
                    <a:tc>
                      <a:txBody>
                        <a:bodyPr/>
                        <a:lstStyle/>
                        <a:p>
                          <a:pPr algn="ctr"/>
                          <a:r>
                            <a:rPr lang="en-IN" dirty="0"/>
                            <a:t>0</a:t>
                          </a:r>
                        </a:p>
                      </a:txBody>
                      <a:tcPr/>
                    </a:tc>
                    <a:tc>
                      <a:txBody>
                        <a:bodyPr/>
                        <a:lstStyle/>
                        <a:p>
                          <a:pPr algn="ctr"/>
                          <a:r>
                            <a:rPr lang="en-IN" dirty="0"/>
                            <a:t>S2, S3</a:t>
                          </a:r>
                        </a:p>
                      </a:txBody>
                      <a:tcPr/>
                    </a:tc>
                    <a:extLst>
                      <a:ext uri="{0D108BD9-81ED-4DB2-BD59-A6C34878D82A}">
                        <a16:rowId xmlns:a16="http://schemas.microsoft.com/office/drawing/2014/main" val="2832972727"/>
                      </a:ext>
                    </a:extLst>
                  </a:tr>
                  <a:tr h="754825">
                    <a:tc>
                      <a:txBody>
                        <a:bodyPr/>
                        <a:lstStyle/>
                        <a:p>
                          <a:endParaRPr lang="en-US"/>
                        </a:p>
                      </a:txBody>
                      <a:tcPr>
                        <a:blipFill>
                          <a:blip r:embed="rId4"/>
                          <a:stretch>
                            <a:fillRect l="-370" t="-278226" r="-201111" b="-91935"/>
                          </a:stretch>
                        </a:blipFill>
                      </a:tcPr>
                    </a:tc>
                    <a:tc>
                      <a:txBody>
                        <a:bodyPr/>
                        <a:lstStyle/>
                        <a:p>
                          <a:pPr algn="ctr"/>
                          <a:r>
                            <a:rPr lang="en-IN" dirty="0"/>
                            <a:t>-V</a:t>
                          </a:r>
                          <a:r>
                            <a:rPr lang="en-IN" baseline="-25000" dirty="0"/>
                            <a:t>dc</a:t>
                          </a:r>
                          <a:endParaRPr lang="en-IN" dirty="0"/>
                        </a:p>
                      </a:txBody>
                      <a:tcPr/>
                    </a:tc>
                    <a:tc>
                      <a:txBody>
                        <a:bodyPr/>
                        <a:lstStyle/>
                        <a:p>
                          <a:pPr algn="ctr"/>
                          <a:r>
                            <a:rPr lang="en-IN" dirty="0"/>
                            <a:t>S3, S4</a:t>
                          </a:r>
                        </a:p>
                      </a:txBody>
                      <a:tcPr/>
                    </a:tc>
                    <a:extLst>
                      <a:ext uri="{0D108BD9-81ED-4DB2-BD59-A6C34878D82A}">
                        <a16:rowId xmlns:a16="http://schemas.microsoft.com/office/drawing/2014/main" val="4289086598"/>
                      </a:ext>
                    </a:extLst>
                  </a:tr>
                  <a:tr h="681101">
                    <a:tc>
                      <a:txBody>
                        <a:bodyPr/>
                        <a:lstStyle/>
                        <a:p>
                          <a:endParaRPr lang="en-US"/>
                        </a:p>
                      </a:txBody>
                      <a:tcPr>
                        <a:blipFill>
                          <a:blip r:embed="rId4"/>
                          <a:stretch>
                            <a:fillRect l="-370" t="-418750" r="-201111" b="-1786"/>
                          </a:stretch>
                        </a:blipFill>
                      </a:tcPr>
                    </a:tc>
                    <a:tc>
                      <a:txBody>
                        <a:bodyPr/>
                        <a:lstStyle/>
                        <a:p>
                          <a:pPr algn="ctr"/>
                          <a:r>
                            <a:rPr lang="en-IN" sz="1600" dirty="0"/>
                            <a:t>0</a:t>
                          </a:r>
                        </a:p>
                      </a:txBody>
                      <a:tcPr/>
                    </a:tc>
                    <a:tc>
                      <a:txBody>
                        <a:bodyPr/>
                        <a:lstStyle/>
                        <a:p>
                          <a:pPr algn="ctr"/>
                          <a:r>
                            <a:rPr lang="en-IN" sz="1600" dirty="0"/>
                            <a:t>S4, S1</a:t>
                          </a:r>
                        </a:p>
                      </a:txBody>
                      <a:tcPr/>
                    </a:tc>
                    <a:extLst>
                      <a:ext uri="{0D108BD9-81ED-4DB2-BD59-A6C34878D82A}">
                        <a16:rowId xmlns:a16="http://schemas.microsoft.com/office/drawing/2014/main" val="1224093259"/>
                      </a:ext>
                    </a:extLst>
                  </a:tr>
                </a:tbl>
              </a:graphicData>
            </a:graphic>
          </p:graphicFrame>
        </mc:Fallback>
      </mc:AlternateContent>
      <p:sp>
        <p:nvSpPr>
          <p:cNvPr id="3" name="Slide Number Placeholder 2">
            <a:extLst>
              <a:ext uri="{FF2B5EF4-FFF2-40B4-BE49-F238E27FC236}">
                <a16:creationId xmlns:a16="http://schemas.microsoft.com/office/drawing/2014/main" id="{BFC45C8C-2412-E4A6-1894-F8C9FD0AFC31}"/>
              </a:ext>
            </a:extLst>
          </p:cNvPr>
          <p:cNvSpPr>
            <a:spLocks noGrp="1"/>
          </p:cNvSpPr>
          <p:nvPr>
            <p:ph type="sldNum" sz="quarter" idx="12"/>
          </p:nvPr>
        </p:nvSpPr>
        <p:spPr/>
        <p:txBody>
          <a:bodyPr/>
          <a:lstStyle/>
          <a:p>
            <a:fld id="{4A6792E8-23DE-41A2-810E-14B34D1D8B49}" type="slidenum">
              <a:rPr lang="en-IN" smtClean="0"/>
              <a:t>17</a:t>
            </a:fld>
            <a:endParaRPr lang="en-IN"/>
          </a:p>
        </p:txBody>
      </p:sp>
    </p:spTree>
    <p:extLst>
      <p:ext uri="{BB962C8B-B14F-4D97-AF65-F5344CB8AC3E}">
        <p14:creationId xmlns:p14="http://schemas.microsoft.com/office/powerpoint/2010/main" val="1902788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6A18A8-7A87-CF3F-F34D-227BD9046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E93DAF-FBD3-ED73-3908-C7B2F123E647}"/>
              </a:ext>
            </a:extLst>
          </p:cNvPr>
          <p:cNvSpPr>
            <a:spLocks noGrp="1"/>
          </p:cNvSpPr>
          <p:nvPr>
            <p:ph type="title"/>
          </p:nvPr>
        </p:nvSpPr>
        <p:spPr>
          <a:xfrm>
            <a:off x="1024128" y="899542"/>
            <a:ext cx="4871847" cy="767334"/>
          </a:xfrm>
        </p:spPr>
        <p:txBody>
          <a:bodyPr>
            <a:normAutofit fontScale="90000"/>
          </a:bodyPr>
          <a:lstStyle/>
          <a:p>
            <a:r>
              <a:rPr lang="en-IN" sz="4000" dirty="0"/>
              <a:t>Quasi - Square Wave Control</a:t>
            </a:r>
          </a:p>
        </p:txBody>
      </p:sp>
      <p:sp>
        <p:nvSpPr>
          <p:cNvPr id="9" name="Content Placeholder 8">
            <a:extLst>
              <a:ext uri="{FF2B5EF4-FFF2-40B4-BE49-F238E27FC236}">
                <a16:creationId xmlns:a16="http://schemas.microsoft.com/office/drawing/2014/main" id="{B95EBAE9-43C0-0B81-8443-6356CC0F2A1D}"/>
              </a:ext>
            </a:extLst>
          </p:cNvPr>
          <p:cNvSpPr>
            <a:spLocks noGrp="1"/>
          </p:cNvSpPr>
          <p:nvPr>
            <p:ph idx="1"/>
          </p:nvPr>
        </p:nvSpPr>
        <p:spPr>
          <a:xfrm>
            <a:off x="714376" y="2000250"/>
            <a:ext cx="6629400" cy="4217670"/>
          </a:xfrm>
        </p:spPr>
        <p:txBody>
          <a:bodyPr>
            <a:normAutofit/>
          </a:bodyPr>
          <a:lstStyle/>
          <a:p>
            <a:pPr>
              <a:buFont typeface="Arial" panose="020B0604020202020204" pitchFamily="34" charset="0"/>
              <a:buChar char="•"/>
            </a:pPr>
            <a:r>
              <a:rPr lang="en-US" sz="2400" dirty="0">
                <a:solidFill>
                  <a:schemeClr val="tx1">
                    <a:lumMod val="95000"/>
                    <a:lumOff val="5000"/>
                  </a:schemeClr>
                </a:solidFill>
              </a:rPr>
              <a:t> Switching Frequency = 2 x Fundamental Frequency</a:t>
            </a:r>
          </a:p>
          <a:p>
            <a:pPr>
              <a:buFont typeface="Arial" panose="020B0604020202020204" pitchFamily="34" charset="0"/>
              <a:buChar char="•"/>
            </a:pPr>
            <a:r>
              <a:rPr lang="en-US" sz="2400" dirty="0">
                <a:solidFill>
                  <a:schemeClr val="tx1">
                    <a:lumMod val="95000"/>
                    <a:lumOff val="5000"/>
                  </a:schemeClr>
                </a:solidFill>
              </a:rPr>
              <a:t> Type of Selective Harmonic Elimination</a:t>
            </a:r>
          </a:p>
          <a:p>
            <a:pPr>
              <a:buFont typeface="Arial" panose="020B0604020202020204" pitchFamily="34" charset="0"/>
              <a:buChar char="•"/>
            </a:pPr>
            <a:endParaRPr lang="en-US" sz="2400" dirty="0">
              <a:solidFill>
                <a:schemeClr val="tx1">
                  <a:lumMod val="95000"/>
                  <a:lumOff val="5000"/>
                </a:schemeClr>
              </a:solidFill>
            </a:endParaRPr>
          </a:p>
        </p:txBody>
      </p:sp>
      <p:cxnSp>
        <p:nvCxnSpPr>
          <p:cNvPr id="6" name="Straight Connector 5">
            <a:extLst>
              <a:ext uri="{FF2B5EF4-FFF2-40B4-BE49-F238E27FC236}">
                <a16:creationId xmlns:a16="http://schemas.microsoft.com/office/drawing/2014/main" id="{0823303E-6054-9496-BFA7-657EA2C5BB70}"/>
              </a:ext>
            </a:extLst>
          </p:cNvPr>
          <p:cNvCxnSpPr>
            <a:cxnSpLocks/>
          </p:cNvCxnSpPr>
          <p:nvPr/>
        </p:nvCxnSpPr>
        <p:spPr>
          <a:xfrm>
            <a:off x="7190986" y="2000250"/>
            <a:ext cx="0" cy="386715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Content Placeholder 4">
            <a:extLst>
              <a:ext uri="{FF2B5EF4-FFF2-40B4-BE49-F238E27FC236}">
                <a16:creationId xmlns:a16="http://schemas.microsoft.com/office/drawing/2014/main" id="{E7BB422F-1859-B34F-917F-CFA7667BF1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14112" y="2557901"/>
            <a:ext cx="4154905" cy="1589702"/>
          </a:xfrm>
          <a:prstGeom prst="rect">
            <a:avLst/>
          </a:prstGeom>
          <a:ln>
            <a:solidFill>
              <a:schemeClr val="tx1"/>
            </a:solidFill>
          </a:ln>
        </p:spPr>
      </p:pic>
      <p:sp>
        <p:nvSpPr>
          <p:cNvPr id="7" name="TextBox 6">
            <a:extLst>
              <a:ext uri="{FF2B5EF4-FFF2-40B4-BE49-F238E27FC236}">
                <a16:creationId xmlns:a16="http://schemas.microsoft.com/office/drawing/2014/main" id="{8A6F62A9-BE86-A81F-3F2F-E3BB5CB9CA9A}"/>
              </a:ext>
            </a:extLst>
          </p:cNvPr>
          <p:cNvSpPr txBox="1"/>
          <p:nvPr/>
        </p:nvSpPr>
        <p:spPr>
          <a:xfrm>
            <a:off x="7781925" y="4855607"/>
            <a:ext cx="4010025" cy="369332"/>
          </a:xfrm>
          <a:prstGeom prst="rect">
            <a:avLst/>
          </a:prstGeom>
          <a:noFill/>
        </p:spPr>
        <p:txBody>
          <a:bodyPr wrap="square" rtlCol="0">
            <a:spAutoFit/>
          </a:bodyPr>
          <a:lstStyle/>
          <a:p>
            <a:pPr algn="ctr"/>
            <a:r>
              <a:rPr lang="en-IN" dirty="0"/>
              <a:t>Quasi - Square Wave</a:t>
            </a:r>
          </a:p>
        </p:txBody>
      </p:sp>
      <p:sp>
        <p:nvSpPr>
          <p:cNvPr id="3" name="Slide Number Placeholder 2">
            <a:extLst>
              <a:ext uri="{FF2B5EF4-FFF2-40B4-BE49-F238E27FC236}">
                <a16:creationId xmlns:a16="http://schemas.microsoft.com/office/drawing/2014/main" id="{9427FA47-900D-FDAB-DA17-7C7B3D09FC4A}"/>
              </a:ext>
            </a:extLst>
          </p:cNvPr>
          <p:cNvSpPr>
            <a:spLocks noGrp="1"/>
          </p:cNvSpPr>
          <p:nvPr>
            <p:ph type="sldNum" sz="quarter" idx="12"/>
          </p:nvPr>
        </p:nvSpPr>
        <p:spPr/>
        <p:txBody>
          <a:bodyPr/>
          <a:lstStyle/>
          <a:p>
            <a:fld id="{4A6792E8-23DE-41A2-810E-14B34D1D8B49}" type="slidenum">
              <a:rPr lang="en-IN" smtClean="0"/>
              <a:t>18</a:t>
            </a:fld>
            <a:endParaRPr lang="en-IN"/>
          </a:p>
        </p:txBody>
      </p:sp>
    </p:spTree>
    <p:extLst>
      <p:ext uri="{BB962C8B-B14F-4D97-AF65-F5344CB8AC3E}">
        <p14:creationId xmlns:p14="http://schemas.microsoft.com/office/powerpoint/2010/main" val="1719242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4DAB5-A106-472A-B835-FE7CF6571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C0330-CB60-30AA-0537-76252D313381}"/>
              </a:ext>
            </a:extLst>
          </p:cNvPr>
          <p:cNvSpPr>
            <a:spLocks noGrp="1"/>
          </p:cNvSpPr>
          <p:nvPr>
            <p:ph type="title"/>
          </p:nvPr>
        </p:nvSpPr>
        <p:spPr/>
        <p:txBody>
          <a:bodyPr>
            <a:normAutofit/>
          </a:bodyPr>
          <a:lstStyle/>
          <a:p>
            <a:r>
              <a:rPr lang="en-IN" sz="4000" dirty="0"/>
              <a:t>FFT – quasi square wave control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CDB192-1C4B-AFE8-F8E0-B514A4376839}"/>
                  </a:ext>
                </a:extLst>
              </p:cNvPr>
              <p:cNvSpPr>
                <a:spLocks noGrp="1"/>
              </p:cNvSpPr>
              <p:nvPr>
                <p:ph idx="1"/>
              </p:nvPr>
            </p:nvSpPr>
            <p:spPr>
              <a:xfrm>
                <a:off x="733425" y="2084832"/>
                <a:ext cx="6057902" cy="4224528"/>
              </a:xfrm>
            </p:spPr>
            <p:txBody>
              <a:bodyPr>
                <a:normAutofit/>
              </a:bodyPr>
              <a:lstStyle/>
              <a:p>
                <a:pPr>
                  <a:lnSpc>
                    <a:spcPct val="100000"/>
                  </a:lnSpc>
                  <a:buFont typeface="Arial" panose="020B0604020202020204" pitchFamily="34" charset="0"/>
                  <a:buChar char="•"/>
                </a:pPr>
                <a:r>
                  <a:rPr lang="en-IN" sz="2400" b="0" dirty="0"/>
                  <a:t> V(</a:t>
                </a:r>
                <a14:m>
                  <m:oMath xmlns:m="http://schemas.openxmlformats.org/officeDocument/2006/math">
                    <m:r>
                      <a:rPr lang="en-IN" sz="2400" i="1">
                        <a:latin typeface="Cambria Math" panose="02040503050406030204" pitchFamily="18" charset="0"/>
                      </a:rPr>
                      <m:t>𝜔</m:t>
                    </m:r>
                  </m:oMath>
                </a14:m>
                <a:r>
                  <a:rPr lang="en-IN" sz="2400" b="0" dirty="0"/>
                  <a:t>) = </a:t>
                </a:r>
                <a14:m>
                  <m:oMath xmlns:m="http://schemas.openxmlformats.org/officeDocument/2006/math">
                    <m:nary>
                      <m:naryPr>
                        <m:chr m:val="∑"/>
                        <m:ctrlPr>
                          <a:rPr lang="en-IN" sz="2400" b="0" i="1" smtClean="0">
                            <a:solidFill>
                              <a:schemeClr val="tx1">
                                <a:lumMod val="95000"/>
                                <a:lumOff val="5000"/>
                              </a:schemeClr>
                            </a:solidFill>
                            <a:latin typeface="Cambria Math" panose="02040503050406030204" pitchFamily="18" charset="0"/>
                          </a:rPr>
                        </m:ctrlPr>
                      </m:naryPr>
                      <m:sub>
                        <m:r>
                          <m:rPr>
                            <m:nor/>
                            <m:brk m:alnAt="23"/>
                          </m:rPr>
                          <a:rPr lang="en-IN" sz="2400" b="0" i="0" smtClean="0">
                            <a:solidFill>
                              <a:schemeClr val="tx1">
                                <a:lumMod val="95000"/>
                                <a:lumOff val="5000"/>
                              </a:schemeClr>
                            </a:solidFill>
                            <a:latin typeface="Cambria Math" panose="02040503050406030204" pitchFamily="18" charset="0"/>
                          </a:rPr>
                          <m:t>n</m:t>
                        </m:r>
                        <m:r>
                          <m:rPr>
                            <m:nor/>
                          </m:rPr>
                          <a:rPr lang="en-IN" sz="2400" b="0" i="0" smtClean="0">
                            <a:solidFill>
                              <a:schemeClr val="tx1">
                                <a:lumMod val="95000"/>
                                <a:lumOff val="5000"/>
                              </a:schemeClr>
                            </a:solidFill>
                            <a:latin typeface="Cambria Math" panose="02040503050406030204" pitchFamily="18" charset="0"/>
                          </a:rPr>
                          <m:t>=1,3,</m:t>
                        </m:r>
                        <m:r>
                          <m:rPr>
                            <m:brk m:alnAt="23"/>
                          </m:rPr>
                          <a:rPr lang="en-IN" sz="2400" b="0" i="1" smtClean="0">
                            <a:solidFill>
                              <a:schemeClr val="tx1">
                                <a:lumMod val="95000"/>
                                <a:lumOff val="5000"/>
                              </a:schemeClr>
                            </a:solidFill>
                            <a:latin typeface="Cambria Math" panose="02040503050406030204" pitchFamily="18" charset="0"/>
                          </a:rPr>
                          <m:t>…</m:t>
                        </m:r>
                      </m:sub>
                      <m:sup>
                        <m:r>
                          <m:rPr>
                            <m:nor/>
                          </m:rPr>
                          <a:rPr lang="en-IN" sz="2400">
                            <a:solidFill>
                              <a:schemeClr val="tx1">
                                <a:lumMod val="95000"/>
                                <a:lumOff val="5000"/>
                              </a:schemeClr>
                            </a:solidFill>
                          </a:rPr>
                          <m:t>∞</m:t>
                        </m:r>
                      </m:sup>
                      <m:e>
                        <m:func>
                          <m:funcPr>
                            <m:ctrlPr>
                              <a:rPr lang="en-IN" sz="2400" b="0" i="1" smtClean="0">
                                <a:solidFill>
                                  <a:schemeClr val="tx1">
                                    <a:lumMod val="95000"/>
                                    <a:lumOff val="5000"/>
                                  </a:schemeClr>
                                </a:solidFill>
                                <a:latin typeface="Cambria Math" panose="02040503050406030204" pitchFamily="18" charset="0"/>
                              </a:rPr>
                            </m:ctrlPr>
                          </m:funcPr>
                          <m:fName>
                            <m:f>
                              <m:fPr>
                                <m:ctrlPr>
                                  <a:rPr lang="en-IN" sz="2400" i="1" smtClean="0">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4</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𝑣</m:t>
                                    </m:r>
                                  </m:e>
                                  <m:sub>
                                    <m:r>
                                      <a:rPr lang="en-IN" sz="2400" i="1">
                                        <a:solidFill>
                                          <a:schemeClr val="tx1">
                                            <a:lumMod val="95000"/>
                                            <a:lumOff val="5000"/>
                                          </a:schemeClr>
                                        </a:solidFill>
                                        <a:latin typeface="Cambria Math" panose="02040503050406030204" pitchFamily="18" charset="0"/>
                                      </a:rPr>
                                      <m:t>ⅆ</m:t>
                                    </m:r>
                                    <m:r>
                                      <a:rPr lang="en-IN" sz="2400" i="1">
                                        <a:solidFill>
                                          <a:schemeClr val="tx1">
                                            <a:lumMod val="95000"/>
                                            <a:lumOff val="5000"/>
                                          </a:schemeClr>
                                        </a:solidFill>
                                        <a:latin typeface="Cambria Math" panose="02040503050406030204" pitchFamily="18" charset="0"/>
                                      </a:rPr>
                                      <m:t>𝐶</m:t>
                                    </m:r>
                                  </m:sub>
                                </m:sSub>
                              </m:num>
                              <m:den>
                                <m:r>
                                  <a:rPr lang="en-IN" sz="2400" i="1">
                                    <a:solidFill>
                                      <a:schemeClr val="tx1">
                                        <a:lumMod val="95000"/>
                                        <a:lumOff val="5000"/>
                                      </a:schemeClr>
                                    </a:solidFill>
                                    <a:latin typeface="Cambria Math" panose="02040503050406030204" pitchFamily="18" charset="0"/>
                                  </a:rPr>
                                  <m:t>𝑛</m:t>
                                </m:r>
                                <m:r>
                                  <a:rPr lang="en-IN" sz="2400" i="1">
                                    <a:solidFill>
                                      <a:schemeClr val="tx1">
                                        <a:lumMod val="95000"/>
                                        <a:lumOff val="5000"/>
                                      </a:schemeClr>
                                    </a:solidFill>
                                    <a:latin typeface="Cambria Math" panose="02040503050406030204" pitchFamily="18" charset="0"/>
                                  </a:rPr>
                                  <m:t>𝜋</m:t>
                                </m:r>
                              </m:den>
                            </m:f>
                            <m:r>
                              <m:rPr>
                                <m:sty m:val="p"/>
                              </m:rPr>
                              <a:rPr lang="en-IN" sz="2400" b="0" i="0" smtClean="0">
                                <a:solidFill>
                                  <a:schemeClr val="tx1">
                                    <a:lumMod val="95000"/>
                                    <a:lumOff val="5000"/>
                                  </a:schemeClr>
                                </a:solidFill>
                                <a:latin typeface="Cambria Math" panose="02040503050406030204" pitchFamily="18" charset="0"/>
                              </a:rPr>
                              <m:t>cos</m:t>
                            </m:r>
                            <m:r>
                              <a:rPr lang="en-IN" sz="2400" b="0" i="0" smtClean="0">
                                <a:solidFill>
                                  <a:schemeClr val="tx1">
                                    <a:lumMod val="95000"/>
                                    <a:lumOff val="5000"/>
                                  </a:schemeClr>
                                </a:solidFill>
                                <a:latin typeface="Cambria Math" panose="02040503050406030204" pitchFamily="18" charset="0"/>
                              </a:rPr>
                              <m:t>(</m:t>
                            </m:r>
                            <m:r>
                              <a:rPr lang="en-IN" sz="2400" b="0" i="0" smtClean="0">
                                <a:solidFill>
                                  <a:schemeClr val="tx1">
                                    <a:lumMod val="95000"/>
                                    <a:lumOff val="5000"/>
                                  </a:schemeClr>
                                </a:solidFill>
                                <a:latin typeface="Cambria Math" panose="02040503050406030204" pitchFamily="18" charset="0"/>
                              </a:rPr>
                              <m:t>𝑛</m:t>
                            </m:r>
                            <m:f>
                              <m:fPr>
                                <m:ctrlPr>
                                  <a:rPr lang="en-IN" sz="2400" b="0" i="1" smtClean="0">
                                    <a:solidFill>
                                      <a:schemeClr val="tx1">
                                        <a:lumMod val="95000"/>
                                        <a:lumOff val="5000"/>
                                      </a:schemeClr>
                                    </a:solidFill>
                                    <a:latin typeface="Cambria Math" panose="02040503050406030204" pitchFamily="18" charset="0"/>
                                  </a:rPr>
                                </m:ctrlPr>
                              </m:fPr>
                              <m:num>
                                <m:r>
                                  <a:rPr lang="en-IN" sz="2400" b="0" i="0" smtClean="0">
                                    <a:solidFill>
                                      <a:schemeClr val="tx1">
                                        <a:lumMod val="95000"/>
                                        <a:lumOff val="5000"/>
                                      </a:schemeClr>
                                    </a:solidFill>
                                    <a:latin typeface="Cambria Math" panose="02040503050406030204" pitchFamily="18" charset="0"/>
                                  </a:rPr>
                                  <m:t>𝜋</m:t>
                                </m:r>
                              </m:num>
                              <m:den>
                                <m:r>
                                  <a:rPr lang="en-IN" sz="2400" b="0" i="0" smtClean="0">
                                    <a:solidFill>
                                      <a:schemeClr val="tx1">
                                        <a:lumMod val="95000"/>
                                        <a:lumOff val="5000"/>
                                      </a:schemeClr>
                                    </a:solidFill>
                                    <a:latin typeface="Cambria Math" panose="02040503050406030204" pitchFamily="18" charset="0"/>
                                  </a:rPr>
                                  <m:t>6</m:t>
                                </m:r>
                              </m:den>
                            </m:f>
                            <m:r>
                              <a:rPr lang="en-IN" sz="2400" b="0" i="0" smtClean="0">
                                <a:solidFill>
                                  <a:schemeClr val="tx1">
                                    <a:lumMod val="95000"/>
                                    <a:lumOff val="5000"/>
                                  </a:schemeClr>
                                </a:solidFill>
                                <a:latin typeface="Cambria Math" panose="02040503050406030204" pitchFamily="18" charset="0"/>
                              </a:rPr>
                              <m:t>)</m:t>
                            </m:r>
                            <m:r>
                              <a:rPr lang="en-IN" sz="2400" b="0" i="1" smtClean="0">
                                <a:solidFill>
                                  <a:schemeClr val="tx1">
                                    <a:lumMod val="95000"/>
                                    <a:lumOff val="5000"/>
                                  </a:schemeClr>
                                </a:solidFill>
                                <a:latin typeface="Cambria Math" panose="02040503050406030204" pitchFamily="18" charset="0"/>
                                <a:ea typeface="Cambria Math" panose="02040503050406030204" pitchFamily="18" charset="0"/>
                              </a:rPr>
                              <m:t>×</m:t>
                            </m:r>
                            <m:r>
                              <m:rPr>
                                <m:sty m:val="p"/>
                              </m:rPr>
                              <a:rPr lang="en-IN" sz="2400" b="0" i="0" smtClean="0">
                                <a:solidFill>
                                  <a:schemeClr val="tx1">
                                    <a:lumMod val="95000"/>
                                    <a:lumOff val="5000"/>
                                  </a:schemeClr>
                                </a:solidFill>
                                <a:latin typeface="Cambria Math" panose="02040503050406030204" pitchFamily="18" charset="0"/>
                              </a:rPr>
                              <m:t>sin</m:t>
                            </m:r>
                          </m:fName>
                          <m:e>
                            <m:d>
                              <m:dPr>
                                <m:ctrlPr>
                                  <a:rPr lang="en-IN" sz="2400" b="0" i="1" smtClean="0">
                                    <a:solidFill>
                                      <a:schemeClr val="tx1">
                                        <a:lumMod val="95000"/>
                                        <a:lumOff val="5000"/>
                                      </a:schemeClr>
                                    </a:solidFill>
                                    <a:latin typeface="Cambria Math" panose="02040503050406030204" pitchFamily="18" charset="0"/>
                                  </a:rPr>
                                </m:ctrlPr>
                              </m:dPr>
                              <m:e>
                                <m:r>
                                  <a:rPr lang="en-IN" sz="2400" b="0" i="1" smtClean="0">
                                    <a:solidFill>
                                      <a:schemeClr val="tx1">
                                        <a:lumMod val="95000"/>
                                        <a:lumOff val="5000"/>
                                      </a:schemeClr>
                                    </a:solidFill>
                                    <a:latin typeface="Cambria Math" panose="02040503050406030204" pitchFamily="18" charset="0"/>
                                  </a:rPr>
                                  <m:t>𝑛</m:t>
                                </m:r>
                                <m:r>
                                  <a:rPr lang="en-IN" sz="2400" b="0" i="1" smtClean="0">
                                    <a:solidFill>
                                      <a:schemeClr val="tx1">
                                        <a:lumMod val="95000"/>
                                        <a:lumOff val="5000"/>
                                      </a:schemeClr>
                                    </a:solidFill>
                                    <a:latin typeface="Cambria Math" panose="02040503050406030204" pitchFamily="18" charset="0"/>
                                  </a:rPr>
                                  <m:t>𝜔</m:t>
                                </m:r>
                                <m:r>
                                  <a:rPr lang="en-IN" sz="2400" b="0" i="1" smtClean="0">
                                    <a:solidFill>
                                      <a:schemeClr val="tx1">
                                        <a:lumMod val="95000"/>
                                        <a:lumOff val="5000"/>
                                      </a:schemeClr>
                                    </a:solidFill>
                                    <a:latin typeface="Cambria Math" panose="02040503050406030204" pitchFamily="18" charset="0"/>
                                  </a:rPr>
                                  <m:t>𝑡</m:t>
                                </m:r>
                              </m:e>
                            </m:d>
                          </m:e>
                        </m:func>
                      </m:e>
                    </m:nary>
                  </m:oMath>
                </a14:m>
                <a:endParaRPr lang="en-IN" sz="2400" dirty="0"/>
              </a:p>
              <a:p>
                <a:pPr>
                  <a:lnSpc>
                    <a:spcPct val="100000"/>
                  </a:lnSpc>
                  <a:buFont typeface="Arial" panose="020B0604020202020204" pitchFamily="34" charset="0"/>
                  <a:buChar char="•"/>
                </a:pPr>
                <a:r>
                  <a:rPr lang="en-US" sz="2400" dirty="0"/>
                  <a:t>DC Bus Utilization = </a:t>
                </a:r>
                <a14:m>
                  <m:oMath xmlns:m="http://schemas.openxmlformats.org/officeDocument/2006/math">
                    <m:f>
                      <m:fPr>
                        <m:ctrlPr>
                          <a:rPr lang="en-IN" sz="2400" i="1" dirty="0" smtClean="0">
                            <a:solidFill>
                              <a:schemeClr val="tx1">
                                <a:lumMod val="95000"/>
                                <a:lumOff val="5000"/>
                              </a:schemeClr>
                            </a:solidFill>
                            <a:latin typeface="Cambria Math" panose="02040503050406030204" pitchFamily="18" charset="0"/>
                          </a:rPr>
                        </m:ctrlPr>
                      </m:fPr>
                      <m:num>
                        <m:sSub>
                          <m:sSubPr>
                            <m:ctrlPr>
                              <a:rPr lang="en-IN" sz="2400" i="1" dirty="0">
                                <a:solidFill>
                                  <a:schemeClr val="tx1">
                                    <a:lumMod val="95000"/>
                                    <a:lumOff val="5000"/>
                                  </a:schemeClr>
                                </a:solidFill>
                                <a:latin typeface="Cambria Math" panose="02040503050406030204" pitchFamily="18" charset="0"/>
                              </a:rPr>
                            </m:ctrlPr>
                          </m:sSubPr>
                          <m:e>
                            <m:r>
                              <a:rPr lang="en-IN" sz="2400" i="1" dirty="0">
                                <a:solidFill>
                                  <a:schemeClr val="tx1">
                                    <a:lumMod val="95000"/>
                                    <a:lumOff val="5000"/>
                                  </a:schemeClr>
                                </a:solidFill>
                                <a:latin typeface="Cambria Math" panose="02040503050406030204" pitchFamily="18" charset="0"/>
                              </a:rPr>
                              <m:t>𝑣</m:t>
                            </m:r>
                          </m:e>
                          <m:sub>
                            <m:r>
                              <a:rPr lang="en-IN" sz="2400" i="1" dirty="0">
                                <a:solidFill>
                                  <a:schemeClr val="tx1">
                                    <a:lumMod val="95000"/>
                                    <a:lumOff val="5000"/>
                                  </a:schemeClr>
                                </a:solidFill>
                                <a:latin typeface="Cambria Math" panose="02040503050406030204" pitchFamily="18" charset="0"/>
                              </a:rPr>
                              <m:t>𝐴𝐶</m:t>
                            </m:r>
                            <m:d>
                              <m:dPr>
                                <m:ctrlPr>
                                  <a:rPr lang="en-IN" sz="2400" i="1" dirty="0" smtClean="0">
                                    <a:solidFill>
                                      <a:schemeClr val="tx1">
                                        <a:lumMod val="95000"/>
                                        <a:lumOff val="5000"/>
                                      </a:schemeClr>
                                    </a:solidFill>
                                    <a:latin typeface="Cambria Math" panose="02040503050406030204" pitchFamily="18" charset="0"/>
                                  </a:rPr>
                                </m:ctrlPr>
                              </m:dPr>
                              <m:e>
                                <m:r>
                                  <a:rPr lang="en-IN" sz="2400" b="0" i="1" dirty="0" smtClean="0">
                                    <a:solidFill>
                                      <a:schemeClr val="tx1">
                                        <a:lumMod val="95000"/>
                                        <a:lumOff val="5000"/>
                                      </a:schemeClr>
                                    </a:solidFill>
                                    <a:latin typeface="Cambria Math" panose="02040503050406030204" pitchFamily="18" charset="0"/>
                                  </a:rPr>
                                  <m:t>1,</m:t>
                                </m:r>
                                <m:r>
                                  <a:rPr lang="en-IN" sz="2400" b="0" i="1" dirty="0" smtClean="0">
                                    <a:solidFill>
                                      <a:schemeClr val="tx1">
                                        <a:lumMod val="95000"/>
                                        <a:lumOff val="5000"/>
                                      </a:schemeClr>
                                    </a:solidFill>
                                    <a:latin typeface="Cambria Math" panose="02040503050406030204" pitchFamily="18" charset="0"/>
                                  </a:rPr>
                                  <m:t>𝑝𝑒𝑎𝑘</m:t>
                                </m:r>
                              </m:e>
                            </m:d>
                          </m:sub>
                        </m:sSub>
                      </m:num>
                      <m:den>
                        <m:sSub>
                          <m:sSubPr>
                            <m:ctrlPr>
                              <a:rPr lang="en-IN" sz="2400" i="1" dirty="0">
                                <a:solidFill>
                                  <a:schemeClr val="tx1">
                                    <a:lumMod val="95000"/>
                                    <a:lumOff val="5000"/>
                                  </a:schemeClr>
                                </a:solidFill>
                                <a:latin typeface="Cambria Math" panose="02040503050406030204" pitchFamily="18" charset="0"/>
                              </a:rPr>
                            </m:ctrlPr>
                          </m:sSubPr>
                          <m:e>
                            <m:r>
                              <a:rPr lang="en-IN" sz="2400" i="1" dirty="0">
                                <a:solidFill>
                                  <a:schemeClr val="tx1">
                                    <a:lumMod val="95000"/>
                                    <a:lumOff val="5000"/>
                                  </a:schemeClr>
                                </a:solidFill>
                                <a:latin typeface="Cambria Math" panose="02040503050406030204" pitchFamily="18" charset="0"/>
                              </a:rPr>
                              <m:t>𝑣</m:t>
                            </m:r>
                          </m:e>
                          <m:sub>
                            <m:r>
                              <a:rPr lang="en-IN" sz="2400" i="1" dirty="0">
                                <a:solidFill>
                                  <a:schemeClr val="tx1">
                                    <a:lumMod val="95000"/>
                                    <a:lumOff val="5000"/>
                                  </a:schemeClr>
                                </a:solidFill>
                                <a:latin typeface="Cambria Math" panose="02040503050406030204" pitchFamily="18" charset="0"/>
                              </a:rPr>
                              <m:t>𝐷𝐶</m:t>
                            </m:r>
                          </m:sub>
                        </m:sSub>
                      </m:den>
                    </m:f>
                  </m:oMath>
                </a14:m>
                <a:r>
                  <a:rPr lang="en-IN" sz="2400" dirty="0"/>
                  <a:t>  = 1.103</a:t>
                </a:r>
              </a:p>
              <a:p>
                <a:pPr>
                  <a:lnSpc>
                    <a:spcPct val="100000"/>
                  </a:lnSpc>
                  <a:buFont typeface="Arial" panose="020B0604020202020204" pitchFamily="34" charset="0"/>
                  <a:buChar char="•"/>
                </a:pPr>
                <a:r>
                  <a:rPr lang="en-IN" sz="2400" dirty="0"/>
                  <a:t>RMS Voltage = (0.8165)V</a:t>
                </a:r>
                <a:r>
                  <a:rPr lang="en-IN" sz="2400" baseline="-25000" dirty="0"/>
                  <a:t>dc</a:t>
                </a:r>
                <a:endParaRPr lang="en-IN" sz="2400" dirty="0"/>
              </a:p>
              <a:p>
                <a:pPr>
                  <a:lnSpc>
                    <a:spcPct val="100000"/>
                  </a:lnSpc>
                  <a:buFont typeface="Arial" panose="020B0604020202020204" pitchFamily="34" charset="0"/>
                  <a:buChar char="•"/>
                </a:pPr>
                <a:r>
                  <a:rPr lang="en-IN" sz="2400" dirty="0"/>
                  <a:t>THD = </a:t>
                </a:r>
                <a14:m>
                  <m:oMath xmlns:m="http://schemas.openxmlformats.org/officeDocument/2006/math">
                    <m:r>
                      <a:rPr lang="en-IN" sz="2400" b="0" i="0" smtClean="0">
                        <a:solidFill>
                          <a:schemeClr val="tx1">
                            <a:lumMod val="95000"/>
                            <a:lumOff val="5000"/>
                          </a:schemeClr>
                        </a:solidFill>
                        <a:latin typeface="Cambria Math" panose="02040503050406030204" pitchFamily="18" charset="0"/>
                      </a:rPr>
                      <m:t>100</m:t>
                    </m:r>
                    <m:r>
                      <a:rPr lang="en-IN" sz="2400" b="0" i="0" smtClean="0">
                        <a:solidFill>
                          <a:srgbClr val="836967"/>
                        </a:solidFill>
                        <a:latin typeface="Cambria Math" panose="02040503050406030204" pitchFamily="18" charset="0"/>
                      </a:rPr>
                      <m:t> </m:t>
                    </m:r>
                    <m:r>
                      <a:rPr lang="en-IN" sz="24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IN" sz="2400" b="0" i="1" smtClean="0">
                        <a:solidFill>
                          <a:srgbClr val="836967"/>
                        </a:solidFill>
                        <a:latin typeface="Cambria Math" panose="02040503050406030204" pitchFamily="18" charset="0"/>
                        <a:ea typeface="Cambria Math" panose="02040503050406030204" pitchFamily="18" charset="0"/>
                      </a:rPr>
                      <m:t> </m:t>
                    </m:r>
                    <m:f>
                      <m:fPr>
                        <m:ctrlPr>
                          <a:rPr lang="en-IN" sz="2400" i="1" smtClean="0">
                            <a:solidFill>
                              <a:schemeClr val="tx1">
                                <a:lumMod val="95000"/>
                                <a:lumOff val="5000"/>
                              </a:schemeClr>
                            </a:solidFill>
                            <a:latin typeface="Cambria Math" panose="02040503050406030204" pitchFamily="18" charset="0"/>
                          </a:rPr>
                        </m:ctrlPr>
                      </m:fPr>
                      <m:num>
                        <m:rad>
                          <m:radPr>
                            <m:degHide m:val="on"/>
                            <m:ctrlPr>
                              <a:rPr lang="en-IN" sz="2400" i="1" smtClean="0">
                                <a:solidFill>
                                  <a:schemeClr val="tx1">
                                    <a:lumMod val="95000"/>
                                    <a:lumOff val="5000"/>
                                  </a:schemeClr>
                                </a:solidFill>
                                <a:latin typeface="Cambria Math" panose="02040503050406030204" pitchFamily="18" charset="0"/>
                              </a:rPr>
                            </m:ctrlPr>
                          </m:radPr>
                          <m:deg/>
                          <m:e>
                            <m:sSup>
                              <m:sSupPr>
                                <m:ctrlPr>
                                  <a:rPr lang="en-IN" sz="2400" i="1" smtClean="0">
                                    <a:solidFill>
                                      <a:schemeClr val="tx1">
                                        <a:lumMod val="95000"/>
                                        <a:lumOff val="5000"/>
                                      </a:schemeClr>
                                    </a:solidFill>
                                    <a:latin typeface="Cambria Math" panose="02040503050406030204" pitchFamily="18" charset="0"/>
                                  </a:rPr>
                                </m:ctrlPr>
                              </m:sSupPr>
                              <m:e>
                                <m:d>
                                  <m:dPr>
                                    <m:ctrlPr>
                                      <a:rPr lang="en-IN" sz="2400" i="1" smtClean="0">
                                        <a:solidFill>
                                          <a:schemeClr val="tx1">
                                            <a:lumMod val="95000"/>
                                            <a:lumOff val="5000"/>
                                          </a:schemeClr>
                                        </a:solidFill>
                                        <a:latin typeface="Cambria Math" panose="02040503050406030204" pitchFamily="18" charset="0"/>
                                      </a:rPr>
                                    </m:ctrlPr>
                                  </m:dPr>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𝑣</m:t>
                                        </m:r>
                                      </m:e>
                                      <m:sub>
                                        <m:r>
                                          <a:rPr lang="en-IN" sz="2400" i="1" smtClean="0">
                                            <a:solidFill>
                                              <a:schemeClr val="tx1">
                                                <a:lumMod val="95000"/>
                                                <a:lumOff val="5000"/>
                                              </a:schemeClr>
                                            </a:solidFill>
                                            <a:latin typeface="Cambria Math" panose="02040503050406030204" pitchFamily="18" charset="0"/>
                                          </a:rPr>
                                          <m:t>2</m:t>
                                        </m:r>
                                      </m:sub>
                                    </m:sSub>
                                  </m:e>
                                </m:d>
                              </m:e>
                              <m:sup>
                                <m:r>
                                  <a:rPr lang="en-IN" sz="2400" i="1" smtClean="0">
                                    <a:solidFill>
                                      <a:schemeClr val="tx1">
                                        <a:lumMod val="95000"/>
                                        <a:lumOff val="5000"/>
                                      </a:schemeClr>
                                    </a:solidFill>
                                    <a:latin typeface="Cambria Math" panose="02040503050406030204" pitchFamily="18" charset="0"/>
                                  </a:rPr>
                                  <m:t>2</m:t>
                                </m:r>
                              </m:sup>
                            </m:sSup>
                            <m:r>
                              <a:rPr lang="en-IN" sz="2400" i="1" smtClean="0">
                                <a:solidFill>
                                  <a:schemeClr val="tx1">
                                    <a:lumMod val="95000"/>
                                    <a:lumOff val="5000"/>
                                  </a:schemeClr>
                                </a:solidFill>
                                <a:latin typeface="Cambria Math" panose="02040503050406030204" pitchFamily="18" charset="0"/>
                              </a:rPr>
                              <m:t>+</m:t>
                            </m:r>
                            <m:sSup>
                              <m:sSupPr>
                                <m:ctrlPr>
                                  <a:rPr lang="en-IN" sz="2400" i="1" smtClean="0">
                                    <a:solidFill>
                                      <a:schemeClr val="tx1">
                                        <a:lumMod val="95000"/>
                                        <a:lumOff val="5000"/>
                                      </a:schemeClr>
                                    </a:solidFill>
                                    <a:latin typeface="Cambria Math" panose="02040503050406030204" pitchFamily="18" charset="0"/>
                                  </a:rPr>
                                </m:ctrlPr>
                              </m:sSupPr>
                              <m:e>
                                <m:d>
                                  <m:dPr>
                                    <m:ctrlPr>
                                      <a:rPr lang="en-IN" sz="2400" i="1" smtClean="0">
                                        <a:solidFill>
                                          <a:schemeClr val="tx1">
                                            <a:lumMod val="95000"/>
                                            <a:lumOff val="5000"/>
                                          </a:schemeClr>
                                        </a:solidFill>
                                        <a:latin typeface="Cambria Math" panose="02040503050406030204" pitchFamily="18" charset="0"/>
                                      </a:rPr>
                                    </m:ctrlPr>
                                  </m:dPr>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𝑣</m:t>
                                        </m:r>
                                      </m:e>
                                      <m:sub>
                                        <m:r>
                                          <a:rPr lang="en-IN" sz="2400" i="1" smtClean="0">
                                            <a:solidFill>
                                              <a:schemeClr val="tx1">
                                                <a:lumMod val="95000"/>
                                                <a:lumOff val="5000"/>
                                              </a:schemeClr>
                                            </a:solidFill>
                                            <a:latin typeface="Cambria Math" panose="02040503050406030204" pitchFamily="18" charset="0"/>
                                          </a:rPr>
                                          <m:t>3</m:t>
                                        </m:r>
                                      </m:sub>
                                    </m:sSub>
                                  </m:e>
                                </m:d>
                              </m:e>
                              <m:sup>
                                <m:r>
                                  <a:rPr lang="en-IN" sz="2400" i="1" smtClean="0">
                                    <a:solidFill>
                                      <a:schemeClr val="tx1">
                                        <a:lumMod val="95000"/>
                                        <a:lumOff val="5000"/>
                                      </a:schemeClr>
                                    </a:solidFill>
                                    <a:latin typeface="Cambria Math" panose="02040503050406030204" pitchFamily="18" charset="0"/>
                                  </a:rPr>
                                  <m:t>2</m:t>
                                </m:r>
                              </m:sup>
                            </m:sSup>
                            <m:r>
                              <a:rPr lang="en-IN" sz="2400" i="1" smtClean="0">
                                <a:solidFill>
                                  <a:schemeClr val="tx1">
                                    <a:lumMod val="95000"/>
                                    <a:lumOff val="5000"/>
                                  </a:schemeClr>
                                </a:solidFill>
                                <a:latin typeface="Cambria Math" panose="02040503050406030204" pitchFamily="18" charset="0"/>
                              </a:rPr>
                              <m:t>+</m:t>
                            </m:r>
                            <m:sSup>
                              <m:sSupPr>
                                <m:ctrlPr>
                                  <a:rPr lang="en-IN" sz="2400" i="1" smtClean="0">
                                    <a:solidFill>
                                      <a:schemeClr val="tx1">
                                        <a:lumMod val="95000"/>
                                        <a:lumOff val="5000"/>
                                      </a:schemeClr>
                                    </a:solidFill>
                                    <a:latin typeface="Cambria Math" panose="02040503050406030204" pitchFamily="18" charset="0"/>
                                  </a:rPr>
                                </m:ctrlPr>
                              </m:sSupPr>
                              <m:e>
                                <m:d>
                                  <m:dPr>
                                    <m:ctrlPr>
                                      <a:rPr lang="en-IN" sz="2400" i="1" smtClean="0">
                                        <a:solidFill>
                                          <a:schemeClr val="tx1">
                                            <a:lumMod val="95000"/>
                                            <a:lumOff val="5000"/>
                                          </a:schemeClr>
                                        </a:solidFill>
                                        <a:latin typeface="Cambria Math" panose="02040503050406030204" pitchFamily="18" charset="0"/>
                                      </a:rPr>
                                    </m:ctrlPr>
                                  </m:dPr>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𝑣</m:t>
                                        </m:r>
                                      </m:e>
                                      <m:sub>
                                        <m:r>
                                          <a:rPr lang="en-IN" sz="2400" i="1" smtClean="0">
                                            <a:solidFill>
                                              <a:schemeClr val="tx1">
                                                <a:lumMod val="95000"/>
                                                <a:lumOff val="5000"/>
                                              </a:schemeClr>
                                            </a:solidFill>
                                            <a:latin typeface="Cambria Math" panose="02040503050406030204" pitchFamily="18" charset="0"/>
                                          </a:rPr>
                                          <m:t>4</m:t>
                                        </m:r>
                                      </m:sub>
                                    </m:sSub>
                                  </m:e>
                                </m:d>
                              </m:e>
                              <m:sup>
                                <m:r>
                                  <a:rPr lang="en-IN" sz="2400" i="1" smtClean="0">
                                    <a:solidFill>
                                      <a:schemeClr val="tx1">
                                        <a:lumMod val="95000"/>
                                        <a:lumOff val="5000"/>
                                      </a:schemeClr>
                                    </a:solidFill>
                                    <a:latin typeface="Cambria Math" panose="02040503050406030204" pitchFamily="18" charset="0"/>
                                  </a:rPr>
                                  <m:t>2</m:t>
                                </m:r>
                              </m:sup>
                            </m:sSup>
                          </m:e>
                        </m:rad>
                        <m:r>
                          <a:rPr lang="en-IN" sz="2400" i="1" smtClean="0">
                            <a:solidFill>
                              <a:schemeClr val="tx1">
                                <a:lumMod val="95000"/>
                                <a:lumOff val="5000"/>
                              </a:schemeClr>
                            </a:solidFill>
                            <a:latin typeface="Cambria Math" panose="02040503050406030204" pitchFamily="18" charset="0"/>
                          </a:rPr>
                          <m:t>…</m:t>
                        </m:r>
                      </m:num>
                      <m:den>
                        <m:sSubSup>
                          <m:sSubSupPr>
                            <m:ctrlPr>
                              <a:rPr lang="en-IN" sz="2400" i="1" smtClean="0">
                                <a:solidFill>
                                  <a:schemeClr val="tx1">
                                    <a:lumMod val="95000"/>
                                    <a:lumOff val="5000"/>
                                  </a:schemeClr>
                                </a:solidFill>
                                <a:latin typeface="Cambria Math" panose="02040503050406030204" pitchFamily="18" charset="0"/>
                              </a:rPr>
                            </m:ctrlPr>
                          </m:sSubSupPr>
                          <m:e>
                            <m:r>
                              <a:rPr lang="en-IN" sz="2400" i="1" smtClean="0">
                                <a:solidFill>
                                  <a:schemeClr val="tx1">
                                    <a:lumMod val="95000"/>
                                    <a:lumOff val="5000"/>
                                  </a:schemeClr>
                                </a:solidFill>
                                <a:latin typeface="Cambria Math" panose="02040503050406030204" pitchFamily="18" charset="0"/>
                              </a:rPr>
                              <m:t>𝑣</m:t>
                            </m:r>
                          </m:e>
                          <m:sub>
                            <m:r>
                              <a:rPr lang="en-IN" sz="2400" i="1" smtClean="0">
                                <a:solidFill>
                                  <a:schemeClr val="tx1">
                                    <a:lumMod val="95000"/>
                                    <a:lumOff val="5000"/>
                                  </a:schemeClr>
                                </a:solidFill>
                                <a:latin typeface="Cambria Math" panose="02040503050406030204" pitchFamily="18" charset="0"/>
                              </a:rPr>
                              <m:t>1</m:t>
                            </m:r>
                          </m:sub>
                          <m:sup>
                            <m:r>
                              <a:rPr lang="en-IN" sz="2400" i="1" smtClean="0">
                                <a:solidFill>
                                  <a:schemeClr val="tx1">
                                    <a:lumMod val="95000"/>
                                    <a:lumOff val="5000"/>
                                  </a:schemeClr>
                                </a:solidFill>
                                <a:latin typeface="Cambria Math" panose="02040503050406030204" pitchFamily="18" charset="0"/>
                              </a:rPr>
                              <m:t>2</m:t>
                            </m:r>
                          </m:sup>
                        </m:sSubSup>
                      </m:den>
                    </m:f>
                  </m:oMath>
                </a14:m>
                <a:r>
                  <a:rPr lang="en-IN" sz="2400" dirty="0"/>
                  <a:t> = 30.95%</a:t>
                </a:r>
              </a:p>
            </p:txBody>
          </p:sp>
        </mc:Choice>
        <mc:Fallback xmlns="">
          <p:sp>
            <p:nvSpPr>
              <p:cNvPr id="3" name="Content Placeholder 2">
                <a:extLst>
                  <a:ext uri="{FF2B5EF4-FFF2-40B4-BE49-F238E27FC236}">
                    <a16:creationId xmlns:a16="http://schemas.microsoft.com/office/drawing/2014/main" id="{42CDB192-1C4B-AFE8-F8E0-B514A4376839}"/>
                  </a:ext>
                </a:extLst>
              </p:cNvPr>
              <p:cNvSpPr>
                <a:spLocks noGrp="1" noRot="1" noChangeAspect="1" noMove="1" noResize="1" noEditPoints="1" noAdjustHandles="1" noChangeArrowheads="1" noChangeShapeType="1" noTextEdit="1"/>
              </p:cNvSpPr>
              <p:nvPr>
                <p:ph idx="1"/>
              </p:nvPr>
            </p:nvSpPr>
            <p:spPr>
              <a:xfrm>
                <a:off x="733425" y="2084832"/>
                <a:ext cx="6057902" cy="4224528"/>
              </a:xfrm>
              <a:blipFill>
                <a:blip r:embed="rId3"/>
                <a:stretch>
                  <a:fillRect l="-2113"/>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6D23AFDC-D5A7-949A-799F-128AD31E650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98921" y="1788865"/>
            <a:ext cx="5040680" cy="3280269"/>
          </a:xfrm>
          <a:prstGeom prst="rect">
            <a:avLst/>
          </a:prstGeom>
          <a:ln>
            <a:solidFill>
              <a:schemeClr val="tx1"/>
            </a:solidFill>
          </a:ln>
        </p:spPr>
      </p:pic>
      <p:cxnSp>
        <p:nvCxnSpPr>
          <p:cNvPr id="12" name="Straight Connector 11">
            <a:extLst>
              <a:ext uri="{FF2B5EF4-FFF2-40B4-BE49-F238E27FC236}">
                <a16:creationId xmlns:a16="http://schemas.microsoft.com/office/drawing/2014/main" id="{D7B753B0-3B3B-FDE1-9907-AC7C20A5E6E0}"/>
              </a:ext>
            </a:extLst>
          </p:cNvPr>
          <p:cNvCxnSpPr>
            <a:cxnSpLocks/>
          </p:cNvCxnSpPr>
          <p:nvPr/>
        </p:nvCxnSpPr>
        <p:spPr>
          <a:xfrm>
            <a:off x="6638536" y="1943100"/>
            <a:ext cx="0" cy="386715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CE416251-0B6A-47D6-E50F-D0277E93C7B8}"/>
              </a:ext>
            </a:extLst>
          </p:cNvPr>
          <p:cNvSpPr txBox="1"/>
          <p:nvPr/>
        </p:nvSpPr>
        <p:spPr>
          <a:xfrm>
            <a:off x="6998921" y="5191125"/>
            <a:ext cx="5248274" cy="369332"/>
          </a:xfrm>
          <a:prstGeom prst="rect">
            <a:avLst/>
          </a:prstGeom>
          <a:noFill/>
        </p:spPr>
        <p:txBody>
          <a:bodyPr wrap="square" rtlCol="0">
            <a:spAutoFit/>
          </a:bodyPr>
          <a:lstStyle/>
          <a:p>
            <a:pPr algn="ctr"/>
            <a:r>
              <a:rPr lang="en-US" dirty="0"/>
              <a:t>Frequency Domain Representation</a:t>
            </a:r>
            <a:endParaRPr lang="en-IN" dirty="0"/>
          </a:p>
        </p:txBody>
      </p:sp>
      <p:sp>
        <p:nvSpPr>
          <p:cNvPr id="4" name="Slide Number Placeholder 3">
            <a:extLst>
              <a:ext uri="{FF2B5EF4-FFF2-40B4-BE49-F238E27FC236}">
                <a16:creationId xmlns:a16="http://schemas.microsoft.com/office/drawing/2014/main" id="{139905CC-79EB-7340-2EB2-92036A084559}"/>
              </a:ext>
            </a:extLst>
          </p:cNvPr>
          <p:cNvSpPr>
            <a:spLocks noGrp="1"/>
          </p:cNvSpPr>
          <p:nvPr>
            <p:ph type="sldNum" sz="quarter" idx="12"/>
          </p:nvPr>
        </p:nvSpPr>
        <p:spPr/>
        <p:txBody>
          <a:bodyPr/>
          <a:lstStyle/>
          <a:p>
            <a:fld id="{4A6792E8-23DE-41A2-810E-14B34D1D8B49}" type="slidenum">
              <a:rPr lang="en-IN" smtClean="0"/>
              <a:t>19</a:t>
            </a:fld>
            <a:endParaRPr lang="en-IN"/>
          </a:p>
        </p:txBody>
      </p:sp>
    </p:spTree>
    <p:extLst>
      <p:ext uri="{BB962C8B-B14F-4D97-AF65-F5344CB8AC3E}">
        <p14:creationId xmlns:p14="http://schemas.microsoft.com/office/powerpoint/2010/main" val="703403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8216-EF03-E666-9EC0-80DBF4BAC724}"/>
              </a:ext>
            </a:extLst>
          </p:cNvPr>
          <p:cNvSpPr>
            <a:spLocks noGrp="1"/>
          </p:cNvSpPr>
          <p:nvPr>
            <p:ph type="title"/>
          </p:nvPr>
        </p:nvSpPr>
        <p:spPr>
          <a:xfrm>
            <a:off x="1147945" y="961612"/>
            <a:ext cx="9888496" cy="900131"/>
          </a:xfrm>
        </p:spPr>
        <p:txBody>
          <a:bodyPr anchor="t">
            <a:normAutofit/>
          </a:bodyPr>
          <a:lstStyle/>
          <a:p>
            <a:r>
              <a:rPr lang="en-IN" sz="4000" dirty="0"/>
              <a:t>Inverter – DC to AC converter</a:t>
            </a:r>
          </a:p>
        </p:txBody>
      </p:sp>
      <p:sp>
        <p:nvSpPr>
          <p:cNvPr id="3" name="Content Placeholder 2">
            <a:extLst>
              <a:ext uri="{FF2B5EF4-FFF2-40B4-BE49-F238E27FC236}">
                <a16:creationId xmlns:a16="http://schemas.microsoft.com/office/drawing/2014/main" id="{062F5C04-E1A8-B6ED-EE88-7AD057A75615}"/>
              </a:ext>
            </a:extLst>
          </p:cNvPr>
          <p:cNvSpPr>
            <a:spLocks noGrp="1"/>
          </p:cNvSpPr>
          <p:nvPr>
            <p:ph idx="1"/>
          </p:nvPr>
        </p:nvSpPr>
        <p:spPr>
          <a:xfrm>
            <a:off x="1155548" y="2217343"/>
            <a:ext cx="9880893" cy="3959619"/>
          </a:xfrm>
        </p:spPr>
        <p:txBody>
          <a:bodyPr>
            <a:normAutofit/>
          </a:bodyPr>
          <a:lstStyle/>
          <a:p>
            <a:pPr marL="0" indent="0">
              <a:buNone/>
            </a:pPr>
            <a:r>
              <a:rPr lang="en-IN" sz="2400" b="1" dirty="0"/>
              <a:t>Use Cases:</a:t>
            </a:r>
          </a:p>
          <a:p>
            <a:r>
              <a:rPr lang="en-IN" sz="2400" dirty="0"/>
              <a:t>Grid – tie inverter.</a:t>
            </a:r>
          </a:p>
          <a:p>
            <a:r>
              <a:rPr lang="en-IN" sz="2400" dirty="0"/>
              <a:t>VFD for electrical machines.</a:t>
            </a:r>
          </a:p>
          <a:p>
            <a:pPr marL="0" indent="0">
              <a:buNone/>
            </a:pPr>
            <a:r>
              <a:rPr lang="en-IN" sz="2400" b="1" dirty="0"/>
              <a:t>Classification:</a:t>
            </a:r>
          </a:p>
          <a:p>
            <a:r>
              <a:rPr lang="en-IN" sz="2400" dirty="0"/>
              <a:t>VSI vs CSI</a:t>
            </a:r>
          </a:p>
          <a:p>
            <a:r>
              <a:rPr lang="en-IN" sz="2400" dirty="0"/>
              <a:t>Pure Sine Wave vs Modified Sine wave</a:t>
            </a:r>
          </a:p>
          <a:p>
            <a:endParaRPr lang="en-IN" sz="2400" dirty="0"/>
          </a:p>
        </p:txBody>
      </p:sp>
      <p:sp>
        <p:nvSpPr>
          <p:cNvPr id="4" name="Slide Number Placeholder 3">
            <a:extLst>
              <a:ext uri="{FF2B5EF4-FFF2-40B4-BE49-F238E27FC236}">
                <a16:creationId xmlns:a16="http://schemas.microsoft.com/office/drawing/2014/main" id="{0DF6C6CD-9791-CB18-B46D-53C9F6FD87AB}"/>
              </a:ext>
            </a:extLst>
          </p:cNvPr>
          <p:cNvSpPr>
            <a:spLocks noGrp="1"/>
          </p:cNvSpPr>
          <p:nvPr>
            <p:ph type="sldNum" sz="quarter" idx="12"/>
          </p:nvPr>
        </p:nvSpPr>
        <p:spPr>
          <a:xfrm>
            <a:off x="10319657" y="6063343"/>
            <a:ext cx="1491343" cy="681681"/>
          </a:xfrm>
        </p:spPr>
        <p:txBody>
          <a:bodyPr/>
          <a:lstStyle/>
          <a:p>
            <a:fld id="{4A6792E8-23DE-41A2-810E-14B34D1D8B49}" type="slidenum">
              <a:rPr lang="en-IN" smtClean="0"/>
              <a:t>2</a:t>
            </a:fld>
            <a:endParaRPr lang="en-IN" dirty="0"/>
          </a:p>
        </p:txBody>
      </p:sp>
    </p:spTree>
    <p:extLst>
      <p:ext uri="{BB962C8B-B14F-4D97-AF65-F5344CB8AC3E}">
        <p14:creationId xmlns:p14="http://schemas.microsoft.com/office/powerpoint/2010/main" val="1483931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E86AFA-ACE4-43C0-2F7E-F9EAB21CD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13D95B-9811-8D88-94FB-C69D0C2ED782}"/>
              </a:ext>
            </a:extLst>
          </p:cNvPr>
          <p:cNvSpPr>
            <a:spLocks noGrp="1"/>
          </p:cNvSpPr>
          <p:nvPr>
            <p:ph type="title"/>
          </p:nvPr>
        </p:nvSpPr>
        <p:spPr>
          <a:xfrm>
            <a:off x="1024128" y="899542"/>
            <a:ext cx="4871847" cy="767334"/>
          </a:xfrm>
        </p:spPr>
        <p:txBody>
          <a:bodyPr>
            <a:normAutofit fontScale="90000"/>
          </a:bodyPr>
          <a:lstStyle/>
          <a:p>
            <a:r>
              <a:rPr lang="en-IN" sz="4000" dirty="0"/>
              <a:t>SHE – 3</a:t>
            </a:r>
            <a:r>
              <a:rPr lang="en-IN" sz="4000" baseline="30000" dirty="0"/>
              <a:t>rd</a:t>
            </a:r>
            <a:r>
              <a:rPr lang="en-IN" sz="4000" dirty="0"/>
              <a:t> and 5</a:t>
            </a:r>
            <a:r>
              <a:rPr lang="en-IN" sz="4000" baseline="30000" dirty="0"/>
              <a:t>th</a:t>
            </a:r>
            <a:r>
              <a:rPr lang="en-IN" sz="4000" dirty="0"/>
              <a:t> Elimination</a:t>
            </a:r>
          </a:p>
        </p:txBody>
      </p:sp>
      <p:sp>
        <p:nvSpPr>
          <p:cNvPr id="9" name="Content Placeholder 8">
            <a:extLst>
              <a:ext uri="{FF2B5EF4-FFF2-40B4-BE49-F238E27FC236}">
                <a16:creationId xmlns:a16="http://schemas.microsoft.com/office/drawing/2014/main" id="{B875EC0D-C6D7-462B-B152-5FD0456FFE0C}"/>
              </a:ext>
            </a:extLst>
          </p:cNvPr>
          <p:cNvSpPr>
            <a:spLocks noGrp="1"/>
          </p:cNvSpPr>
          <p:nvPr>
            <p:ph idx="1"/>
          </p:nvPr>
        </p:nvSpPr>
        <p:spPr>
          <a:xfrm>
            <a:off x="1024128" y="2000250"/>
            <a:ext cx="6091047" cy="4217670"/>
          </a:xfrm>
        </p:spPr>
        <p:txBody>
          <a:bodyPr>
            <a:normAutofit/>
          </a:bodyPr>
          <a:lstStyle/>
          <a:p>
            <a:pPr>
              <a:buFont typeface="Arial" panose="020B0604020202020204" pitchFamily="34" charset="0"/>
              <a:buChar char="•"/>
            </a:pPr>
            <a:r>
              <a:rPr lang="en-US" sz="2400" dirty="0">
                <a:solidFill>
                  <a:schemeClr val="tx1">
                    <a:lumMod val="95000"/>
                    <a:lumOff val="5000"/>
                  </a:schemeClr>
                </a:solidFill>
              </a:rPr>
              <a:t> Eliminates all multiples of the 3</a:t>
            </a:r>
            <a:r>
              <a:rPr lang="en-US" sz="2400" baseline="30000" dirty="0">
                <a:solidFill>
                  <a:schemeClr val="tx1">
                    <a:lumMod val="95000"/>
                    <a:lumOff val="5000"/>
                  </a:schemeClr>
                </a:solidFill>
              </a:rPr>
              <a:t>rd</a:t>
            </a:r>
            <a:r>
              <a:rPr lang="en-US" sz="2400" dirty="0">
                <a:solidFill>
                  <a:schemeClr val="tx1">
                    <a:lumMod val="95000"/>
                    <a:lumOff val="5000"/>
                  </a:schemeClr>
                </a:solidFill>
              </a:rPr>
              <a:t>  and 5</a:t>
            </a:r>
            <a:r>
              <a:rPr lang="en-US" sz="2400" baseline="30000" dirty="0">
                <a:solidFill>
                  <a:schemeClr val="tx1">
                    <a:lumMod val="95000"/>
                    <a:lumOff val="5000"/>
                  </a:schemeClr>
                </a:solidFill>
              </a:rPr>
              <a:t>th</a:t>
            </a:r>
            <a:r>
              <a:rPr lang="en-US" sz="2400" dirty="0">
                <a:solidFill>
                  <a:schemeClr val="tx1">
                    <a:lumMod val="95000"/>
                    <a:lumOff val="5000"/>
                  </a:schemeClr>
                </a:solidFill>
              </a:rPr>
              <a:t> harmonics.</a:t>
            </a:r>
          </a:p>
          <a:p>
            <a:pPr>
              <a:lnSpc>
                <a:spcPct val="200000"/>
              </a:lnSpc>
              <a:buFont typeface="Arial" panose="020B0604020202020204" pitchFamily="34" charset="0"/>
              <a:buChar char="•"/>
            </a:pPr>
            <a:r>
              <a:rPr lang="en-US" sz="2400" dirty="0">
                <a:solidFill>
                  <a:schemeClr val="tx1">
                    <a:lumMod val="95000"/>
                    <a:lumOff val="5000"/>
                  </a:schemeClr>
                </a:solidFill>
              </a:rPr>
              <a:t> Increased switching frequency.</a:t>
            </a:r>
          </a:p>
          <a:p>
            <a:pPr>
              <a:lnSpc>
                <a:spcPct val="100000"/>
              </a:lnSpc>
              <a:buFont typeface="Arial" panose="020B0604020202020204" pitchFamily="34" charset="0"/>
              <a:buChar char="•"/>
            </a:pPr>
            <a:r>
              <a:rPr lang="en-US" sz="2400" dirty="0">
                <a:solidFill>
                  <a:schemeClr val="tx1">
                    <a:lumMod val="95000"/>
                    <a:lumOff val="5000"/>
                  </a:schemeClr>
                </a:solidFill>
              </a:rPr>
              <a:t>Other harmonics can also be selectively eliminated by adding more segments to this waveform.</a:t>
            </a:r>
          </a:p>
        </p:txBody>
      </p:sp>
      <p:cxnSp>
        <p:nvCxnSpPr>
          <p:cNvPr id="6" name="Straight Connector 5">
            <a:extLst>
              <a:ext uri="{FF2B5EF4-FFF2-40B4-BE49-F238E27FC236}">
                <a16:creationId xmlns:a16="http://schemas.microsoft.com/office/drawing/2014/main" id="{90F78B20-2FB4-2882-8D6B-469CC04B49E3}"/>
              </a:ext>
            </a:extLst>
          </p:cNvPr>
          <p:cNvCxnSpPr>
            <a:cxnSpLocks/>
          </p:cNvCxnSpPr>
          <p:nvPr/>
        </p:nvCxnSpPr>
        <p:spPr>
          <a:xfrm>
            <a:off x="7190986" y="2000250"/>
            <a:ext cx="0" cy="386715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Content Placeholder 4">
            <a:extLst>
              <a:ext uri="{FF2B5EF4-FFF2-40B4-BE49-F238E27FC236}">
                <a16:creationId xmlns:a16="http://schemas.microsoft.com/office/drawing/2014/main" id="{CE120FE2-4AE4-6FF2-E9B2-885F5E90F0E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35242" y="2002298"/>
            <a:ext cx="4112644" cy="2700909"/>
          </a:xfrm>
          <a:prstGeom prst="rect">
            <a:avLst/>
          </a:prstGeom>
          <a:ln>
            <a:solidFill>
              <a:schemeClr val="tx1"/>
            </a:solidFill>
          </a:ln>
        </p:spPr>
      </p:pic>
      <p:sp>
        <p:nvSpPr>
          <p:cNvPr id="7" name="TextBox 6">
            <a:extLst>
              <a:ext uri="{FF2B5EF4-FFF2-40B4-BE49-F238E27FC236}">
                <a16:creationId xmlns:a16="http://schemas.microsoft.com/office/drawing/2014/main" id="{1B31C98D-7511-196D-F742-BDFE4504B2EF}"/>
              </a:ext>
            </a:extLst>
          </p:cNvPr>
          <p:cNvSpPr txBox="1"/>
          <p:nvPr/>
        </p:nvSpPr>
        <p:spPr>
          <a:xfrm>
            <a:off x="7781925" y="4855607"/>
            <a:ext cx="4010025" cy="369332"/>
          </a:xfrm>
          <a:prstGeom prst="rect">
            <a:avLst/>
          </a:prstGeom>
          <a:noFill/>
        </p:spPr>
        <p:txBody>
          <a:bodyPr wrap="square" rtlCol="0">
            <a:spAutoFit/>
          </a:bodyPr>
          <a:lstStyle/>
          <a:p>
            <a:pPr algn="ctr"/>
            <a:r>
              <a:rPr lang="en-IN" dirty="0"/>
              <a:t>Quasi - Square Wave</a:t>
            </a:r>
          </a:p>
        </p:txBody>
      </p:sp>
      <p:sp>
        <p:nvSpPr>
          <p:cNvPr id="3" name="Slide Number Placeholder 2">
            <a:extLst>
              <a:ext uri="{FF2B5EF4-FFF2-40B4-BE49-F238E27FC236}">
                <a16:creationId xmlns:a16="http://schemas.microsoft.com/office/drawing/2014/main" id="{8889DE80-9066-40B3-89E9-506629ECC32A}"/>
              </a:ext>
            </a:extLst>
          </p:cNvPr>
          <p:cNvSpPr>
            <a:spLocks noGrp="1"/>
          </p:cNvSpPr>
          <p:nvPr>
            <p:ph type="sldNum" sz="quarter" idx="12"/>
          </p:nvPr>
        </p:nvSpPr>
        <p:spPr/>
        <p:txBody>
          <a:bodyPr/>
          <a:lstStyle/>
          <a:p>
            <a:fld id="{4A6792E8-23DE-41A2-810E-14B34D1D8B49}" type="slidenum">
              <a:rPr lang="en-IN" smtClean="0"/>
              <a:t>20</a:t>
            </a:fld>
            <a:endParaRPr lang="en-IN"/>
          </a:p>
        </p:txBody>
      </p:sp>
    </p:spTree>
    <p:extLst>
      <p:ext uri="{BB962C8B-B14F-4D97-AF65-F5344CB8AC3E}">
        <p14:creationId xmlns:p14="http://schemas.microsoft.com/office/powerpoint/2010/main" val="18370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144DD2-B2E2-330E-4929-164F5C0C9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848D79-CAD5-7BE7-E74C-174D8D2D6668}"/>
              </a:ext>
            </a:extLst>
          </p:cNvPr>
          <p:cNvSpPr>
            <a:spLocks noGrp="1"/>
          </p:cNvSpPr>
          <p:nvPr>
            <p:ph type="title"/>
          </p:nvPr>
        </p:nvSpPr>
        <p:spPr>
          <a:xfrm>
            <a:off x="1024128" y="899542"/>
            <a:ext cx="4871847" cy="767334"/>
          </a:xfrm>
        </p:spPr>
        <p:txBody>
          <a:bodyPr>
            <a:normAutofit fontScale="90000"/>
          </a:bodyPr>
          <a:lstStyle/>
          <a:p>
            <a:r>
              <a:rPr lang="en-IN" sz="4000" dirty="0"/>
              <a:t>SHE – 3</a:t>
            </a:r>
            <a:r>
              <a:rPr lang="en-IN" sz="4000" baseline="30000" dirty="0"/>
              <a:t>rd</a:t>
            </a:r>
            <a:r>
              <a:rPr lang="en-IN" sz="4000" dirty="0"/>
              <a:t> and 5</a:t>
            </a:r>
            <a:r>
              <a:rPr lang="en-IN" sz="4000" baseline="30000" dirty="0"/>
              <a:t>th</a:t>
            </a:r>
            <a:r>
              <a:rPr lang="en-IN" sz="4000" dirty="0"/>
              <a:t> Elimination</a:t>
            </a:r>
          </a:p>
        </p:txBody>
      </p:sp>
      <p:sp>
        <p:nvSpPr>
          <p:cNvPr id="9" name="Content Placeholder 8">
            <a:extLst>
              <a:ext uri="{FF2B5EF4-FFF2-40B4-BE49-F238E27FC236}">
                <a16:creationId xmlns:a16="http://schemas.microsoft.com/office/drawing/2014/main" id="{F0CEBDAF-C034-DD24-E931-B9B1886E38E0}"/>
              </a:ext>
            </a:extLst>
          </p:cNvPr>
          <p:cNvSpPr>
            <a:spLocks noGrp="1"/>
          </p:cNvSpPr>
          <p:nvPr>
            <p:ph idx="1"/>
          </p:nvPr>
        </p:nvSpPr>
        <p:spPr>
          <a:xfrm>
            <a:off x="1024128" y="2000250"/>
            <a:ext cx="6424422" cy="4217670"/>
          </a:xfrm>
        </p:spPr>
        <p:txBody>
          <a:bodyPr>
            <a:normAutofit/>
          </a:bodyPr>
          <a:lstStyle/>
          <a:p>
            <a:pPr marL="0" indent="0">
              <a:buNone/>
            </a:pPr>
            <a:r>
              <a:rPr lang="en-US" sz="2400" dirty="0">
                <a:solidFill>
                  <a:schemeClr val="tx1">
                    <a:lumMod val="95000"/>
                    <a:lumOff val="5000"/>
                  </a:schemeClr>
                </a:solidFill>
              </a:rPr>
              <a:t> </a:t>
            </a:r>
          </a:p>
        </p:txBody>
      </p:sp>
      <p:cxnSp>
        <p:nvCxnSpPr>
          <p:cNvPr id="6" name="Straight Connector 5">
            <a:extLst>
              <a:ext uri="{FF2B5EF4-FFF2-40B4-BE49-F238E27FC236}">
                <a16:creationId xmlns:a16="http://schemas.microsoft.com/office/drawing/2014/main" id="{2DE82291-0593-D548-38BB-EB944781AE24}"/>
              </a:ext>
            </a:extLst>
          </p:cNvPr>
          <p:cNvCxnSpPr>
            <a:cxnSpLocks/>
          </p:cNvCxnSpPr>
          <p:nvPr/>
        </p:nvCxnSpPr>
        <p:spPr>
          <a:xfrm>
            <a:off x="7190986" y="2000250"/>
            <a:ext cx="0" cy="386715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Content Placeholder 4">
            <a:extLst>
              <a:ext uri="{FF2B5EF4-FFF2-40B4-BE49-F238E27FC236}">
                <a16:creationId xmlns:a16="http://schemas.microsoft.com/office/drawing/2014/main" id="{A170F9A6-F46C-5D04-5587-AAB3F4CA0B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35242" y="2002298"/>
            <a:ext cx="4112644" cy="2700909"/>
          </a:xfrm>
          <a:prstGeom prst="rect">
            <a:avLst/>
          </a:prstGeom>
          <a:ln>
            <a:solidFill>
              <a:schemeClr val="tx1"/>
            </a:solidFill>
          </a:ln>
        </p:spPr>
      </p:pic>
      <p:sp>
        <p:nvSpPr>
          <p:cNvPr id="7" name="TextBox 6">
            <a:extLst>
              <a:ext uri="{FF2B5EF4-FFF2-40B4-BE49-F238E27FC236}">
                <a16:creationId xmlns:a16="http://schemas.microsoft.com/office/drawing/2014/main" id="{E8C12003-2370-22F3-851D-7D0A738E622B}"/>
              </a:ext>
            </a:extLst>
          </p:cNvPr>
          <p:cNvSpPr txBox="1"/>
          <p:nvPr/>
        </p:nvSpPr>
        <p:spPr>
          <a:xfrm>
            <a:off x="7781925" y="4855607"/>
            <a:ext cx="4010025" cy="369332"/>
          </a:xfrm>
          <a:prstGeom prst="rect">
            <a:avLst/>
          </a:prstGeom>
          <a:noFill/>
        </p:spPr>
        <p:txBody>
          <a:bodyPr wrap="square" rtlCol="0">
            <a:spAutoFit/>
          </a:bodyPr>
          <a:lstStyle/>
          <a:p>
            <a:pPr algn="ctr"/>
            <a:r>
              <a:rPr lang="en-IN" dirty="0"/>
              <a:t>Quasi - Square Wave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ADBAC5A-E86F-5A2C-BE59-E610D728F312}"/>
                  </a:ext>
                </a:extLst>
              </p:cNvPr>
              <p:cNvGraphicFramePr>
                <a:graphicFrameLocks noGrp="1"/>
              </p:cNvGraphicFramePr>
              <p:nvPr>
                <p:extLst>
                  <p:ext uri="{D42A27DB-BD31-4B8C-83A1-F6EECF244321}">
                    <p14:modId xmlns:p14="http://schemas.microsoft.com/office/powerpoint/2010/main" val="1246850333"/>
                  </p:ext>
                </p:extLst>
              </p:nvPr>
            </p:nvGraphicFramePr>
            <p:xfrm>
              <a:off x="1024128" y="1733551"/>
              <a:ext cx="4776598" cy="5126918"/>
            </p:xfrm>
            <a:graphic>
              <a:graphicData uri="http://schemas.openxmlformats.org/drawingml/2006/table">
                <a:tbl>
                  <a:tblPr bandRow="1">
                    <a:tableStyleId>{5C22544A-7EE6-4342-B048-85BDC9FD1C3A}</a:tableStyleId>
                  </a:tblPr>
                  <a:tblGrid>
                    <a:gridCol w="2388299">
                      <a:extLst>
                        <a:ext uri="{9D8B030D-6E8A-4147-A177-3AD203B41FA5}">
                          <a16:colId xmlns:a16="http://schemas.microsoft.com/office/drawing/2014/main" val="3133218927"/>
                        </a:ext>
                      </a:extLst>
                    </a:gridCol>
                    <a:gridCol w="2388299">
                      <a:extLst>
                        <a:ext uri="{9D8B030D-6E8A-4147-A177-3AD203B41FA5}">
                          <a16:colId xmlns:a16="http://schemas.microsoft.com/office/drawing/2014/main" val="4116989271"/>
                        </a:ext>
                      </a:extLst>
                    </a:gridCol>
                  </a:tblGrid>
                  <a:tr h="338190">
                    <a:tc>
                      <a:txBody>
                        <a:bodyPr/>
                        <a:lstStyle/>
                        <a:p>
                          <a:pPr algn="ctr"/>
                          <a14:m>
                            <m:oMath xmlns:m="http://schemas.openxmlformats.org/officeDocument/2006/math">
                              <m:r>
                                <a:rPr lang="en-IN" sz="1600" b="1" i="1" smtClean="0">
                                  <a:solidFill>
                                    <a:schemeClr val="tx1">
                                      <a:lumMod val="95000"/>
                                      <a:lumOff val="5000"/>
                                    </a:schemeClr>
                                  </a:solidFill>
                                  <a:latin typeface="Cambria Math" panose="02040503050406030204" pitchFamily="18" charset="0"/>
                                </a:rPr>
                                <m:t>𝝎</m:t>
                              </m:r>
                            </m:oMath>
                          </a14:m>
                          <a:r>
                            <a:rPr lang="en-IN" sz="1600" b="1" dirty="0"/>
                            <a:t>t</a:t>
                          </a:r>
                        </a:p>
                      </a:txBody>
                      <a:tcPr/>
                    </a:tc>
                    <a:tc>
                      <a:txBody>
                        <a:bodyPr/>
                        <a:lstStyle/>
                        <a:p>
                          <a:pPr algn="ctr"/>
                          <a:r>
                            <a:rPr lang="en-IN" sz="1600" b="1" dirty="0"/>
                            <a:t>Voltage</a:t>
                          </a:r>
                        </a:p>
                      </a:txBody>
                      <a:tcPr/>
                    </a:tc>
                    <a:extLst>
                      <a:ext uri="{0D108BD9-81ED-4DB2-BD59-A6C34878D82A}">
                        <a16:rowId xmlns:a16="http://schemas.microsoft.com/office/drawing/2014/main" val="2636908051"/>
                      </a:ext>
                    </a:extLst>
                  </a:tr>
                  <a:tr h="6026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(0,</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5</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r>
                                <a:rPr lang="en-IN" sz="1600" i="1" smtClean="0">
                                  <a:latin typeface="Cambria Math" panose="02040503050406030204" pitchFamily="18" charset="0"/>
                                </a:rPr>
                                <m:t> </m:t>
                              </m:r>
                            </m:oMath>
                          </a14:m>
                          <a:r>
                            <a:rPr lang="en-IN" sz="1600" dirty="0"/>
                            <a:t>)</a:t>
                          </a:r>
                        </a:p>
                        <a:p>
                          <a:pPr algn="ctr"/>
                          <a:endParaRPr lang="en-IN" sz="1600" dirty="0"/>
                        </a:p>
                      </a:txBody>
                      <a:tcPr/>
                    </a:tc>
                    <a:tc>
                      <a:txBody>
                        <a:bodyPr/>
                        <a:lstStyle/>
                        <a:p>
                          <a:pPr algn="ctr"/>
                          <a:r>
                            <a:rPr lang="en-IN" sz="1600" dirty="0"/>
                            <a:t>0</a:t>
                          </a:r>
                        </a:p>
                      </a:txBody>
                      <a:tcPr/>
                    </a:tc>
                    <a:extLst>
                      <a:ext uri="{0D108BD9-81ED-4DB2-BD59-A6C34878D82A}">
                        <a16:rowId xmlns:a16="http://schemas.microsoft.com/office/drawing/2014/main" val="893289309"/>
                      </a:ext>
                    </a:extLst>
                  </a:tr>
                  <a:tr h="6026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5</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oMath>
                          </a14:m>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9</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r>
                                <a:rPr lang="en-IN" sz="1600" i="1" smtClean="0">
                                  <a:latin typeface="Cambria Math" panose="02040503050406030204" pitchFamily="18" charset="0"/>
                                </a:rPr>
                                <m:t> </m:t>
                              </m:r>
                            </m:oMath>
                          </a14:m>
                          <a:r>
                            <a:rPr lang="en-IN" sz="1600" dirty="0"/>
                            <a:t>)</a:t>
                          </a:r>
                        </a:p>
                        <a:p>
                          <a:pPr algn="ctr"/>
                          <a:endParaRPr lang="en-IN" sz="1600" dirty="0"/>
                        </a:p>
                      </a:txBody>
                      <a:tcPr/>
                    </a:tc>
                    <a:tc>
                      <a:txBody>
                        <a:bodyPr/>
                        <a:lstStyle/>
                        <a:p>
                          <a:pPr algn="ctr"/>
                          <a:r>
                            <a:rPr lang="en-IN" sz="1600" dirty="0"/>
                            <a:t>+V</a:t>
                          </a:r>
                          <a:r>
                            <a:rPr lang="en-IN" sz="1600" baseline="-25000" dirty="0"/>
                            <a:t>dc</a:t>
                          </a:r>
                          <a:endParaRPr lang="en-IN" sz="1600" dirty="0"/>
                        </a:p>
                      </a:txBody>
                      <a:tcPr/>
                    </a:tc>
                    <a:extLst>
                      <a:ext uri="{0D108BD9-81ED-4DB2-BD59-A6C34878D82A}">
                        <a16:rowId xmlns:a16="http://schemas.microsoft.com/office/drawing/2014/main" val="382866646"/>
                      </a:ext>
                    </a:extLst>
                  </a:tr>
                  <a:tr h="6026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5</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oMath>
                          </a14:m>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11</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r>
                                <a:rPr lang="en-IN" sz="1600" i="1" smtClean="0">
                                  <a:latin typeface="Cambria Math" panose="02040503050406030204" pitchFamily="18" charset="0"/>
                                </a:rPr>
                                <m:t> </m:t>
                              </m:r>
                            </m:oMath>
                          </a14:m>
                          <a:r>
                            <a:rPr lang="en-IN" sz="1600" dirty="0"/>
                            <a:t>)</a:t>
                          </a:r>
                        </a:p>
                        <a:p>
                          <a:pPr algn="ctr"/>
                          <a:endParaRPr lang="en-IN" sz="1600" dirty="0"/>
                        </a:p>
                      </a:txBody>
                      <a:tcPr/>
                    </a:tc>
                    <a:tc>
                      <a:txBody>
                        <a:bodyPr/>
                        <a:lstStyle/>
                        <a:p>
                          <a:pPr algn="ctr"/>
                          <a:r>
                            <a:rPr lang="en-IN" sz="1600" dirty="0"/>
                            <a:t>0</a:t>
                          </a:r>
                        </a:p>
                      </a:txBody>
                      <a:tcPr/>
                    </a:tc>
                    <a:extLst>
                      <a:ext uri="{0D108BD9-81ED-4DB2-BD59-A6C34878D82A}">
                        <a16:rowId xmlns:a16="http://schemas.microsoft.com/office/drawing/2014/main" val="4246913051"/>
                      </a:ext>
                    </a:extLst>
                  </a:tr>
                  <a:tr h="5996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11</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oMath>
                          </a14:m>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19</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r>
                                <a:rPr lang="en-IN" sz="1600" i="1" smtClean="0">
                                  <a:latin typeface="Cambria Math" panose="02040503050406030204" pitchFamily="18" charset="0"/>
                                </a:rPr>
                                <m:t> </m:t>
                              </m:r>
                            </m:oMath>
                          </a14:m>
                          <a:r>
                            <a:rPr lang="en-IN" sz="1600" dirty="0"/>
                            <a:t>)</a:t>
                          </a:r>
                        </a:p>
                        <a:p>
                          <a:pPr algn="ctr"/>
                          <a:endParaRPr lang="en-IN" sz="1600" dirty="0"/>
                        </a:p>
                      </a:txBody>
                      <a:tcPr/>
                    </a:tc>
                    <a:tc>
                      <a:txBody>
                        <a:bodyPr/>
                        <a:lstStyle/>
                        <a:p>
                          <a:pPr algn="ctr"/>
                          <a:r>
                            <a:rPr lang="en-IN" sz="1600" dirty="0"/>
                            <a:t>+V</a:t>
                          </a:r>
                          <a:r>
                            <a:rPr lang="en-IN" sz="1600" baseline="-25000" dirty="0"/>
                            <a:t>dc</a:t>
                          </a:r>
                          <a:endParaRPr lang="en-IN" sz="1600" dirty="0"/>
                        </a:p>
                      </a:txBody>
                      <a:tcPr/>
                    </a:tc>
                    <a:extLst>
                      <a:ext uri="{0D108BD9-81ED-4DB2-BD59-A6C34878D82A}">
                        <a16:rowId xmlns:a16="http://schemas.microsoft.com/office/drawing/2014/main" val="977295702"/>
                      </a:ext>
                    </a:extLst>
                  </a:tr>
                  <a:tr h="5996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19</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oMath>
                          </a14:m>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21</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r>
                                <a:rPr lang="en-IN" sz="1600" i="1" smtClean="0">
                                  <a:latin typeface="Cambria Math" panose="02040503050406030204" pitchFamily="18" charset="0"/>
                                </a:rPr>
                                <m:t> </m:t>
                              </m:r>
                            </m:oMath>
                          </a14:m>
                          <a:r>
                            <a:rPr lang="en-IN" sz="1600" dirty="0"/>
                            <a:t>)</a:t>
                          </a:r>
                        </a:p>
                        <a:p>
                          <a:pPr algn="ctr"/>
                          <a:endParaRPr lang="en-IN" sz="1600" dirty="0"/>
                        </a:p>
                      </a:txBody>
                      <a:tcPr/>
                    </a:tc>
                    <a:tc>
                      <a:txBody>
                        <a:bodyPr/>
                        <a:lstStyle/>
                        <a:p>
                          <a:pPr algn="ctr"/>
                          <a:r>
                            <a:rPr lang="en-IN" sz="1600" dirty="0"/>
                            <a:t>0</a:t>
                          </a:r>
                        </a:p>
                      </a:txBody>
                      <a:tcPr/>
                    </a:tc>
                    <a:extLst>
                      <a:ext uri="{0D108BD9-81ED-4DB2-BD59-A6C34878D82A}">
                        <a16:rowId xmlns:a16="http://schemas.microsoft.com/office/drawing/2014/main" val="3896008018"/>
                      </a:ext>
                    </a:extLst>
                  </a:tr>
                  <a:tr h="6026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21</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oMath>
                          </a14:m>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25</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r>
                                <a:rPr lang="en-IN" sz="1600" i="1" smtClean="0">
                                  <a:latin typeface="Cambria Math" panose="02040503050406030204" pitchFamily="18" charset="0"/>
                                </a:rPr>
                                <m:t> </m:t>
                              </m:r>
                            </m:oMath>
                          </a14:m>
                          <a:r>
                            <a:rPr lang="en-IN" sz="1600" dirty="0"/>
                            <a:t>)</a:t>
                          </a:r>
                        </a:p>
                        <a:p>
                          <a:pPr algn="ctr"/>
                          <a:endParaRPr lang="en-IN" sz="1600" dirty="0"/>
                        </a:p>
                      </a:txBody>
                      <a:tcPr/>
                    </a:tc>
                    <a:tc>
                      <a:txBody>
                        <a:bodyPr/>
                        <a:lstStyle/>
                        <a:p>
                          <a:pPr algn="ctr"/>
                          <a:r>
                            <a:rPr lang="en-IN" sz="1600" dirty="0"/>
                            <a:t>+V</a:t>
                          </a:r>
                          <a:r>
                            <a:rPr lang="en-IN" sz="1600" baseline="-25000" dirty="0"/>
                            <a:t>dc</a:t>
                          </a:r>
                          <a:endParaRPr lang="en-IN" sz="1600" dirty="0"/>
                        </a:p>
                      </a:txBody>
                      <a:tcPr/>
                    </a:tc>
                    <a:extLst>
                      <a:ext uri="{0D108BD9-81ED-4DB2-BD59-A6C34878D82A}">
                        <a16:rowId xmlns:a16="http://schemas.microsoft.com/office/drawing/2014/main" val="3420030932"/>
                      </a:ext>
                    </a:extLst>
                  </a:tr>
                  <a:tr h="6026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25</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oMath>
                          </a14:m>
                          <a:r>
                            <a:rPr lang="en-IN" sz="1600" dirty="0"/>
                            <a:t>,</a:t>
                          </a:r>
                          <a14:m>
                            <m:oMath xmlns:m="http://schemas.openxmlformats.org/officeDocument/2006/math">
                              <m:f>
                                <m:fPr>
                                  <m:ctrlPr>
                                    <a:rPr lang="en-IN" sz="1600" i="1" smtClean="0">
                                      <a:latin typeface="Cambria Math" panose="02040503050406030204" pitchFamily="18" charset="0"/>
                                    </a:rPr>
                                  </m:ctrlPr>
                                </m:fPr>
                                <m:num>
                                  <m:r>
                                    <a:rPr lang="en-IN" sz="1600" b="0" i="1" smtClean="0">
                                      <a:latin typeface="Cambria Math" panose="02040503050406030204" pitchFamily="18" charset="0"/>
                                    </a:rPr>
                                    <m:t>30</m:t>
                                  </m:r>
                                  <m:r>
                                    <a:rPr lang="en-IN" sz="1600" i="1" smtClean="0">
                                      <a:solidFill>
                                        <a:schemeClr val="tx1">
                                          <a:lumMod val="95000"/>
                                          <a:lumOff val="5000"/>
                                        </a:schemeClr>
                                      </a:solidFill>
                                      <a:latin typeface="Cambria Math" panose="02040503050406030204" pitchFamily="18" charset="0"/>
                                    </a:rPr>
                                    <m:t>𝜋</m:t>
                                  </m:r>
                                </m:num>
                                <m:den>
                                  <m:r>
                                    <a:rPr lang="en-IN" sz="1600" b="0" i="1" smtClean="0">
                                      <a:solidFill>
                                        <a:schemeClr val="tx1">
                                          <a:lumMod val="95000"/>
                                          <a:lumOff val="5000"/>
                                        </a:schemeClr>
                                      </a:solidFill>
                                      <a:latin typeface="Cambria Math" panose="02040503050406030204" pitchFamily="18" charset="0"/>
                                    </a:rPr>
                                    <m:t>30</m:t>
                                  </m:r>
                                </m:den>
                              </m:f>
                              <m:r>
                                <a:rPr lang="en-IN" sz="1600" i="1" smtClean="0">
                                  <a:latin typeface="Cambria Math" panose="02040503050406030204" pitchFamily="18" charset="0"/>
                                </a:rPr>
                                <m:t> </m:t>
                              </m:r>
                            </m:oMath>
                          </a14:m>
                          <a:r>
                            <a:rPr lang="en-IN" sz="1600" dirty="0"/>
                            <a:t>)</a:t>
                          </a:r>
                        </a:p>
                        <a:p>
                          <a:pPr algn="ctr"/>
                          <a:endParaRPr lang="en-IN" sz="1600" dirty="0"/>
                        </a:p>
                      </a:txBody>
                      <a:tcPr/>
                    </a:tc>
                    <a:tc>
                      <a:txBody>
                        <a:bodyPr/>
                        <a:lstStyle/>
                        <a:p>
                          <a:pPr algn="ctr"/>
                          <a:r>
                            <a:rPr lang="en-IN" sz="1600" dirty="0"/>
                            <a:t>0</a:t>
                          </a:r>
                        </a:p>
                      </a:txBody>
                      <a:tcPr/>
                    </a:tc>
                    <a:extLst>
                      <a:ext uri="{0D108BD9-81ED-4DB2-BD59-A6C34878D82A}">
                        <a16:rowId xmlns:a16="http://schemas.microsoft.com/office/drawing/2014/main" val="675280042"/>
                      </a:ext>
                    </a:extLst>
                  </a:tr>
                </a:tbl>
              </a:graphicData>
            </a:graphic>
          </p:graphicFrame>
        </mc:Choice>
        <mc:Fallback xmlns="">
          <p:graphicFrame>
            <p:nvGraphicFramePr>
              <p:cNvPr id="4" name="Table 3">
                <a:extLst>
                  <a:ext uri="{FF2B5EF4-FFF2-40B4-BE49-F238E27FC236}">
                    <a16:creationId xmlns:a16="http://schemas.microsoft.com/office/drawing/2014/main" id="{3ADBAC5A-E86F-5A2C-BE59-E610D728F312}"/>
                  </a:ext>
                </a:extLst>
              </p:cNvPr>
              <p:cNvGraphicFramePr>
                <a:graphicFrameLocks noGrp="1"/>
              </p:cNvGraphicFramePr>
              <p:nvPr>
                <p:extLst>
                  <p:ext uri="{D42A27DB-BD31-4B8C-83A1-F6EECF244321}">
                    <p14:modId xmlns:p14="http://schemas.microsoft.com/office/powerpoint/2010/main" val="1246850333"/>
                  </p:ext>
                </p:extLst>
              </p:nvPr>
            </p:nvGraphicFramePr>
            <p:xfrm>
              <a:off x="1024128" y="1733551"/>
              <a:ext cx="4776598" cy="5126918"/>
            </p:xfrm>
            <a:graphic>
              <a:graphicData uri="http://schemas.openxmlformats.org/drawingml/2006/table">
                <a:tbl>
                  <a:tblPr bandRow="1">
                    <a:tableStyleId>{5C22544A-7EE6-4342-B048-85BDC9FD1C3A}</a:tableStyleId>
                  </a:tblPr>
                  <a:tblGrid>
                    <a:gridCol w="2388299">
                      <a:extLst>
                        <a:ext uri="{9D8B030D-6E8A-4147-A177-3AD203B41FA5}">
                          <a16:colId xmlns:a16="http://schemas.microsoft.com/office/drawing/2014/main" val="3133218927"/>
                        </a:ext>
                      </a:extLst>
                    </a:gridCol>
                    <a:gridCol w="2388299">
                      <a:extLst>
                        <a:ext uri="{9D8B030D-6E8A-4147-A177-3AD203B41FA5}">
                          <a16:colId xmlns:a16="http://schemas.microsoft.com/office/drawing/2014/main" val="4116989271"/>
                        </a:ext>
                      </a:extLst>
                    </a:gridCol>
                  </a:tblGrid>
                  <a:tr h="338190">
                    <a:tc>
                      <a:txBody>
                        <a:bodyPr/>
                        <a:lstStyle/>
                        <a:p>
                          <a:endParaRPr lang="en-US"/>
                        </a:p>
                      </a:txBody>
                      <a:tcPr>
                        <a:blipFill>
                          <a:blip r:embed="rId4"/>
                          <a:stretch>
                            <a:fillRect l="-510" t="-5357" r="-100510" b="-1407143"/>
                          </a:stretch>
                        </a:blipFill>
                      </a:tcPr>
                    </a:tc>
                    <a:tc>
                      <a:txBody>
                        <a:bodyPr/>
                        <a:lstStyle/>
                        <a:p>
                          <a:pPr algn="ctr"/>
                          <a:r>
                            <a:rPr lang="en-IN" sz="1600" b="1" dirty="0"/>
                            <a:t>Voltage</a:t>
                          </a:r>
                        </a:p>
                      </a:txBody>
                      <a:tcPr/>
                    </a:tc>
                    <a:extLst>
                      <a:ext uri="{0D108BD9-81ED-4DB2-BD59-A6C34878D82A}">
                        <a16:rowId xmlns:a16="http://schemas.microsoft.com/office/drawing/2014/main" val="2636908051"/>
                      </a:ext>
                    </a:extLst>
                  </a:tr>
                  <a:tr h="685102">
                    <a:tc>
                      <a:txBody>
                        <a:bodyPr/>
                        <a:lstStyle/>
                        <a:p>
                          <a:endParaRPr lang="en-US"/>
                        </a:p>
                      </a:txBody>
                      <a:tcPr>
                        <a:blipFill>
                          <a:blip r:embed="rId4"/>
                          <a:stretch>
                            <a:fillRect l="-510" t="-52679" r="-100510" b="-603571"/>
                          </a:stretch>
                        </a:blipFill>
                      </a:tcPr>
                    </a:tc>
                    <a:tc>
                      <a:txBody>
                        <a:bodyPr/>
                        <a:lstStyle/>
                        <a:p>
                          <a:pPr algn="ctr"/>
                          <a:r>
                            <a:rPr lang="en-IN" sz="1600" dirty="0"/>
                            <a:t>0</a:t>
                          </a:r>
                        </a:p>
                      </a:txBody>
                      <a:tcPr/>
                    </a:tc>
                    <a:extLst>
                      <a:ext uri="{0D108BD9-81ED-4DB2-BD59-A6C34878D82A}">
                        <a16:rowId xmlns:a16="http://schemas.microsoft.com/office/drawing/2014/main" val="893289309"/>
                      </a:ext>
                    </a:extLst>
                  </a:tr>
                  <a:tr h="685102">
                    <a:tc>
                      <a:txBody>
                        <a:bodyPr/>
                        <a:lstStyle/>
                        <a:p>
                          <a:endParaRPr lang="en-US"/>
                        </a:p>
                      </a:txBody>
                      <a:tcPr>
                        <a:blipFill>
                          <a:blip r:embed="rId4"/>
                          <a:stretch>
                            <a:fillRect l="-510" t="-151327" r="-100510" b="-498230"/>
                          </a:stretch>
                        </a:blipFill>
                      </a:tcPr>
                    </a:tc>
                    <a:tc>
                      <a:txBody>
                        <a:bodyPr/>
                        <a:lstStyle/>
                        <a:p>
                          <a:pPr algn="ctr"/>
                          <a:r>
                            <a:rPr lang="en-IN" sz="1600" dirty="0"/>
                            <a:t>+V</a:t>
                          </a:r>
                          <a:r>
                            <a:rPr lang="en-IN" sz="1600" baseline="-25000" dirty="0"/>
                            <a:t>dc</a:t>
                          </a:r>
                          <a:endParaRPr lang="en-IN" sz="1600" dirty="0"/>
                        </a:p>
                      </a:txBody>
                      <a:tcPr/>
                    </a:tc>
                    <a:extLst>
                      <a:ext uri="{0D108BD9-81ED-4DB2-BD59-A6C34878D82A}">
                        <a16:rowId xmlns:a16="http://schemas.microsoft.com/office/drawing/2014/main" val="382866646"/>
                      </a:ext>
                    </a:extLst>
                  </a:tr>
                  <a:tr h="685102">
                    <a:tc>
                      <a:txBody>
                        <a:bodyPr/>
                        <a:lstStyle/>
                        <a:p>
                          <a:endParaRPr lang="en-US"/>
                        </a:p>
                      </a:txBody>
                      <a:tcPr>
                        <a:blipFill>
                          <a:blip r:embed="rId4"/>
                          <a:stretch>
                            <a:fillRect l="-510" t="-253571" r="-100510" b="-402679"/>
                          </a:stretch>
                        </a:blipFill>
                      </a:tcPr>
                    </a:tc>
                    <a:tc>
                      <a:txBody>
                        <a:bodyPr/>
                        <a:lstStyle/>
                        <a:p>
                          <a:pPr algn="ctr"/>
                          <a:r>
                            <a:rPr lang="en-IN" sz="1600" dirty="0"/>
                            <a:t>0</a:t>
                          </a:r>
                        </a:p>
                      </a:txBody>
                      <a:tcPr/>
                    </a:tc>
                    <a:extLst>
                      <a:ext uri="{0D108BD9-81ED-4DB2-BD59-A6C34878D82A}">
                        <a16:rowId xmlns:a16="http://schemas.microsoft.com/office/drawing/2014/main" val="4246913051"/>
                      </a:ext>
                    </a:extLst>
                  </a:tr>
                  <a:tr h="681609">
                    <a:tc>
                      <a:txBody>
                        <a:bodyPr/>
                        <a:lstStyle/>
                        <a:p>
                          <a:endParaRPr lang="en-US"/>
                        </a:p>
                      </a:txBody>
                      <a:tcPr>
                        <a:blipFill>
                          <a:blip r:embed="rId4"/>
                          <a:stretch>
                            <a:fillRect l="-510" t="-353571" r="-100510" b="-302679"/>
                          </a:stretch>
                        </a:blipFill>
                      </a:tcPr>
                    </a:tc>
                    <a:tc>
                      <a:txBody>
                        <a:bodyPr/>
                        <a:lstStyle/>
                        <a:p>
                          <a:pPr algn="ctr"/>
                          <a:r>
                            <a:rPr lang="en-IN" sz="1600" dirty="0"/>
                            <a:t>+V</a:t>
                          </a:r>
                          <a:r>
                            <a:rPr lang="en-IN" sz="1600" baseline="-25000" dirty="0"/>
                            <a:t>dc</a:t>
                          </a:r>
                          <a:endParaRPr lang="en-IN" sz="1600" dirty="0"/>
                        </a:p>
                      </a:txBody>
                      <a:tcPr/>
                    </a:tc>
                    <a:extLst>
                      <a:ext uri="{0D108BD9-81ED-4DB2-BD59-A6C34878D82A}">
                        <a16:rowId xmlns:a16="http://schemas.microsoft.com/office/drawing/2014/main" val="977295702"/>
                      </a:ext>
                    </a:extLst>
                  </a:tr>
                  <a:tr h="681609">
                    <a:tc>
                      <a:txBody>
                        <a:bodyPr/>
                        <a:lstStyle/>
                        <a:p>
                          <a:endParaRPr lang="en-US"/>
                        </a:p>
                      </a:txBody>
                      <a:tcPr>
                        <a:blipFill>
                          <a:blip r:embed="rId4"/>
                          <a:stretch>
                            <a:fillRect l="-510" t="-453571" r="-100510" b="-202679"/>
                          </a:stretch>
                        </a:blipFill>
                      </a:tcPr>
                    </a:tc>
                    <a:tc>
                      <a:txBody>
                        <a:bodyPr/>
                        <a:lstStyle/>
                        <a:p>
                          <a:pPr algn="ctr"/>
                          <a:r>
                            <a:rPr lang="en-IN" sz="1600" dirty="0"/>
                            <a:t>0</a:t>
                          </a:r>
                        </a:p>
                      </a:txBody>
                      <a:tcPr/>
                    </a:tc>
                    <a:extLst>
                      <a:ext uri="{0D108BD9-81ED-4DB2-BD59-A6C34878D82A}">
                        <a16:rowId xmlns:a16="http://schemas.microsoft.com/office/drawing/2014/main" val="3896008018"/>
                      </a:ext>
                    </a:extLst>
                  </a:tr>
                  <a:tr h="685102">
                    <a:tc>
                      <a:txBody>
                        <a:bodyPr/>
                        <a:lstStyle/>
                        <a:p>
                          <a:endParaRPr lang="en-US"/>
                        </a:p>
                      </a:txBody>
                      <a:tcPr>
                        <a:blipFill>
                          <a:blip r:embed="rId4"/>
                          <a:stretch>
                            <a:fillRect l="-510" t="-553571" r="-100510" b="-102679"/>
                          </a:stretch>
                        </a:blipFill>
                      </a:tcPr>
                    </a:tc>
                    <a:tc>
                      <a:txBody>
                        <a:bodyPr/>
                        <a:lstStyle/>
                        <a:p>
                          <a:pPr algn="ctr"/>
                          <a:r>
                            <a:rPr lang="en-IN" sz="1600" dirty="0"/>
                            <a:t>+V</a:t>
                          </a:r>
                          <a:r>
                            <a:rPr lang="en-IN" sz="1600" baseline="-25000" dirty="0"/>
                            <a:t>dc</a:t>
                          </a:r>
                          <a:endParaRPr lang="en-IN" sz="1600" dirty="0"/>
                        </a:p>
                      </a:txBody>
                      <a:tcPr/>
                    </a:tc>
                    <a:extLst>
                      <a:ext uri="{0D108BD9-81ED-4DB2-BD59-A6C34878D82A}">
                        <a16:rowId xmlns:a16="http://schemas.microsoft.com/office/drawing/2014/main" val="3420030932"/>
                      </a:ext>
                    </a:extLst>
                  </a:tr>
                  <a:tr h="685102">
                    <a:tc>
                      <a:txBody>
                        <a:bodyPr/>
                        <a:lstStyle/>
                        <a:p>
                          <a:endParaRPr lang="en-US"/>
                        </a:p>
                      </a:txBody>
                      <a:tcPr>
                        <a:blipFill>
                          <a:blip r:embed="rId4"/>
                          <a:stretch>
                            <a:fillRect l="-510" t="-647788" r="-100510" b="-1770"/>
                          </a:stretch>
                        </a:blipFill>
                      </a:tcPr>
                    </a:tc>
                    <a:tc>
                      <a:txBody>
                        <a:bodyPr/>
                        <a:lstStyle/>
                        <a:p>
                          <a:pPr algn="ctr"/>
                          <a:r>
                            <a:rPr lang="en-IN" sz="1600" dirty="0"/>
                            <a:t>0</a:t>
                          </a:r>
                        </a:p>
                      </a:txBody>
                      <a:tcPr/>
                    </a:tc>
                    <a:extLst>
                      <a:ext uri="{0D108BD9-81ED-4DB2-BD59-A6C34878D82A}">
                        <a16:rowId xmlns:a16="http://schemas.microsoft.com/office/drawing/2014/main" val="675280042"/>
                      </a:ext>
                    </a:extLst>
                  </a:tr>
                </a:tbl>
              </a:graphicData>
            </a:graphic>
          </p:graphicFrame>
        </mc:Fallback>
      </mc:AlternateContent>
      <p:sp>
        <p:nvSpPr>
          <p:cNvPr id="3" name="Slide Number Placeholder 2">
            <a:extLst>
              <a:ext uri="{FF2B5EF4-FFF2-40B4-BE49-F238E27FC236}">
                <a16:creationId xmlns:a16="http://schemas.microsoft.com/office/drawing/2014/main" id="{CA50A754-7F13-CBC0-5EA2-FC447FCA062F}"/>
              </a:ext>
            </a:extLst>
          </p:cNvPr>
          <p:cNvSpPr>
            <a:spLocks noGrp="1"/>
          </p:cNvSpPr>
          <p:nvPr>
            <p:ph type="sldNum" sz="quarter" idx="12"/>
          </p:nvPr>
        </p:nvSpPr>
        <p:spPr/>
        <p:txBody>
          <a:bodyPr/>
          <a:lstStyle/>
          <a:p>
            <a:fld id="{4A6792E8-23DE-41A2-810E-14B34D1D8B49}" type="slidenum">
              <a:rPr lang="en-IN" smtClean="0"/>
              <a:t>21</a:t>
            </a:fld>
            <a:endParaRPr lang="en-IN"/>
          </a:p>
        </p:txBody>
      </p:sp>
    </p:spTree>
    <p:extLst>
      <p:ext uri="{BB962C8B-B14F-4D97-AF65-F5344CB8AC3E}">
        <p14:creationId xmlns:p14="http://schemas.microsoft.com/office/powerpoint/2010/main" val="1014746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E571E-9612-557B-472F-372A3C031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8EE2F-6A4A-381B-F328-C6D47490D66A}"/>
              </a:ext>
            </a:extLst>
          </p:cNvPr>
          <p:cNvSpPr>
            <a:spLocks noGrp="1"/>
          </p:cNvSpPr>
          <p:nvPr>
            <p:ph type="title"/>
          </p:nvPr>
        </p:nvSpPr>
        <p:spPr/>
        <p:txBody>
          <a:bodyPr>
            <a:normAutofit/>
          </a:bodyPr>
          <a:lstStyle/>
          <a:p>
            <a:r>
              <a:rPr lang="en-IN" sz="4000" dirty="0"/>
              <a:t>FFT – SHE 3</a:t>
            </a:r>
            <a:r>
              <a:rPr lang="en-IN" sz="4000" baseline="30000" dirty="0"/>
              <a:t>rd</a:t>
            </a:r>
            <a:r>
              <a:rPr lang="en-IN" sz="4000" dirty="0"/>
              <a:t> and 5</a:t>
            </a:r>
            <a:r>
              <a:rPr lang="en-IN" sz="4000" baseline="30000" dirty="0"/>
              <a:t>th</a:t>
            </a:r>
            <a:r>
              <a:rPr lang="en-IN" sz="4000" dirty="0"/>
              <a:t> Elimination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9367CF-F02A-595D-1751-F69197525C7C}"/>
                  </a:ext>
                </a:extLst>
              </p:cNvPr>
              <p:cNvSpPr>
                <a:spLocks noGrp="1"/>
              </p:cNvSpPr>
              <p:nvPr>
                <p:ph idx="1"/>
              </p:nvPr>
            </p:nvSpPr>
            <p:spPr>
              <a:xfrm>
                <a:off x="733425" y="2084832"/>
                <a:ext cx="6057902" cy="4224528"/>
              </a:xfrm>
            </p:spPr>
            <p:txBody>
              <a:bodyPr>
                <a:noAutofit/>
              </a:bodyPr>
              <a:lstStyle/>
              <a:p>
                <a:pPr>
                  <a:lnSpc>
                    <a:spcPct val="100000"/>
                  </a:lnSpc>
                  <a:buFont typeface="Arial" panose="020B0604020202020204" pitchFamily="34" charset="0"/>
                  <a:buChar char="•"/>
                </a:pPr>
                <a:r>
                  <a:rPr lang="en-US" sz="2400" dirty="0"/>
                  <a:t>DC Bus Utilization = </a:t>
                </a:r>
                <a14:m>
                  <m:oMath xmlns:m="http://schemas.openxmlformats.org/officeDocument/2006/math">
                    <m:f>
                      <m:fPr>
                        <m:ctrlPr>
                          <a:rPr lang="en-IN" sz="2400" i="1" dirty="0" smtClean="0">
                            <a:solidFill>
                              <a:schemeClr val="tx1">
                                <a:lumMod val="95000"/>
                                <a:lumOff val="5000"/>
                              </a:schemeClr>
                            </a:solidFill>
                            <a:latin typeface="Cambria Math" panose="02040503050406030204" pitchFamily="18" charset="0"/>
                          </a:rPr>
                        </m:ctrlPr>
                      </m:fPr>
                      <m:num>
                        <m:sSub>
                          <m:sSubPr>
                            <m:ctrlPr>
                              <a:rPr lang="en-IN" sz="2400" i="1" dirty="0">
                                <a:solidFill>
                                  <a:schemeClr val="tx1">
                                    <a:lumMod val="95000"/>
                                    <a:lumOff val="5000"/>
                                  </a:schemeClr>
                                </a:solidFill>
                                <a:latin typeface="Cambria Math" panose="02040503050406030204" pitchFamily="18" charset="0"/>
                              </a:rPr>
                            </m:ctrlPr>
                          </m:sSubPr>
                          <m:e>
                            <m:r>
                              <a:rPr lang="en-IN" sz="2400" i="1" dirty="0">
                                <a:solidFill>
                                  <a:schemeClr val="tx1">
                                    <a:lumMod val="95000"/>
                                    <a:lumOff val="5000"/>
                                  </a:schemeClr>
                                </a:solidFill>
                                <a:latin typeface="Cambria Math" panose="02040503050406030204" pitchFamily="18" charset="0"/>
                              </a:rPr>
                              <m:t>𝑣</m:t>
                            </m:r>
                          </m:e>
                          <m:sub>
                            <m:r>
                              <a:rPr lang="en-IN" sz="2400" i="1" dirty="0">
                                <a:solidFill>
                                  <a:schemeClr val="tx1">
                                    <a:lumMod val="95000"/>
                                    <a:lumOff val="5000"/>
                                  </a:schemeClr>
                                </a:solidFill>
                                <a:latin typeface="Cambria Math" panose="02040503050406030204" pitchFamily="18" charset="0"/>
                              </a:rPr>
                              <m:t>𝐴𝐶</m:t>
                            </m:r>
                            <m:d>
                              <m:dPr>
                                <m:ctrlPr>
                                  <a:rPr lang="en-IN" sz="2400" i="1" dirty="0" smtClean="0">
                                    <a:solidFill>
                                      <a:schemeClr val="tx1">
                                        <a:lumMod val="95000"/>
                                        <a:lumOff val="5000"/>
                                      </a:schemeClr>
                                    </a:solidFill>
                                    <a:latin typeface="Cambria Math" panose="02040503050406030204" pitchFamily="18" charset="0"/>
                                  </a:rPr>
                                </m:ctrlPr>
                              </m:dPr>
                              <m:e>
                                <m:r>
                                  <a:rPr lang="en-IN" sz="2400" b="0" i="1" dirty="0" smtClean="0">
                                    <a:solidFill>
                                      <a:schemeClr val="tx1">
                                        <a:lumMod val="95000"/>
                                        <a:lumOff val="5000"/>
                                      </a:schemeClr>
                                    </a:solidFill>
                                    <a:latin typeface="Cambria Math" panose="02040503050406030204" pitchFamily="18" charset="0"/>
                                  </a:rPr>
                                  <m:t>1,</m:t>
                                </m:r>
                                <m:r>
                                  <a:rPr lang="en-IN" sz="2400" b="0" i="1" dirty="0" smtClean="0">
                                    <a:solidFill>
                                      <a:schemeClr val="tx1">
                                        <a:lumMod val="95000"/>
                                        <a:lumOff val="5000"/>
                                      </a:schemeClr>
                                    </a:solidFill>
                                    <a:latin typeface="Cambria Math" panose="02040503050406030204" pitchFamily="18" charset="0"/>
                                  </a:rPr>
                                  <m:t>𝑟𝑚𝑠</m:t>
                                </m:r>
                              </m:e>
                            </m:d>
                          </m:sub>
                        </m:sSub>
                      </m:num>
                      <m:den>
                        <m:sSub>
                          <m:sSubPr>
                            <m:ctrlPr>
                              <a:rPr lang="en-IN" sz="2400" i="1" dirty="0">
                                <a:solidFill>
                                  <a:schemeClr val="tx1">
                                    <a:lumMod val="95000"/>
                                    <a:lumOff val="5000"/>
                                  </a:schemeClr>
                                </a:solidFill>
                                <a:latin typeface="Cambria Math" panose="02040503050406030204" pitchFamily="18" charset="0"/>
                              </a:rPr>
                            </m:ctrlPr>
                          </m:sSubPr>
                          <m:e>
                            <m:r>
                              <a:rPr lang="en-IN" sz="2400" i="1" dirty="0">
                                <a:solidFill>
                                  <a:schemeClr val="tx1">
                                    <a:lumMod val="95000"/>
                                    <a:lumOff val="5000"/>
                                  </a:schemeClr>
                                </a:solidFill>
                                <a:latin typeface="Cambria Math" panose="02040503050406030204" pitchFamily="18" charset="0"/>
                              </a:rPr>
                              <m:t>𝑣</m:t>
                            </m:r>
                          </m:e>
                          <m:sub>
                            <m:r>
                              <a:rPr lang="en-IN" sz="2400" i="1" dirty="0">
                                <a:solidFill>
                                  <a:schemeClr val="tx1">
                                    <a:lumMod val="95000"/>
                                    <a:lumOff val="5000"/>
                                  </a:schemeClr>
                                </a:solidFill>
                                <a:latin typeface="Cambria Math" panose="02040503050406030204" pitchFamily="18" charset="0"/>
                              </a:rPr>
                              <m:t>𝐷𝐶</m:t>
                            </m:r>
                          </m:sub>
                        </m:sSub>
                      </m:den>
                    </m:f>
                  </m:oMath>
                </a14:m>
                <a:r>
                  <a:rPr lang="en-IN" sz="2400" dirty="0"/>
                  <a:t>  = 0.617</a:t>
                </a:r>
              </a:p>
              <a:p>
                <a:pPr>
                  <a:lnSpc>
                    <a:spcPct val="100000"/>
                  </a:lnSpc>
                  <a:buFont typeface="Arial" panose="020B0604020202020204" pitchFamily="34" charset="0"/>
                  <a:buChar char="•"/>
                </a:pPr>
                <a:r>
                  <a:rPr lang="en-IN" sz="2400" dirty="0"/>
                  <a:t>RMS Voltage = (0.534)V</a:t>
                </a:r>
                <a:r>
                  <a:rPr lang="en-IN" sz="2400" baseline="-25000" dirty="0"/>
                  <a:t>dc</a:t>
                </a:r>
                <a:endParaRPr lang="en-IN" sz="2400" dirty="0"/>
              </a:p>
              <a:p>
                <a:pPr>
                  <a:lnSpc>
                    <a:spcPct val="100000"/>
                  </a:lnSpc>
                  <a:buFont typeface="Arial" panose="020B0604020202020204" pitchFamily="34" charset="0"/>
                  <a:buChar char="•"/>
                </a:pPr>
                <a:r>
                  <a:rPr lang="en-IN" sz="2400" dirty="0"/>
                  <a:t>THD = </a:t>
                </a:r>
                <a14:m>
                  <m:oMath xmlns:m="http://schemas.openxmlformats.org/officeDocument/2006/math">
                    <m:r>
                      <a:rPr lang="en-IN" sz="2400" b="0" i="0" smtClean="0">
                        <a:solidFill>
                          <a:schemeClr val="tx1">
                            <a:lumMod val="95000"/>
                            <a:lumOff val="5000"/>
                          </a:schemeClr>
                        </a:solidFill>
                        <a:latin typeface="Cambria Math" panose="02040503050406030204" pitchFamily="18" charset="0"/>
                      </a:rPr>
                      <m:t>100</m:t>
                    </m:r>
                    <m:r>
                      <a:rPr lang="en-IN" sz="2400" b="0" i="0" smtClean="0">
                        <a:solidFill>
                          <a:srgbClr val="836967"/>
                        </a:solidFill>
                        <a:latin typeface="Cambria Math" panose="02040503050406030204" pitchFamily="18" charset="0"/>
                      </a:rPr>
                      <m:t> </m:t>
                    </m:r>
                    <m:r>
                      <a:rPr lang="en-IN" sz="2400" b="0" i="1" smtClean="0">
                        <a:solidFill>
                          <a:schemeClr val="tx1">
                            <a:lumMod val="95000"/>
                            <a:lumOff val="5000"/>
                          </a:schemeClr>
                        </a:solidFill>
                        <a:latin typeface="Cambria Math" panose="02040503050406030204" pitchFamily="18" charset="0"/>
                        <a:ea typeface="Cambria Math" panose="02040503050406030204" pitchFamily="18" charset="0"/>
                      </a:rPr>
                      <m:t>×</m:t>
                    </m:r>
                    <m:r>
                      <a:rPr lang="en-IN" sz="2400" b="0" i="1" smtClean="0">
                        <a:solidFill>
                          <a:srgbClr val="836967"/>
                        </a:solidFill>
                        <a:latin typeface="Cambria Math" panose="02040503050406030204" pitchFamily="18" charset="0"/>
                        <a:ea typeface="Cambria Math" panose="02040503050406030204" pitchFamily="18" charset="0"/>
                      </a:rPr>
                      <m:t> </m:t>
                    </m:r>
                    <m:f>
                      <m:fPr>
                        <m:ctrlPr>
                          <a:rPr lang="en-IN" sz="2400" i="1" smtClean="0">
                            <a:solidFill>
                              <a:schemeClr val="tx1">
                                <a:lumMod val="95000"/>
                                <a:lumOff val="5000"/>
                              </a:schemeClr>
                            </a:solidFill>
                            <a:latin typeface="Cambria Math" panose="02040503050406030204" pitchFamily="18" charset="0"/>
                          </a:rPr>
                        </m:ctrlPr>
                      </m:fPr>
                      <m:num>
                        <m:rad>
                          <m:radPr>
                            <m:degHide m:val="on"/>
                            <m:ctrlPr>
                              <a:rPr lang="en-IN" sz="2400" i="1" smtClean="0">
                                <a:solidFill>
                                  <a:schemeClr val="tx1">
                                    <a:lumMod val="95000"/>
                                    <a:lumOff val="5000"/>
                                  </a:schemeClr>
                                </a:solidFill>
                                <a:latin typeface="Cambria Math" panose="02040503050406030204" pitchFamily="18" charset="0"/>
                              </a:rPr>
                            </m:ctrlPr>
                          </m:radPr>
                          <m:deg/>
                          <m:e>
                            <m:sSup>
                              <m:sSupPr>
                                <m:ctrlPr>
                                  <a:rPr lang="en-IN" sz="2400" i="1" smtClean="0">
                                    <a:solidFill>
                                      <a:schemeClr val="tx1">
                                        <a:lumMod val="95000"/>
                                        <a:lumOff val="5000"/>
                                      </a:schemeClr>
                                    </a:solidFill>
                                    <a:latin typeface="Cambria Math" panose="02040503050406030204" pitchFamily="18" charset="0"/>
                                  </a:rPr>
                                </m:ctrlPr>
                              </m:sSupPr>
                              <m:e>
                                <m:d>
                                  <m:dPr>
                                    <m:ctrlPr>
                                      <a:rPr lang="en-IN" sz="2400" i="1" smtClean="0">
                                        <a:solidFill>
                                          <a:schemeClr val="tx1">
                                            <a:lumMod val="95000"/>
                                            <a:lumOff val="5000"/>
                                          </a:schemeClr>
                                        </a:solidFill>
                                        <a:latin typeface="Cambria Math" panose="02040503050406030204" pitchFamily="18" charset="0"/>
                                      </a:rPr>
                                    </m:ctrlPr>
                                  </m:dPr>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𝑣</m:t>
                                        </m:r>
                                      </m:e>
                                      <m:sub>
                                        <m:r>
                                          <a:rPr lang="en-IN" sz="2400" b="0" i="1" smtClean="0">
                                            <a:solidFill>
                                              <a:schemeClr val="tx1">
                                                <a:lumMod val="95000"/>
                                                <a:lumOff val="5000"/>
                                              </a:schemeClr>
                                            </a:solidFill>
                                            <a:latin typeface="Cambria Math" panose="02040503050406030204" pitchFamily="18" charset="0"/>
                                          </a:rPr>
                                          <m:t>𝑟𝑚𝑠</m:t>
                                        </m:r>
                                      </m:sub>
                                    </m:sSub>
                                  </m:e>
                                </m:d>
                              </m:e>
                              <m:sup>
                                <m:r>
                                  <a:rPr lang="en-IN" sz="2400" i="1" smtClean="0">
                                    <a:solidFill>
                                      <a:schemeClr val="tx1">
                                        <a:lumMod val="95000"/>
                                        <a:lumOff val="5000"/>
                                      </a:schemeClr>
                                    </a:solidFill>
                                    <a:latin typeface="Cambria Math" panose="02040503050406030204" pitchFamily="18" charset="0"/>
                                  </a:rPr>
                                  <m:t>2</m:t>
                                </m:r>
                              </m:sup>
                            </m:sSup>
                            <m:r>
                              <a:rPr lang="en-IN" sz="2400" b="0" i="1" smtClean="0">
                                <a:solidFill>
                                  <a:schemeClr val="tx1">
                                    <a:lumMod val="95000"/>
                                    <a:lumOff val="5000"/>
                                  </a:schemeClr>
                                </a:solidFill>
                                <a:latin typeface="Cambria Math" panose="02040503050406030204" pitchFamily="18" charset="0"/>
                              </a:rPr>
                              <m:t>−</m:t>
                            </m:r>
                            <m:sSup>
                              <m:sSupPr>
                                <m:ctrlPr>
                                  <a:rPr lang="en-IN" sz="2400" i="1" smtClean="0">
                                    <a:solidFill>
                                      <a:schemeClr val="tx1">
                                        <a:lumMod val="95000"/>
                                        <a:lumOff val="5000"/>
                                      </a:schemeClr>
                                    </a:solidFill>
                                    <a:latin typeface="Cambria Math" panose="02040503050406030204" pitchFamily="18" charset="0"/>
                                  </a:rPr>
                                </m:ctrlPr>
                              </m:sSupPr>
                              <m:e>
                                <m:d>
                                  <m:dPr>
                                    <m:ctrlPr>
                                      <a:rPr lang="en-IN" sz="2400" i="1" smtClean="0">
                                        <a:solidFill>
                                          <a:schemeClr val="tx1">
                                            <a:lumMod val="95000"/>
                                            <a:lumOff val="5000"/>
                                          </a:schemeClr>
                                        </a:solidFill>
                                        <a:latin typeface="Cambria Math" panose="02040503050406030204" pitchFamily="18" charset="0"/>
                                      </a:rPr>
                                    </m:ctrlPr>
                                  </m:dPr>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𝑣</m:t>
                                        </m:r>
                                      </m:e>
                                      <m:sub>
                                        <m:r>
                                          <a:rPr lang="en-IN" sz="2400" b="0" i="1" smtClean="0">
                                            <a:solidFill>
                                              <a:schemeClr val="tx1">
                                                <a:lumMod val="95000"/>
                                                <a:lumOff val="5000"/>
                                              </a:schemeClr>
                                            </a:solidFill>
                                            <a:latin typeface="Cambria Math" panose="02040503050406030204" pitchFamily="18" charset="0"/>
                                          </a:rPr>
                                          <m:t>1,</m:t>
                                        </m:r>
                                        <m:r>
                                          <a:rPr lang="en-IN" sz="2400" b="0" i="1" smtClean="0">
                                            <a:solidFill>
                                              <a:schemeClr val="tx1">
                                                <a:lumMod val="95000"/>
                                                <a:lumOff val="5000"/>
                                              </a:schemeClr>
                                            </a:solidFill>
                                            <a:latin typeface="Cambria Math" panose="02040503050406030204" pitchFamily="18" charset="0"/>
                                          </a:rPr>
                                          <m:t>𝑟𝑚𝑠</m:t>
                                        </m:r>
                                      </m:sub>
                                    </m:sSub>
                                  </m:e>
                                </m:d>
                              </m:e>
                              <m:sup>
                                <m:r>
                                  <a:rPr lang="en-IN" sz="2400" i="1" smtClean="0">
                                    <a:solidFill>
                                      <a:schemeClr val="tx1">
                                        <a:lumMod val="95000"/>
                                        <a:lumOff val="5000"/>
                                      </a:schemeClr>
                                    </a:solidFill>
                                    <a:latin typeface="Cambria Math" panose="02040503050406030204" pitchFamily="18" charset="0"/>
                                  </a:rPr>
                                  <m:t>2</m:t>
                                </m:r>
                              </m:sup>
                            </m:sSup>
                          </m:e>
                        </m:rad>
                      </m:num>
                      <m:den>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𝑣</m:t>
                            </m:r>
                          </m:e>
                          <m:sub>
                            <m:r>
                              <a:rPr lang="en-IN" sz="2400" i="1">
                                <a:solidFill>
                                  <a:schemeClr val="tx1">
                                    <a:lumMod val="95000"/>
                                    <a:lumOff val="5000"/>
                                  </a:schemeClr>
                                </a:solidFill>
                                <a:latin typeface="Cambria Math" panose="02040503050406030204" pitchFamily="18" charset="0"/>
                              </a:rPr>
                              <m:t>1,</m:t>
                            </m:r>
                            <m:r>
                              <a:rPr lang="en-IN" sz="2400" i="1">
                                <a:solidFill>
                                  <a:schemeClr val="tx1">
                                    <a:lumMod val="95000"/>
                                    <a:lumOff val="5000"/>
                                  </a:schemeClr>
                                </a:solidFill>
                                <a:latin typeface="Cambria Math" panose="02040503050406030204" pitchFamily="18" charset="0"/>
                              </a:rPr>
                              <m:t>𝑟𝑚𝑠</m:t>
                            </m:r>
                          </m:sub>
                        </m:sSub>
                      </m:den>
                    </m:f>
                  </m:oMath>
                </a14:m>
                <a:r>
                  <a:rPr lang="en-IN" sz="2400" dirty="0"/>
                  <a:t> = 63.40%</a:t>
                </a:r>
              </a:p>
            </p:txBody>
          </p:sp>
        </mc:Choice>
        <mc:Fallback>
          <p:sp>
            <p:nvSpPr>
              <p:cNvPr id="3" name="Content Placeholder 2">
                <a:extLst>
                  <a:ext uri="{FF2B5EF4-FFF2-40B4-BE49-F238E27FC236}">
                    <a16:creationId xmlns:a16="http://schemas.microsoft.com/office/drawing/2014/main" id="{1F9367CF-F02A-595D-1751-F69197525C7C}"/>
                  </a:ext>
                </a:extLst>
              </p:cNvPr>
              <p:cNvSpPr>
                <a:spLocks noGrp="1" noRot="1" noChangeAspect="1" noMove="1" noResize="1" noEditPoints="1" noAdjustHandles="1" noChangeArrowheads="1" noChangeShapeType="1" noTextEdit="1"/>
              </p:cNvSpPr>
              <p:nvPr>
                <p:ph idx="1"/>
              </p:nvPr>
            </p:nvSpPr>
            <p:spPr>
              <a:xfrm>
                <a:off x="733425" y="2084832"/>
                <a:ext cx="6057902" cy="4224528"/>
              </a:xfrm>
              <a:blipFill>
                <a:blip r:embed="rId3"/>
                <a:stretch>
                  <a:fillRect l="-2113"/>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858BFA80-97E5-1381-DC83-DB75CCB285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10329" y="1788865"/>
            <a:ext cx="5017864" cy="3280269"/>
          </a:xfrm>
          <a:prstGeom prst="rect">
            <a:avLst/>
          </a:prstGeom>
          <a:ln>
            <a:solidFill>
              <a:schemeClr val="tx1"/>
            </a:solidFill>
          </a:ln>
        </p:spPr>
      </p:pic>
      <p:cxnSp>
        <p:nvCxnSpPr>
          <p:cNvPr id="12" name="Straight Connector 11">
            <a:extLst>
              <a:ext uri="{FF2B5EF4-FFF2-40B4-BE49-F238E27FC236}">
                <a16:creationId xmlns:a16="http://schemas.microsoft.com/office/drawing/2014/main" id="{30336FD6-A4CF-00A6-9A96-D2E8A0BE1485}"/>
              </a:ext>
            </a:extLst>
          </p:cNvPr>
          <p:cNvCxnSpPr>
            <a:cxnSpLocks/>
          </p:cNvCxnSpPr>
          <p:nvPr/>
        </p:nvCxnSpPr>
        <p:spPr>
          <a:xfrm>
            <a:off x="6638536" y="1943100"/>
            <a:ext cx="0" cy="386715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CC27F077-1785-F317-9FA8-418AB3628B97}"/>
              </a:ext>
            </a:extLst>
          </p:cNvPr>
          <p:cNvSpPr txBox="1"/>
          <p:nvPr/>
        </p:nvSpPr>
        <p:spPr>
          <a:xfrm>
            <a:off x="6998921" y="5191125"/>
            <a:ext cx="5248274" cy="369332"/>
          </a:xfrm>
          <a:prstGeom prst="rect">
            <a:avLst/>
          </a:prstGeom>
          <a:noFill/>
        </p:spPr>
        <p:txBody>
          <a:bodyPr wrap="square" rtlCol="0">
            <a:spAutoFit/>
          </a:bodyPr>
          <a:lstStyle/>
          <a:p>
            <a:pPr algn="ctr"/>
            <a:r>
              <a:rPr lang="en-US" dirty="0"/>
              <a:t>Frequency Domain Representation</a:t>
            </a:r>
            <a:endParaRPr lang="en-IN" dirty="0"/>
          </a:p>
        </p:txBody>
      </p:sp>
      <p:sp>
        <p:nvSpPr>
          <p:cNvPr id="4" name="Slide Number Placeholder 3">
            <a:extLst>
              <a:ext uri="{FF2B5EF4-FFF2-40B4-BE49-F238E27FC236}">
                <a16:creationId xmlns:a16="http://schemas.microsoft.com/office/drawing/2014/main" id="{276EB913-C362-655A-AB3E-13587BCB208D}"/>
              </a:ext>
            </a:extLst>
          </p:cNvPr>
          <p:cNvSpPr>
            <a:spLocks noGrp="1"/>
          </p:cNvSpPr>
          <p:nvPr>
            <p:ph type="sldNum" sz="quarter" idx="12"/>
          </p:nvPr>
        </p:nvSpPr>
        <p:spPr/>
        <p:txBody>
          <a:bodyPr/>
          <a:lstStyle/>
          <a:p>
            <a:fld id="{4A6792E8-23DE-41A2-810E-14B34D1D8B49}" type="slidenum">
              <a:rPr lang="en-IN" smtClean="0"/>
              <a:t>22</a:t>
            </a:fld>
            <a:endParaRPr lang="en-IN"/>
          </a:p>
        </p:txBody>
      </p:sp>
    </p:spTree>
    <p:extLst>
      <p:ext uri="{BB962C8B-B14F-4D97-AF65-F5344CB8AC3E}">
        <p14:creationId xmlns:p14="http://schemas.microsoft.com/office/powerpoint/2010/main" val="4020025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95EA1-4E28-59EF-B925-DFBC0B168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D13614-00FA-0B90-5767-5E296F38E44E}"/>
              </a:ext>
            </a:extLst>
          </p:cNvPr>
          <p:cNvSpPr>
            <a:spLocks noGrp="1"/>
          </p:cNvSpPr>
          <p:nvPr>
            <p:ph type="title"/>
          </p:nvPr>
        </p:nvSpPr>
        <p:spPr/>
        <p:txBody>
          <a:bodyPr>
            <a:normAutofit/>
          </a:bodyPr>
          <a:lstStyle/>
          <a:p>
            <a:r>
              <a:rPr lang="en-IN" sz="4000" dirty="0"/>
              <a:t>Selective harmonic elimination - general</a:t>
            </a:r>
          </a:p>
        </p:txBody>
      </p:sp>
      <p:sp>
        <p:nvSpPr>
          <p:cNvPr id="3" name="Content Placeholder 2">
            <a:extLst>
              <a:ext uri="{FF2B5EF4-FFF2-40B4-BE49-F238E27FC236}">
                <a16:creationId xmlns:a16="http://schemas.microsoft.com/office/drawing/2014/main" id="{DB0B79C9-F67C-E1F9-9A13-84ADB3B98CCA}"/>
              </a:ext>
            </a:extLst>
          </p:cNvPr>
          <p:cNvSpPr>
            <a:spLocks noGrp="1"/>
          </p:cNvSpPr>
          <p:nvPr>
            <p:ph idx="1"/>
          </p:nvPr>
        </p:nvSpPr>
        <p:spPr>
          <a:xfrm>
            <a:off x="733425" y="2084832"/>
            <a:ext cx="10687050" cy="4224528"/>
          </a:xfrm>
        </p:spPr>
        <p:txBody>
          <a:bodyPr>
            <a:noAutofit/>
          </a:bodyPr>
          <a:lstStyle/>
          <a:p>
            <a:pPr>
              <a:lnSpc>
                <a:spcPct val="100000"/>
              </a:lnSpc>
              <a:buFont typeface="Arial" panose="020B0604020202020204" pitchFamily="34" charset="0"/>
              <a:buChar char="•"/>
            </a:pPr>
            <a:r>
              <a:rPr lang="en-IN" sz="2400" dirty="0"/>
              <a:t>The goal in SHE is to prevent certain harmonics from appearing in the waveform at all.</a:t>
            </a:r>
          </a:p>
          <a:p>
            <a:pPr>
              <a:lnSpc>
                <a:spcPct val="100000"/>
              </a:lnSpc>
              <a:buFont typeface="Arial" panose="020B0604020202020204" pitchFamily="34" charset="0"/>
              <a:buChar char="•"/>
            </a:pPr>
            <a:r>
              <a:rPr lang="en-IN" sz="2400" dirty="0"/>
              <a:t>Achieved by precisely choosing the switching angles, so that specific harmonics are mathematically zeroes out in the Fourier Series.</a:t>
            </a:r>
          </a:p>
          <a:p>
            <a:pPr>
              <a:lnSpc>
                <a:spcPct val="100000"/>
              </a:lnSpc>
              <a:buFont typeface="Arial" panose="020B0604020202020204" pitchFamily="34" charset="0"/>
              <a:buChar char="•"/>
            </a:pPr>
            <a:r>
              <a:rPr lang="en-IN" sz="2400" dirty="0"/>
              <a:t>The waveform is shaped to directly avoid producing those frequencies.</a:t>
            </a:r>
          </a:p>
          <a:p>
            <a:pPr>
              <a:lnSpc>
                <a:spcPct val="100000"/>
              </a:lnSpc>
              <a:buFont typeface="Arial" panose="020B0604020202020204" pitchFamily="34" charset="0"/>
              <a:buChar char="•"/>
            </a:pPr>
            <a:r>
              <a:rPr lang="en-IN" sz="2400" dirty="0"/>
              <a:t>Example: 3</a:t>
            </a:r>
            <a:r>
              <a:rPr lang="en-IN" sz="2400" baseline="30000" dirty="0"/>
              <a:t>rd</a:t>
            </a:r>
            <a:r>
              <a:rPr lang="en-IN" sz="2400" dirty="0"/>
              <a:t> Harmonic elimination, 3</a:t>
            </a:r>
            <a:r>
              <a:rPr lang="en-IN" sz="2400" baseline="30000" dirty="0"/>
              <a:t>rd</a:t>
            </a:r>
            <a:r>
              <a:rPr lang="en-IN" sz="2400" dirty="0"/>
              <a:t> and 5</a:t>
            </a:r>
            <a:r>
              <a:rPr lang="en-IN" sz="2400" baseline="30000" dirty="0"/>
              <a:t>th</a:t>
            </a:r>
            <a:r>
              <a:rPr lang="en-IN" sz="2400" dirty="0"/>
              <a:t> Harmonic elimination.</a:t>
            </a:r>
          </a:p>
        </p:txBody>
      </p:sp>
      <p:sp>
        <p:nvSpPr>
          <p:cNvPr id="4" name="Slide Number Placeholder 3">
            <a:extLst>
              <a:ext uri="{FF2B5EF4-FFF2-40B4-BE49-F238E27FC236}">
                <a16:creationId xmlns:a16="http://schemas.microsoft.com/office/drawing/2014/main" id="{A26AABDA-7B9D-0166-5E7C-B47704109A2C}"/>
              </a:ext>
            </a:extLst>
          </p:cNvPr>
          <p:cNvSpPr>
            <a:spLocks noGrp="1"/>
          </p:cNvSpPr>
          <p:nvPr>
            <p:ph type="sldNum" sz="quarter" idx="12"/>
          </p:nvPr>
        </p:nvSpPr>
        <p:spPr/>
        <p:txBody>
          <a:bodyPr/>
          <a:lstStyle/>
          <a:p>
            <a:fld id="{4A6792E8-23DE-41A2-810E-14B34D1D8B49}" type="slidenum">
              <a:rPr lang="en-IN" smtClean="0"/>
              <a:t>23</a:t>
            </a:fld>
            <a:endParaRPr lang="en-IN"/>
          </a:p>
        </p:txBody>
      </p:sp>
    </p:spTree>
    <p:extLst>
      <p:ext uri="{BB962C8B-B14F-4D97-AF65-F5344CB8AC3E}">
        <p14:creationId xmlns:p14="http://schemas.microsoft.com/office/powerpoint/2010/main" val="2576201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A7713-213D-16DD-E91A-724EDDCCC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50C46-009E-BE6F-D0B4-633A571C2814}"/>
              </a:ext>
            </a:extLst>
          </p:cNvPr>
          <p:cNvSpPr>
            <a:spLocks noGrp="1"/>
          </p:cNvSpPr>
          <p:nvPr>
            <p:ph type="title"/>
          </p:nvPr>
        </p:nvSpPr>
        <p:spPr/>
        <p:txBody>
          <a:bodyPr>
            <a:normAutofit/>
          </a:bodyPr>
          <a:lstStyle/>
          <a:p>
            <a:r>
              <a:rPr lang="en-IN" sz="4000" dirty="0"/>
              <a:t>Harmonic cancellation - general</a:t>
            </a:r>
          </a:p>
        </p:txBody>
      </p:sp>
      <p:sp>
        <p:nvSpPr>
          <p:cNvPr id="3" name="Content Placeholder 2">
            <a:extLst>
              <a:ext uri="{FF2B5EF4-FFF2-40B4-BE49-F238E27FC236}">
                <a16:creationId xmlns:a16="http://schemas.microsoft.com/office/drawing/2014/main" id="{EA9E84EC-A7A7-D071-F0E5-F9FA3CAFF455}"/>
              </a:ext>
            </a:extLst>
          </p:cNvPr>
          <p:cNvSpPr>
            <a:spLocks noGrp="1"/>
          </p:cNvSpPr>
          <p:nvPr>
            <p:ph idx="1"/>
          </p:nvPr>
        </p:nvSpPr>
        <p:spPr>
          <a:xfrm>
            <a:off x="733425" y="2084832"/>
            <a:ext cx="5362575" cy="4224528"/>
          </a:xfrm>
        </p:spPr>
        <p:txBody>
          <a:bodyPr>
            <a:noAutofit/>
          </a:bodyPr>
          <a:lstStyle/>
          <a:p>
            <a:pPr>
              <a:lnSpc>
                <a:spcPct val="100000"/>
              </a:lnSpc>
              <a:buFont typeface="Arial" panose="020B0604020202020204" pitchFamily="34" charset="0"/>
              <a:buChar char="•"/>
            </a:pPr>
            <a:r>
              <a:rPr lang="en-IN" sz="2400" dirty="0"/>
              <a:t> Two similar waveforms, phase shifted in time are added to cancel out specific harmonics.</a:t>
            </a:r>
          </a:p>
          <a:p>
            <a:pPr>
              <a:lnSpc>
                <a:spcPct val="100000"/>
              </a:lnSpc>
              <a:buFont typeface="Arial" panose="020B0604020202020204" pitchFamily="34" charset="0"/>
              <a:buChar char="•"/>
            </a:pPr>
            <a:r>
              <a:rPr lang="en-IN" sz="2400" dirty="0"/>
              <a:t> Happens to 3 phase systems naturally. The line voltages do not have multiples of three harmonics.</a:t>
            </a:r>
          </a:p>
          <a:p>
            <a:pPr>
              <a:lnSpc>
                <a:spcPct val="100000"/>
              </a:lnSpc>
              <a:buFont typeface="Arial" panose="020B0604020202020204" pitchFamily="34" charset="0"/>
              <a:buChar char="•"/>
            </a:pPr>
            <a:r>
              <a:rPr lang="en-IN" sz="2400" dirty="0"/>
              <a:t> Needs extra hardware.</a:t>
            </a:r>
          </a:p>
        </p:txBody>
      </p:sp>
      <p:pic>
        <p:nvPicPr>
          <p:cNvPr id="7" name="Picture 6">
            <a:extLst>
              <a:ext uri="{FF2B5EF4-FFF2-40B4-BE49-F238E27FC236}">
                <a16:creationId xmlns:a16="http://schemas.microsoft.com/office/drawing/2014/main" id="{8434EA61-396A-C769-64C6-437B3BCB9D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81801" y="1707270"/>
            <a:ext cx="5242797" cy="3443460"/>
          </a:xfrm>
          <a:prstGeom prst="rect">
            <a:avLst/>
          </a:prstGeom>
          <a:ln>
            <a:solidFill>
              <a:schemeClr val="tx1">
                <a:lumMod val="95000"/>
                <a:lumOff val="5000"/>
              </a:schemeClr>
            </a:solidFill>
          </a:ln>
        </p:spPr>
      </p:pic>
      <p:cxnSp>
        <p:nvCxnSpPr>
          <p:cNvPr id="9" name="Straight Connector 8">
            <a:extLst>
              <a:ext uri="{FF2B5EF4-FFF2-40B4-BE49-F238E27FC236}">
                <a16:creationId xmlns:a16="http://schemas.microsoft.com/office/drawing/2014/main" id="{B8B6C4EE-19EA-FAA8-62C9-F743AE5C412F}"/>
              </a:ext>
            </a:extLst>
          </p:cNvPr>
          <p:cNvCxnSpPr>
            <a:cxnSpLocks/>
          </p:cNvCxnSpPr>
          <p:nvPr/>
        </p:nvCxnSpPr>
        <p:spPr>
          <a:xfrm>
            <a:off x="6400411" y="1838325"/>
            <a:ext cx="0" cy="3867150"/>
          </a:xfrm>
          <a:prstGeom prst="line">
            <a:avLst/>
          </a:prstGeom>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F7B9745B-A7C3-EF98-411C-C13A22683E77}"/>
              </a:ext>
            </a:extLst>
          </p:cNvPr>
          <p:cNvSpPr>
            <a:spLocks noGrp="1"/>
          </p:cNvSpPr>
          <p:nvPr>
            <p:ph type="sldNum" sz="quarter" idx="12"/>
          </p:nvPr>
        </p:nvSpPr>
        <p:spPr/>
        <p:txBody>
          <a:bodyPr/>
          <a:lstStyle/>
          <a:p>
            <a:fld id="{4A6792E8-23DE-41A2-810E-14B34D1D8B49}" type="slidenum">
              <a:rPr lang="en-IN" smtClean="0"/>
              <a:t>24</a:t>
            </a:fld>
            <a:endParaRPr lang="en-IN"/>
          </a:p>
        </p:txBody>
      </p:sp>
    </p:spTree>
    <p:extLst>
      <p:ext uri="{BB962C8B-B14F-4D97-AF65-F5344CB8AC3E}">
        <p14:creationId xmlns:p14="http://schemas.microsoft.com/office/powerpoint/2010/main" val="398768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34162-E465-4765-1C77-964694D423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7A7B6-DB0F-CB5D-05BC-DB5AF7DB02F7}"/>
              </a:ext>
            </a:extLst>
          </p:cNvPr>
          <p:cNvSpPr>
            <a:spLocks noGrp="1"/>
          </p:cNvSpPr>
          <p:nvPr>
            <p:ph type="title"/>
          </p:nvPr>
        </p:nvSpPr>
        <p:spPr/>
        <p:txBody>
          <a:bodyPr>
            <a:normAutofit/>
          </a:bodyPr>
          <a:lstStyle/>
          <a:p>
            <a:r>
              <a:rPr lang="en-IN" sz="4000" dirty="0"/>
              <a:t>Harmonic cancellation - general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BCED7C-E8E1-E43F-F573-816EEE8BB2E6}"/>
                  </a:ext>
                </a:extLst>
              </p:cNvPr>
              <p:cNvSpPr>
                <a:spLocks noGrp="1"/>
              </p:cNvSpPr>
              <p:nvPr>
                <p:ph idx="1"/>
              </p:nvPr>
            </p:nvSpPr>
            <p:spPr>
              <a:xfrm>
                <a:off x="733425" y="2084832"/>
                <a:ext cx="5362575" cy="4224528"/>
              </a:xfrm>
            </p:spPr>
            <p:txBody>
              <a:bodyPr>
                <a:noAutofit/>
              </a:bodyPr>
              <a:lstStyle/>
              <a:p>
                <a:pPr>
                  <a:lnSpc>
                    <a:spcPct val="100000"/>
                  </a:lnSpc>
                  <a:buFont typeface="Arial" panose="020B0604020202020204" pitchFamily="34" charset="0"/>
                  <a:buChar char="•"/>
                </a:pPr>
                <a:r>
                  <a:rPr lang="en-IN" sz="2400" dirty="0">
                    <a:solidFill>
                      <a:schemeClr val="tx1">
                        <a:lumMod val="95000"/>
                        <a:lumOff val="5000"/>
                      </a:schemeClr>
                    </a:solidFill>
                  </a:rPr>
                  <a:t> V</a:t>
                </a:r>
                <a:r>
                  <a:rPr lang="en-IN" sz="2400" baseline="-25000" dirty="0">
                    <a:solidFill>
                      <a:schemeClr val="tx1">
                        <a:lumMod val="95000"/>
                        <a:lumOff val="5000"/>
                      </a:schemeClr>
                    </a:solidFill>
                  </a:rPr>
                  <a:t>x1</a:t>
                </a:r>
                <a:r>
                  <a:rPr lang="en-IN" sz="2400" dirty="0">
                    <a:solidFill>
                      <a:schemeClr val="tx1">
                        <a:lumMod val="95000"/>
                        <a:lumOff val="5000"/>
                      </a:schemeClr>
                    </a:solidFill>
                  </a:rPr>
                  <a:t> = </a:t>
                </a:r>
                <a14:m>
                  <m:oMath xmlns:m="http://schemas.openxmlformats.org/officeDocument/2006/math">
                    <m:nary>
                      <m:naryPr>
                        <m:chr m:val="∑"/>
                        <m:limLoc m:val="undOvr"/>
                        <m:grow m:val="on"/>
                        <m:ctrlPr>
                          <a:rPr lang="en-IN" sz="2400" i="1" smtClean="0">
                            <a:solidFill>
                              <a:schemeClr val="tx1">
                                <a:lumMod val="95000"/>
                                <a:lumOff val="5000"/>
                              </a:schemeClr>
                            </a:solidFill>
                            <a:latin typeface="Cambria Math" panose="02040503050406030204" pitchFamily="18" charset="0"/>
                          </a:rPr>
                        </m:ctrlPr>
                      </m:naryPr>
                      <m:sub>
                        <m:r>
                          <a:rPr lang="en-IN" sz="2400" i="1" smtClean="0">
                            <a:solidFill>
                              <a:schemeClr val="tx1">
                                <a:lumMod val="95000"/>
                                <a:lumOff val="5000"/>
                              </a:schemeClr>
                            </a:solidFill>
                            <a:latin typeface="Cambria Math" panose="02040503050406030204" pitchFamily="18" charset="0"/>
                          </a:rPr>
                          <m:t>𝑛</m:t>
                        </m:r>
                        <m:r>
                          <a:rPr lang="en-IN" sz="2400" i="1" smtClean="0">
                            <a:solidFill>
                              <a:schemeClr val="tx1">
                                <a:lumMod val="95000"/>
                                <a:lumOff val="5000"/>
                              </a:schemeClr>
                            </a:solidFill>
                            <a:latin typeface="Cambria Math" panose="02040503050406030204" pitchFamily="18" charset="0"/>
                          </a:rPr>
                          <m:t>=1</m:t>
                        </m:r>
                      </m:sub>
                      <m:sup>
                        <m:r>
                          <a:rPr lang="en-IN" sz="2400" i="1" smtClean="0">
                            <a:solidFill>
                              <a:schemeClr val="tx1">
                                <a:lumMod val="95000"/>
                                <a:lumOff val="5000"/>
                              </a:schemeClr>
                            </a:solidFill>
                            <a:latin typeface="Cambria Math" panose="02040503050406030204" pitchFamily="18" charset="0"/>
                          </a:rPr>
                          <m:t>∞</m:t>
                        </m:r>
                      </m:sup>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𝑉</m:t>
                            </m:r>
                          </m:e>
                          <m:sub>
                            <m:r>
                              <a:rPr lang="en-IN" sz="2400" i="1" smtClean="0">
                                <a:solidFill>
                                  <a:schemeClr val="tx1">
                                    <a:lumMod val="95000"/>
                                    <a:lumOff val="5000"/>
                                  </a:schemeClr>
                                </a:solidFill>
                                <a:latin typeface="Cambria Math" panose="02040503050406030204" pitchFamily="18" charset="0"/>
                              </a:rPr>
                              <m:t>𝑛</m:t>
                            </m:r>
                          </m:sub>
                        </m:sSub>
                        <m:func>
                          <m:funcPr>
                            <m:ctrlPr>
                              <a:rPr lang="en-IN" sz="2400" i="1" smtClean="0">
                                <a:solidFill>
                                  <a:schemeClr val="tx1">
                                    <a:lumMod val="95000"/>
                                    <a:lumOff val="5000"/>
                                  </a:schemeClr>
                                </a:solidFill>
                                <a:latin typeface="Cambria Math" panose="02040503050406030204" pitchFamily="18" charset="0"/>
                              </a:rPr>
                            </m:ctrlPr>
                          </m:funcPr>
                          <m:fName>
                            <m:r>
                              <m:rPr>
                                <m:sty m:val="p"/>
                              </m:rPr>
                              <a:rPr lang="en-IN" sz="2400" i="1" smtClean="0">
                                <a:solidFill>
                                  <a:schemeClr val="tx1">
                                    <a:lumMod val="95000"/>
                                    <a:lumOff val="5000"/>
                                  </a:schemeClr>
                                </a:solidFill>
                                <a:latin typeface="Cambria Math" panose="02040503050406030204" pitchFamily="18" charset="0"/>
                              </a:rPr>
                              <m:t>sin</m:t>
                            </m:r>
                          </m:fName>
                          <m:e>
                            <m:d>
                              <m:dPr>
                                <m:ctrlPr>
                                  <a:rPr lang="en-IN" sz="2400" i="1" smtClean="0">
                                    <a:solidFill>
                                      <a:schemeClr val="tx1">
                                        <a:lumMod val="95000"/>
                                        <a:lumOff val="5000"/>
                                      </a:schemeClr>
                                    </a:solidFill>
                                    <a:latin typeface="Cambria Math" panose="02040503050406030204" pitchFamily="18" charset="0"/>
                                  </a:rPr>
                                </m:ctrlPr>
                              </m:dPr>
                              <m:e>
                                <m:r>
                                  <a:rPr lang="en-IN" sz="2400" i="1" smtClean="0">
                                    <a:solidFill>
                                      <a:schemeClr val="tx1">
                                        <a:lumMod val="95000"/>
                                        <a:lumOff val="5000"/>
                                      </a:schemeClr>
                                    </a:solidFill>
                                    <a:latin typeface="Cambria Math" panose="02040503050406030204" pitchFamily="18" charset="0"/>
                                  </a:rPr>
                                  <m:t>𝑛</m:t>
                                </m:r>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𝜔</m:t>
                                    </m:r>
                                  </m:e>
                                  <m:sub>
                                    <m:r>
                                      <a:rPr lang="en-IN" sz="2400" i="1" smtClean="0">
                                        <a:solidFill>
                                          <a:schemeClr val="tx1">
                                            <a:lumMod val="95000"/>
                                            <a:lumOff val="5000"/>
                                          </a:schemeClr>
                                        </a:solidFill>
                                        <a:latin typeface="Cambria Math" panose="02040503050406030204" pitchFamily="18" charset="0"/>
                                      </a:rPr>
                                      <m:t>0</m:t>
                                    </m:r>
                                  </m:sub>
                                </m:sSub>
                                <m:r>
                                  <a:rPr lang="en-IN" sz="2400" i="1" smtClean="0">
                                    <a:solidFill>
                                      <a:schemeClr val="tx1">
                                        <a:lumMod val="95000"/>
                                        <a:lumOff val="5000"/>
                                      </a:schemeClr>
                                    </a:solidFill>
                                    <a:latin typeface="Cambria Math" panose="02040503050406030204" pitchFamily="18" charset="0"/>
                                  </a:rPr>
                                  <m:t>𝑡</m:t>
                                </m:r>
                              </m:e>
                            </m:d>
                          </m:e>
                        </m:func>
                      </m:e>
                    </m:nary>
                  </m:oMath>
                </a14:m>
                <a:endParaRPr lang="en-IN" sz="2400" dirty="0">
                  <a:solidFill>
                    <a:schemeClr val="tx1">
                      <a:lumMod val="95000"/>
                      <a:lumOff val="5000"/>
                    </a:schemeClr>
                  </a:solidFill>
                </a:endParaRPr>
              </a:p>
              <a:p>
                <a:pPr>
                  <a:lnSpc>
                    <a:spcPct val="100000"/>
                  </a:lnSpc>
                  <a:buFont typeface="Arial" panose="020B0604020202020204" pitchFamily="34" charset="0"/>
                  <a:buChar char="•"/>
                </a:pPr>
                <a:r>
                  <a:rPr lang="en-IN" sz="2400" dirty="0">
                    <a:solidFill>
                      <a:schemeClr val="tx1">
                        <a:lumMod val="95000"/>
                        <a:lumOff val="5000"/>
                      </a:schemeClr>
                    </a:solidFill>
                  </a:rPr>
                  <a:t> V</a:t>
                </a:r>
                <a:r>
                  <a:rPr lang="en-IN" sz="2400" baseline="-25000" dirty="0">
                    <a:solidFill>
                      <a:schemeClr val="tx1">
                        <a:lumMod val="95000"/>
                        <a:lumOff val="5000"/>
                      </a:schemeClr>
                    </a:solidFill>
                  </a:rPr>
                  <a:t>x2</a:t>
                </a:r>
                <a:r>
                  <a:rPr lang="en-IN" sz="2400" dirty="0">
                    <a:solidFill>
                      <a:schemeClr val="tx1">
                        <a:lumMod val="95000"/>
                        <a:lumOff val="5000"/>
                      </a:schemeClr>
                    </a:solidFill>
                  </a:rPr>
                  <a:t> = </a:t>
                </a:r>
                <a14:m>
                  <m:oMath xmlns:m="http://schemas.openxmlformats.org/officeDocument/2006/math">
                    <m:nary>
                      <m:naryPr>
                        <m:chr m:val="∑"/>
                        <m:limLoc m:val="undOvr"/>
                        <m:grow m:val="on"/>
                        <m:ctrlPr>
                          <a:rPr lang="en-IN" sz="2400" i="1" smtClean="0">
                            <a:solidFill>
                              <a:schemeClr val="tx1">
                                <a:lumMod val="95000"/>
                                <a:lumOff val="5000"/>
                              </a:schemeClr>
                            </a:solidFill>
                            <a:latin typeface="Cambria Math" panose="02040503050406030204" pitchFamily="18" charset="0"/>
                          </a:rPr>
                        </m:ctrlPr>
                      </m:naryPr>
                      <m:sub>
                        <m:r>
                          <a:rPr lang="en-IN" sz="2400" i="1" smtClean="0">
                            <a:solidFill>
                              <a:schemeClr val="tx1">
                                <a:lumMod val="95000"/>
                                <a:lumOff val="5000"/>
                              </a:schemeClr>
                            </a:solidFill>
                            <a:latin typeface="Cambria Math" panose="02040503050406030204" pitchFamily="18" charset="0"/>
                          </a:rPr>
                          <m:t>𝑛</m:t>
                        </m:r>
                        <m:r>
                          <a:rPr lang="en-IN" sz="2400" i="1" smtClean="0">
                            <a:solidFill>
                              <a:schemeClr val="tx1">
                                <a:lumMod val="95000"/>
                                <a:lumOff val="5000"/>
                              </a:schemeClr>
                            </a:solidFill>
                            <a:latin typeface="Cambria Math" panose="02040503050406030204" pitchFamily="18" charset="0"/>
                          </a:rPr>
                          <m:t>=1</m:t>
                        </m:r>
                      </m:sub>
                      <m:sup>
                        <m:r>
                          <a:rPr lang="en-IN" sz="2400" i="1" smtClean="0">
                            <a:solidFill>
                              <a:schemeClr val="tx1">
                                <a:lumMod val="95000"/>
                                <a:lumOff val="5000"/>
                              </a:schemeClr>
                            </a:solidFill>
                            <a:latin typeface="Cambria Math" panose="02040503050406030204" pitchFamily="18" charset="0"/>
                          </a:rPr>
                          <m:t>∞</m:t>
                        </m:r>
                      </m:sup>
                      <m:e>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𝑉</m:t>
                            </m:r>
                          </m:e>
                          <m:sub>
                            <m:r>
                              <a:rPr lang="en-IN" sz="2400" i="1" smtClean="0">
                                <a:solidFill>
                                  <a:schemeClr val="tx1">
                                    <a:lumMod val="95000"/>
                                    <a:lumOff val="5000"/>
                                  </a:schemeClr>
                                </a:solidFill>
                                <a:latin typeface="Cambria Math" panose="02040503050406030204" pitchFamily="18" charset="0"/>
                              </a:rPr>
                              <m:t>𝑛</m:t>
                            </m:r>
                          </m:sub>
                        </m:sSub>
                        <m:func>
                          <m:funcPr>
                            <m:ctrlPr>
                              <a:rPr lang="en-IN" sz="2400" i="1" smtClean="0">
                                <a:solidFill>
                                  <a:schemeClr val="tx1">
                                    <a:lumMod val="95000"/>
                                    <a:lumOff val="5000"/>
                                  </a:schemeClr>
                                </a:solidFill>
                                <a:latin typeface="Cambria Math" panose="02040503050406030204" pitchFamily="18" charset="0"/>
                              </a:rPr>
                            </m:ctrlPr>
                          </m:funcPr>
                          <m:fName>
                            <m:r>
                              <m:rPr>
                                <m:sty m:val="p"/>
                              </m:rPr>
                              <a:rPr lang="en-IN" sz="2400" i="1" smtClean="0">
                                <a:solidFill>
                                  <a:schemeClr val="tx1">
                                    <a:lumMod val="95000"/>
                                    <a:lumOff val="5000"/>
                                  </a:schemeClr>
                                </a:solidFill>
                                <a:latin typeface="Cambria Math" panose="02040503050406030204" pitchFamily="18" charset="0"/>
                              </a:rPr>
                              <m:t>sin</m:t>
                            </m:r>
                          </m:fName>
                          <m:e>
                            <m:d>
                              <m:dPr>
                                <m:ctrlPr>
                                  <a:rPr lang="en-IN" sz="2400" i="1" smtClean="0">
                                    <a:solidFill>
                                      <a:schemeClr val="tx1">
                                        <a:lumMod val="95000"/>
                                        <a:lumOff val="5000"/>
                                      </a:schemeClr>
                                    </a:solidFill>
                                    <a:latin typeface="Cambria Math" panose="02040503050406030204" pitchFamily="18" charset="0"/>
                                  </a:rPr>
                                </m:ctrlPr>
                              </m:dPr>
                              <m:e>
                                <m:r>
                                  <a:rPr lang="en-IN" sz="2400" i="1" smtClean="0">
                                    <a:solidFill>
                                      <a:schemeClr val="tx1">
                                        <a:lumMod val="95000"/>
                                        <a:lumOff val="5000"/>
                                      </a:schemeClr>
                                    </a:solidFill>
                                    <a:latin typeface="Cambria Math" panose="02040503050406030204" pitchFamily="18" charset="0"/>
                                  </a:rPr>
                                  <m:t>𝑛</m:t>
                                </m:r>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𝜔</m:t>
                                    </m:r>
                                  </m:e>
                                  <m:sub>
                                    <m:r>
                                      <a:rPr lang="en-IN" sz="2400" i="1" smtClean="0">
                                        <a:solidFill>
                                          <a:schemeClr val="tx1">
                                            <a:lumMod val="95000"/>
                                            <a:lumOff val="5000"/>
                                          </a:schemeClr>
                                        </a:solidFill>
                                        <a:latin typeface="Cambria Math" panose="02040503050406030204" pitchFamily="18" charset="0"/>
                                      </a:rPr>
                                      <m:t>0</m:t>
                                    </m:r>
                                  </m:sub>
                                </m:sSub>
                                <m:r>
                                  <a:rPr lang="en-IN" sz="2400" i="1" smtClean="0">
                                    <a:solidFill>
                                      <a:schemeClr val="tx1">
                                        <a:lumMod val="95000"/>
                                        <a:lumOff val="5000"/>
                                      </a:schemeClr>
                                    </a:solidFill>
                                    <a:latin typeface="Cambria Math" panose="02040503050406030204" pitchFamily="18" charset="0"/>
                                  </a:rPr>
                                  <m:t>𝑡</m:t>
                                </m:r>
                                <m:r>
                                  <a:rPr lang="en-IN" sz="2400" b="0" i="1" smtClean="0">
                                    <a:solidFill>
                                      <a:schemeClr val="tx1">
                                        <a:lumMod val="95000"/>
                                        <a:lumOff val="5000"/>
                                      </a:schemeClr>
                                    </a:solidFill>
                                    <a:latin typeface="Cambria Math" panose="02040503050406030204" pitchFamily="18" charset="0"/>
                                  </a:rPr>
                                  <m:t>+</m:t>
                                </m:r>
                                <m:r>
                                  <a:rPr lang="en-IN" sz="2400" i="1">
                                    <a:solidFill>
                                      <a:schemeClr val="tx1">
                                        <a:lumMod val="95000"/>
                                        <a:lumOff val="5000"/>
                                      </a:schemeClr>
                                    </a:solidFill>
                                    <a:latin typeface="Cambria Math" panose="02040503050406030204" pitchFamily="18" charset="0"/>
                                  </a:rPr>
                                  <m:t>𝑛</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𝜔</m:t>
                                    </m:r>
                                  </m:e>
                                  <m:sub>
                                    <m:r>
                                      <a:rPr lang="en-IN" sz="2400" i="1">
                                        <a:solidFill>
                                          <a:schemeClr val="tx1">
                                            <a:lumMod val="95000"/>
                                            <a:lumOff val="5000"/>
                                          </a:schemeClr>
                                        </a:solidFill>
                                        <a:latin typeface="Cambria Math" panose="02040503050406030204" pitchFamily="18" charset="0"/>
                                      </a:rPr>
                                      <m:t>0</m:t>
                                    </m:r>
                                  </m:sub>
                                </m:sSub>
                                <m:sSub>
                                  <m:sSubPr>
                                    <m:ctrlPr>
                                      <a:rPr lang="en-IN" sz="2400" i="1" smtClean="0">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𝑡</m:t>
                                    </m:r>
                                  </m:e>
                                  <m:sub>
                                    <m:r>
                                      <a:rPr lang="en-IN" sz="2400" i="1">
                                        <a:solidFill>
                                          <a:schemeClr val="tx1">
                                            <a:lumMod val="95000"/>
                                            <a:lumOff val="5000"/>
                                          </a:schemeClr>
                                        </a:solidFill>
                                        <a:latin typeface="Cambria Math" panose="02040503050406030204" pitchFamily="18" charset="0"/>
                                      </a:rPr>
                                      <m:t>1</m:t>
                                    </m:r>
                                  </m:sub>
                                </m:sSub>
                              </m:e>
                            </m:d>
                          </m:e>
                        </m:func>
                      </m:e>
                    </m:nary>
                  </m:oMath>
                </a14:m>
                <a:endParaRPr lang="en-IN" sz="2400" dirty="0">
                  <a:solidFill>
                    <a:schemeClr val="tx1">
                      <a:lumMod val="95000"/>
                      <a:lumOff val="5000"/>
                    </a:schemeClr>
                  </a:solidFill>
                </a:endParaRPr>
              </a:p>
              <a:p>
                <a:pPr>
                  <a:lnSpc>
                    <a:spcPct val="100000"/>
                  </a:lnSpc>
                  <a:buFont typeface="Arial" panose="020B0604020202020204" pitchFamily="34" charset="0"/>
                  <a:buChar char="•"/>
                </a:pPr>
                <a:r>
                  <a:rPr lang="en-IN" sz="2400" dirty="0">
                    <a:solidFill>
                      <a:schemeClr val="tx1">
                        <a:lumMod val="95000"/>
                        <a:lumOff val="5000"/>
                      </a:schemeClr>
                    </a:solidFill>
                  </a:rPr>
                  <a:t> </a:t>
                </a:r>
                <a14:m>
                  <m:oMath xmlns:m="http://schemas.openxmlformats.org/officeDocument/2006/math">
                    <m:r>
                      <a:rPr lang="en-IN" sz="2400" i="1" smtClean="0">
                        <a:solidFill>
                          <a:schemeClr val="tx1">
                            <a:lumMod val="95000"/>
                            <a:lumOff val="5000"/>
                          </a:schemeClr>
                        </a:solidFill>
                        <a:latin typeface="Cambria Math" panose="02040503050406030204" pitchFamily="18" charset="0"/>
                      </a:rPr>
                      <m:t>𝑛</m:t>
                    </m:r>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𝜔</m:t>
                        </m:r>
                      </m:e>
                      <m:sub>
                        <m:r>
                          <a:rPr lang="en-IN" sz="2400" i="1" smtClean="0">
                            <a:solidFill>
                              <a:schemeClr val="tx1">
                                <a:lumMod val="95000"/>
                                <a:lumOff val="5000"/>
                              </a:schemeClr>
                            </a:solidFill>
                            <a:latin typeface="Cambria Math" panose="02040503050406030204" pitchFamily="18" charset="0"/>
                          </a:rPr>
                          <m:t>0</m:t>
                        </m:r>
                      </m:sub>
                    </m:sSub>
                    <m:sSub>
                      <m:sSubPr>
                        <m:ctrlPr>
                          <a:rPr lang="en-IN" sz="2400" i="1" smtClean="0">
                            <a:solidFill>
                              <a:schemeClr val="tx1">
                                <a:lumMod val="95000"/>
                                <a:lumOff val="5000"/>
                              </a:schemeClr>
                            </a:solidFill>
                            <a:latin typeface="Cambria Math" panose="02040503050406030204" pitchFamily="18" charset="0"/>
                          </a:rPr>
                        </m:ctrlPr>
                      </m:sSubPr>
                      <m:e>
                        <m:r>
                          <a:rPr lang="en-IN" sz="2400" i="1" smtClean="0">
                            <a:solidFill>
                              <a:schemeClr val="tx1">
                                <a:lumMod val="95000"/>
                                <a:lumOff val="5000"/>
                              </a:schemeClr>
                            </a:solidFill>
                            <a:latin typeface="Cambria Math" panose="02040503050406030204" pitchFamily="18" charset="0"/>
                          </a:rPr>
                          <m:t>𝑡</m:t>
                        </m:r>
                      </m:e>
                      <m:sub>
                        <m:r>
                          <a:rPr lang="en-IN" sz="2400" i="1" smtClean="0">
                            <a:solidFill>
                              <a:schemeClr val="tx1">
                                <a:lumMod val="95000"/>
                                <a:lumOff val="5000"/>
                              </a:schemeClr>
                            </a:solidFill>
                            <a:latin typeface="Cambria Math" panose="02040503050406030204" pitchFamily="18" charset="0"/>
                          </a:rPr>
                          <m:t>1</m:t>
                        </m:r>
                      </m:sub>
                    </m:sSub>
                    <m:r>
                      <a:rPr lang="en-IN" sz="2400" i="1" smtClean="0">
                        <a:solidFill>
                          <a:schemeClr val="tx1">
                            <a:lumMod val="95000"/>
                            <a:lumOff val="5000"/>
                          </a:schemeClr>
                        </a:solidFill>
                        <a:latin typeface="Cambria Math" panose="02040503050406030204" pitchFamily="18" charset="0"/>
                      </a:rPr>
                      <m:t>=</m:t>
                    </m:r>
                    <m:r>
                      <a:rPr lang="en-IN" sz="2400" i="1" smtClean="0">
                        <a:solidFill>
                          <a:schemeClr val="tx1">
                            <a:lumMod val="95000"/>
                            <a:lumOff val="5000"/>
                          </a:schemeClr>
                        </a:solidFill>
                        <a:latin typeface="Cambria Math" panose="02040503050406030204" pitchFamily="18" charset="0"/>
                      </a:rPr>
                      <m:t>𝜋</m:t>
                    </m:r>
                  </m:oMath>
                </a14:m>
                <a:endParaRPr lang="en-IN" sz="2400" dirty="0">
                  <a:solidFill>
                    <a:schemeClr val="tx1">
                      <a:lumMod val="95000"/>
                      <a:lumOff val="5000"/>
                    </a:schemeClr>
                  </a:solidFill>
                </a:endParaRPr>
              </a:p>
            </p:txBody>
          </p:sp>
        </mc:Choice>
        <mc:Fallback xmlns="">
          <p:sp>
            <p:nvSpPr>
              <p:cNvPr id="3" name="Content Placeholder 2">
                <a:extLst>
                  <a:ext uri="{FF2B5EF4-FFF2-40B4-BE49-F238E27FC236}">
                    <a16:creationId xmlns:a16="http://schemas.microsoft.com/office/drawing/2014/main" id="{3FBCED7C-E8E1-E43F-F573-816EEE8BB2E6}"/>
                  </a:ext>
                </a:extLst>
              </p:cNvPr>
              <p:cNvSpPr>
                <a:spLocks noGrp="1" noRot="1" noChangeAspect="1" noMove="1" noResize="1" noEditPoints="1" noAdjustHandles="1" noChangeArrowheads="1" noChangeShapeType="1" noTextEdit="1"/>
              </p:cNvSpPr>
              <p:nvPr>
                <p:ph idx="1"/>
              </p:nvPr>
            </p:nvSpPr>
            <p:spPr>
              <a:xfrm>
                <a:off x="733425" y="2084832"/>
                <a:ext cx="5362575" cy="4224528"/>
              </a:xfrm>
              <a:blipFill>
                <a:blip r:embed="rId3"/>
                <a:stretch>
                  <a:fillRect l="-2386" t="-14286"/>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DFD90107-68A1-2D4C-2A2F-8CC8E2D071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81801" y="1730588"/>
            <a:ext cx="5242797" cy="3396823"/>
          </a:xfrm>
          <a:prstGeom prst="rect">
            <a:avLst/>
          </a:prstGeom>
          <a:ln>
            <a:solidFill>
              <a:schemeClr val="tx1">
                <a:lumMod val="95000"/>
                <a:lumOff val="5000"/>
              </a:schemeClr>
            </a:solidFill>
          </a:ln>
        </p:spPr>
      </p:pic>
      <p:cxnSp>
        <p:nvCxnSpPr>
          <p:cNvPr id="9" name="Straight Connector 8">
            <a:extLst>
              <a:ext uri="{FF2B5EF4-FFF2-40B4-BE49-F238E27FC236}">
                <a16:creationId xmlns:a16="http://schemas.microsoft.com/office/drawing/2014/main" id="{2AF3C5CA-1EBA-F490-CA52-AF18505A8800}"/>
              </a:ext>
            </a:extLst>
          </p:cNvPr>
          <p:cNvCxnSpPr>
            <a:cxnSpLocks/>
          </p:cNvCxnSpPr>
          <p:nvPr/>
        </p:nvCxnSpPr>
        <p:spPr>
          <a:xfrm>
            <a:off x="6400411" y="1838325"/>
            <a:ext cx="0" cy="3867150"/>
          </a:xfrm>
          <a:prstGeom prst="line">
            <a:avLst/>
          </a:prstGeom>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18363E1E-D03E-79ED-866D-29F5620E1A91}"/>
              </a:ext>
            </a:extLst>
          </p:cNvPr>
          <p:cNvSpPr>
            <a:spLocks noGrp="1"/>
          </p:cNvSpPr>
          <p:nvPr>
            <p:ph type="sldNum" sz="quarter" idx="12"/>
          </p:nvPr>
        </p:nvSpPr>
        <p:spPr/>
        <p:txBody>
          <a:bodyPr/>
          <a:lstStyle/>
          <a:p>
            <a:fld id="{4A6792E8-23DE-41A2-810E-14B34D1D8B49}" type="slidenum">
              <a:rPr lang="en-IN" smtClean="0"/>
              <a:t>25</a:t>
            </a:fld>
            <a:endParaRPr lang="en-IN"/>
          </a:p>
        </p:txBody>
      </p:sp>
    </p:spTree>
    <p:extLst>
      <p:ext uri="{BB962C8B-B14F-4D97-AF65-F5344CB8AC3E}">
        <p14:creationId xmlns:p14="http://schemas.microsoft.com/office/powerpoint/2010/main" val="680054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A64A-EFCA-8832-7D7B-B7211E3D2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F44AD-C8BA-F10C-36F0-8336BFE25CA2}"/>
              </a:ext>
            </a:extLst>
          </p:cNvPr>
          <p:cNvSpPr>
            <a:spLocks noGrp="1"/>
          </p:cNvSpPr>
          <p:nvPr>
            <p:ph type="title"/>
          </p:nvPr>
        </p:nvSpPr>
        <p:spPr>
          <a:xfrm>
            <a:off x="1024128" y="585216"/>
            <a:ext cx="9720071" cy="1157859"/>
          </a:xfrm>
        </p:spPr>
        <p:txBody>
          <a:bodyPr>
            <a:normAutofit/>
          </a:bodyPr>
          <a:lstStyle/>
          <a:p>
            <a:r>
              <a:rPr lang="en-IN" sz="4000" dirty="0"/>
              <a:t>Sinusoidal - pwm</a:t>
            </a:r>
          </a:p>
        </p:txBody>
      </p:sp>
      <p:sp>
        <p:nvSpPr>
          <p:cNvPr id="3" name="Content Placeholder 2">
            <a:extLst>
              <a:ext uri="{FF2B5EF4-FFF2-40B4-BE49-F238E27FC236}">
                <a16:creationId xmlns:a16="http://schemas.microsoft.com/office/drawing/2014/main" id="{7676A5F5-AAA6-4300-D060-485B017281BF}"/>
              </a:ext>
            </a:extLst>
          </p:cNvPr>
          <p:cNvSpPr>
            <a:spLocks noGrp="1"/>
          </p:cNvSpPr>
          <p:nvPr>
            <p:ph idx="1"/>
          </p:nvPr>
        </p:nvSpPr>
        <p:spPr>
          <a:xfrm>
            <a:off x="733425" y="1819275"/>
            <a:ext cx="5484795" cy="4490085"/>
          </a:xfrm>
        </p:spPr>
        <p:txBody>
          <a:bodyPr>
            <a:normAutofit/>
          </a:bodyPr>
          <a:lstStyle/>
          <a:p>
            <a:pPr>
              <a:buFont typeface="Arial" panose="020B0604020202020204" pitchFamily="34" charset="0"/>
              <a:buChar char="•"/>
            </a:pPr>
            <a:r>
              <a:rPr lang="en-IN" sz="2400" dirty="0"/>
              <a:t> Outputs a high frequency square wave with varying pulse widths.</a:t>
            </a:r>
          </a:p>
          <a:p>
            <a:pPr>
              <a:buFont typeface="Arial" panose="020B0604020202020204" pitchFamily="34" charset="0"/>
              <a:buChar char="•"/>
            </a:pPr>
            <a:r>
              <a:rPr lang="en-IN" sz="2400" dirty="0"/>
              <a:t> Pulses obtained for:</a:t>
            </a:r>
          </a:p>
          <a:p>
            <a:pPr marL="585216" lvl="1" indent="-457200">
              <a:buFont typeface="+mj-lt"/>
              <a:buAutoNum type="arabicPeriod"/>
            </a:pPr>
            <a:r>
              <a:rPr lang="en-IN" sz="2000" dirty="0"/>
              <a:t>First Leg: Compare message signal with the carrier signal.</a:t>
            </a:r>
          </a:p>
          <a:p>
            <a:pPr marL="585216" lvl="1" indent="-457200">
              <a:buFont typeface="+mj-lt"/>
              <a:buAutoNum type="arabicPeriod"/>
            </a:pPr>
            <a:r>
              <a:rPr lang="en-IN" sz="2000" dirty="0"/>
              <a:t>Second Leg: Compare inverse of message signal with the carrier signal.</a:t>
            </a:r>
          </a:p>
          <a:p>
            <a:pPr>
              <a:buFont typeface="Arial" panose="020B0604020202020204" pitchFamily="34" charset="0"/>
              <a:buChar char="•"/>
            </a:pPr>
            <a:r>
              <a:rPr lang="en-IN" sz="2400" dirty="0"/>
              <a:t> Requires high switching frequencies.</a:t>
            </a:r>
          </a:p>
          <a:p>
            <a:pPr>
              <a:buFont typeface="Arial" panose="020B0604020202020204" pitchFamily="34" charset="0"/>
              <a:buChar char="•"/>
            </a:pPr>
            <a:r>
              <a:rPr lang="en-IN" sz="2400" dirty="0"/>
              <a:t> Easy to filter out the high frequency harmonics.</a:t>
            </a:r>
          </a:p>
        </p:txBody>
      </p:sp>
      <p:pic>
        <p:nvPicPr>
          <p:cNvPr id="5" name="Picture 4">
            <a:extLst>
              <a:ext uri="{FF2B5EF4-FFF2-40B4-BE49-F238E27FC236}">
                <a16:creationId xmlns:a16="http://schemas.microsoft.com/office/drawing/2014/main" id="{EAB786A0-4AEA-4446-CD08-39BF81D52E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45034" y="1443991"/>
            <a:ext cx="5484800" cy="3660574"/>
          </a:xfrm>
          <a:prstGeom prst="rect">
            <a:avLst/>
          </a:prstGeom>
          <a:ln>
            <a:solidFill>
              <a:schemeClr val="tx1"/>
            </a:solidFill>
          </a:ln>
        </p:spPr>
      </p:pic>
      <p:cxnSp>
        <p:nvCxnSpPr>
          <p:cNvPr id="12" name="Straight Connector 11">
            <a:extLst>
              <a:ext uri="{FF2B5EF4-FFF2-40B4-BE49-F238E27FC236}">
                <a16:creationId xmlns:a16="http://schemas.microsoft.com/office/drawing/2014/main" id="{2459D614-0B3D-9BC0-BE7F-ABB80896260D}"/>
              </a:ext>
            </a:extLst>
          </p:cNvPr>
          <p:cNvCxnSpPr>
            <a:cxnSpLocks/>
          </p:cNvCxnSpPr>
          <p:nvPr/>
        </p:nvCxnSpPr>
        <p:spPr>
          <a:xfrm>
            <a:off x="6371836" y="1933575"/>
            <a:ext cx="0" cy="386715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F0729A3-90F7-EB66-6B05-97D32D9E9ED4}"/>
              </a:ext>
            </a:extLst>
          </p:cNvPr>
          <p:cNvSpPr txBox="1"/>
          <p:nvPr/>
        </p:nvSpPr>
        <p:spPr>
          <a:xfrm>
            <a:off x="6998921" y="5191125"/>
            <a:ext cx="5248274" cy="369332"/>
          </a:xfrm>
          <a:prstGeom prst="rect">
            <a:avLst/>
          </a:prstGeom>
          <a:noFill/>
        </p:spPr>
        <p:txBody>
          <a:bodyPr wrap="square" rtlCol="0">
            <a:spAutoFit/>
          </a:bodyPr>
          <a:lstStyle/>
          <a:p>
            <a:pPr algn="ctr"/>
            <a:r>
              <a:rPr lang="en-US" dirty="0"/>
              <a:t>Carrier signal and Message signal for SPWM</a:t>
            </a:r>
            <a:endParaRPr lang="en-IN" dirty="0"/>
          </a:p>
        </p:txBody>
      </p:sp>
      <p:sp>
        <p:nvSpPr>
          <p:cNvPr id="4" name="Slide Number Placeholder 3">
            <a:extLst>
              <a:ext uri="{FF2B5EF4-FFF2-40B4-BE49-F238E27FC236}">
                <a16:creationId xmlns:a16="http://schemas.microsoft.com/office/drawing/2014/main" id="{C612263E-28A4-AC14-4195-DBAE98B47C01}"/>
              </a:ext>
            </a:extLst>
          </p:cNvPr>
          <p:cNvSpPr>
            <a:spLocks noGrp="1"/>
          </p:cNvSpPr>
          <p:nvPr>
            <p:ph type="sldNum" sz="quarter" idx="12"/>
          </p:nvPr>
        </p:nvSpPr>
        <p:spPr/>
        <p:txBody>
          <a:bodyPr/>
          <a:lstStyle/>
          <a:p>
            <a:fld id="{4A6792E8-23DE-41A2-810E-14B34D1D8B49}" type="slidenum">
              <a:rPr lang="en-IN" smtClean="0"/>
              <a:t>26</a:t>
            </a:fld>
            <a:endParaRPr lang="en-IN"/>
          </a:p>
        </p:txBody>
      </p:sp>
    </p:spTree>
    <p:extLst>
      <p:ext uri="{BB962C8B-B14F-4D97-AF65-F5344CB8AC3E}">
        <p14:creationId xmlns:p14="http://schemas.microsoft.com/office/powerpoint/2010/main" val="2309643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89023-8C95-FDF7-B184-0688D8E13A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38A1F-B94D-2833-5268-4F9753D2D40F}"/>
              </a:ext>
            </a:extLst>
          </p:cNvPr>
          <p:cNvSpPr>
            <a:spLocks noGrp="1"/>
          </p:cNvSpPr>
          <p:nvPr>
            <p:ph type="title"/>
          </p:nvPr>
        </p:nvSpPr>
        <p:spPr>
          <a:xfrm>
            <a:off x="1024128" y="585216"/>
            <a:ext cx="9720071" cy="1157859"/>
          </a:xfrm>
        </p:spPr>
        <p:txBody>
          <a:bodyPr>
            <a:normAutofit/>
          </a:bodyPr>
          <a:lstStyle/>
          <a:p>
            <a:r>
              <a:rPr lang="en-IN" sz="4000" dirty="0"/>
              <a:t>Numerical Quantities in SPWM</a:t>
            </a:r>
          </a:p>
        </p:txBody>
      </p:sp>
      <p:sp>
        <p:nvSpPr>
          <p:cNvPr id="3" name="Content Placeholder 2">
            <a:extLst>
              <a:ext uri="{FF2B5EF4-FFF2-40B4-BE49-F238E27FC236}">
                <a16:creationId xmlns:a16="http://schemas.microsoft.com/office/drawing/2014/main" id="{EA3EEB7C-A3DA-4352-5298-439959E730A2}"/>
              </a:ext>
            </a:extLst>
          </p:cNvPr>
          <p:cNvSpPr>
            <a:spLocks noGrp="1"/>
          </p:cNvSpPr>
          <p:nvPr>
            <p:ph idx="1"/>
          </p:nvPr>
        </p:nvSpPr>
        <p:spPr>
          <a:xfrm>
            <a:off x="733425" y="1743075"/>
            <a:ext cx="10706100" cy="4743450"/>
          </a:xfrm>
        </p:spPr>
        <p:txBody>
          <a:bodyPr>
            <a:normAutofit/>
          </a:bodyPr>
          <a:lstStyle/>
          <a:p>
            <a:pPr>
              <a:buFont typeface="Arial" panose="020B0604020202020204" pitchFamily="34" charset="0"/>
              <a:buChar char="•"/>
            </a:pPr>
            <a:r>
              <a:rPr lang="en-IN" sz="2400" dirty="0"/>
              <a:t> </a:t>
            </a:r>
            <a:r>
              <a:rPr lang="en-IN" sz="2400" dirty="0" err="1"/>
              <a:t>V</a:t>
            </a:r>
            <a:r>
              <a:rPr lang="en-IN" sz="2400" baseline="-25000" dirty="0" err="1"/>
              <a:t>m</a:t>
            </a:r>
            <a:r>
              <a:rPr lang="en-IN" sz="2400" dirty="0"/>
              <a:t> =  Message signal = Sine wave</a:t>
            </a:r>
          </a:p>
          <a:p>
            <a:pPr>
              <a:buFont typeface="Arial" panose="020B0604020202020204" pitchFamily="34" charset="0"/>
              <a:buChar char="•"/>
            </a:pPr>
            <a:r>
              <a:rPr lang="en-IN" sz="2400" dirty="0"/>
              <a:t> </a:t>
            </a:r>
            <a:r>
              <a:rPr lang="en-IN" sz="2400" dirty="0" err="1"/>
              <a:t>V</a:t>
            </a:r>
            <a:r>
              <a:rPr lang="en-IN" sz="2400" baseline="-25000" dirty="0" err="1"/>
              <a:t>c</a:t>
            </a:r>
            <a:r>
              <a:rPr lang="en-IN" sz="2400" dirty="0"/>
              <a:t> = Carrier signal = Sawtooth wave</a:t>
            </a:r>
          </a:p>
          <a:p>
            <a:pPr>
              <a:buFont typeface="Arial" panose="020B0604020202020204" pitchFamily="34" charset="0"/>
              <a:buChar char="•"/>
            </a:pPr>
            <a:r>
              <a:rPr lang="en-IN" sz="2400" dirty="0"/>
              <a:t> m</a:t>
            </a:r>
            <a:r>
              <a:rPr lang="en-IN" sz="2400" baseline="-25000" dirty="0"/>
              <a:t>a</a:t>
            </a:r>
            <a:r>
              <a:rPr lang="en-IN" sz="2400" dirty="0"/>
              <a:t> = </a:t>
            </a:r>
            <a:r>
              <a:rPr lang="en-IN" sz="2400" dirty="0" err="1"/>
              <a:t>V</a:t>
            </a:r>
            <a:r>
              <a:rPr lang="en-IN" sz="2400" baseline="-25000" dirty="0" err="1"/>
              <a:t>m</a:t>
            </a:r>
            <a:r>
              <a:rPr lang="en-IN" sz="2400" dirty="0"/>
              <a:t>/</a:t>
            </a:r>
            <a:r>
              <a:rPr lang="en-IN" sz="2400" dirty="0" err="1"/>
              <a:t>V</a:t>
            </a:r>
            <a:r>
              <a:rPr lang="en-IN" sz="2400" baseline="-25000" dirty="0" err="1"/>
              <a:t>c</a:t>
            </a:r>
            <a:r>
              <a:rPr lang="en-IN" sz="2400" dirty="0"/>
              <a:t> – Modulation index </a:t>
            </a:r>
          </a:p>
          <a:p>
            <a:pPr>
              <a:buFont typeface="Arial" panose="020B0604020202020204" pitchFamily="34" charset="0"/>
              <a:buChar char="•"/>
            </a:pPr>
            <a:r>
              <a:rPr lang="en-IN" sz="2400" dirty="0"/>
              <a:t> m</a:t>
            </a:r>
            <a:r>
              <a:rPr lang="en-IN" sz="2400" baseline="-25000" dirty="0"/>
              <a:t>f</a:t>
            </a:r>
            <a:r>
              <a:rPr lang="en-IN" sz="2400" dirty="0"/>
              <a:t> = f</a:t>
            </a:r>
            <a:r>
              <a:rPr lang="en-IN" sz="2400" baseline="-25000" dirty="0"/>
              <a:t>c</a:t>
            </a:r>
            <a:r>
              <a:rPr lang="en-IN" sz="2400" dirty="0"/>
              <a:t>/</a:t>
            </a:r>
            <a:r>
              <a:rPr lang="en-IN" sz="2400" dirty="0" err="1"/>
              <a:t>f</a:t>
            </a:r>
            <a:r>
              <a:rPr lang="en-IN" sz="2400" baseline="-25000" dirty="0" err="1"/>
              <a:t>m</a:t>
            </a:r>
            <a:r>
              <a:rPr lang="en-IN" sz="2400" dirty="0"/>
              <a:t> – Carrier Frequency Ratio</a:t>
            </a:r>
          </a:p>
          <a:p>
            <a:pPr>
              <a:buFont typeface="Arial" panose="020B0604020202020204" pitchFamily="34" charset="0"/>
              <a:buChar char="•"/>
            </a:pPr>
            <a:r>
              <a:rPr lang="en-IN" sz="2400" dirty="0"/>
              <a:t> When m</a:t>
            </a:r>
            <a:r>
              <a:rPr lang="en-IN" sz="2400" baseline="-25000" dirty="0"/>
              <a:t>a</a:t>
            </a:r>
            <a:r>
              <a:rPr lang="en-IN" sz="2400" dirty="0"/>
              <a:t> is greater than one, the waveform starts clipping. It is called overmodulation.</a:t>
            </a:r>
          </a:p>
          <a:p>
            <a:pPr>
              <a:buFont typeface="Arial" panose="020B0604020202020204" pitchFamily="34" charset="0"/>
              <a:buChar char="•"/>
            </a:pPr>
            <a:r>
              <a:rPr lang="en-IN" sz="2400" dirty="0"/>
              <a:t> Higher m</a:t>
            </a:r>
            <a:r>
              <a:rPr lang="en-IN" sz="2400" baseline="-25000" dirty="0"/>
              <a:t>f</a:t>
            </a:r>
            <a:r>
              <a:rPr lang="en-IN" sz="2400" dirty="0"/>
              <a:t> means more pulses per cycle. It gives better approximation of sine.</a:t>
            </a:r>
          </a:p>
        </p:txBody>
      </p:sp>
      <p:sp>
        <p:nvSpPr>
          <p:cNvPr id="4" name="Slide Number Placeholder 3">
            <a:extLst>
              <a:ext uri="{FF2B5EF4-FFF2-40B4-BE49-F238E27FC236}">
                <a16:creationId xmlns:a16="http://schemas.microsoft.com/office/drawing/2014/main" id="{4E0FDE6F-5CE0-F91A-A3E6-C7976D30987C}"/>
              </a:ext>
            </a:extLst>
          </p:cNvPr>
          <p:cNvSpPr>
            <a:spLocks noGrp="1"/>
          </p:cNvSpPr>
          <p:nvPr>
            <p:ph type="sldNum" sz="quarter" idx="12"/>
          </p:nvPr>
        </p:nvSpPr>
        <p:spPr/>
        <p:txBody>
          <a:bodyPr/>
          <a:lstStyle/>
          <a:p>
            <a:fld id="{4A6792E8-23DE-41A2-810E-14B34D1D8B49}" type="slidenum">
              <a:rPr lang="en-IN" smtClean="0"/>
              <a:t>27</a:t>
            </a:fld>
            <a:endParaRPr lang="en-IN"/>
          </a:p>
        </p:txBody>
      </p:sp>
    </p:spTree>
    <p:extLst>
      <p:ext uri="{BB962C8B-B14F-4D97-AF65-F5344CB8AC3E}">
        <p14:creationId xmlns:p14="http://schemas.microsoft.com/office/powerpoint/2010/main" val="1744872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9FE30-E9F3-F6E9-A627-7A92D4ACC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55D4D-336B-486C-E2BC-27DA0B4AA4C8}"/>
              </a:ext>
            </a:extLst>
          </p:cNvPr>
          <p:cNvSpPr>
            <a:spLocks noGrp="1"/>
          </p:cNvSpPr>
          <p:nvPr>
            <p:ph type="title"/>
          </p:nvPr>
        </p:nvSpPr>
        <p:spPr>
          <a:xfrm>
            <a:off x="1024128" y="585216"/>
            <a:ext cx="9720071" cy="1157859"/>
          </a:xfrm>
        </p:spPr>
        <p:txBody>
          <a:bodyPr>
            <a:normAutofit/>
          </a:bodyPr>
          <a:lstStyle/>
          <a:p>
            <a:r>
              <a:rPr lang="en-IN" sz="4000" dirty="0"/>
              <a:t>How does SPWM work?</a:t>
            </a:r>
          </a:p>
        </p:txBody>
      </p:sp>
      <p:sp>
        <p:nvSpPr>
          <p:cNvPr id="3" name="Content Placeholder 2">
            <a:extLst>
              <a:ext uri="{FF2B5EF4-FFF2-40B4-BE49-F238E27FC236}">
                <a16:creationId xmlns:a16="http://schemas.microsoft.com/office/drawing/2014/main" id="{93199E4E-2688-8D8C-13D5-E54B426A0E3E}"/>
              </a:ext>
            </a:extLst>
          </p:cNvPr>
          <p:cNvSpPr>
            <a:spLocks noGrp="1"/>
          </p:cNvSpPr>
          <p:nvPr>
            <p:ph idx="1"/>
          </p:nvPr>
        </p:nvSpPr>
        <p:spPr>
          <a:xfrm>
            <a:off x="733425" y="1743075"/>
            <a:ext cx="5495925" cy="4743450"/>
          </a:xfrm>
        </p:spPr>
        <p:txBody>
          <a:bodyPr>
            <a:normAutofit/>
          </a:bodyPr>
          <a:lstStyle/>
          <a:p>
            <a:pPr>
              <a:buFont typeface="Arial" panose="020B0604020202020204" pitchFamily="34" charset="0"/>
              <a:buChar char="•"/>
            </a:pPr>
            <a:r>
              <a:rPr lang="en-IN" sz="2400" dirty="0"/>
              <a:t> A good signal is generated if the integral in a small interval dt, is same for pure sine and pwm.</a:t>
            </a:r>
          </a:p>
          <a:p>
            <a:pPr marL="0" indent="0">
              <a:buNone/>
            </a:pPr>
            <a:endParaRPr lang="en-IN" sz="2400" dirty="0"/>
          </a:p>
        </p:txBody>
      </p:sp>
      <p:pic>
        <p:nvPicPr>
          <p:cNvPr id="7" name="Picture 6">
            <a:extLst>
              <a:ext uri="{FF2B5EF4-FFF2-40B4-BE49-F238E27FC236}">
                <a16:creationId xmlns:a16="http://schemas.microsoft.com/office/drawing/2014/main" id="{03BD67F2-7D3A-28F6-6E9D-64627B9EA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501" y="1605171"/>
            <a:ext cx="5495925" cy="4419572"/>
          </a:xfrm>
          <a:prstGeom prst="rect">
            <a:avLst/>
          </a:prstGeom>
        </p:spPr>
      </p:pic>
      <p:sp>
        <p:nvSpPr>
          <p:cNvPr id="4" name="Slide Number Placeholder 3">
            <a:extLst>
              <a:ext uri="{FF2B5EF4-FFF2-40B4-BE49-F238E27FC236}">
                <a16:creationId xmlns:a16="http://schemas.microsoft.com/office/drawing/2014/main" id="{38E20193-37DF-716F-1623-0A6D20634CB4}"/>
              </a:ext>
            </a:extLst>
          </p:cNvPr>
          <p:cNvSpPr>
            <a:spLocks noGrp="1"/>
          </p:cNvSpPr>
          <p:nvPr>
            <p:ph type="sldNum" sz="quarter" idx="12"/>
          </p:nvPr>
        </p:nvSpPr>
        <p:spPr/>
        <p:txBody>
          <a:bodyPr/>
          <a:lstStyle/>
          <a:p>
            <a:fld id="{4A6792E8-23DE-41A2-810E-14B34D1D8B49}" type="slidenum">
              <a:rPr lang="en-IN" smtClean="0"/>
              <a:t>28</a:t>
            </a:fld>
            <a:endParaRPr lang="en-IN"/>
          </a:p>
        </p:txBody>
      </p:sp>
    </p:spTree>
    <p:extLst>
      <p:ext uri="{BB962C8B-B14F-4D97-AF65-F5344CB8AC3E}">
        <p14:creationId xmlns:p14="http://schemas.microsoft.com/office/powerpoint/2010/main" val="3561676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7164-2C4D-A30A-4E51-77F9D411808E}"/>
              </a:ext>
            </a:extLst>
          </p:cNvPr>
          <p:cNvSpPr>
            <a:spLocks noGrp="1"/>
          </p:cNvSpPr>
          <p:nvPr>
            <p:ph type="title"/>
          </p:nvPr>
        </p:nvSpPr>
        <p:spPr/>
        <p:txBody>
          <a:bodyPr/>
          <a:lstStyle/>
          <a:p>
            <a:r>
              <a:rPr lang="en-IN" dirty="0"/>
              <a:t>Implementation – Simple circuit</a:t>
            </a:r>
          </a:p>
        </p:txBody>
      </p:sp>
      <p:pic>
        <p:nvPicPr>
          <p:cNvPr id="5" name="Picture 4">
            <a:extLst>
              <a:ext uri="{FF2B5EF4-FFF2-40B4-BE49-F238E27FC236}">
                <a16:creationId xmlns:a16="http://schemas.microsoft.com/office/drawing/2014/main" id="{3F107E69-1654-9794-BD15-04CB3836DA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400" y="2084832"/>
            <a:ext cx="4060331" cy="3650530"/>
          </a:xfrm>
          <a:prstGeom prst="rect">
            <a:avLst/>
          </a:prstGeom>
        </p:spPr>
      </p:pic>
      <p:pic>
        <p:nvPicPr>
          <p:cNvPr id="1026" name="Picture 2">
            <a:extLst>
              <a:ext uri="{FF2B5EF4-FFF2-40B4-BE49-F238E27FC236}">
                <a16:creationId xmlns:a16="http://schemas.microsoft.com/office/drawing/2014/main" id="{EF9F8F6C-F40C-70D0-5B04-5B34C4DD1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18" y="2084832"/>
            <a:ext cx="5351646" cy="365053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A629756-51F6-E1A8-6F39-B61CDACDB9B1}"/>
              </a:ext>
            </a:extLst>
          </p:cNvPr>
          <p:cNvSpPr>
            <a:spLocks noGrp="1"/>
          </p:cNvSpPr>
          <p:nvPr>
            <p:ph type="sldNum" sz="quarter" idx="12"/>
          </p:nvPr>
        </p:nvSpPr>
        <p:spPr/>
        <p:txBody>
          <a:bodyPr/>
          <a:lstStyle/>
          <a:p>
            <a:fld id="{4A6792E8-23DE-41A2-810E-14B34D1D8B49}" type="slidenum">
              <a:rPr lang="en-IN" smtClean="0"/>
              <a:t>29</a:t>
            </a:fld>
            <a:endParaRPr lang="en-IN"/>
          </a:p>
        </p:txBody>
      </p:sp>
    </p:spTree>
    <p:extLst>
      <p:ext uri="{BB962C8B-B14F-4D97-AF65-F5344CB8AC3E}">
        <p14:creationId xmlns:p14="http://schemas.microsoft.com/office/powerpoint/2010/main" val="537236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06B5-7771-5400-7770-B12C8BE66216}"/>
              </a:ext>
            </a:extLst>
          </p:cNvPr>
          <p:cNvSpPr>
            <a:spLocks noGrp="1"/>
          </p:cNvSpPr>
          <p:nvPr>
            <p:ph type="title"/>
          </p:nvPr>
        </p:nvSpPr>
        <p:spPr/>
        <p:txBody>
          <a:bodyPr>
            <a:normAutofit/>
          </a:bodyPr>
          <a:lstStyle/>
          <a:p>
            <a:r>
              <a:rPr lang="en-IN" sz="3600" dirty="0"/>
              <a:t>Voltage source vs Current source inverters</a:t>
            </a:r>
          </a:p>
        </p:txBody>
      </p:sp>
      <p:sp>
        <p:nvSpPr>
          <p:cNvPr id="4" name="Text Placeholder 3">
            <a:extLst>
              <a:ext uri="{FF2B5EF4-FFF2-40B4-BE49-F238E27FC236}">
                <a16:creationId xmlns:a16="http://schemas.microsoft.com/office/drawing/2014/main" id="{58673D5B-8499-073C-2027-539089AEBCB1}"/>
              </a:ext>
            </a:extLst>
          </p:cNvPr>
          <p:cNvSpPr>
            <a:spLocks noGrp="1"/>
          </p:cNvSpPr>
          <p:nvPr>
            <p:ph type="body" idx="1"/>
          </p:nvPr>
        </p:nvSpPr>
        <p:spPr/>
        <p:txBody>
          <a:bodyPr/>
          <a:lstStyle/>
          <a:p>
            <a:r>
              <a:rPr lang="en-IN" dirty="0"/>
              <a:t>VSI</a:t>
            </a:r>
          </a:p>
        </p:txBody>
      </p:sp>
      <p:sp>
        <p:nvSpPr>
          <p:cNvPr id="5" name="Content Placeholder 4">
            <a:extLst>
              <a:ext uri="{FF2B5EF4-FFF2-40B4-BE49-F238E27FC236}">
                <a16:creationId xmlns:a16="http://schemas.microsoft.com/office/drawing/2014/main" id="{79EE3167-6E25-8B02-8138-B28221880C45}"/>
              </a:ext>
            </a:extLst>
          </p:cNvPr>
          <p:cNvSpPr>
            <a:spLocks noGrp="1"/>
          </p:cNvSpPr>
          <p:nvPr>
            <p:ph sz="half" idx="2"/>
          </p:nvPr>
        </p:nvSpPr>
        <p:spPr/>
        <p:txBody>
          <a:bodyPr>
            <a:normAutofit/>
          </a:bodyPr>
          <a:lstStyle/>
          <a:p>
            <a:r>
              <a:rPr lang="en-IN" sz="2400" dirty="0"/>
              <a:t>Constant output voltage</a:t>
            </a:r>
          </a:p>
          <a:p>
            <a:r>
              <a:rPr lang="en-IN" sz="2400" dirty="0"/>
              <a:t>Large capacitor placed in parallel to the voltage source</a:t>
            </a:r>
          </a:p>
          <a:p>
            <a:r>
              <a:rPr lang="en-IN" sz="2400" dirty="0"/>
              <a:t>Does not have built in protection against short circuits</a:t>
            </a:r>
          </a:p>
        </p:txBody>
      </p:sp>
      <p:sp>
        <p:nvSpPr>
          <p:cNvPr id="6" name="Text Placeholder 5">
            <a:extLst>
              <a:ext uri="{FF2B5EF4-FFF2-40B4-BE49-F238E27FC236}">
                <a16:creationId xmlns:a16="http://schemas.microsoft.com/office/drawing/2014/main" id="{8E2C4C22-10A3-2E14-ED53-B453F803AF74}"/>
              </a:ext>
            </a:extLst>
          </p:cNvPr>
          <p:cNvSpPr>
            <a:spLocks noGrp="1"/>
          </p:cNvSpPr>
          <p:nvPr>
            <p:ph type="body" sz="quarter" idx="3"/>
          </p:nvPr>
        </p:nvSpPr>
        <p:spPr/>
        <p:txBody>
          <a:bodyPr/>
          <a:lstStyle/>
          <a:p>
            <a:r>
              <a:rPr lang="en-IN" dirty="0"/>
              <a:t>CSI</a:t>
            </a:r>
          </a:p>
        </p:txBody>
      </p:sp>
      <p:sp>
        <p:nvSpPr>
          <p:cNvPr id="7" name="Content Placeholder 6">
            <a:extLst>
              <a:ext uri="{FF2B5EF4-FFF2-40B4-BE49-F238E27FC236}">
                <a16:creationId xmlns:a16="http://schemas.microsoft.com/office/drawing/2014/main" id="{3AB8986D-16C5-4FA1-F558-92EC032A4569}"/>
              </a:ext>
            </a:extLst>
          </p:cNvPr>
          <p:cNvSpPr>
            <a:spLocks noGrp="1"/>
          </p:cNvSpPr>
          <p:nvPr>
            <p:ph sz="quarter" idx="4"/>
          </p:nvPr>
        </p:nvSpPr>
        <p:spPr/>
        <p:txBody>
          <a:bodyPr>
            <a:normAutofit/>
          </a:bodyPr>
          <a:lstStyle/>
          <a:p>
            <a:r>
              <a:rPr lang="en-IN" sz="2400" dirty="0"/>
              <a:t>Constant output current</a:t>
            </a:r>
          </a:p>
          <a:p>
            <a:r>
              <a:rPr lang="en-IN" sz="2400" dirty="0"/>
              <a:t>Large inductor placed in series with the voltage source</a:t>
            </a:r>
          </a:p>
          <a:p>
            <a:r>
              <a:rPr lang="en-IN" sz="2400" dirty="0"/>
              <a:t>Has built in protection against short circuits</a:t>
            </a:r>
          </a:p>
        </p:txBody>
      </p:sp>
      <p:sp>
        <p:nvSpPr>
          <p:cNvPr id="3" name="Slide Number Placeholder 2">
            <a:extLst>
              <a:ext uri="{FF2B5EF4-FFF2-40B4-BE49-F238E27FC236}">
                <a16:creationId xmlns:a16="http://schemas.microsoft.com/office/drawing/2014/main" id="{B1543A8B-0F49-4A1B-122A-C77E7D0A0C55}"/>
              </a:ext>
            </a:extLst>
          </p:cNvPr>
          <p:cNvSpPr>
            <a:spLocks noGrp="1"/>
          </p:cNvSpPr>
          <p:nvPr>
            <p:ph type="sldNum" sz="quarter" idx="12"/>
          </p:nvPr>
        </p:nvSpPr>
        <p:spPr/>
        <p:txBody>
          <a:bodyPr/>
          <a:lstStyle/>
          <a:p>
            <a:fld id="{4A6792E8-23DE-41A2-810E-14B34D1D8B49}" type="slidenum">
              <a:rPr lang="en-IN" sz="1800" smtClean="0"/>
              <a:t>3</a:t>
            </a:fld>
            <a:endParaRPr lang="en-IN" sz="1800" dirty="0"/>
          </a:p>
        </p:txBody>
      </p:sp>
    </p:spTree>
    <p:extLst>
      <p:ext uri="{BB962C8B-B14F-4D97-AF65-F5344CB8AC3E}">
        <p14:creationId xmlns:p14="http://schemas.microsoft.com/office/powerpoint/2010/main" val="1131675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EB810-107D-FC8D-11BA-43C89FA78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73D496-8C68-E9AE-D51B-02E61D61EBBA}"/>
              </a:ext>
            </a:extLst>
          </p:cNvPr>
          <p:cNvSpPr>
            <a:spLocks noGrp="1"/>
          </p:cNvSpPr>
          <p:nvPr>
            <p:ph type="title"/>
          </p:nvPr>
        </p:nvSpPr>
        <p:spPr/>
        <p:txBody>
          <a:bodyPr/>
          <a:lstStyle/>
          <a:p>
            <a:r>
              <a:rPr lang="en-IN" dirty="0"/>
              <a:t>Simulation – LTSPICE</a:t>
            </a:r>
          </a:p>
        </p:txBody>
      </p:sp>
      <p:pic>
        <p:nvPicPr>
          <p:cNvPr id="11" name="Picture 10">
            <a:extLst>
              <a:ext uri="{FF2B5EF4-FFF2-40B4-BE49-F238E27FC236}">
                <a16:creationId xmlns:a16="http://schemas.microsoft.com/office/drawing/2014/main" id="{647506FC-FD67-965B-0217-C096859642F8}"/>
              </a:ext>
            </a:extLst>
          </p:cNvPr>
          <p:cNvPicPr>
            <a:picLocks noChangeAspect="1"/>
          </p:cNvPicPr>
          <p:nvPr/>
        </p:nvPicPr>
        <p:blipFill>
          <a:blip r:embed="rId3"/>
          <a:stretch>
            <a:fillRect/>
          </a:stretch>
        </p:blipFill>
        <p:spPr>
          <a:xfrm>
            <a:off x="1307646" y="2322694"/>
            <a:ext cx="9710057" cy="2212611"/>
          </a:xfrm>
          <a:prstGeom prst="rect">
            <a:avLst/>
          </a:prstGeom>
        </p:spPr>
      </p:pic>
      <p:sp>
        <p:nvSpPr>
          <p:cNvPr id="3" name="Slide Number Placeholder 2">
            <a:extLst>
              <a:ext uri="{FF2B5EF4-FFF2-40B4-BE49-F238E27FC236}">
                <a16:creationId xmlns:a16="http://schemas.microsoft.com/office/drawing/2014/main" id="{0291F9A1-ABFA-3AAE-D1A5-63B1A48D26B8}"/>
              </a:ext>
            </a:extLst>
          </p:cNvPr>
          <p:cNvSpPr>
            <a:spLocks noGrp="1"/>
          </p:cNvSpPr>
          <p:nvPr>
            <p:ph type="sldNum" sz="quarter" idx="12"/>
          </p:nvPr>
        </p:nvSpPr>
        <p:spPr/>
        <p:txBody>
          <a:bodyPr/>
          <a:lstStyle/>
          <a:p>
            <a:fld id="{4A6792E8-23DE-41A2-810E-14B34D1D8B49}" type="slidenum">
              <a:rPr lang="en-IN" smtClean="0"/>
              <a:t>30</a:t>
            </a:fld>
            <a:endParaRPr lang="en-IN"/>
          </a:p>
        </p:txBody>
      </p:sp>
    </p:spTree>
    <p:extLst>
      <p:ext uri="{BB962C8B-B14F-4D97-AF65-F5344CB8AC3E}">
        <p14:creationId xmlns:p14="http://schemas.microsoft.com/office/powerpoint/2010/main" val="1500330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9C6FB-1F49-EA8B-D894-DA769E8A7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CF5E5-9344-DB74-72B6-F06BA11108FD}"/>
              </a:ext>
            </a:extLst>
          </p:cNvPr>
          <p:cNvSpPr>
            <a:spLocks noGrp="1"/>
          </p:cNvSpPr>
          <p:nvPr>
            <p:ph type="title"/>
          </p:nvPr>
        </p:nvSpPr>
        <p:spPr/>
        <p:txBody>
          <a:bodyPr/>
          <a:lstStyle/>
          <a:p>
            <a:r>
              <a:rPr lang="en-IN" dirty="0"/>
              <a:t>Simulation – LTSPICE</a:t>
            </a:r>
          </a:p>
        </p:txBody>
      </p:sp>
      <p:pic>
        <p:nvPicPr>
          <p:cNvPr id="15" name="Content Placeholder 14">
            <a:extLst>
              <a:ext uri="{FF2B5EF4-FFF2-40B4-BE49-F238E27FC236}">
                <a16:creationId xmlns:a16="http://schemas.microsoft.com/office/drawing/2014/main" id="{E471C766-F257-4FCE-ADB2-90DB3ED37D0A}"/>
              </a:ext>
            </a:extLst>
          </p:cNvPr>
          <p:cNvPicPr>
            <a:picLocks noGrp="1" noChangeAspect="1"/>
          </p:cNvPicPr>
          <p:nvPr>
            <p:ph idx="1"/>
          </p:nvPr>
        </p:nvPicPr>
        <p:blipFill>
          <a:blip r:embed="rId3"/>
          <a:stretch>
            <a:fillRect/>
          </a:stretch>
        </p:blipFill>
        <p:spPr>
          <a:xfrm>
            <a:off x="1370580" y="3781561"/>
            <a:ext cx="9026978" cy="2059942"/>
          </a:xfrm>
        </p:spPr>
      </p:pic>
      <p:grpSp>
        <p:nvGrpSpPr>
          <p:cNvPr id="5" name="Group 4">
            <a:extLst>
              <a:ext uri="{FF2B5EF4-FFF2-40B4-BE49-F238E27FC236}">
                <a16:creationId xmlns:a16="http://schemas.microsoft.com/office/drawing/2014/main" id="{3FF9A6C9-8F58-B7E7-D8ED-BB5EE18F7174}"/>
              </a:ext>
            </a:extLst>
          </p:cNvPr>
          <p:cNvGrpSpPr/>
          <p:nvPr/>
        </p:nvGrpSpPr>
        <p:grpSpPr>
          <a:xfrm>
            <a:off x="1370580" y="1724025"/>
            <a:ext cx="9026978" cy="2057536"/>
            <a:chOff x="1034143" y="1687745"/>
            <a:chExt cx="9710057" cy="2522441"/>
          </a:xfrm>
        </p:grpSpPr>
        <p:pic>
          <p:nvPicPr>
            <p:cNvPr id="11" name="Picture 10">
              <a:extLst>
                <a:ext uri="{FF2B5EF4-FFF2-40B4-BE49-F238E27FC236}">
                  <a16:creationId xmlns:a16="http://schemas.microsoft.com/office/drawing/2014/main" id="{A93058C3-D24A-58CF-C00D-0DCDD91F235F}"/>
                </a:ext>
              </a:extLst>
            </p:cNvPr>
            <p:cNvPicPr>
              <a:picLocks noChangeAspect="1"/>
            </p:cNvPicPr>
            <p:nvPr/>
          </p:nvPicPr>
          <p:blipFill>
            <a:blip r:embed="rId4"/>
            <a:stretch>
              <a:fillRect/>
            </a:stretch>
          </p:blipFill>
          <p:spPr>
            <a:xfrm>
              <a:off x="1034143" y="1687745"/>
              <a:ext cx="9710057" cy="2212611"/>
            </a:xfrm>
            <a:prstGeom prst="rect">
              <a:avLst/>
            </a:prstGeom>
          </p:spPr>
        </p:pic>
        <p:sp>
          <p:nvSpPr>
            <p:cNvPr id="27" name="Rectangle 26">
              <a:extLst>
                <a:ext uri="{FF2B5EF4-FFF2-40B4-BE49-F238E27FC236}">
                  <a16:creationId xmlns:a16="http://schemas.microsoft.com/office/drawing/2014/main" id="{26FFB067-816E-DEC6-D07D-E2C95B6881A5}"/>
                </a:ext>
              </a:extLst>
            </p:cNvPr>
            <p:cNvSpPr/>
            <p:nvPr/>
          </p:nvSpPr>
          <p:spPr>
            <a:xfrm>
              <a:off x="1447800" y="2046514"/>
              <a:ext cx="244475" cy="859972"/>
            </a:xfrm>
            <a:prstGeom prst="rect">
              <a:avLst/>
            </a:prstGeom>
            <a:solidFill>
              <a:srgbClr val="FF1D1D">
                <a:alpha val="61961"/>
              </a:srgb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628B049F-6799-FFF1-9AEF-17959BDDE4E5}"/>
                </a:ext>
              </a:extLst>
            </p:cNvPr>
            <p:cNvCxnSpPr>
              <a:stCxn id="27" idx="2"/>
            </p:cNvCxnSpPr>
            <p:nvPr/>
          </p:nvCxnSpPr>
          <p:spPr>
            <a:xfrm>
              <a:off x="1570038" y="2906486"/>
              <a:ext cx="11112" cy="1303700"/>
            </a:xfrm>
            <a:prstGeom prst="straightConnector1">
              <a:avLst/>
            </a:prstGeom>
            <a:ln w="38100">
              <a:solidFill>
                <a:srgbClr val="FF1D1D"/>
              </a:solidFill>
              <a:tailEnd type="triangle"/>
            </a:ln>
          </p:spPr>
          <p:style>
            <a:lnRef idx="2">
              <a:schemeClr val="accent1"/>
            </a:lnRef>
            <a:fillRef idx="0">
              <a:schemeClr val="accent1"/>
            </a:fillRef>
            <a:effectRef idx="1">
              <a:schemeClr val="accent1"/>
            </a:effectRef>
            <a:fontRef idx="minor">
              <a:schemeClr val="tx1"/>
            </a:fontRef>
          </p:style>
        </p:cxnSp>
      </p:grpSp>
      <p:sp>
        <p:nvSpPr>
          <p:cNvPr id="3" name="Slide Number Placeholder 2">
            <a:extLst>
              <a:ext uri="{FF2B5EF4-FFF2-40B4-BE49-F238E27FC236}">
                <a16:creationId xmlns:a16="http://schemas.microsoft.com/office/drawing/2014/main" id="{1010552E-E124-BA41-686C-F65FF5064F62}"/>
              </a:ext>
            </a:extLst>
          </p:cNvPr>
          <p:cNvSpPr>
            <a:spLocks noGrp="1"/>
          </p:cNvSpPr>
          <p:nvPr>
            <p:ph type="sldNum" sz="quarter" idx="12"/>
          </p:nvPr>
        </p:nvSpPr>
        <p:spPr/>
        <p:txBody>
          <a:bodyPr/>
          <a:lstStyle/>
          <a:p>
            <a:fld id="{4A6792E8-23DE-41A2-810E-14B34D1D8B49}" type="slidenum">
              <a:rPr lang="en-IN" smtClean="0"/>
              <a:t>31</a:t>
            </a:fld>
            <a:endParaRPr lang="en-IN"/>
          </a:p>
        </p:txBody>
      </p:sp>
    </p:spTree>
    <p:extLst>
      <p:ext uri="{BB962C8B-B14F-4D97-AF65-F5344CB8AC3E}">
        <p14:creationId xmlns:p14="http://schemas.microsoft.com/office/powerpoint/2010/main" val="3018659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3D272-84F2-073D-C8F1-930DE12902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36A75-E18B-F8D8-85E7-163CBD591AE1}"/>
              </a:ext>
            </a:extLst>
          </p:cNvPr>
          <p:cNvSpPr>
            <a:spLocks noGrp="1"/>
          </p:cNvSpPr>
          <p:nvPr>
            <p:ph type="title"/>
          </p:nvPr>
        </p:nvSpPr>
        <p:spPr/>
        <p:txBody>
          <a:bodyPr/>
          <a:lstStyle/>
          <a:p>
            <a:r>
              <a:rPr lang="en-IN" dirty="0"/>
              <a:t>Simulation – LTSPICE</a:t>
            </a:r>
          </a:p>
        </p:txBody>
      </p:sp>
      <p:pic>
        <p:nvPicPr>
          <p:cNvPr id="6" name="Picture 5">
            <a:extLst>
              <a:ext uri="{FF2B5EF4-FFF2-40B4-BE49-F238E27FC236}">
                <a16:creationId xmlns:a16="http://schemas.microsoft.com/office/drawing/2014/main" id="{19036E65-F97C-365E-CA88-86B1B9A5DE22}"/>
              </a:ext>
            </a:extLst>
          </p:cNvPr>
          <p:cNvPicPr>
            <a:picLocks noChangeAspect="1"/>
          </p:cNvPicPr>
          <p:nvPr/>
        </p:nvPicPr>
        <p:blipFill>
          <a:blip r:embed="rId3"/>
          <a:stretch>
            <a:fillRect/>
          </a:stretch>
        </p:blipFill>
        <p:spPr>
          <a:xfrm>
            <a:off x="1409700" y="2426556"/>
            <a:ext cx="9372600" cy="2004887"/>
          </a:xfrm>
          <a:prstGeom prst="rect">
            <a:avLst/>
          </a:prstGeom>
        </p:spPr>
      </p:pic>
      <p:sp>
        <p:nvSpPr>
          <p:cNvPr id="3" name="Slide Number Placeholder 2">
            <a:extLst>
              <a:ext uri="{FF2B5EF4-FFF2-40B4-BE49-F238E27FC236}">
                <a16:creationId xmlns:a16="http://schemas.microsoft.com/office/drawing/2014/main" id="{CC6C69F9-0923-52AF-BD9A-F0D1F05E8A2F}"/>
              </a:ext>
            </a:extLst>
          </p:cNvPr>
          <p:cNvSpPr>
            <a:spLocks noGrp="1"/>
          </p:cNvSpPr>
          <p:nvPr>
            <p:ph type="sldNum" sz="quarter" idx="12"/>
          </p:nvPr>
        </p:nvSpPr>
        <p:spPr/>
        <p:txBody>
          <a:bodyPr/>
          <a:lstStyle/>
          <a:p>
            <a:fld id="{4A6792E8-23DE-41A2-810E-14B34D1D8B49}" type="slidenum">
              <a:rPr lang="en-IN" smtClean="0"/>
              <a:t>32</a:t>
            </a:fld>
            <a:endParaRPr lang="en-IN"/>
          </a:p>
        </p:txBody>
      </p:sp>
    </p:spTree>
    <p:extLst>
      <p:ext uri="{BB962C8B-B14F-4D97-AF65-F5344CB8AC3E}">
        <p14:creationId xmlns:p14="http://schemas.microsoft.com/office/powerpoint/2010/main" val="458706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8B2A5-AE02-25AC-B980-546D31290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445723-AB71-EEF5-2A01-3486D8BA1A00}"/>
              </a:ext>
            </a:extLst>
          </p:cNvPr>
          <p:cNvSpPr>
            <a:spLocks noGrp="1"/>
          </p:cNvSpPr>
          <p:nvPr>
            <p:ph type="title"/>
          </p:nvPr>
        </p:nvSpPr>
        <p:spPr/>
        <p:txBody>
          <a:bodyPr/>
          <a:lstStyle/>
          <a:p>
            <a:r>
              <a:rPr lang="en-IN" dirty="0"/>
              <a:t>Simulation - Simulink</a:t>
            </a:r>
          </a:p>
        </p:txBody>
      </p:sp>
      <p:pic>
        <p:nvPicPr>
          <p:cNvPr id="5" name="Content Placeholder 4">
            <a:extLst>
              <a:ext uri="{FF2B5EF4-FFF2-40B4-BE49-F238E27FC236}">
                <a16:creationId xmlns:a16="http://schemas.microsoft.com/office/drawing/2014/main" id="{992CDC62-9492-D3D1-4B83-4EF67CC5970B}"/>
              </a:ext>
            </a:extLst>
          </p:cNvPr>
          <p:cNvPicPr>
            <a:picLocks noGrp="1" noChangeAspect="1"/>
          </p:cNvPicPr>
          <p:nvPr>
            <p:ph idx="1"/>
          </p:nvPr>
        </p:nvPicPr>
        <p:blipFill>
          <a:blip r:embed="rId3"/>
          <a:stretch>
            <a:fillRect/>
          </a:stretch>
        </p:blipFill>
        <p:spPr>
          <a:xfrm>
            <a:off x="2432905" y="1571518"/>
            <a:ext cx="7326190" cy="4813407"/>
          </a:xfrm>
          <a:ln>
            <a:solidFill>
              <a:schemeClr val="tx1">
                <a:lumMod val="95000"/>
                <a:lumOff val="5000"/>
              </a:schemeClr>
            </a:solidFill>
          </a:ln>
        </p:spPr>
      </p:pic>
      <p:sp>
        <p:nvSpPr>
          <p:cNvPr id="3" name="Slide Number Placeholder 2">
            <a:extLst>
              <a:ext uri="{FF2B5EF4-FFF2-40B4-BE49-F238E27FC236}">
                <a16:creationId xmlns:a16="http://schemas.microsoft.com/office/drawing/2014/main" id="{68A2686C-9938-500E-161E-7C02AF3EE1CF}"/>
              </a:ext>
            </a:extLst>
          </p:cNvPr>
          <p:cNvSpPr>
            <a:spLocks noGrp="1"/>
          </p:cNvSpPr>
          <p:nvPr>
            <p:ph type="sldNum" sz="quarter" idx="12"/>
          </p:nvPr>
        </p:nvSpPr>
        <p:spPr/>
        <p:txBody>
          <a:bodyPr/>
          <a:lstStyle/>
          <a:p>
            <a:fld id="{4A6792E8-23DE-41A2-810E-14B34D1D8B49}" type="slidenum">
              <a:rPr lang="en-IN" smtClean="0"/>
              <a:t>33</a:t>
            </a:fld>
            <a:endParaRPr lang="en-IN"/>
          </a:p>
        </p:txBody>
      </p:sp>
    </p:spTree>
    <p:extLst>
      <p:ext uri="{BB962C8B-B14F-4D97-AF65-F5344CB8AC3E}">
        <p14:creationId xmlns:p14="http://schemas.microsoft.com/office/powerpoint/2010/main" val="949282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FD3C5-92EE-0349-5CB2-C15B3BF1F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23A80-8D11-61E9-6647-B609D67E34B4}"/>
              </a:ext>
            </a:extLst>
          </p:cNvPr>
          <p:cNvSpPr>
            <a:spLocks noGrp="1"/>
          </p:cNvSpPr>
          <p:nvPr>
            <p:ph type="title"/>
          </p:nvPr>
        </p:nvSpPr>
        <p:spPr/>
        <p:txBody>
          <a:bodyPr/>
          <a:lstStyle/>
          <a:p>
            <a:r>
              <a:rPr lang="en-IN" dirty="0"/>
              <a:t>Simulation - Simulink</a:t>
            </a:r>
          </a:p>
        </p:txBody>
      </p:sp>
      <p:pic>
        <p:nvPicPr>
          <p:cNvPr id="5" name="Content Placeholder 4">
            <a:extLst>
              <a:ext uri="{FF2B5EF4-FFF2-40B4-BE49-F238E27FC236}">
                <a16:creationId xmlns:a16="http://schemas.microsoft.com/office/drawing/2014/main" id="{A0480096-6CF6-1350-749D-D1F71221293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19303" y="2084832"/>
            <a:ext cx="4600513" cy="3022600"/>
          </a:xfrm>
          <a:ln>
            <a:solidFill>
              <a:schemeClr val="tx1">
                <a:lumMod val="95000"/>
                <a:lumOff val="5000"/>
              </a:schemeClr>
            </a:solidFill>
          </a:ln>
        </p:spPr>
      </p:pic>
      <p:pic>
        <p:nvPicPr>
          <p:cNvPr id="4" name="Picture 3">
            <a:extLst>
              <a:ext uri="{FF2B5EF4-FFF2-40B4-BE49-F238E27FC236}">
                <a16:creationId xmlns:a16="http://schemas.microsoft.com/office/drawing/2014/main" id="{E1A1DCFC-6DC4-3E10-5CFC-85A5067177D8}"/>
              </a:ext>
            </a:extLst>
          </p:cNvPr>
          <p:cNvPicPr>
            <a:picLocks noChangeAspect="1"/>
          </p:cNvPicPr>
          <p:nvPr/>
        </p:nvPicPr>
        <p:blipFill>
          <a:blip r:embed="rId4"/>
          <a:stretch>
            <a:fillRect/>
          </a:stretch>
        </p:blipFill>
        <p:spPr>
          <a:xfrm>
            <a:off x="5286375" y="2232919"/>
            <a:ext cx="5987036" cy="2726425"/>
          </a:xfrm>
          <a:prstGeom prst="rect">
            <a:avLst/>
          </a:prstGeom>
        </p:spPr>
      </p:pic>
      <p:sp>
        <p:nvSpPr>
          <p:cNvPr id="3" name="Slide Number Placeholder 2">
            <a:extLst>
              <a:ext uri="{FF2B5EF4-FFF2-40B4-BE49-F238E27FC236}">
                <a16:creationId xmlns:a16="http://schemas.microsoft.com/office/drawing/2014/main" id="{90CEB414-32CF-1F2F-1108-F1D16C0FF08C}"/>
              </a:ext>
            </a:extLst>
          </p:cNvPr>
          <p:cNvSpPr>
            <a:spLocks noGrp="1"/>
          </p:cNvSpPr>
          <p:nvPr>
            <p:ph type="sldNum" sz="quarter" idx="12"/>
          </p:nvPr>
        </p:nvSpPr>
        <p:spPr/>
        <p:txBody>
          <a:bodyPr/>
          <a:lstStyle/>
          <a:p>
            <a:fld id="{4A6792E8-23DE-41A2-810E-14B34D1D8B49}" type="slidenum">
              <a:rPr lang="en-IN" smtClean="0"/>
              <a:t>34</a:t>
            </a:fld>
            <a:endParaRPr lang="en-IN"/>
          </a:p>
        </p:txBody>
      </p:sp>
    </p:spTree>
    <p:extLst>
      <p:ext uri="{BB962C8B-B14F-4D97-AF65-F5344CB8AC3E}">
        <p14:creationId xmlns:p14="http://schemas.microsoft.com/office/powerpoint/2010/main" val="1780187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90C6F-BB86-88C2-A153-E441DEEE1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31C130-D6BE-F631-9223-6E579FE23BB9}"/>
              </a:ext>
            </a:extLst>
          </p:cNvPr>
          <p:cNvSpPr>
            <a:spLocks noGrp="1"/>
          </p:cNvSpPr>
          <p:nvPr>
            <p:ph type="title"/>
          </p:nvPr>
        </p:nvSpPr>
        <p:spPr/>
        <p:txBody>
          <a:bodyPr/>
          <a:lstStyle/>
          <a:p>
            <a:r>
              <a:rPr lang="en-IN" dirty="0"/>
              <a:t>Simulink – Square Wave</a:t>
            </a:r>
          </a:p>
        </p:txBody>
      </p:sp>
      <p:pic>
        <p:nvPicPr>
          <p:cNvPr id="8" name="Picture 7">
            <a:extLst>
              <a:ext uri="{FF2B5EF4-FFF2-40B4-BE49-F238E27FC236}">
                <a16:creationId xmlns:a16="http://schemas.microsoft.com/office/drawing/2014/main" id="{56BBB43B-21D3-1FD9-BBEF-5D07A16B6ABB}"/>
              </a:ext>
            </a:extLst>
          </p:cNvPr>
          <p:cNvPicPr>
            <a:picLocks noChangeAspect="1"/>
          </p:cNvPicPr>
          <p:nvPr/>
        </p:nvPicPr>
        <p:blipFill>
          <a:blip r:embed="rId3"/>
          <a:stretch>
            <a:fillRect/>
          </a:stretch>
        </p:blipFill>
        <p:spPr>
          <a:xfrm>
            <a:off x="590550" y="2432133"/>
            <a:ext cx="5505450" cy="2341036"/>
          </a:xfrm>
          <a:prstGeom prst="rect">
            <a:avLst/>
          </a:prstGeom>
          <a:ln>
            <a:solidFill>
              <a:schemeClr val="tx1">
                <a:lumMod val="95000"/>
                <a:lumOff val="5000"/>
              </a:schemeClr>
            </a:solidFill>
          </a:ln>
        </p:spPr>
      </p:pic>
      <p:pic>
        <p:nvPicPr>
          <p:cNvPr id="10" name="Picture 9">
            <a:extLst>
              <a:ext uri="{FF2B5EF4-FFF2-40B4-BE49-F238E27FC236}">
                <a16:creationId xmlns:a16="http://schemas.microsoft.com/office/drawing/2014/main" id="{A94D9DEF-88B6-CC6A-5606-391F4CD5888E}"/>
              </a:ext>
            </a:extLst>
          </p:cNvPr>
          <p:cNvPicPr>
            <a:picLocks noChangeAspect="1"/>
          </p:cNvPicPr>
          <p:nvPr/>
        </p:nvPicPr>
        <p:blipFill>
          <a:blip r:embed="rId4"/>
          <a:stretch>
            <a:fillRect/>
          </a:stretch>
        </p:blipFill>
        <p:spPr>
          <a:xfrm>
            <a:off x="6276976" y="2351853"/>
            <a:ext cx="5915024" cy="2774988"/>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46D8F46A-B689-0DAD-0573-A2DFF0DF6E93}"/>
              </a:ext>
            </a:extLst>
          </p:cNvPr>
          <p:cNvSpPr txBox="1"/>
          <p:nvPr/>
        </p:nvSpPr>
        <p:spPr>
          <a:xfrm>
            <a:off x="1171575" y="4924425"/>
            <a:ext cx="3962400" cy="369332"/>
          </a:xfrm>
          <a:prstGeom prst="rect">
            <a:avLst/>
          </a:prstGeom>
          <a:noFill/>
        </p:spPr>
        <p:txBody>
          <a:bodyPr wrap="square" rtlCol="0">
            <a:spAutoFit/>
          </a:bodyPr>
          <a:lstStyle/>
          <a:p>
            <a:pPr algn="ctr"/>
            <a:r>
              <a:rPr lang="en-IN" dirty="0"/>
              <a:t>Output Voltage Waveform</a:t>
            </a:r>
          </a:p>
        </p:txBody>
      </p:sp>
      <p:sp>
        <p:nvSpPr>
          <p:cNvPr id="12" name="TextBox 11">
            <a:extLst>
              <a:ext uri="{FF2B5EF4-FFF2-40B4-BE49-F238E27FC236}">
                <a16:creationId xmlns:a16="http://schemas.microsoft.com/office/drawing/2014/main" id="{E1342E75-1678-CE20-594E-4186945EA16A}"/>
              </a:ext>
            </a:extLst>
          </p:cNvPr>
          <p:cNvSpPr txBox="1"/>
          <p:nvPr/>
        </p:nvSpPr>
        <p:spPr>
          <a:xfrm>
            <a:off x="7058025" y="5293757"/>
            <a:ext cx="4600575" cy="369332"/>
          </a:xfrm>
          <a:prstGeom prst="rect">
            <a:avLst/>
          </a:prstGeom>
          <a:noFill/>
        </p:spPr>
        <p:txBody>
          <a:bodyPr wrap="square" rtlCol="0">
            <a:spAutoFit/>
          </a:bodyPr>
          <a:lstStyle/>
          <a:p>
            <a:pPr algn="ctr"/>
            <a:r>
              <a:rPr lang="en-IN" dirty="0"/>
              <a:t>Current through RL load waveform</a:t>
            </a:r>
          </a:p>
        </p:txBody>
      </p:sp>
      <p:sp>
        <p:nvSpPr>
          <p:cNvPr id="3" name="Slide Number Placeholder 2">
            <a:extLst>
              <a:ext uri="{FF2B5EF4-FFF2-40B4-BE49-F238E27FC236}">
                <a16:creationId xmlns:a16="http://schemas.microsoft.com/office/drawing/2014/main" id="{1603EDF7-8C78-6909-4ACC-B9136B5FF52D}"/>
              </a:ext>
            </a:extLst>
          </p:cNvPr>
          <p:cNvSpPr>
            <a:spLocks noGrp="1"/>
          </p:cNvSpPr>
          <p:nvPr>
            <p:ph type="sldNum" sz="quarter" idx="12"/>
          </p:nvPr>
        </p:nvSpPr>
        <p:spPr/>
        <p:txBody>
          <a:bodyPr/>
          <a:lstStyle/>
          <a:p>
            <a:fld id="{4A6792E8-23DE-41A2-810E-14B34D1D8B49}" type="slidenum">
              <a:rPr lang="en-IN" smtClean="0"/>
              <a:t>35</a:t>
            </a:fld>
            <a:endParaRPr lang="en-IN"/>
          </a:p>
        </p:txBody>
      </p:sp>
    </p:spTree>
    <p:extLst>
      <p:ext uri="{BB962C8B-B14F-4D97-AF65-F5344CB8AC3E}">
        <p14:creationId xmlns:p14="http://schemas.microsoft.com/office/powerpoint/2010/main" val="3350736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0D7F1-FFA4-B572-293D-8868C6615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9A97A-F133-9A60-A7F6-67DE7602CFFB}"/>
              </a:ext>
            </a:extLst>
          </p:cNvPr>
          <p:cNvSpPr>
            <a:spLocks noGrp="1"/>
          </p:cNvSpPr>
          <p:nvPr>
            <p:ph type="title"/>
          </p:nvPr>
        </p:nvSpPr>
        <p:spPr/>
        <p:txBody>
          <a:bodyPr/>
          <a:lstStyle/>
          <a:p>
            <a:r>
              <a:rPr lang="en-IN" dirty="0"/>
              <a:t>Simulink – Square Wave</a:t>
            </a:r>
          </a:p>
        </p:txBody>
      </p:sp>
      <p:pic>
        <p:nvPicPr>
          <p:cNvPr id="4" name="Picture 3">
            <a:extLst>
              <a:ext uri="{FF2B5EF4-FFF2-40B4-BE49-F238E27FC236}">
                <a16:creationId xmlns:a16="http://schemas.microsoft.com/office/drawing/2014/main" id="{07775D35-39D3-DA92-AEF1-183C3AA2332E}"/>
              </a:ext>
            </a:extLst>
          </p:cNvPr>
          <p:cNvPicPr>
            <a:picLocks noChangeAspect="1"/>
          </p:cNvPicPr>
          <p:nvPr/>
        </p:nvPicPr>
        <p:blipFill>
          <a:blip r:embed="rId3"/>
          <a:stretch>
            <a:fillRect/>
          </a:stretch>
        </p:blipFill>
        <p:spPr>
          <a:xfrm>
            <a:off x="913352" y="1811490"/>
            <a:ext cx="9941624" cy="3959933"/>
          </a:xfrm>
          <a:prstGeom prst="rect">
            <a:avLst/>
          </a:prstGeom>
        </p:spPr>
      </p:pic>
      <p:sp>
        <p:nvSpPr>
          <p:cNvPr id="5" name="TextBox 4">
            <a:extLst>
              <a:ext uri="{FF2B5EF4-FFF2-40B4-BE49-F238E27FC236}">
                <a16:creationId xmlns:a16="http://schemas.microsoft.com/office/drawing/2014/main" id="{DD572531-F4DB-5BFE-7E64-EA804ECC080F}"/>
              </a:ext>
            </a:extLst>
          </p:cNvPr>
          <p:cNvSpPr txBox="1"/>
          <p:nvPr/>
        </p:nvSpPr>
        <p:spPr>
          <a:xfrm>
            <a:off x="2162175" y="5771423"/>
            <a:ext cx="7258050" cy="369332"/>
          </a:xfrm>
          <a:prstGeom prst="rect">
            <a:avLst/>
          </a:prstGeom>
          <a:noFill/>
        </p:spPr>
        <p:txBody>
          <a:bodyPr wrap="square" rtlCol="0">
            <a:spAutoFit/>
          </a:bodyPr>
          <a:lstStyle/>
          <a:p>
            <a:pPr algn="ctr"/>
            <a:r>
              <a:rPr lang="en-IN" dirty="0"/>
              <a:t>Frequency Spectrum of Square Wave</a:t>
            </a:r>
          </a:p>
        </p:txBody>
      </p:sp>
      <p:sp>
        <p:nvSpPr>
          <p:cNvPr id="3" name="Slide Number Placeholder 2">
            <a:extLst>
              <a:ext uri="{FF2B5EF4-FFF2-40B4-BE49-F238E27FC236}">
                <a16:creationId xmlns:a16="http://schemas.microsoft.com/office/drawing/2014/main" id="{AAD0B9B6-D6AE-29C1-E327-43445EC2EE80}"/>
              </a:ext>
            </a:extLst>
          </p:cNvPr>
          <p:cNvSpPr>
            <a:spLocks noGrp="1"/>
          </p:cNvSpPr>
          <p:nvPr>
            <p:ph type="sldNum" sz="quarter" idx="12"/>
          </p:nvPr>
        </p:nvSpPr>
        <p:spPr/>
        <p:txBody>
          <a:bodyPr/>
          <a:lstStyle/>
          <a:p>
            <a:fld id="{4A6792E8-23DE-41A2-810E-14B34D1D8B49}" type="slidenum">
              <a:rPr lang="en-IN" smtClean="0"/>
              <a:t>36</a:t>
            </a:fld>
            <a:endParaRPr lang="en-IN"/>
          </a:p>
        </p:txBody>
      </p:sp>
    </p:spTree>
    <p:extLst>
      <p:ext uri="{BB962C8B-B14F-4D97-AF65-F5344CB8AC3E}">
        <p14:creationId xmlns:p14="http://schemas.microsoft.com/office/powerpoint/2010/main" val="598668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DA31F-29FB-FAE8-408E-BBDDD677BF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574B0-2A95-00C5-00E6-AEB5136CBEE4}"/>
              </a:ext>
            </a:extLst>
          </p:cNvPr>
          <p:cNvSpPr>
            <a:spLocks noGrp="1"/>
          </p:cNvSpPr>
          <p:nvPr>
            <p:ph type="title"/>
          </p:nvPr>
        </p:nvSpPr>
        <p:spPr>
          <a:xfrm>
            <a:off x="1024128" y="585216"/>
            <a:ext cx="9720071" cy="1157859"/>
          </a:xfrm>
        </p:spPr>
        <p:txBody>
          <a:bodyPr>
            <a:normAutofit/>
          </a:bodyPr>
          <a:lstStyle/>
          <a:p>
            <a:r>
              <a:rPr lang="en-IN" sz="4000" dirty="0"/>
              <a:t>Simulink – Square Wave</a:t>
            </a:r>
          </a:p>
        </p:txBody>
      </p:sp>
      <p:sp>
        <p:nvSpPr>
          <p:cNvPr id="3" name="Content Placeholder 2">
            <a:extLst>
              <a:ext uri="{FF2B5EF4-FFF2-40B4-BE49-F238E27FC236}">
                <a16:creationId xmlns:a16="http://schemas.microsoft.com/office/drawing/2014/main" id="{63082562-A134-2CCF-F86D-4712845D721C}"/>
              </a:ext>
            </a:extLst>
          </p:cNvPr>
          <p:cNvSpPr>
            <a:spLocks noGrp="1"/>
          </p:cNvSpPr>
          <p:nvPr>
            <p:ph idx="1"/>
          </p:nvPr>
        </p:nvSpPr>
        <p:spPr>
          <a:xfrm>
            <a:off x="733425" y="1743075"/>
            <a:ext cx="10782300" cy="4743450"/>
          </a:xfrm>
        </p:spPr>
        <p:txBody>
          <a:bodyPr>
            <a:normAutofit/>
          </a:bodyPr>
          <a:lstStyle/>
          <a:p>
            <a:r>
              <a:rPr lang="en-IN" b="1" dirty="0"/>
              <a:t>Results:</a:t>
            </a:r>
          </a:p>
          <a:p>
            <a:pPr>
              <a:buFont typeface="Arial" panose="020B0604020202020204" pitchFamily="34" charset="0"/>
              <a:buChar char="•"/>
            </a:pPr>
            <a:r>
              <a:rPr lang="en-IN" dirty="0"/>
              <a:t> </a:t>
            </a:r>
            <a:r>
              <a:rPr lang="en-IN" dirty="0" err="1"/>
              <a:t>THD_Voltage</a:t>
            </a:r>
            <a:r>
              <a:rPr lang="en-IN" dirty="0"/>
              <a:t> = 47.72 %</a:t>
            </a:r>
          </a:p>
          <a:p>
            <a:pPr>
              <a:buFont typeface="Arial" panose="020B0604020202020204" pitchFamily="34" charset="0"/>
              <a:buChar char="•"/>
            </a:pPr>
            <a:r>
              <a:rPr lang="en-IN" dirty="0"/>
              <a:t> Load = 1 ohm + 4mH in series</a:t>
            </a:r>
          </a:p>
          <a:p>
            <a:pPr>
              <a:buFont typeface="Arial" panose="020B0604020202020204" pitchFamily="34" charset="0"/>
              <a:buChar char="•"/>
            </a:pPr>
            <a:r>
              <a:rPr lang="en-IN" dirty="0"/>
              <a:t> </a:t>
            </a:r>
            <a:r>
              <a:rPr lang="en-IN" dirty="0" err="1"/>
              <a:t>THD_Current</a:t>
            </a:r>
            <a:r>
              <a:rPr lang="en-IN" dirty="0"/>
              <a:t> = 12.76 %</a:t>
            </a:r>
          </a:p>
        </p:txBody>
      </p:sp>
      <p:sp>
        <p:nvSpPr>
          <p:cNvPr id="4" name="Slide Number Placeholder 3">
            <a:extLst>
              <a:ext uri="{FF2B5EF4-FFF2-40B4-BE49-F238E27FC236}">
                <a16:creationId xmlns:a16="http://schemas.microsoft.com/office/drawing/2014/main" id="{B26286DE-3271-93E7-42AB-D616DB69A433}"/>
              </a:ext>
            </a:extLst>
          </p:cNvPr>
          <p:cNvSpPr>
            <a:spLocks noGrp="1"/>
          </p:cNvSpPr>
          <p:nvPr>
            <p:ph type="sldNum" sz="quarter" idx="12"/>
          </p:nvPr>
        </p:nvSpPr>
        <p:spPr/>
        <p:txBody>
          <a:bodyPr/>
          <a:lstStyle/>
          <a:p>
            <a:fld id="{4A6792E8-23DE-41A2-810E-14B34D1D8B49}" type="slidenum">
              <a:rPr lang="en-IN" smtClean="0"/>
              <a:t>37</a:t>
            </a:fld>
            <a:endParaRPr lang="en-IN"/>
          </a:p>
        </p:txBody>
      </p:sp>
    </p:spTree>
    <p:extLst>
      <p:ext uri="{BB962C8B-B14F-4D97-AF65-F5344CB8AC3E}">
        <p14:creationId xmlns:p14="http://schemas.microsoft.com/office/powerpoint/2010/main" val="325330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91CBC-E9B4-FD74-F2E5-2028CB0A62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F55479-1203-B03C-C759-9312AF4BFC70}"/>
              </a:ext>
            </a:extLst>
          </p:cNvPr>
          <p:cNvSpPr>
            <a:spLocks noGrp="1"/>
          </p:cNvSpPr>
          <p:nvPr>
            <p:ph type="title"/>
          </p:nvPr>
        </p:nvSpPr>
        <p:spPr/>
        <p:txBody>
          <a:bodyPr/>
          <a:lstStyle/>
          <a:p>
            <a:r>
              <a:rPr lang="en-IN" dirty="0"/>
              <a:t>Simulink – SHE – 3</a:t>
            </a:r>
            <a:r>
              <a:rPr lang="en-IN" baseline="30000" dirty="0"/>
              <a:t>rd</a:t>
            </a:r>
            <a:r>
              <a:rPr lang="en-IN" dirty="0"/>
              <a:t> Elimination</a:t>
            </a:r>
          </a:p>
        </p:txBody>
      </p:sp>
      <p:grpSp>
        <p:nvGrpSpPr>
          <p:cNvPr id="3" name="Group 2">
            <a:extLst>
              <a:ext uri="{FF2B5EF4-FFF2-40B4-BE49-F238E27FC236}">
                <a16:creationId xmlns:a16="http://schemas.microsoft.com/office/drawing/2014/main" id="{42AA8467-4E5B-7F6B-2FD7-1F3361A47EA4}"/>
              </a:ext>
            </a:extLst>
          </p:cNvPr>
          <p:cNvGrpSpPr/>
          <p:nvPr/>
        </p:nvGrpSpPr>
        <p:grpSpPr>
          <a:xfrm>
            <a:off x="833527" y="2432133"/>
            <a:ext cx="5262473" cy="3230956"/>
            <a:chOff x="833527" y="2432133"/>
            <a:chExt cx="5019495" cy="2861624"/>
          </a:xfrm>
        </p:grpSpPr>
        <p:pic>
          <p:nvPicPr>
            <p:cNvPr id="8" name="Picture 7">
              <a:extLst>
                <a:ext uri="{FF2B5EF4-FFF2-40B4-BE49-F238E27FC236}">
                  <a16:creationId xmlns:a16="http://schemas.microsoft.com/office/drawing/2014/main" id="{9DFB0FDA-450D-B09D-3E94-7C8E430FC9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3527" y="2432133"/>
              <a:ext cx="5019495" cy="2341036"/>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B4E2539D-E4F6-AEA0-9AFF-B0B55A0B1858}"/>
                </a:ext>
              </a:extLst>
            </p:cNvPr>
            <p:cNvSpPr txBox="1"/>
            <p:nvPr/>
          </p:nvSpPr>
          <p:spPr>
            <a:xfrm>
              <a:off x="1171575" y="4924425"/>
              <a:ext cx="3962400" cy="369332"/>
            </a:xfrm>
            <a:prstGeom prst="rect">
              <a:avLst/>
            </a:prstGeom>
            <a:noFill/>
          </p:spPr>
          <p:txBody>
            <a:bodyPr wrap="square" rtlCol="0">
              <a:spAutoFit/>
            </a:bodyPr>
            <a:lstStyle/>
            <a:p>
              <a:pPr algn="ctr"/>
              <a:r>
                <a:rPr lang="en-IN" dirty="0"/>
                <a:t>Output Voltage Waveform</a:t>
              </a:r>
            </a:p>
          </p:txBody>
        </p:sp>
      </p:grpSp>
      <p:grpSp>
        <p:nvGrpSpPr>
          <p:cNvPr id="4" name="Group 3">
            <a:extLst>
              <a:ext uri="{FF2B5EF4-FFF2-40B4-BE49-F238E27FC236}">
                <a16:creationId xmlns:a16="http://schemas.microsoft.com/office/drawing/2014/main" id="{DDDB026C-FFC2-049E-2299-8D3BEE5BF1D6}"/>
              </a:ext>
            </a:extLst>
          </p:cNvPr>
          <p:cNvGrpSpPr/>
          <p:nvPr/>
        </p:nvGrpSpPr>
        <p:grpSpPr>
          <a:xfrm>
            <a:off x="6315075" y="2432133"/>
            <a:ext cx="5840559" cy="3111417"/>
            <a:chOff x="6327718" y="2351853"/>
            <a:chExt cx="5813539" cy="3311236"/>
          </a:xfrm>
        </p:grpSpPr>
        <p:pic>
          <p:nvPicPr>
            <p:cNvPr id="10" name="Picture 9">
              <a:extLst>
                <a:ext uri="{FF2B5EF4-FFF2-40B4-BE49-F238E27FC236}">
                  <a16:creationId xmlns:a16="http://schemas.microsoft.com/office/drawing/2014/main" id="{1E0222B1-158A-A120-5CE5-E37BCC47AE4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27718" y="2351853"/>
              <a:ext cx="5813539" cy="2774988"/>
            </a:xfrm>
            <a:prstGeom prst="rect">
              <a:avLst/>
            </a:prstGeom>
            <a:ln>
              <a:solidFill>
                <a:schemeClr val="tx1">
                  <a:lumMod val="95000"/>
                  <a:lumOff val="5000"/>
                </a:schemeClr>
              </a:solidFill>
            </a:ln>
          </p:spPr>
        </p:pic>
        <p:sp>
          <p:nvSpPr>
            <p:cNvPr id="12" name="TextBox 11">
              <a:extLst>
                <a:ext uri="{FF2B5EF4-FFF2-40B4-BE49-F238E27FC236}">
                  <a16:creationId xmlns:a16="http://schemas.microsoft.com/office/drawing/2014/main" id="{95485469-FAC2-F921-AB53-68A79A544BD0}"/>
                </a:ext>
              </a:extLst>
            </p:cNvPr>
            <p:cNvSpPr txBox="1"/>
            <p:nvPr/>
          </p:nvSpPr>
          <p:spPr>
            <a:xfrm>
              <a:off x="7058025" y="5293757"/>
              <a:ext cx="4600575" cy="369332"/>
            </a:xfrm>
            <a:prstGeom prst="rect">
              <a:avLst/>
            </a:prstGeom>
            <a:noFill/>
          </p:spPr>
          <p:txBody>
            <a:bodyPr wrap="square" rtlCol="0">
              <a:spAutoFit/>
            </a:bodyPr>
            <a:lstStyle/>
            <a:p>
              <a:pPr algn="ctr"/>
              <a:r>
                <a:rPr lang="en-IN" dirty="0"/>
                <a:t>Current through RL load waveform</a:t>
              </a:r>
            </a:p>
          </p:txBody>
        </p:sp>
      </p:grpSp>
      <p:sp>
        <p:nvSpPr>
          <p:cNvPr id="5" name="Slide Number Placeholder 4">
            <a:extLst>
              <a:ext uri="{FF2B5EF4-FFF2-40B4-BE49-F238E27FC236}">
                <a16:creationId xmlns:a16="http://schemas.microsoft.com/office/drawing/2014/main" id="{2D8857F9-90C9-6E22-AA2C-05408E3BE617}"/>
              </a:ext>
            </a:extLst>
          </p:cNvPr>
          <p:cNvSpPr>
            <a:spLocks noGrp="1"/>
          </p:cNvSpPr>
          <p:nvPr>
            <p:ph type="sldNum" sz="quarter" idx="12"/>
          </p:nvPr>
        </p:nvSpPr>
        <p:spPr/>
        <p:txBody>
          <a:bodyPr/>
          <a:lstStyle/>
          <a:p>
            <a:fld id="{4A6792E8-23DE-41A2-810E-14B34D1D8B49}" type="slidenum">
              <a:rPr lang="en-IN" smtClean="0"/>
              <a:t>38</a:t>
            </a:fld>
            <a:endParaRPr lang="en-IN"/>
          </a:p>
        </p:txBody>
      </p:sp>
    </p:spTree>
    <p:extLst>
      <p:ext uri="{BB962C8B-B14F-4D97-AF65-F5344CB8AC3E}">
        <p14:creationId xmlns:p14="http://schemas.microsoft.com/office/powerpoint/2010/main" val="1935433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D3CE3-DD0B-C569-83A5-D4613F260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6404A-C134-4FA5-2C6B-CAD16BA88697}"/>
              </a:ext>
            </a:extLst>
          </p:cNvPr>
          <p:cNvSpPr>
            <a:spLocks noGrp="1"/>
          </p:cNvSpPr>
          <p:nvPr>
            <p:ph type="title"/>
          </p:nvPr>
        </p:nvSpPr>
        <p:spPr/>
        <p:txBody>
          <a:bodyPr/>
          <a:lstStyle/>
          <a:p>
            <a:r>
              <a:rPr lang="en-IN" dirty="0"/>
              <a:t>Simulink – SHE – 3</a:t>
            </a:r>
            <a:r>
              <a:rPr lang="en-IN" baseline="30000" dirty="0"/>
              <a:t>rd</a:t>
            </a:r>
            <a:r>
              <a:rPr lang="en-IN" dirty="0"/>
              <a:t> Elimination</a:t>
            </a:r>
          </a:p>
        </p:txBody>
      </p:sp>
      <p:pic>
        <p:nvPicPr>
          <p:cNvPr id="4" name="Picture 3">
            <a:extLst>
              <a:ext uri="{FF2B5EF4-FFF2-40B4-BE49-F238E27FC236}">
                <a16:creationId xmlns:a16="http://schemas.microsoft.com/office/drawing/2014/main" id="{51E9438B-728B-D386-57F3-874AFC1BDA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3352" y="1816715"/>
            <a:ext cx="9941624" cy="3949483"/>
          </a:xfrm>
          <a:prstGeom prst="rect">
            <a:avLst/>
          </a:prstGeom>
        </p:spPr>
      </p:pic>
      <p:sp>
        <p:nvSpPr>
          <p:cNvPr id="5" name="TextBox 4">
            <a:extLst>
              <a:ext uri="{FF2B5EF4-FFF2-40B4-BE49-F238E27FC236}">
                <a16:creationId xmlns:a16="http://schemas.microsoft.com/office/drawing/2014/main" id="{11442572-8BB0-7999-3531-9A377DE64216}"/>
              </a:ext>
            </a:extLst>
          </p:cNvPr>
          <p:cNvSpPr txBox="1"/>
          <p:nvPr/>
        </p:nvSpPr>
        <p:spPr>
          <a:xfrm>
            <a:off x="2162175" y="5771423"/>
            <a:ext cx="7258050" cy="369332"/>
          </a:xfrm>
          <a:prstGeom prst="rect">
            <a:avLst/>
          </a:prstGeom>
          <a:noFill/>
        </p:spPr>
        <p:txBody>
          <a:bodyPr wrap="square" rtlCol="0">
            <a:spAutoFit/>
          </a:bodyPr>
          <a:lstStyle/>
          <a:p>
            <a:pPr algn="ctr"/>
            <a:r>
              <a:rPr lang="en-IN" dirty="0"/>
              <a:t>Frequency Spectrum of Square Wave</a:t>
            </a:r>
          </a:p>
        </p:txBody>
      </p:sp>
      <p:sp>
        <p:nvSpPr>
          <p:cNvPr id="3" name="Slide Number Placeholder 2">
            <a:extLst>
              <a:ext uri="{FF2B5EF4-FFF2-40B4-BE49-F238E27FC236}">
                <a16:creationId xmlns:a16="http://schemas.microsoft.com/office/drawing/2014/main" id="{D5A6B6D9-2C17-5EF1-26CD-B8FB00034D39}"/>
              </a:ext>
            </a:extLst>
          </p:cNvPr>
          <p:cNvSpPr>
            <a:spLocks noGrp="1"/>
          </p:cNvSpPr>
          <p:nvPr>
            <p:ph type="sldNum" sz="quarter" idx="12"/>
          </p:nvPr>
        </p:nvSpPr>
        <p:spPr/>
        <p:txBody>
          <a:bodyPr/>
          <a:lstStyle/>
          <a:p>
            <a:fld id="{4A6792E8-23DE-41A2-810E-14B34D1D8B49}" type="slidenum">
              <a:rPr lang="en-IN" smtClean="0"/>
              <a:t>39</a:t>
            </a:fld>
            <a:endParaRPr lang="en-IN"/>
          </a:p>
        </p:txBody>
      </p:sp>
    </p:spTree>
    <p:extLst>
      <p:ext uri="{BB962C8B-B14F-4D97-AF65-F5344CB8AC3E}">
        <p14:creationId xmlns:p14="http://schemas.microsoft.com/office/powerpoint/2010/main" val="558153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BE9DB-C871-5D62-A290-DC4266503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1281C-06FD-3166-F2B6-94A4BE678952}"/>
              </a:ext>
            </a:extLst>
          </p:cNvPr>
          <p:cNvSpPr>
            <a:spLocks noGrp="1"/>
          </p:cNvSpPr>
          <p:nvPr>
            <p:ph type="title"/>
          </p:nvPr>
        </p:nvSpPr>
        <p:spPr/>
        <p:txBody>
          <a:bodyPr>
            <a:normAutofit/>
          </a:bodyPr>
          <a:lstStyle/>
          <a:p>
            <a:r>
              <a:rPr lang="en-IN" sz="3600" dirty="0"/>
              <a:t>Pure Sine vs Modified Sine wave inverters</a:t>
            </a:r>
          </a:p>
        </p:txBody>
      </p:sp>
      <p:sp>
        <p:nvSpPr>
          <p:cNvPr id="4" name="Text Placeholder 3">
            <a:extLst>
              <a:ext uri="{FF2B5EF4-FFF2-40B4-BE49-F238E27FC236}">
                <a16:creationId xmlns:a16="http://schemas.microsoft.com/office/drawing/2014/main" id="{42C522C3-5F86-4439-3C9B-F7E77E3A72F6}"/>
              </a:ext>
            </a:extLst>
          </p:cNvPr>
          <p:cNvSpPr>
            <a:spLocks noGrp="1"/>
          </p:cNvSpPr>
          <p:nvPr>
            <p:ph type="body" idx="1"/>
          </p:nvPr>
        </p:nvSpPr>
        <p:spPr/>
        <p:txBody>
          <a:bodyPr/>
          <a:lstStyle/>
          <a:p>
            <a:r>
              <a:rPr lang="en-IN" sz="2400" dirty="0"/>
              <a:t>Pure Sine</a:t>
            </a:r>
            <a:endParaRPr lang="en-IN" dirty="0"/>
          </a:p>
        </p:txBody>
      </p:sp>
      <p:sp>
        <p:nvSpPr>
          <p:cNvPr id="5" name="Content Placeholder 4">
            <a:extLst>
              <a:ext uri="{FF2B5EF4-FFF2-40B4-BE49-F238E27FC236}">
                <a16:creationId xmlns:a16="http://schemas.microsoft.com/office/drawing/2014/main" id="{282D8388-990A-1FFA-8C22-DA56DAF9ECD5}"/>
              </a:ext>
            </a:extLst>
          </p:cNvPr>
          <p:cNvSpPr>
            <a:spLocks noGrp="1"/>
          </p:cNvSpPr>
          <p:nvPr>
            <p:ph sz="half" idx="2"/>
          </p:nvPr>
        </p:nvSpPr>
        <p:spPr/>
        <p:txBody>
          <a:bodyPr>
            <a:normAutofit/>
          </a:bodyPr>
          <a:lstStyle/>
          <a:p>
            <a:r>
              <a:rPr lang="en-IN" sz="2400" dirty="0"/>
              <a:t>Smooth Sinusoidal Waveform</a:t>
            </a:r>
          </a:p>
          <a:p>
            <a:r>
              <a:rPr lang="en-IN" sz="2400" dirty="0"/>
              <a:t>Very Low THD (&lt;5%)</a:t>
            </a:r>
          </a:p>
          <a:p>
            <a:r>
              <a:rPr lang="en-IN" sz="2400" dirty="0"/>
              <a:t>Lower Efficiency due to complex control, filtering and high switching frequency</a:t>
            </a:r>
          </a:p>
          <a:p>
            <a:r>
              <a:rPr lang="en-IN" sz="2400" dirty="0"/>
              <a:t>Can be used for sensitive loads too</a:t>
            </a:r>
          </a:p>
        </p:txBody>
      </p:sp>
      <p:sp>
        <p:nvSpPr>
          <p:cNvPr id="6" name="Text Placeholder 5">
            <a:extLst>
              <a:ext uri="{FF2B5EF4-FFF2-40B4-BE49-F238E27FC236}">
                <a16:creationId xmlns:a16="http://schemas.microsoft.com/office/drawing/2014/main" id="{57D67C1B-C805-F494-0530-3A95790789C4}"/>
              </a:ext>
            </a:extLst>
          </p:cNvPr>
          <p:cNvSpPr>
            <a:spLocks noGrp="1"/>
          </p:cNvSpPr>
          <p:nvPr>
            <p:ph type="body" sz="quarter" idx="3"/>
          </p:nvPr>
        </p:nvSpPr>
        <p:spPr/>
        <p:txBody>
          <a:bodyPr/>
          <a:lstStyle/>
          <a:p>
            <a:r>
              <a:rPr lang="en-IN" sz="2400" dirty="0"/>
              <a:t>Modified Sine Inverters</a:t>
            </a:r>
            <a:endParaRPr lang="en-IN" dirty="0"/>
          </a:p>
        </p:txBody>
      </p:sp>
      <p:sp>
        <p:nvSpPr>
          <p:cNvPr id="7" name="Content Placeholder 6">
            <a:extLst>
              <a:ext uri="{FF2B5EF4-FFF2-40B4-BE49-F238E27FC236}">
                <a16:creationId xmlns:a16="http://schemas.microsoft.com/office/drawing/2014/main" id="{74472248-B40E-E7B8-E696-88260FD870E6}"/>
              </a:ext>
            </a:extLst>
          </p:cNvPr>
          <p:cNvSpPr>
            <a:spLocks noGrp="1"/>
          </p:cNvSpPr>
          <p:nvPr>
            <p:ph sz="quarter" idx="4"/>
          </p:nvPr>
        </p:nvSpPr>
        <p:spPr/>
        <p:txBody>
          <a:bodyPr>
            <a:normAutofit/>
          </a:bodyPr>
          <a:lstStyle/>
          <a:p>
            <a:r>
              <a:rPr lang="en-IN" sz="2400" dirty="0"/>
              <a:t>Square-like stepped waveform</a:t>
            </a:r>
          </a:p>
          <a:p>
            <a:r>
              <a:rPr lang="en-IN" sz="2400" dirty="0"/>
              <a:t>High THD (20% - 40%)</a:t>
            </a:r>
          </a:p>
          <a:p>
            <a:r>
              <a:rPr lang="en-IN" sz="2400" dirty="0"/>
              <a:t>Higher efficiency with reduced performance with complex loads</a:t>
            </a:r>
          </a:p>
          <a:p>
            <a:r>
              <a:rPr lang="en-IN" sz="2400" dirty="0"/>
              <a:t>Mainly used for simple loads (Resistive)</a:t>
            </a:r>
          </a:p>
        </p:txBody>
      </p:sp>
      <p:sp>
        <p:nvSpPr>
          <p:cNvPr id="3" name="Slide Number Placeholder 2">
            <a:extLst>
              <a:ext uri="{FF2B5EF4-FFF2-40B4-BE49-F238E27FC236}">
                <a16:creationId xmlns:a16="http://schemas.microsoft.com/office/drawing/2014/main" id="{32980AFC-0835-EA8B-F974-7A769937CBAC}"/>
              </a:ext>
            </a:extLst>
          </p:cNvPr>
          <p:cNvSpPr>
            <a:spLocks noGrp="1"/>
          </p:cNvSpPr>
          <p:nvPr>
            <p:ph type="sldNum" sz="quarter" idx="12"/>
          </p:nvPr>
        </p:nvSpPr>
        <p:spPr/>
        <p:txBody>
          <a:bodyPr/>
          <a:lstStyle/>
          <a:p>
            <a:fld id="{4A6792E8-23DE-41A2-810E-14B34D1D8B49}" type="slidenum">
              <a:rPr lang="en-IN" smtClean="0"/>
              <a:t>4</a:t>
            </a:fld>
            <a:endParaRPr lang="en-IN"/>
          </a:p>
        </p:txBody>
      </p:sp>
    </p:spTree>
    <p:extLst>
      <p:ext uri="{BB962C8B-B14F-4D97-AF65-F5344CB8AC3E}">
        <p14:creationId xmlns:p14="http://schemas.microsoft.com/office/powerpoint/2010/main" val="4064441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865D9-2AA6-38F8-F0BA-AB7456E38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A82BC-6A56-EAB6-0BFD-62826341DAC1}"/>
              </a:ext>
            </a:extLst>
          </p:cNvPr>
          <p:cNvSpPr>
            <a:spLocks noGrp="1"/>
          </p:cNvSpPr>
          <p:nvPr>
            <p:ph type="title"/>
          </p:nvPr>
        </p:nvSpPr>
        <p:spPr>
          <a:xfrm>
            <a:off x="1024128" y="585216"/>
            <a:ext cx="9720071" cy="1157859"/>
          </a:xfrm>
        </p:spPr>
        <p:txBody>
          <a:bodyPr>
            <a:normAutofit/>
          </a:bodyPr>
          <a:lstStyle/>
          <a:p>
            <a:r>
              <a:rPr lang="en-IN" sz="4000" dirty="0"/>
              <a:t>Simulink – SHE – 3</a:t>
            </a:r>
            <a:r>
              <a:rPr lang="en-IN" sz="4000" baseline="30000" dirty="0"/>
              <a:t>rd</a:t>
            </a:r>
            <a:r>
              <a:rPr lang="en-IN" sz="4000" dirty="0"/>
              <a:t> Elimination</a:t>
            </a:r>
          </a:p>
        </p:txBody>
      </p:sp>
      <p:sp>
        <p:nvSpPr>
          <p:cNvPr id="3" name="Content Placeholder 2">
            <a:extLst>
              <a:ext uri="{FF2B5EF4-FFF2-40B4-BE49-F238E27FC236}">
                <a16:creationId xmlns:a16="http://schemas.microsoft.com/office/drawing/2014/main" id="{A9DAD7A7-64A8-BDE5-76FB-96594F3173E6}"/>
              </a:ext>
            </a:extLst>
          </p:cNvPr>
          <p:cNvSpPr>
            <a:spLocks noGrp="1"/>
          </p:cNvSpPr>
          <p:nvPr>
            <p:ph idx="1"/>
          </p:nvPr>
        </p:nvSpPr>
        <p:spPr>
          <a:xfrm>
            <a:off x="733425" y="1743075"/>
            <a:ext cx="10782300" cy="4743450"/>
          </a:xfrm>
        </p:spPr>
        <p:txBody>
          <a:bodyPr>
            <a:normAutofit/>
          </a:bodyPr>
          <a:lstStyle/>
          <a:p>
            <a:r>
              <a:rPr lang="en-IN" b="1" dirty="0"/>
              <a:t>Results:</a:t>
            </a:r>
          </a:p>
          <a:p>
            <a:pPr>
              <a:buFont typeface="Arial" panose="020B0604020202020204" pitchFamily="34" charset="0"/>
              <a:buChar char="•"/>
            </a:pPr>
            <a:r>
              <a:rPr lang="en-IN" dirty="0"/>
              <a:t> </a:t>
            </a:r>
            <a:r>
              <a:rPr lang="en-IN" dirty="0" err="1"/>
              <a:t>THD_Voltage</a:t>
            </a:r>
            <a:r>
              <a:rPr lang="en-IN" dirty="0"/>
              <a:t> = 31.01 %</a:t>
            </a:r>
          </a:p>
          <a:p>
            <a:pPr>
              <a:buFont typeface="Arial" panose="020B0604020202020204" pitchFamily="34" charset="0"/>
              <a:buChar char="•"/>
            </a:pPr>
            <a:r>
              <a:rPr lang="en-IN" dirty="0"/>
              <a:t> Load = 1 ohm + 4mH in series</a:t>
            </a:r>
          </a:p>
          <a:p>
            <a:pPr>
              <a:buFont typeface="Arial" panose="020B0604020202020204" pitchFamily="34" charset="0"/>
              <a:buChar char="•"/>
            </a:pPr>
            <a:r>
              <a:rPr lang="en-IN" dirty="0"/>
              <a:t> </a:t>
            </a:r>
            <a:r>
              <a:rPr lang="en-IN" dirty="0" err="1"/>
              <a:t>THD_Current</a:t>
            </a:r>
            <a:r>
              <a:rPr lang="en-IN" dirty="0"/>
              <a:t> = 4.99 %</a:t>
            </a:r>
          </a:p>
        </p:txBody>
      </p:sp>
      <p:sp>
        <p:nvSpPr>
          <p:cNvPr id="4" name="Slide Number Placeholder 3">
            <a:extLst>
              <a:ext uri="{FF2B5EF4-FFF2-40B4-BE49-F238E27FC236}">
                <a16:creationId xmlns:a16="http://schemas.microsoft.com/office/drawing/2014/main" id="{54186328-22C9-F9AF-1A01-39E39F9E9976}"/>
              </a:ext>
            </a:extLst>
          </p:cNvPr>
          <p:cNvSpPr>
            <a:spLocks noGrp="1"/>
          </p:cNvSpPr>
          <p:nvPr>
            <p:ph type="sldNum" sz="quarter" idx="12"/>
          </p:nvPr>
        </p:nvSpPr>
        <p:spPr/>
        <p:txBody>
          <a:bodyPr/>
          <a:lstStyle/>
          <a:p>
            <a:fld id="{4A6792E8-23DE-41A2-810E-14B34D1D8B49}" type="slidenum">
              <a:rPr lang="en-IN" smtClean="0"/>
              <a:t>40</a:t>
            </a:fld>
            <a:endParaRPr lang="en-IN"/>
          </a:p>
        </p:txBody>
      </p:sp>
    </p:spTree>
    <p:extLst>
      <p:ext uri="{BB962C8B-B14F-4D97-AF65-F5344CB8AC3E}">
        <p14:creationId xmlns:p14="http://schemas.microsoft.com/office/powerpoint/2010/main" val="262370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89962-F1AC-FC8A-9BCC-BB17791F99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18805-290B-06FD-4AF5-8B580828BF57}"/>
              </a:ext>
            </a:extLst>
          </p:cNvPr>
          <p:cNvSpPr>
            <a:spLocks noGrp="1"/>
          </p:cNvSpPr>
          <p:nvPr>
            <p:ph type="title"/>
          </p:nvPr>
        </p:nvSpPr>
        <p:spPr/>
        <p:txBody>
          <a:bodyPr/>
          <a:lstStyle/>
          <a:p>
            <a:r>
              <a:rPr lang="en-IN" dirty="0"/>
              <a:t>Simulink – SHE – 3</a:t>
            </a:r>
            <a:r>
              <a:rPr lang="en-IN" baseline="30000" dirty="0"/>
              <a:t>rd</a:t>
            </a:r>
            <a:r>
              <a:rPr lang="en-IN" dirty="0"/>
              <a:t> &amp; 5</a:t>
            </a:r>
            <a:r>
              <a:rPr lang="en-IN" baseline="30000" dirty="0"/>
              <a:t>th</a:t>
            </a:r>
            <a:r>
              <a:rPr lang="en-IN" dirty="0"/>
              <a:t> Elimination</a:t>
            </a:r>
          </a:p>
        </p:txBody>
      </p:sp>
      <p:grpSp>
        <p:nvGrpSpPr>
          <p:cNvPr id="5" name="Group 4">
            <a:extLst>
              <a:ext uri="{FF2B5EF4-FFF2-40B4-BE49-F238E27FC236}">
                <a16:creationId xmlns:a16="http://schemas.microsoft.com/office/drawing/2014/main" id="{CCB6E8CA-D82E-24B2-1C14-104DC323BD13}"/>
              </a:ext>
            </a:extLst>
          </p:cNvPr>
          <p:cNvGrpSpPr/>
          <p:nvPr/>
        </p:nvGrpSpPr>
        <p:grpSpPr>
          <a:xfrm>
            <a:off x="833527" y="2574534"/>
            <a:ext cx="5262473" cy="3088555"/>
            <a:chOff x="833527" y="2574534"/>
            <a:chExt cx="5262473" cy="3088555"/>
          </a:xfrm>
        </p:grpSpPr>
        <p:pic>
          <p:nvPicPr>
            <p:cNvPr id="8" name="Picture 7">
              <a:extLst>
                <a:ext uri="{FF2B5EF4-FFF2-40B4-BE49-F238E27FC236}">
                  <a16:creationId xmlns:a16="http://schemas.microsoft.com/office/drawing/2014/main" id="{F8236E4F-5234-77A8-21C5-D787611F7C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3527" y="2574534"/>
              <a:ext cx="5262473" cy="2358377"/>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F11D281B-64B5-9213-63C3-7047D7E52C75}"/>
                </a:ext>
              </a:extLst>
            </p:cNvPr>
            <p:cNvSpPr txBox="1"/>
            <p:nvPr/>
          </p:nvSpPr>
          <p:spPr>
            <a:xfrm>
              <a:off x="1187939" y="5246090"/>
              <a:ext cx="4154207" cy="416999"/>
            </a:xfrm>
            <a:prstGeom prst="rect">
              <a:avLst/>
            </a:prstGeom>
            <a:noFill/>
          </p:spPr>
          <p:txBody>
            <a:bodyPr wrap="square" rtlCol="0">
              <a:spAutoFit/>
            </a:bodyPr>
            <a:lstStyle/>
            <a:p>
              <a:pPr algn="ctr"/>
              <a:r>
                <a:rPr lang="en-IN" dirty="0"/>
                <a:t>Output Voltage Waveform</a:t>
              </a:r>
            </a:p>
          </p:txBody>
        </p:sp>
      </p:grpSp>
      <p:grpSp>
        <p:nvGrpSpPr>
          <p:cNvPr id="6" name="Group 5">
            <a:extLst>
              <a:ext uri="{FF2B5EF4-FFF2-40B4-BE49-F238E27FC236}">
                <a16:creationId xmlns:a16="http://schemas.microsoft.com/office/drawing/2014/main" id="{5CBE2621-4D30-BA02-CA8F-AFADE69D4A94}"/>
              </a:ext>
            </a:extLst>
          </p:cNvPr>
          <p:cNvGrpSpPr/>
          <p:nvPr/>
        </p:nvGrpSpPr>
        <p:grpSpPr>
          <a:xfrm>
            <a:off x="6315075" y="2521524"/>
            <a:ext cx="5840559" cy="3022026"/>
            <a:chOff x="6315075" y="2521524"/>
            <a:chExt cx="5840559" cy="3022026"/>
          </a:xfrm>
        </p:grpSpPr>
        <p:pic>
          <p:nvPicPr>
            <p:cNvPr id="10" name="Picture 9">
              <a:extLst>
                <a:ext uri="{FF2B5EF4-FFF2-40B4-BE49-F238E27FC236}">
                  <a16:creationId xmlns:a16="http://schemas.microsoft.com/office/drawing/2014/main" id="{E74B6CCA-9C2F-218D-7FAA-F0F5F4B9FB4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15075" y="2521524"/>
              <a:ext cx="5840559" cy="2428747"/>
            </a:xfrm>
            <a:prstGeom prst="rect">
              <a:avLst/>
            </a:prstGeom>
            <a:ln>
              <a:solidFill>
                <a:schemeClr val="tx1">
                  <a:lumMod val="95000"/>
                  <a:lumOff val="5000"/>
                </a:schemeClr>
              </a:solidFill>
            </a:ln>
          </p:spPr>
        </p:pic>
        <p:sp>
          <p:nvSpPr>
            <p:cNvPr id="12" name="TextBox 11">
              <a:extLst>
                <a:ext uri="{FF2B5EF4-FFF2-40B4-BE49-F238E27FC236}">
                  <a16:creationId xmlns:a16="http://schemas.microsoft.com/office/drawing/2014/main" id="{9F76B088-A8FD-6F7A-D175-3DDD5DC74924}"/>
                </a:ext>
              </a:extLst>
            </p:cNvPr>
            <p:cNvSpPr txBox="1"/>
            <p:nvPr/>
          </p:nvSpPr>
          <p:spPr>
            <a:xfrm>
              <a:off x="7048776" y="5196506"/>
              <a:ext cx="4621957" cy="347044"/>
            </a:xfrm>
            <a:prstGeom prst="rect">
              <a:avLst/>
            </a:prstGeom>
            <a:noFill/>
          </p:spPr>
          <p:txBody>
            <a:bodyPr wrap="square" rtlCol="0">
              <a:spAutoFit/>
            </a:bodyPr>
            <a:lstStyle/>
            <a:p>
              <a:pPr algn="ctr"/>
              <a:r>
                <a:rPr lang="en-IN" dirty="0"/>
                <a:t>Current through RL load waveform</a:t>
              </a:r>
            </a:p>
          </p:txBody>
        </p:sp>
      </p:grpSp>
      <p:sp>
        <p:nvSpPr>
          <p:cNvPr id="3" name="Slide Number Placeholder 2">
            <a:extLst>
              <a:ext uri="{FF2B5EF4-FFF2-40B4-BE49-F238E27FC236}">
                <a16:creationId xmlns:a16="http://schemas.microsoft.com/office/drawing/2014/main" id="{1022418F-4680-EB0D-E694-60E9C1DDC96D}"/>
              </a:ext>
            </a:extLst>
          </p:cNvPr>
          <p:cNvSpPr>
            <a:spLocks noGrp="1"/>
          </p:cNvSpPr>
          <p:nvPr>
            <p:ph type="sldNum" sz="quarter" idx="12"/>
          </p:nvPr>
        </p:nvSpPr>
        <p:spPr/>
        <p:txBody>
          <a:bodyPr/>
          <a:lstStyle/>
          <a:p>
            <a:fld id="{4A6792E8-23DE-41A2-810E-14B34D1D8B49}" type="slidenum">
              <a:rPr lang="en-IN" smtClean="0"/>
              <a:t>41</a:t>
            </a:fld>
            <a:endParaRPr lang="en-IN"/>
          </a:p>
        </p:txBody>
      </p:sp>
    </p:spTree>
    <p:extLst>
      <p:ext uri="{BB962C8B-B14F-4D97-AF65-F5344CB8AC3E}">
        <p14:creationId xmlns:p14="http://schemas.microsoft.com/office/powerpoint/2010/main" val="4002331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B0B3E-81E4-7A23-B197-8253DF867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5B59D-80DE-6130-16CE-60131FE5E297}"/>
              </a:ext>
            </a:extLst>
          </p:cNvPr>
          <p:cNvSpPr>
            <a:spLocks noGrp="1"/>
          </p:cNvSpPr>
          <p:nvPr>
            <p:ph type="title"/>
          </p:nvPr>
        </p:nvSpPr>
        <p:spPr/>
        <p:txBody>
          <a:bodyPr/>
          <a:lstStyle/>
          <a:p>
            <a:r>
              <a:rPr lang="en-IN" dirty="0"/>
              <a:t>Simulink – SHE – 3</a:t>
            </a:r>
            <a:r>
              <a:rPr lang="en-IN" baseline="30000" dirty="0"/>
              <a:t>rd</a:t>
            </a:r>
            <a:r>
              <a:rPr lang="en-IN" dirty="0"/>
              <a:t> &amp; 5</a:t>
            </a:r>
            <a:r>
              <a:rPr lang="en-IN" baseline="30000" dirty="0"/>
              <a:t>th</a:t>
            </a:r>
            <a:r>
              <a:rPr lang="en-IN" dirty="0"/>
              <a:t> Elimination</a:t>
            </a:r>
          </a:p>
        </p:txBody>
      </p:sp>
      <p:pic>
        <p:nvPicPr>
          <p:cNvPr id="4" name="Picture 3">
            <a:extLst>
              <a:ext uri="{FF2B5EF4-FFF2-40B4-BE49-F238E27FC236}">
                <a16:creationId xmlns:a16="http://schemas.microsoft.com/office/drawing/2014/main" id="{6DE4C407-71E1-FF26-09F1-E8A20598F62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3352" y="2268352"/>
            <a:ext cx="9941624" cy="3046208"/>
          </a:xfrm>
          <a:prstGeom prst="rect">
            <a:avLst/>
          </a:prstGeom>
        </p:spPr>
      </p:pic>
      <p:sp>
        <p:nvSpPr>
          <p:cNvPr id="5" name="TextBox 4">
            <a:extLst>
              <a:ext uri="{FF2B5EF4-FFF2-40B4-BE49-F238E27FC236}">
                <a16:creationId xmlns:a16="http://schemas.microsoft.com/office/drawing/2014/main" id="{119F56FC-C73F-14A8-A497-3ACD3EDEDF23}"/>
              </a:ext>
            </a:extLst>
          </p:cNvPr>
          <p:cNvSpPr txBox="1"/>
          <p:nvPr/>
        </p:nvSpPr>
        <p:spPr>
          <a:xfrm>
            <a:off x="2162175" y="5771423"/>
            <a:ext cx="7258050" cy="369332"/>
          </a:xfrm>
          <a:prstGeom prst="rect">
            <a:avLst/>
          </a:prstGeom>
          <a:noFill/>
        </p:spPr>
        <p:txBody>
          <a:bodyPr wrap="square" rtlCol="0">
            <a:spAutoFit/>
          </a:bodyPr>
          <a:lstStyle/>
          <a:p>
            <a:pPr algn="ctr"/>
            <a:r>
              <a:rPr lang="en-IN" dirty="0"/>
              <a:t>Frequency Spectrum of Square Wave</a:t>
            </a:r>
          </a:p>
        </p:txBody>
      </p:sp>
      <p:sp>
        <p:nvSpPr>
          <p:cNvPr id="3" name="Slide Number Placeholder 2">
            <a:extLst>
              <a:ext uri="{FF2B5EF4-FFF2-40B4-BE49-F238E27FC236}">
                <a16:creationId xmlns:a16="http://schemas.microsoft.com/office/drawing/2014/main" id="{7C2B99ED-3E11-B200-2C0E-DC688457C4A3}"/>
              </a:ext>
            </a:extLst>
          </p:cNvPr>
          <p:cNvSpPr>
            <a:spLocks noGrp="1"/>
          </p:cNvSpPr>
          <p:nvPr>
            <p:ph type="sldNum" sz="quarter" idx="12"/>
          </p:nvPr>
        </p:nvSpPr>
        <p:spPr/>
        <p:txBody>
          <a:bodyPr/>
          <a:lstStyle/>
          <a:p>
            <a:fld id="{4A6792E8-23DE-41A2-810E-14B34D1D8B49}" type="slidenum">
              <a:rPr lang="en-IN" smtClean="0"/>
              <a:t>42</a:t>
            </a:fld>
            <a:endParaRPr lang="en-IN"/>
          </a:p>
        </p:txBody>
      </p:sp>
    </p:spTree>
    <p:extLst>
      <p:ext uri="{BB962C8B-B14F-4D97-AF65-F5344CB8AC3E}">
        <p14:creationId xmlns:p14="http://schemas.microsoft.com/office/powerpoint/2010/main" val="2715566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FB49C-2C96-AC22-3BBF-2BB28E947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7E591-5BB9-676F-C277-8AB74C849795}"/>
              </a:ext>
            </a:extLst>
          </p:cNvPr>
          <p:cNvSpPr>
            <a:spLocks noGrp="1"/>
          </p:cNvSpPr>
          <p:nvPr>
            <p:ph type="title"/>
          </p:nvPr>
        </p:nvSpPr>
        <p:spPr>
          <a:xfrm>
            <a:off x="1024128" y="585216"/>
            <a:ext cx="9720071" cy="1157859"/>
          </a:xfrm>
        </p:spPr>
        <p:txBody>
          <a:bodyPr>
            <a:normAutofit/>
          </a:bodyPr>
          <a:lstStyle/>
          <a:p>
            <a:r>
              <a:rPr lang="en-IN" sz="4000" dirty="0"/>
              <a:t>Simulink – SHE – 3</a:t>
            </a:r>
            <a:r>
              <a:rPr lang="en-IN" sz="4000" baseline="30000" dirty="0"/>
              <a:t>rd</a:t>
            </a:r>
            <a:r>
              <a:rPr lang="en-IN" sz="4000" dirty="0"/>
              <a:t> &amp; 5</a:t>
            </a:r>
            <a:r>
              <a:rPr lang="en-IN" sz="4000" baseline="30000" dirty="0"/>
              <a:t>th</a:t>
            </a:r>
            <a:r>
              <a:rPr lang="en-IN" sz="4000" dirty="0"/>
              <a:t> Elimination</a:t>
            </a:r>
          </a:p>
        </p:txBody>
      </p:sp>
      <p:sp>
        <p:nvSpPr>
          <p:cNvPr id="3" name="Content Placeholder 2">
            <a:extLst>
              <a:ext uri="{FF2B5EF4-FFF2-40B4-BE49-F238E27FC236}">
                <a16:creationId xmlns:a16="http://schemas.microsoft.com/office/drawing/2014/main" id="{ABB410B9-130C-8C65-0E0A-F6312A5086C6}"/>
              </a:ext>
            </a:extLst>
          </p:cNvPr>
          <p:cNvSpPr>
            <a:spLocks noGrp="1"/>
          </p:cNvSpPr>
          <p:nvPr>
            <p:ph idx="1"/>
          </p:nvPr>
        </p:nvSpPr>
        <p:spPr>
          <a:xfrm>
            <a:off x="733425" y="1743075"/>
            <a:ext cx="10782300" cy="4743450"/>
          </a:xfrm>
        </p:spPr>
        <p:txBody>
          <a:bodyPr>
            <a:normAutofit/>
          </a:bodyPr>
          <a:lstStyle/>
          <a:p>
            <a:r>
              <a:rPr lang="en-IN" b="1" dirty="0"/>
              <a:t>Results:</a:t>
            </a:r>
          </a:p>
          <a:p>
            <a:pPr>
              <a:buFont typeface="Arial" panose="020B0604020202020204" pitchFamily="34" charset="0"/>
              <a:buChar char="•"/>
            </a:pPr>
            <a:r>
              <a:rPr lang="en-IN" dirty="0"/>
              <a:t> </a:t>
            </a:r>
            <a:r>
              <a:rPr lang="en-IN" dirty="0" err="1"/>
              <a:t>THD_Voltage</a:t>
            </a:r>
            <a:r>
              <a:rPr lang="en-IN" dirty="0"/>
              <a:t> = 63.14 %</a:t>
            </a:r>
          </a:p>
          <a:p>
            <a:pPr>
              <a:buFont typeface="Arial" panose="020B0604020202020204" pitchFamily="34" charset="0"/>
              <a:buChar char="•"/>
            </a:pPr>
            <a:r>
              <a:rPr lang="en-IN" dirty="0"/>
              <a:t> Load = 1 ohm + 4mH in series</a:t>
            </a:r>
          </a:p>
          <a:p>
            <a:pPr>
              <a:buFont typeface="Arial" panose="020B0604020202020204" pitchFamily="34" charset="0"/>
              <a:buChar char="•"/>
            </a:pPr>
            <a:r>
              <a:rPr lang="en-IN" dirty="0"/>
              <a:t> </a:t>
            </a:r>
            <a:r>
              <a:rPr lang="en-IN" dirty="0" err="1"/>
              <a:t>THD_Current</a:t>
            </a:r>
            <a:r>
              <a:rPr lang="en-IN" dirty="0"/>
              <a:t> = 7.242 %</a:t>
            </a:r>
          </a:p>
          <a:p>
            <a:pPr>
              <a:buFont typeface="Arial" panose="020B0604020202020204" pitchFamily="34" charset="0"/>
              <a:buChar char="•"/>
            </a:pPr>
            <a:endParaRPr lang="en-IN" dirty="0"/>
          </a:p>
          <a:p>
            <a:pPr>
              <a:buFont typeface="Arial" panose="020B0604020202020204" pitchFamily="34" charset="0"/>
              <a:buChar char="•"/>
            </a:pPr>
            <a:r>
              <a:rPr lang="en-IN" dirty="0"/>
              <a:t>Observation – THD of current is greater here than 120 conduction mode.</a:t>
            </a:r>
          </a:p>
        </p:txBody>
      </p:sp>
      <p:sp>
        <p:nvSpPr>
          <p:cNvPr id="4" name="Slide Number Placeholder 3">
            <a:extLst>
              <a:ext uri="{FF2B5EF4-FFF2-40B4-BE49-F238E27FC236}">
                <a16:creationId xmlns:a16="http://schemas.microsoft.com/office/drawing/2014/main" id="{0E23CDD5-9768-FE84-1335-C8827B77AC66}"/>
              </a:ext>
            </a:extLst>
          </p:cNvPr>
          <p:cNvSpPr>
            <a:spLocks noGrp="1"/>
          </p:cNvSpPr>
          <p:nvPr>
            <p:ph type="sldNum" sz="quarter" idx="12"/>
          </p:nvPr>
        </p:nvSpPr>
        <p:spPr/>
        <p:txBody>
          <a:bodyPr/>
          <a:lstStyle/>
          <a:p>
            <a:fld id="{4A6792E8-23DE-41A2-810E-14B34D1D8B49}" type="slidenum">
              <a:rPr lang="en-IN" smtClean="0"/>
              <a:t>43</a:t>
            </a:fld>
            <a:endParaRPr lang="en-IN"/>
          </a:p>
        </p:txBody>
      </p:sp>
    </p:spTree>
    <p:extLst>
      <p:ext uri="{BB962C8B-B14F-4D97-AF65-F5344CB8AC3E}">
        <p14:creationId xmlns:p14="http://schemas.microsoft.com/office/powerpoint/2010/main" val="3414017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225A9-2423-7059-7AD1-C7F826746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342A2-D629-E5B3-D0BD-1350541921BF}"/>
              </a:ext>
            </a:extLst>
          </p:cNvPr>
          <p:cNvSpPr>
            <a:spLocks noGrp="1"/>
          </p:cNvSpPr>
          <p:nvPr>
            <p:ph type="title"/>
          </p:nvPr>
        </p:nvSpPr>
        <p:spPr/>
        <p:txBody>
          <a:bodyPr/>
          <a:lstStyle/>
          <a:p>
            <a:r>
              <a:rPr lang="en-IN" dirty="0"/>
              <a:t>Simulink – SPWM</a:t>
            </a:r>
          </a:p>
        </p:txBody>
      </p:sp>
      <p:grpSp>
        <p:nvGrpSpPr>
          <p:cNvPr id="4" name="Group 3">
            <a:extLst>
              <a:ext uri="{FF2B5EF4-FFF2-40B4-BE49-F238E27FC236}">
                <a16:creationId xmlns:a16="http://schemas.microsoft.com/office/drawing/2014/main" id="{7F4CC715-3250-FEC5-8B59-04FABAD6E590}"/>
              </a:ext>
            </a:extLst>
          </p:cNvPr>
          <p:cNvGrpSpPr/>
          <p:nvPr/>
        </p:nvGrpSpPr>
        <p:grpSpPr>
          <a:xfrm>
            <a:off x="833528" y="2574534"/>
            <a:ext cx="5262471" cy="3088555"/>
            <a:chOff x="833528" y="2574534"/>
            <a:chExt cx="5262471" cy="3088555"/>
          </a:xfrm>
        </p:grpSpPr>
        <p:pic>
          <p:nvPicPr>
            <p:cNvPr id="8" name="Picture 7">
              <a:extLst>
                <a:ext uri="{FF2B5EF4-FFF2-40B4-BE49-F238E27FC236}">
                  <a16:creationId xmlns:a16="http://schemas.microsoft.com/office/drawing/2014/main" id="{DAB1B163-940E-2D2A-E35A-33A8FF159E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3528" y="2574534"/>
              <a:ext cx="5262471" cy="2358377"/>
            </a:xfrm>
            <a:prstGeom prst="rect">
              <a:avLst/>
            </a:prstGeom>
            <a:ln>
              <a:solidFill>
                <a:schemeClr val="tx1">
                  <a:lumMod val="95000"/>
                  <a:lumOff val="5000"/>
                </a:schemeClr>
              </a:solidFill>
            </a:ln>
          </p:spPr>
        </p:pic>
        <p:sp>
          <p:nvSpPr>
            <p:cNvPr id="11" name="TextBox 10">
              <a:extLst>
                <a:ext uri="{FF2B5EF4-FFF2-40B4-BE49-F238E27FC236}">
                  <a16:creationId xmlns:a16="http://schemas.microsoft.com/office/drawing/2014/main" id="{73123978-D93F-0005-38E9-F099C56D3A48}"/>
                </a:ext>
              </a:extLst>
            </p:cNvPr>
            <p:cNvSpPr txBox="1"/>
            <p:nvPr/>
          </p:nvSpPr>
          <p:spPr>
            <a:xfrm>
              <a:off x="1187939" y="5246090"/>
              <a:ext cx="4154207" cy="416999"/>
            </a:xfrm>
            <a:prstGeom prst="rect">
              <a:avLst/>
            </a:prstGeom>
            <a:noFill/>
          </p:spPr>
          <p:txBody>
            <a:bodyPr wrap="square" rtlCol="0">
              <a:spAutoFit/>
            </a:bodyPr>
            <a:lstStyle/>
            <a:p>
              <a:pPr algn="ctr"/>
              <a:r>
                <a:rPr lang="en-IN" dirty="0"/>
                <a:t>Output Voltage Waveform</a:t>
              </a:r>
            </a:p>
          </p:txBody>
        </p:sp>
      </p:grpSp>
      <p:grpSp>
        <p:nvGrpSpPr>
          <p:cNvPr id="3" name="Group 2">
            <a:extLst>
              <a:ext uri="{FF2B5EF4-FFF2-40B4-BE49-F238E27FC236}">
                <a16:creationId xmlns:a16="http://schemas.microsoft.com/office/drawing/2014/main" id="{FAFE2D0D-AD4A-A91B-971C-9CD7ACDC0902}"/>
              </a:ext>
            </a:extLst>
          </p:cNvPr>
          <p:cNvGrpSpPr/>
          <p:nvPr/>
        </p:nvGrpSpPr>
        <p:grpSpPr>
          <a:xfrm>
            <a:off x="6315075" y="2567786"/>
            <a:ext cx="5840559" cy="2975764"/>
            <a:chOff x="6315075" y="2567786"/>
            <a:chExt cx="5840559" cy="2975764"/>
          </a:xfrm>
        </p:grpSpPr>
        <p:pic>
          <p:nvPicPr>
            <p:cNvPr id="10" name="Picture 9">
              <a:extLst>
                <a:ext uri="{FF2B5EF4-FFF2-40B4-BE49-F238E27FC236}">
                  <a16:creationId xmlns:a16="http://schemas.microsoft.com/office/drawing/2014/main" id="{FA7035F4-E750-842E-4C1F-1577A8A5D34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15075" y="2567786"/>
              <a:ext cx="5840559" cy="2336223"/>
            </a:xfrm>
            <a:prstGeom prst="rect">
              <a:avLst/>
            </a:prstGeom>
            <a:ln>
              <a:solidFill>
                <a:schemeClr val="tx1">
                  <a:lumMod val="95000"/>
                  <a:lumOff val="5000"/>
                </a:schemeClr>
              </a:solidFill>
            </a:ln>
          </p:spPr>
        </p:pic>
        <p:sp>
          <p:nvSpPr>
            <p:cNvPr id="12" name="TextBox 11">
              <a:extLst>
                <a:ext uri="{FF2B5EF4-FFF2-40B4-BE49-F238E27FC236}">
                  <a16:creationId xmlns:a16="http://schemas.microsoft.com/office/drawing/2014/main" id="{9C8A4506-B811-4BBE-08F0-22438C1D36B4}"/>
                </a:ext>
              </a:extLst>
            </p:cNvPr>
            <p:cNvSpPr txBox="1"/>
            <p:nvPr/>
          </p:nvSpPr>
          <p:spPr>
            <a:xfrm>
              <a:off x="7048776" y="5196506"/>
              <a:ext cx="4621957" cy="347044"/>
            </a:xfrm>
            <a:prstGeom prst="rect">
              <a:avLst/>
            </a:prstGeom>
            <a:noFill/>
          </p:spPr>
          <p:txBody>
            <a:bodyPr wrap="square" rtlCol="0">
              <a:spAutoFit/>
            </a:bodyPr>
            <a:lstStyle/>
            <a:p>
              <a:pPr algn="ctr"/>
              <a:r>
                <a:rPr lang="en-IN" dirty="0"/>
                <a:t>Current through RL load waveform</a:t>
              </a:r>
            </a:p>
          </p:txBody>
        </p:sp>
      </p:grpSp>
      <p:sp>
        <p:nvSpPr>
          <p:cNvPr id="5" name="Slide Number Placeholder 4">
            <a:extLst>
              <a:ext uri="{FF2B5EF4-FFF2-40B4-BE49-F238E27FC236}">
                <a16:creationId xmlns:a16="http://schemas.microsoft.com/office/drawing/2014/main" id="{4D524200-458F-F203-624E-B5F6A9181163}"/>
              </a:ext>
            </a:extLst>
          </p:cNvPr>
          <p:cNvSpPr>
            <a:spLocks noGrp="1"/>
          </p:cNvSpPr>
          <p:nvPr>
            <p:ph type="sldNum" sz="quarter" idx="12"/>
          </p:nvPr>
        </p:nvSpPr>
        <p:spPr/>
        <p:txBody>
          <a:bodyPr/>
          <a:lstStyle/>
          <a:p>
            <a:fld id="{4A6792E8-23DE-41A2-810E-14B34D1D8B49}" type="slidenum">
              <a:rPr lang="en-IN" smtClean="0"/>
              <a:t>44</a:t>
            </a:fld>
            <a:endParaRPr lang="en-IN"/>
          </a:p>
        </p:txBody>
      </p:sp>
    </p:spTree>
    <p:extLst>
      <p:ext uri="{BB962C8B-B14F-4D97-AF65-F5344CB8AC3E}">
        <p14:creationId xmlns:p14="http://schemas.microsoft.com/office/powerpoint/2010/main" val="413633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A576C-EEEC-FB5E-DF30-ACDE0F702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2DDB7-FAD0-0FD1-733A-F589A341A5D3}"/>
              </a:ext>
            </a:extLst>
          </p:cNvPr>
          <p:cNvSpPr>
            <a:spLocks noGrp="1"/>
          </p:cNvSpPr>
          <p:nvPr>
            <p:ph type="title"/>
          </p:nvPr>
        </p:nvSpPr>
        <p:spPr/>
        <p:txBody>
          <a:bodyPr/>
          <a:lstStyle/>
          <a:p>
            <a:r>
              <a:rPr lang="en-IN" dirty="0"/>
              <a:t>Simulink – SPWM</a:t>
            </a:r>
          </a:p>
        </p:txBody>
      </p:sp>
      <p:pic>
        <p:nvPicPr>
          <p:cNvPr id="4" name="Picture 3">
            <a:extLst>
              <a:ext uri="{FF2B5EF4-FFF2-40B4-BE49-F238E27FC236}">
                <a16:creationId xmlns:a16="http://schemas.microsoft.com/office/drawing/2014/main" id="{FA88D0A4-133E-5C9E-E205-A530851D8E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3359" y="2268352"/>
            <a:ext cx="8181610" cy="3046208"/>
          </a:xfrm>
          <a:prstGeom prst="rect">
            <a:avLst/>
          </a:prstGeom>
        </p:spPr>
      </p:pic>
      <p:sp>
        <p:nvSpPr>
          <p:cNvPr id="5" name="TextBox 4">
            <a:extLst>
              <a:ext uri="{FF2B5EF4-FFF2-40B4-BE49-F238E27FC236}">
                <a16:creationId xmlns:a16="http://schemas.microsoft.com/office/drawing/2014/main" id="{88370C5F-86EB-50CF-AA7D-84845835FED8}"/>
              </a:ext>
            </a:extLst>
          </p:cNvPr>
          <p:cNvSpPr txBox="1"/>
          <p:nvPr/>
        </p:nvSpPr>
        <p:spPr>
          <a:xfrm>
            <a:off x="2162175" y="5771423"/>
            <a:ext cx="7258050" cy="369332"/>
          </a:xfrm>
          <a:prstGeom prst="rect">
            <a:avLst/>
          </a:prstGeom>
          <a:noFill/>
        </p:spPr>
        <p:txBody>
          <a:bodyPr wrap="square" rtlCol="0">
            <a:spAutoFit/>
          </a:bodyPr>
          <a:lstStyle/>
          <a:p>
            <a:pPr algn="ctr"/>
            <a:r>
              <a:rPr lang="en-IN" dirty="0"/>
              <a:t>Frequency Spectrum of Square Wave</a:t>
            </a:r>
          </a:p>
        </p:txBody>
      </p:sp>
      <p:sp>
        <p:nvSpPr>
          <p:cNvPr id="3" name="Slide Number Placeholder 2">
            <a:extLst>
              <a:ext uri="{FF2B5EF4-FFF2-40B4-BE49-F238E27FC236}">
                <a16:creationId xmlns:a16="http://schemas.microsoft.com/office/drawing/2014/main" id="{09D6924B-4E7B-900D-7BDB-4E21EE76A31F}"/>
              </a:ext>
            </a:extLst>
          </p:cNvPr>
          <p:cNvSpPr>
            <a:spLocks noGrp="1"/>
          </p:cNvSpPr>
          <p:nvPr>
            <p:ph type="sldNum" sz="quarter" idx="12"/>
          </p:nvPr>
        </p:nvSpPr>
        <p:spPr/>
        <p:txBody>
          <a:bodyPr/>
          <a:lstStyle/>
          <a:p>
            <a:fld id="{4A6792E8-23DE-41A2-810E-14B34D1D8B49}" type="slidenum">
              <a:rPr lang="en-IN" smtClean="0"/>
              <a:t>45</a:t>
            </a:fld>
            <a:endParaRPr lang="en-IN"/>
          </a:p>
        </p:txBody>
      </p:sp>
    </p:spTree>
    <p:extLst>
      <p:ext uri="{BB962C8B-B14F-4D97-AF65-F5344CB8AC3E}">
        <p14:creationId xmlns:p14="http://schemas.microsoft.com/office/powerpoint/2010/main" val="2416228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A6B55-B146-C814-5691-3C34D53001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4B3047-6695-F035-49AE-C7309D171055}"/>
              </a:ext>
            </a:extLst>
          </p:cNvPr>
          <p:cNvSpPr>
            <a:spLocks noGrp="1"/>
          </p:cNvSpPr>
          <p:nvPr>
            <p:ph type="title"/>
          </p:nvPr>
        </p:nvSpPr>
        <p:spPr>
          <a:xfrm>
            <a:off x="1024128" y="585216"/>
            <a:ext cx="9720071" cy="1157859"/>
          </a:xfrm>
        </p:spPr>
        <p:txBody>
          <a:bodyPr>
            <a:normAutofit/>
          </a:bodyPr>
          <a:lstStyle/>
          <a:p>
            <a:r>
              <a:rPr lang="en-IN" sz="4000" dirty="0"/>
              <a:t>Simulink – SPWM</a:t>
            </a:r>
          </a:p>
        </p:txBody>
      </p:sp>
      <p:sp>
        <p:nvSpPr>
          <p:cNvPr id="3" name="Content Placeholder 2">
            <a:extLst>
              <a:ext uri="{FF2B5EF4-FFF2-40B4-BE49-F238E27FC236}">
                <a16:creationId xmlns:a16="http://schemas.microsoft.com/office/drawing/2014/main" id="{1748F702-CBD7-6528-502A-524E57E7644D}"/>
              </a:ext>
            </a:extLst>
          </p:cNvPr>
          <p:cNvSpPr>
            <a:spLocks noGrp="1"/>
          </p:cNvSpPr>
          <p:nvPr>
            <p:ph idx="1"/>
          </p:nvPr>
        </p:nvSpPr>
        <p:spPr>
          <a:xfrm>
            <a:off x="733425" y="1743075"/>
            <a:ext cx="10782300" cy="4743450"/>
          </a:xfrm>
        </p:spPr>
        <p:txBody>
          <a:bodyPr>
            <a:normAutofit/>
          </a:bodyPr>
          <a:lstStyle/>
          <a:p>
            <a:r>
              <a:rPr lang="en-IN" b="1" dirty="0"/>
              <a:t>Results:</a:t>
            </a:r>
          </a:p>
          <a:p>
            <a:pPr>
              <a:buFont typeface="Arial" panose="020B0604020202020204" pitchFamily="34" charset="0"/>
              <a:buChar char="•"/>
            </a:pPr>
            <a:r>
              <a:rPr lang="en-IN" dirty="0"/>
              <a:t> </a:t>
            </a:r>
            <a:r>
              <a:rPr lang="en-IN" dirty="0" err="1"/>
              <a:t>THD_Voltage</a:t>
            </a:r>
            <a:r>
              <a:rPr lang="en-IN" dirty="0"/>
              <a:t> = 55.26 %</a:t>
            </a:r>
          </a:p>
          <a:p>
            <a:pPr>
              <a:buFont typeface="Arial" panose="020B0604020202020204" pitchFamily="34" charset="0"/>
              <a:buChar char="•"/>
            </a:pPr>
            <a:r>
              <a:rPr lang="en-IN" dirty="0"/>
              <a:t> Load = 1 ohm + 4mH in series</a:t>
            </a:r>
          </a:p>
          <a:p>
            <a:pPr>
              <a:buFont typeface="Arial" panose="020B0604020202020204" pitchFamily="34" charset="0"/>
              <a:buChar char="•"/>
            </a:pPr>
            <a:r>
              <a:rPr lang="en-IN" dirty="0"/>
              <a:t> </a:t>
            </a:r>
            <a:r>
              <a:rPr lang="en-IN" dirty="0" err="1"/>
              <a:t>THD_Current</a:t>
            </a:r>
            <a:r>
              <a:rPr lang="en-IN" dirty="0"/>
              <a:t> = 0.5434 %</a:t>
            </a:r>
          </a:p>
          <a:p>
            <a:pPr>
              <a:buFont typeface="Arial" panose="020B0604020202020204" pitchFamily="34" charset="0"/>
              <a:buChar char="•"/>
            </a:pPr>
            <a:r>
              <a:rPr lang="en-IN" dirty="0"/>
              <a:t> Carrier Frequency = 5 kHz</a:t>
            </a:r>
          </a:p>
          <a:p>
            <a:pPr marL="0" indent="0">
              <a:buNone/>
            </a:pPr>
            <a:endParaRPr lang="en-IN" dirty="0"/>
          </a:p>
        </p:txBody>
      </p:sp>
      <p:sp>
        <p:nvSpPr>
          <p:cNvPr id="4" name="Slide Number Placeholder 3">
            <a:extLst>
              <a:ext uri="{FF2B5EF4-FFF2-40B4-BE49-F238E27FC236}">
                <a16:creationId xmlns:a16="http://schemas.microsoft.com/office/drawing/2014/main" id="{55D2E2F3-7E1C-8A53-4203-28F66BC3C4D2}"/>
              </a:ext>
            </a:extLst>
          </p:cNvPr>
          <p:cNvSpPr>
            <a:spLocks noGrp="1"/>
          </p:cNvSpPr>
          <p:nvPr>
            <p:ph type="sldNum" sz="quarter" idx="12"/>
          </p:nvPr>
        </p:nvSpPr>
        <p:spPr/>
        <p:txBody>
          <a:bodyPr/>
          <a:lstStyle/>
          <a:p>
            <a:fld id="{4A6792E8-23DE-41A2-810E-14B34D1D8B49}" type="slidenum">
              <a:rPr lang="en-IN" smtClean="0"/>
              <a:t>46</a:t>
            </a:fld>
            <a:endParaRPr lang="en-IN"/>
          </a:p>
        </p:txBody>
      </p:sp>
    </p:spTree>
    <p:extLst>
      <p:ext uri="{BB962C8B-B14F-4D97-AF65-F5344CB8AC3E}">
        <p14:creationId xmlns:p14="http://schemas.microsoft.com/office/powerpoint/2010/main" val="3110445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F9A5-920E-C0D7-0D20-B8431902E4F0}"/>
              </a:ext>
            </a:extLst>
          </p:cNvPr>
          <p:cNvSpPr>
            <a:spLocks noGrp="1"/>
          </p:cNvSpPr>
          <p:nvPr>
            <p:ph type="title"/>
          </p:nvPr>
        </p:nvSpPr>
        <p:spPr/>
        <p:txBody>
          <a:bodyPr/>
          <a:lstStyle/>
          <a:p>
            <a:r>
              <a:rPr lang="en-IN" dirty="0"/>
              <a:t>Future work on this project</a:t>
            </a:r>
          </a:p>
        </p:txBody>
      </p:sp>
      <p:sp>
        <p:nvSpPr>
          <p:cNvPr id="3" name="Content Placeholder 2">
            <a:extLst>
              <a:ext uri="{FF2B5EF4-FFF2-40B4-BE49-F238E27FC236}">
                <a16:creationId xmlns:a16="http://schemas.microsoft.com/office/drawing/2014/main" id="{890D5CC1-A9DF-0127-521E-A82FB1D53DC4}"/>
              </a:ext>
            </a:extLst>
          </p:cNvPr>
          <p:cNvSpPr>
            <a:spLocks noGrp="1"/>
          </p:cNvSpPr>
          <p:nvPr>
            <p:ph idx="1"/>
          </p:nvPr>
        </p:nvSpPr>
        <p:spPr/>
        <p:txBody>
          <a:bodyPr/>
          <a:lstStyle/>
          <a:p>
            <a:pPr>
              <a:buFont typeface="Arial" panose="020B0604020202020204" pitchFamily="34" charset="0"/>
              <a:buChar char="•"/>
            </a:pPr>
            <a:r>
              <a:rPr lang="en-IN" dirty="0"/>
              <a:t> Implement Bipolar PWM and analyse harmonic content and efficiency.</a:t>
            </a:r>
          </a:p>
          <a:p>
            <a:pPr>
              <a:buFont typeface="Arial" panose="020B0604020202020204" pitchFamily="34" charset="0"/>
              <a:buChar char="•"/>
            </a:pPr>
            <a:r>
              <a:rPr lang="en-IN" dirty="0"/>
              <a:t> Extend the design to three phase inverter.</a:t>
            </a:r>
          </a:p>
          <a:p>
            <a:pPr>
              <a:buFont typeface="Arial" panose="020B0604020202020204" pitchFamily="34" charset="0"/>
              <a:buChar char="•"/>
            </a:pPr>
            <a:r>
              <a:rPr lang="en-IN" dirty="0"/>
              <a:t> Explore SVPWM technique.</a:t>
            </a:r>
          </a:p>
          <a:p>
            <a:pPr>
              <a:buFont typeface="Arial" panose="020B0604020202020204" pitchFamily="34" charset="0"/>
              <a:buChar char="•"/>
            </a:pPr>
            <a:r>
              <a:rPr lang="en-IN" dirty="0"/>
              <a:t> Drive an actual motor with the inverter.</a:t>
            </a:r>
          </a:p>
          <a:p>
            <a:pPr>
              <a:buFont typeface="Arial" panose="020B0604020202020204" pitchFamily="34" charset="0"/>
              <a:buChar char="•"/>
            </a:pPr>
            <a:r>
              <a:rPr lang="en-IN" dirty="0"/>
              <a:t> Integrate current control features and enable regenerative braking.</a:t>
            </a:r>
          </a:p>
          <a:p>
            <a:pPr marL="0" indent="0">
              <a:buNone/>
            </a:pPr>
            <a:endParaRPr lang="en-IN" dirty="0"/>
          </a:p>
        </p:txBody>
      </p:sp>
      <p:sp>
        <p:nvSpPr>
          <p:cNvPr id="4" name="Slide Number Placeholder 3">
            <a:extLst>
              <a:ext uri="{FF2B5EF4-FFF2-40B4-BE49-F238E27FC236}">
                <a16:creationId xmlns:a16="http://schemas.microsoft.com/office/drawing/2014/main" id="{C7CA8C54-AD16-C75D-F697-177419E1C6EB}"/>
              </a:ext>
            </a:extLst>
          </p:cNvPr>
          <p:cNvSpPr>
            <a:spLocks noGrp="1"/>
          </p:cNvSpPr>
          <p:nvPr>
            <p:ph type="sldNum" sz="quarter" idx="12"/>
          </p:nvPr>
        </p:nvSpPr>
        <p:spPr/>
        <p:txBody>
          <a:bodyPr/>
          <a:lstStyle/>
          <a:p>
            <a:fld id="{4A6792E8-23DE-41A2-810E-14B34D1D8B49}" type="slidenum">
              <a:rPr lang="en-IN" smtClean="0"/>
              <a:t>47</a:t>
            </a:fld>
            <a:endParaRPr lang="en-IN"/>
          </a:p>
        </p:txBody>
      </p:sp>
    </p:spTree>
    <p:extLst>
      <p:ext uri="{BB962C8B-B14F-4D97-AF65-F5344CB8AC3E}">
        <p14:creationId xmlns:p14="http://schemas.microsoft.com/office/powerpoint/2010/main" val="1800232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EC1D-84B6-861E-DBB6-3DAA9BFD60FA}"/>
              </a:ext>
            </a:extLst>
          </p:cNvPr>
          <p:cNvSpPr>
            <a:spLocks noGrp="1"/>
          </p:cNvSpPr>
          <p:nvPr>
            <p:ph type="title"/>
          </p:nvPr>
        </p:nvSpPr>
        <p:spPr/>
        <p:txBody>
          <a:bodyPr/>
          <a:lstStyle/>
          <a:p>
            <a:r>
              <a:rPr lang="en-IN" dirty="0"/>
              <a:t>Effect of harmonics on motor</a:t>
            </a:r>
          </a:p>
        </p:txBody>
      </p:sp>
      <p:sp>
        <p:nvSpPr>
          <p:cNvPr id="3" name="Content Placeholder 2">
            <a:extLst>
              <a:ext uri="{FF2B5EF4-FFF2-40B4-BE49-F238E27FC236}">
                <a16:creationId xmlns:a16="http://schemas.microsoft.com/office/drawing/2014/main" id="{17EEFB8E-7A83-1D2C-7E3A-49C8E24CF6B8}"/>
              </a:ext>
            </a:extLst>
          </p:cNvPr>
          <p:cNvSpPr>
            <a:spLocks noGrp="1"/>
          </p:cNvSpPr>
          <p:nvPr>
            <p:ph idx="1"/>
          </p:nvPr>
        </p:nvSpPr>
        <p:spPr/>
        <p:txBody>
          <a:bodyPr/>
          <a:lstStyle/>
          <a:p>
            <a:pPr marL="457200" indent="-457200">
              <a:buFont typeface="+mj-lt"/>
              <a:buAutoNum type="arabicPeriod"/>
            </a:pPr>
            <a:r>
              <a:rPr lang="en-IN" dirty="0"/>
              <a:t>Harmonic content makes it harder to magnetize the core. It increases eddy current losses and hysteresis losses.</a:t>
            </a:r>
          </a:p>
          <a:p>
            <a:pPr marL="457200" indent="-457200">
              <a:buFont typeface="+mj-lt"/>
              <a:buAutoNum type="arabicPeriod"/>
            </a:pPr>
            <a:r>
              <a:rPr lang="en-IN" dirty="0"/>
              <a:t>These losses manifest as additional heat. Heat is always bad for a motor.</a:t>
            </a:r>
          </a:p>
          <a:p>
            <a:pPr marL="457200" indent="-457200">
              <a:buFont typeface="+mj-lt"/>
              <a:buAutoNum type="arabicPeriod"/>
            </a:pPr>
            <a:r>
              <a:rPr lang="en-IN" dirty="0"/>
              <a:t>Positive sequence harmonics such as the 7</a:t>
            </a:r>
            <a:r>
              <a:rPr lang="en-IN" baseline="30000" dirty="0"/>
              <a:t>th</a:t>
            </a:r>
            <a:r>
              <a:rPr lang="en-IN" dirty="0"/>
              <a:t>, 13</a:t>
            </a:r>
            <a:r>
              <a:rPr lang="en-IN" baseline="30000" dirty="0"/>
              <a:t>th</a:t>
            </a:r>
            <a:r>
              <a:rPr lang="en-IN" dirty="0"/>
              <a:t>, 19</a:t>
            </a:r>
            <a:r>
              <a:rPr lang="en-IN" baseline="30000" dirty="0"/>
              <a:t>th</a:t>
            </a:r>
            <a:r>
              <a:rPr lang="en-IN" dirty="0"/>
              <a:t> increase the torque production.</a:t>
            </a:r>
          </a:p>
          <a:p>
            <a:pPr marL="457200" indent="-457200">
              <a:buFont typeface="+mj-lt"/>
              <a:buAutoNum type="arabicPeriod"/>
            </a:pPr>
            <a:r>
              <a:rPr lang="en-IN" dirty="0"/>
              <a:t>Negative sequence harmonics such as the 5</a:t>
            </a:r>
            <a:r>
              <a:rPr lang="en-IN" baseline="30000" dirty="0"/>
              <a:t>th</a:t>
            </a:r>
            <a:r>
              <a:rPr lang="en-IN" dirty="0"/>
              <a:t>, 11</a:t>
            </a:r>
            <a:r>
              <a:rPr lang="en-IN" baseline="30000" dirty="0"/>
              <a:t>th</a:t>
            </a:r>
            <a:r>
              <a:rPr lang="en-IN" dirty="0"/>
              <a:t>, 17</a:t>
            </a:r>
            <a:r>
              <a:rPr lang="en-IN" baseline="30000" dirty="0"/>
              <a:t>th </a:t>
            </a:r>
            <a:r>
              <a:rPr lang="en-IN" dirty="0"/>
              <a:t>decrease the torque and act as a brake.</a:t>
            </a:r>
          </a:p>
        </p:txBody>
      </p:sp>
      <p:sp>
        <p:nvSpPr>
          <p:cNvPr id="4" name="Slide Number Placeholder 3">
            <a:extLst>
              <a:ext uri="{FF2B5EF4-FFF2-40B4-BE49-F238E27FC236}">
                <a16:creationId xmlns:a16="http://schemas.microsoft.com/office/drawing/2014/main" id="{EF08E062-716A-4F30-B755-7BF773EA22E9}"/>
              </a:ext>
            </a:extLst>
          </p:cNvPr>
          <p:cNvSpPr>
            <a:spLocks noGrp="1"/>
          </p:cNvSpPr>
          <p:nvPr>
            <p:ph type="sldNum" sz="quarter" idx="12"/>
          </p:nvPr>
        </p:nvSpPr>
        <p:spPr/>
        <p:txBody>
          <a:bodyPr/>
          <a:lstStyle/>
          <a:p>
            <a:fld id="{4A6792E8-23DE-41A2-810E-14B34D1D8B49}" type="slidenum">
              <a:rPr lang="en-IN" smtClean="0"/>
              <a:t>5</a:t>
            </a:fld>
            <a:endParaRPr lang="en-IN"/>
          </a:p>
        </p:txBody>
      </p:sp>
    </p:spTree>
    <p:extLst>
      <p:ext uri="{BB962C8B-B14F-4D97-AF65-F5344CB8AC3E}">
        <p14:creationId xmlns:p14="http://schemas.microsoft.com/office/powerpoint/2010/main" val="518050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FDAA-E553-A648-B74B-0990D8D61FEC}"/>
              </a:ext>
            </a:extLst>
          </p:cNvPr>
          <p:cNvSpPr>
            <a:spLocks noGrp="1"/>
          </p:cNvSpPr>
          <p:nvPr>
            <p:ph type="title"/>
          </p:nvPr>
        </p:nvSpPr>
        <p:spPr/>
        <p:txBody>
          <a:bodyPr/>
          <a:lstStyle/>
          <a:p>
            <a:r>
              <a:rPr lang="en-IN" dirty="0"/>
              <a:t>Why switching, why not amplification?</a:t>
            </a:r>
          </a:p>
        </p:txBody>
      </p:sp>
      <p:sp>
        <p:nvSpPr>
          <p:cNvPr id="3" name="Content Placeholder 2">
            <a:extLst>
              <a:ext uri="{FF2B5EF4-FFF2-40B4-BE49-F238E27FC236}">
                <a16:creationId xmlns:a16="http://schemas.microsoft.com/office/drawing/2014/main" id="{8461CB63-BFB1-9AD6-384A-30E010C60EFC}"/>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CA922770-3498-4627-85C9-28F192F7AB0A}"/>
              </a:ext>
            </a:extLst>
          </p:cNvPr>
          <p:cNvSpPr>
            <a:spLocks noGrp="1"/>
          </p:cNvSpPr>
          <p:nvPr>
            <p:ph type="sldNum" sz="quarter" idx="12"/>
          </p:nvPr>
        </p:nvSpPr>
        <p:spPr/>
        <p:txBody>
          <a:bodyPr/>
          <a:lstStyle/>
          <a:p>
            <a:fld id="{4A6792E8-23DE-41A2-810E-14B34D1D8B49}" type="slidenum">
              <a:rPr lang="en-IN" smtClean="0"/>
              <a:t>6</a:t>
            </a:fld>
            <a:endParaRPr lang="en-IN"/>
          </a:p>
        </p:txBody>
      </p:sp>
    </p:spTree>
    <p:extLst>
      <p:ext uri="{BB962C8B-B14F-4D97-AF65-F5344CB8AC3E}">
        <p14:creationId xmlns:p14="http://schemas.microsoft.com/office/powerpoint/2010/main" val="2611269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4262-066E-A304-AFD0-F9A640E39A8F}"/>
              </a:ext>
            </a:extLst>
          </p:cNvPr>
          <p:cNvSpPr>
            <a:spLocks noGrp="1"/>
          </p:cNvSpPr>
          <p:nvPr>
            <p:ph type="title"/>
          </p:nvPr>
        </p:nvSpPr>
        <p:spPr/>
        <p:txBody>
          <a:bodyPr/>
          <a:lstStyle/>
          <a:p>
            <a:r>
              <a:rPr lang="en-IN" dirty="0"/>
              <a:t>Types of Switches</a:t>
            </a:r>
          </a:p>
        </p:txBody>
      </p:sp>
      <p:sp>
        <p:nvSpPr>
          <p:cNvPr id="3" name="Content Placeholder 2">
            <a:extLst>
              <a:ext uri="{FF2B5EF4-FFF2-40B4-BE49-F238E27FC236}">
                <a16:creationId xmlns:a16="http://schemas.microsoft.com/office/drawing/2014/main" id="{676A9B62-274A-A49D-2963-6F0B891CD6C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238F754D-F85D-E41C-54A4-A6284E0CE22C}"/>
              </a:ext>
            </a:extLst>
          </p:cNvPr>
          <p:cNvSpPr>
            <a:spLocks noGrp="1"/>
          </p:cNvSpPr>
          <p:nvPr>
            <p:ph type="sldNum" sz="quarter" idx="12"/>
          </p:nvPr>
        </p:nvSpPr>
        <p:spPr/>
        <p:txBody>
          <a:bodyPr/>
          <a:lstStyle/>
          <a:p>
            <a:fld id="{4A6792E8-23DE-41A2-810E-14B34D1D8B49}" type="slidenum">
              <a:rPr lang="en-IN" smtClean="0"/>
              <a:t>7</a:t>
            </a:fld>
            <a:endParaRPr lang="en-IN"/>
          </a:p>
        </p:txBody>
      </p:sp>
    </p:spTree>
    <p:extLst>
      <p:ext uri="{BB962C8B-B14F-4D97-AF65-F5344CB8AC3E}">
        <p14:creationId xmlns:p14="http://schemas.microsoft.com/office/powerpoint/2010/main" val="1874451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E53D-56CC-2DF7-5EEC-7DAF5036DAE1}"/>
              </a:ext>
            </a:extLst>
          </p:cNvPr>
          <p:cNvSpPr>
            <a:spLocks noGrp="1"/>
          </p:cNvSpPr>
          <p:nvPr>
            <p:ph type="title"/>
          </p:nvPr>
        </p:nvSpPr>
        <p:spPr/>
        <p:txBody>
          <a:bodyPr/>
          <a:lstStyle/>
          <a:p>
            <a:r>
              <a:rPr lang="en-IN" dirty="0"/>
              <a:t>Gate Driver Types</a:t>
            </a:r>
          </a:p>
        </p:txBody>
      </p:sp>
      <p:sp>
        <p:nvSpPr>
          <p:cNvPr id="3" name="Content Placeholder 2">
            <a:extLst>
              <a:ext uri="{FF2B5EF4-FFF2-40B4-BE49-F238E27FC236}">
                <a16:creationId xmlns:a16="http://schemas.microsoft.com/office/drawing/2014/main" id="{DE8DB597-CC60-EA68-9469-C4C010ED209C}"/>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9C1A16A3-301A-C3ED-0154-1A5FB58AE613}"/>
              </a:ext>
            </a:extLst>
          </p:cNvPr>
          <p:cNvSpPr>
            <a:spLocks noGrp="1"/>
          </p:cNvSpPr>
          <p:nvPr>
            <p:ph type="sldNum" sz="quarter" idx="12"/>
          </p:nvPr>
        </p:nvSpPr>
        <p:spPr/>
        <p:txBody>
          <a:bodyPr/>
          <a:lstStyle/>
          <a:p>
            <a:fld id="{4A6792E8-23DE-41A2-810E-14B34D1D8B49}" type="slidenum">
              <a:rPr lang="en-IN" smtClean="0"/>
              <a:t>8</a:t>
            </a:fld>
            <a:endParaRPr lang="en-IN"/>
          </a:p>
        </p:txBody>
      </p:sp>
    </p:spTree>
    <p:extLst>
      <p:ext uri="{BB962C8B-B14F-4D97-AF65-F5344CB8AC3E}">
        <p14:creationId xmlns:p14="http://schemas.microsoft.com/office/powerpoint/2010/main" val="1801169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A70E-2B4E-093E-ED12-B1A40B03FD14}"/>
              </a:ext>
            </a:extLst>
          </p:cNvPr>
          <p:cNvSpPr>
            <a:spLocks noGrp="1"/>
          </p:cNvSpPr>
          <p:nvPr>
            <p:ph type="title"/>
          </p:nvPr>
        </p:nvSpPr>
        <p:spPr/>
        <p:txBody>
          <a:bodyPr/>
          <a:lstStyle/>
          <a:p>
            <a:r>
              <a:rPr lang="en-IN" dirty="0"/>
              <a:t>Inverter topologies</a:t>
            </a:r>
          </a:p>
        </p:txBody>
      </p:sp>
      <p:sp>
        <p:nvSpPr>
          <p:cNvPr id="3" name="Content Placeholder 2">
            <a:extLst>
              <a:ext uri="{FF2B5EF4-FFF2-40B4-BE49-F238E27FC236}">
                <a16:creationId xmlns:a16="http://schemas.microsoft.com/office/drawing/2014/main" id="{46DCBB00-C427-BD7C-7668-C115AA834222}"/>
              </a:ext>
            </a:extLst>
          </p:cNvPr>
          <p:cNvSpPr>
            <a:spLocks noGrp="1"/>
          </p:cNvSpPr>
          <p:nvPr>
            <p:ph idx="1"/>
          </p:nvPr>
        </p:nvSpPr>
        <p:spPr/>
        <p:txBody>
          <a:bodyPr/>
          <a:lstStyle/>
          <a:p>
            <a:pPr marL="0" indent="0">
              <a:buNone/>
            </a:pPr>
            <a:endParaRPr lang="en-IN" dirty="0"/>
          </a:p>
          <a:p>
            <a:r>
              <a:rPr lang="en-IN" dirty="0"/>
              <a:t>Simple H – bridge inverter</a:t>
            </a:r>
          </a:p>
          <a:p>
            <a:r>
              <a:rPr lang="en-IN" dirty="0"/>
              <a:t>Multi-level inverter</a:t>
            </a:r>
          </a:p>
          <a:p>
            <a:pPr lvl="1"/>
            <a:r>
              <a:rPr lang="en-IN" dirty="0"/>
              <a:t>Cascaded H – bridge inverter</a:t>
            </a:r>
          </a:p>
          <a:p>
            <a:pPr lvl="1"/>
            <a:r>
              <a:rPr lang="en-IN" dirty="0"/>
              <a:t>Transformer based multi-level inverter</a:t>
            </a:r>
          </a:p>
          <a:p>
            <a:pPr lvl="1"/>
            <a:r>
              <a:rPr lang="en-IN" dirty="0"/>
              <a:t>Diode clamped multi-level inverter</a:t>
            </a:r>
          </a:p>
          <a:p>
            <a:pPr lvl="1"/>
            <a:r>
              <a:rPr lang="en-IN" dirty="0"/>
              <a:t>Flying Capacitor multi-level inverter</a:t>
            </a:r>
          </a:p>
        </p:txBody>
      </p:sp>
      <p:sp>
        <p:nvSpPr>
          <p:cNvPr id="4" name="Slide Number Placeholder 3">
            <a:extLst>
              <a:ext uri="{FF2B5EF4-FFF2-40B4-BE49-F238E27FC236}">
                <a16:creationId xmlns:a16="http://schemas.microsoft.com/office/drawing/2014/main" id="{ABA01830-328C-4243-D791-0C924EF01F8B}"/>
              </a:ext>
            </a:extLst>
          </p:cNvPr>
          <p:cNvSpPr>
            <a:spLocks noGrp="1"/>
          </p:cNvSpPr>
          <p:nvPr>
            <p:ph type="sldNum" sz="quarter" idx="12"/>
          </p:nvPr>
        </p:nvSpPr>
        <p:spPr/>
        <p:txBody>
          <a:bodyPr/>
          <a:lstStyle/>
          <a:p>
            <a:fld id="{4A6792E8-23DE-41A2-810E-14B34D1D8B49}" type="slidenum">
              <a:rPr lang="en-IN" smtClean="0"/>
              <a:t>9</a:t>
            </a:fld>
            <a:endParaRPr lang="en-IN"/>
          </a:p>
        </p:txBody>
      </p:sp>
    </p:spTree>
    <p:extLst>
      <p:ext uri="{BB962C8B-B14F-4D97-AF65-F5344CB8AC3E}">
        <p14:creationId xmlns:p14="http://schemas.microsoft.com/office/powerpoint/2010/main" val="23635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2431</TotalTime>
  <Words>2656</Words>
  <Application>Microsoft Office PowerPoint</Application>
  <PresentationFormat>Widescreen</PresentationFormat>
  <Paragraphs>448</Paragraphs>
  <Slides>47</Slides>
  <Notes>38</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Aptos</vt:lpstr>
      <vt:lpstr>Arial</vt:lpstr>
      <vt:lpstr>Cambria Math</vt:lpstr>
      <vt:lpstr>Tw Cen MT</vt:lpstr>
      <vt:lpstr>Tw Cen MT Condensed</vt:lpstr>
      <vt:lpstr>Wingdings 3</vt:lpstr>
      <vt:lpstr>Integral</vt:lpstr>
      <vt:lpstr>EE-299: Design of a Single Phase Inverter</vt:lpstr>
      <vt:lpstr>Inverter – DC to AC converter</vt:lpstr>
      <vt:lpstr>Voltage source vs Current source inverters</vt:lpstr>
      <vt:lpstr>Pure Sine vs Modified Sine wave inverters</vt:lpstr>
      <vt:lpstr>Effect of harmonics on motor</vt:lpstr>
      <vt:lpstr>Why switching, why not amplification?</vt:lpstr>
      <vt:lpstr>Types of Switches</vt:lpstr>
      <vt:lpstr>Gate Driver Types</vt:lpstr>
      <vt:lpstr>Inverter topologies</vt:lpstr>
      <vt:lpstr>Simple H – bridge inverter</vt:lpstr>
      <vt:lpstr>Cascaded H – Bridge inverter</vt:lpstr>
      <vt:lpstr>Flying Capacitor Multi – Level inverter</vt:lpstr>
      <vt:lpstr>Why are diodes required?</vt:lpstr>
      <vt:lpstr>Types of Control</vt:lpstr>
      <vt:lpstr>Square Wave Control</vt:lpstr>
      <vt:lpstr>FFT – square wave control</vt:lpstr>
      <vt:lpstr>Quasi - Square Wave Control</vt:lpstr>
      <vt:lpstr>Quasi - Square Wave Control</vt:lpstr>
      <vt:lpstr>FFT – quasi square wave control</vt:lpstr>
      <vt:lpstr>SHE – 3rd and 5th Elimination</vt:lpstr>
      <vt:lpstr>SHE – 3rd and 5th Elimination</vt:lpstr>
      <vt:lpstr>FFT – SHE 3rd and 5th Elimination</vt:lpstr>
      <vt:lpstr>Selective harmonic elimination - general</vt:lpstr>
      <vt:lpstr>Harmonic cancellation - general</vt:lpstr>
      <vt:lpstr>Harmonic cancellation - general</vt:lpstr>
      <vt:lpstr>Sinusoidal - pwm</vt:lpstr>
      <vt:lpstr>Numerical Quantities in SPWM</vt:lpstr>
      <vt:lpstr>How does SPWM work?</vt:lpstr>
      <vt:lpstr>Implementation – Simple circuit</vt:lpstr>
      <vt:lpstr>Simulation – LTSPICE</vt:lpstr>
      <vt:lpstr>Simulation – LTSPICE</vt:lpstr>
      <vt:lpstr>Simulation – LTSPICE</vt:lpstr>
      <vt:lpstr>Simulation - Simulink</vt:lpstr>
      <vt:lpstr>Simulation - Simulink</vt:lpstr>
      <vt:lpstr>Simulink – Square Wave</vt:lpstr>
      <vt:lpstr>Simulink – Square Wave</vt:lpstr>
      <vt:lpstr>Simulink – Square Wave</vt:lpstr>
      <vt:lpstr>Simulink – SHE – 3rd Elimination</vt:lpstr>
      <vt:lpstr>Simulink – SHE – 3rd Elimination</vt:lpstr>
      <vt:lpstr>Simulink – SHE – 3rd Elimination</vt:lpstr>
      <vt:lpstr>Simulink – SHE – 3rd &amp; 5th Elimination</vt:lpstr>
      <vt:lpstr>Simulink – SHE – 3rd &amp; 5th Elimination</vt:lpstr>
      <vt:lpstr>Simulink – SHE – 3rd &amp; 5th Elimination</vt:lpstr>
      <vt:lpstr>Simulink – SPWM</vt:lpstr>
      <vt:lpstr>Simulink – SPWM</vt:lpstr>
      <vt:lpstr>Simulink – SPWM</vt:lpstr>
      <vt:lpstr>Future work on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 Gopal</dc:creator>
  <cp:lastModifiedBy>Raghav Gopal</cp:lastModifiedBy>
  <cp:revision>38</cp:revision>
  <dcterms:created xsi:type="dcterms:W3CDTF">2025-04-10T05:17:53Z</dcterms:created>
  <dcterms:modified xsi:type="dcterms:W3CDTF">2025-04-21T10:30:56Z</dcterms:modified>
</cp:coreProperties>
</file>