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3398500" cy="20104100"/>
  <p:notesSz cx="13398500" cy="2010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874" y="-54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na\Desktop\718\Project\Final\Plots%20on%20Coeffici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na\Desktop\718\Project\Final\Plots%20on%20Coefficie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aghav\Syracuse%20University\Semester%203\IST%20718\Project\Final\Plots%20on%20Coefficien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aghav\Syracuse%20University\Semester%203\IST%20718\Project\Final\Plots%20on%20Coefficien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aghav\Syracuse%20University\Semester%203\IST%20718\Project\Final\Plots%20on%20Coefficien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aghav\Syracuse%20University\Semester%203\IST%20718\Project\Final\Plots%20on%20Coefficien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Airline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'[Plots on Coefficients.xlsx]Airline'!$C$3:$C$16</c:f>
              <c:strCache>
                <c:ptCount val="14"/>
                <c:pt idx="0">
                  <c:v>WN</c:v>
                </c:pt>
                <c:pt idx="1">
                  <c:v>DL</c:v>
                </c:pt>
                <c:pt idx="2">
                  <c:v>AA</c:v>
                </c:pt>
                <c:pt idx="3">
                  <c:v>OO</c:v>
                </c:pt>
                <c:pt idx="4">
                  <c:v>EV</c:v>
                </c:pt>
                <c:pt idx="5">
                  <c:v>UA</c:v>
                </c:pt>
                <c:pt idx="6">
                  <c:v>MQ</c:v>
                </c:pt>
                <c:pt idx="7">
                  <c:v>B6</c:v>
                </c:pt>
                <c:pt idx="8">
                  <c:v>US</c:v>
                </c:pt>
                <c:pt idx="9">
                  <c:v>AS</c:v>
                </c:pt>
                <c:pt idx="10">
                  <c:v>NK</c:v>
                </c:pt>
                <c:pt idx="11">
                  <c:v>F9</c:v>
                </c:pt>
                <c:pt idx="12">
                  <c:v>HA</c:v>
                </c:pt>
                <c:pt idx="13">
                  <c:v>VX</c:v>
                </c:pt>
              </c:strCache>
            </c:strRef>
          </c:cat>
          <c:val>
            <c:numRef>
              <c:f>'[Plots on Coefficients.xlsx]Airline'!$D$3:$D$16</c:f>
              <c:numCache>
                <c:formatCode>General</c:formatCode>
                <c:ptCount val="14"/>
                <c:pt idx="0">
                  <c:v>1.61393605</c:v>
                </c:pt>
                <c:pt idx="1">
                  <c:v>-1.886804105</c:v>
                </c:pt>
                <c:pt idx="2">
                  <c:v>-1.147833914</c:v>
                </c:pt>
                <c:pt idx="3">
                  <c:v>-1.116107795</c:v>
                </c:pt>
                <c:pt idx="4">
                  <c:v>0.369858403</c:v>
                </c:pt>
                <c:pt idx="5">
                  <c:v>-2.8974894459999998</c:v>
                </c:pt>
                <c:pt idx="6">
                  <c:v>-1.565517235</c:v>
                </c:pt>
                <c:pt idx="7">
                  <c:v>2.6789915529999999</c:v>
                </c:pt>
                <c:pt idx="8">
                  <c:v>0.15905440800000001</c:v>
                </c:pt>
                <c:pt idx="9">
                  <c:v>2.009963725</c:v>
                </c:pt>
                <c:pt idx="10">
                  <c:v>4.5346714600000002</c:v>
                </c:pt>
                <c:pt idx="11">
                  <c:v>3.7639616619999998</c:v>
                </c:pt>
                <c:pt idx="12">
                  <c:v>6.4844520909999996</c:v>
                </c:pt>
                <c:pt idx="13">
                  <c:v>5.3868027339999998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5-4B36-B9FD-A02A6FE2CC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0015983"/>
        <c:axId val="1030272127"/>
      </c:barChart>
      <c:catAx>
        <c:axId val="800015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0272127"/>
        <c:crosses val="autoZero"/>
        <c:auto val="1"/>
        <c:lblAlgn val="ctr"/>
        <c:lblOffset val="100"/>
        <c:noMultiLvlLbl val="0"/>
      </c:catAx>
      <c:valAx>
        <c:axId val="1030272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015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Day of the Week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'[Plots on Coefficients.xlsx]Day_of_Week'!$C$3:$C$9</c:f>
              <c:numCache>
                <c:formatCode>General</c:formatCode>
                <c:ptCount val="7"/>
                <c:pt idx="0">
                  <c:v>4</c:v>
                </c:pt>
                <c:pt idx="1">
                  <c:v>5</c:v>
                </c:pt>
                <c:pt idx="2">
                  <c:v>3</c:v>
                </c:pt>
                <c:pt idx="3">
                  <c:v>1</c:v>
                </c:pt>
                <c:pt idx="4">
                  <c:v>2</c:v>
                </c:pt>
                <c:pt idx="5">
                  <c:v>7</c:v>
                </c:pt>
                <c:pt idx="6">
                  <c:v>6</c:v>
                </c:pt>
              </c:numCache>
            </c:numRef>
          </c:xVal>
          <c:yVal>
            <c:numRef>
              <c:f>'[Plots on Coefficients.xlsx]Day_of_Week'!$D$3:$D$9</c:f>
              <c:numCache>
                <c:formatCode>General</c:formatCode>
                <c:ptCount val="7"/>
                <c:pt idx="0">
                  <c:v>0.23238435099999999</c:v>
                </c:pt>
                <c:pt idx="1">
                  <c:v>6.2621317999999995E-2</c:v>
                </c:pt>
                <c:pt idx="2">
                  <c:v>2.1450844E-2</c:v>
                </c:pt>
                <c:pt idx="3">
                  <c:v>-6.8735300000000003E-4</c:v>
                </c:pt>
                <c:pt idx="4">
                  <c:v>7.3082481000000005E-2</c:v>
                </c:pt>
                <c:pt idx="5">
                  <c:v>-0.23151456300000001</c:v>
                </c:pt>
                <c:pt idx="6">
                  <c:v>-0.20072303799999999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552-40B2-93D7-BE38189580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3336303"/>
        <c:axId val="1028010543"/>
      </c:scatterChart>
      <c:valAx>
        <c:axId val="993336303"/>
        <c:scaling>
          <c:orientation val="minMax"/>
          <c:max val="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8010543"/>
        <c:crosses val="autoZero"/>
        <c:crossBetween val="midCat"/>
      </c:valAx>
      <c:valAx>
        <c:axId val="1028010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333630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Arrival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'Arrival Time'!$C$3:$C$7</c:f>
              <c:strCache>
                <c:ptCount val="5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Early_Morning</c:v>
                </c:pt>
              </c:strCache>
            </c:strRef>
          </c:cat>
          <c:val>
            <c:numRef>
              <c:f>'Arrival Time'!$D$3:$D$7</c:f>
              <c:numCache>
                <c:formatCode>General</c:formatCode>
                <c:ptCount val="5"/>
                <c:pt idx="0">
                  <c:v>-0.403341801</c:v>
                </c:pt>
                <c:pt idx="1">
                  <c:v>6.4470417000000002E-2</c:v>
                </c:pt>
                <c:pt idx="2">
                  <c:v>3.8377730999999998E-2</c:v>
                </c:pt>
                <c:pt idx="3">
                  <c:v>0.31483302899999999</c:v>
                </c:pt>
                <c:pt idx="4">
                  <c:v>0.65091756599999995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E7-4133-A7EC-2E4402D0D0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3518431"/>
        <c:axId val="1175661087"/>
      </c:barChart>
      <c:catAx>
        <c:axId val="1003518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5661087"/>
        <c:crosses val="autoZero"/>
        <c:auto val="1"/>
        <c:lblAlgn val="ctr"/>
        <c:lblOffset val="100"/>
        <c:noMultiLvlLbl val="0"/>
      </c:catAx>
      <c:valAx>
        <c:axId val="1175661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3518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Departure</a:t>
            </a:r>
            <a:r>
              <a:rPr lang="en-US" baseline="0"/>
              <a:t> Time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'Departure Time'!$D$2</c:f>
              <c:strCache>
                <c:ptCount val="1"/>
                <c:pt idx="0">
                  <c:v>coefficients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'Departure Time'!$C$3:$C$7</c:f>
              <c:strCache>
                <c:ptCount val="5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Early_Morning</c:v>
                </c:pt>
              </c:strCache>
            </c:strRef>
          </c:cat>
          <c:val>
            <c:numRef>
              <c:f>'Departure Time'!$D$3:$D$7</c:f>
              <c:numCache>
                <c:formatCode>General</c:formatCode>
                <c:ptCount val="5"/>
                <c:pt idx="0">
                  <c:v>9.2380369548590496E-2</c:v>
                </c:pt>
                <c:pt idx="1">
                  <c:v>0.30072230179922899</c:v>
                </c:pt>
                <c:pt idx="2">
                  <c:v>-0.50463817762322405</c:v>
                </c:pt>
                <c:pt idx="3">
                  <c:v>-4.0977690967213098E-2</c:v>
                </c:pt>
                <c:pt idx="4">
                  <c:v>0.69933047227919598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55-4B6F-A45F-724C2979CD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77984687"/>
        <c:axId val="875993807"/>
      </c:barChart>
      <c:catAx>
        <c:axId val="877984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993807"/>
        <c:crosses val="autoZero"/>
        <c:auto val="1"/>
        <c:lblAlgn val="ctr"/>
        <c:lblOffset val="100"/>
        <c:noMultiLvlLbl val="0"/>
      </c:catAx>
      <c:valAx>
        <c:axId val="875993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7984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Model</a:t>
            </a:r>
            <a:r>
              <a:rPr lang="en-US" baseline="0" dirty="0"/>
              <a:t> Comparison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Sheet1!$D$2:$D$5</c:f>
              <c:strCache>
                <c:ptCount val="4"/>
                <c:pt idx="0">
                  <c:v>Base Linear Regression</c:v>
                </c:pt>
                <c:pt idx="1">
                  <c:v>Decision Tree</c:v>
                </c:pt>
                <c:pt idx="2">
                  <c:v>Random Forest</c:v>
                </c:pt>
                <c:pt idx="3">
                  <c:v>Gradient Boosting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8.7035601928059396</c:v>
                </c:pt>
                <c:pt idx="1">
                  <c:v>10.4701434945764</c:v>
                </c:pt>
                <c:pt idx="2">
                  <c:v>10.506743281840601</c:v>
                </c:pt>
                <c:pt idx="3">
                  <c:v>9.6540441015484308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67-47CE-9768-3B6532E138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0415727"/>
        <c:axId val="1308344655"/>
      </c:barChart>
      <c:catAx>
        <c:axId val="1310415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8344655"/>
        <c:crosses val="autoZero"/>
        <c:auto val="1"/>
        <c:lblAlgn val="ctr"/>
        <c:lblOffset val="100"/>
        <c:noMultiLvlLbl val="0"/>
      </c:catAx>
      <c:valAx>
        <c:axId val="1308344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04157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Regularization Parameters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Sheet1!$J$1:$J$7</c:f>
              <c:strCache>
                <c:ptCount val="7"/>
                <c:pt idx="0">
                  <c:v>Base Linear Regression</c:v>
                </c:pt>
                <c:pt idx="1">
                  <c:v>Lr 0.02, 0.4</c:v>
                </c:pt>
                <c:pt idx="2">
                  <c:v>Lr 0.03, 0.4</c:v>
                </c:pt>
                <c:pt idx="3">
                  <c:v>Lr 0.01, 0.4</c:v>
                </c:pt>
                <c:pt idx="4">
                  <c:v>Lr 0.01, 0.8</c:v>
                </c:pt>
                <c:pt idx="5">
                  <c:v>Lr 0.02, 0.8</c:v>
                </c:pt>
                <c:pt idx="6">
                  <c:v>Lr 0.03, 0.8</c:v>
                </c:pt>
              </c:strCache>
            </c:strRef>
          </c:cat>
          <c:val>
            <c:numRef>
              <c:f>Sheet1!$K$1:$K$7</c:f>
              <c:numCache>
                <c:formatCode>General</c:formatCode>
                <c:ptCount val="7"/>
                <c:pt idx="0">
                  <c:v>8.7035601928059396</c:v>
                </c:pt>
                <c:pt idx="1">
                  <c:v>8.7066887241189903</c:v>
                </c:pt>
                <c:pt idx="2">
                  <c:v>8.7105860616187893</c:v>
                </c:pt>
                <c:pt idx="3">
                  <c:v>8.7106561322006808</c:v>
                </c:pt>
                <c:pt idx="4">
                  <c:v>8.7131899427641901</c:v>
                </c:pt>
                <c:pt idx="5">
                  <c:v>8.7150873868221002</c:v>
                </c:pt>
                <c:pt idx="6">
                  <c:v>8.7272776583597604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8C-4377-BA85-8757344A37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8225103"/>
        <c:axId val="1308341743"/>
      </c:barChart>
      <c:catAx>
        <c:axId val="1458225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8341743"/>
        <c:crosses val="autoZero"/>
        <c:auto val="1"/>
        <c:lblAlgn val="ctr"/>
        <c:lblOffset val="100"/>
        <c:noMultiLvlLbl val="0"/>
      </c:catAx>
      <c:valAx>
        <c:axId val="1308341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225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805488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589838" y="0"/>
            <a:ext cx="5805487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2A7C0-2568-420B-BE85-F9A8007BB49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38650" y="2513013"/>
            <a:ext cx="4521200" cy="6784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39850" y="9675813"/>
            <a:ext cx="10718800" cy="791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9096038"/>
            <a:ext cx="5805488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589838" y="19096038"/>
            <a:ext cx="5805487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D8050-DFF7-4172-9106-7A115811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57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D8050-DFF7-4172-9106-7A11581166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1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5363" y="6232271"/>
            <a:ext cx="11394123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0727" y="11258296"/>
            <a:ext cx="938339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70242" y="4623943"/>
            <a:ext cx="583111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03497" y="4623943"/>
            <a:ext cx="583111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68196" y="307954"/>
            <a:ext cx="1586248" cy="15915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25415" y="2233784"/>
            <a:ext cx="4091304" cy="698500"/>
          </a:xfrm>
          <a:custGeom>
            <a:avLst/>
            <a:gdLst/>
            <a:ahLst/>
            <a:cxnLst/>
            <a:rect l="l" t="t" r="r" b="b"/>
            <a:pathLst>
              <a:path w="4091304" h="698500">
                <a:moveTo>
                  <a:pt x="4021392" y="698057"/>
                </a:moveTo>
                <a:lnTo>
                  <a:pt x="69805" y="698057"/>
                </a:lnTo>
                <a:lnTo>
                  <a:pt x="42634" y="692571"/>
                </a:lnTo>
                <a:lnTo>
                  <a:pt x="20445" y="677611"/>
                </a:lnTo>
                <a:lnTo>
                  <a:pt x="5485" y="655423"/>
                </a:lnTo>
                <a:lnTo>
                  <a:pt x="0" y="628251"/>
                </a:lnTo>
                <a:lnTo>
                  <a:pt x="0" y="69805"/>
                </a:lnTo>
                <a:lnTo>
                  <a:pt x="5485" y="42634"/>
                </a:lnTo>
                <a:lnTo>
                  <a:pt x="20448" y="20443"/>
                </a:lnTo>
                <a:lnTo>
                  <a:pt x="42634" y="5485"/>
                </a:lnTo>
                <a:lnTo>
                  <a:pt x="69805" y="0"/>
                </a:lnTo>
                <a:lnTo>
                  <a:pt x="4021392" y="0"/>
                </a:lnTo>
                <a:lnTo>
                  <a:pt x="4060125" y="11729"/>
                </a:lnTo>
                <a:lnTo>
                  <a:pt x="4085882" y="43092"/>
                </a:lnTo>
                <a:lnTo>
                  <a:pt x="4091197" y="69805"/>
                </a:lnTo>
                <a:lnTo>
                  <a:pt x="4091197" y="628251"/>
                </a:lnTo>
                <a:lnTo>
                  <a:pt x="4085712" y="655423"/>
                </a:lnTo>
                <a:lnTo>
                  <a:pt x="4070751" y="677611"/>
                </a:lnTo>
                <a:lnTo>
                  <a:pt x="4048563" y="692571"/>
                </a:lnTo>
                <a:lnTo>
                  <a:pt x="4021392" y="698057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25415" y="2233784"/>
            <a:ext cx="4091304" cy="698500"/>
          </a:xfrm>
          <a:custGeom>
            <a:avLst/>
            <a:gdLst/>
            <a:ahLst/>
            <a:cxnLst/>
            <a:rect l="l" t="t" r="r" b="b"/>
            <a:pathLst>
              <a:path w="4091304" h="698500">
                <a:moveTo>
                  <a:pt x="0" y="69805"/>
                </a:moveTo>
                <a:lnTo>
                  <a:pt x="5485" y="42634"/>
                </a:lnTo>
                <a:lnTo>
                  <a:pt x="20445" y="20445"/>
                </a:lnTo>
                <a:lnTo>
                  <a:pt x="42634" y="5485"/>
                </a:lnTo>
                <a:lnTo>
                  <a:pt x="69805" y="0"/>
                </a:lnTo>
                <a:lnTo>
                  <a:pt x="4021392" y="0"/>
                </a:lnTo>
                <a:lnTo>
                  <a:pt x="4060125" y="11729"/>
                </a:lnTo>
                <a:lnTo>
                  <a:pt x="4085882" y="43092"/>
                </a:lnTo>
                <a:lnTo>
                  <a:pt x="4091197" y="69805"/>
                </a:lnTo>
                <a:lnTo>
                  <a:pt x="4091197" y="628251"/>
                </a:lnTo>
                <a:lnTo>
                  <a:pt x="4085712" y="655423"/>
                </a:lnTo>
                <a:lnTo>
                  <a:pt x="4070751" y="677611"/>
                </a:lnTo>
                <a:lnTo>
                  <a:pt x="4048563" y="692571"/>
                </a:lnTo>
                <a:lnTo>
                  <a:pt x="4021392" y="698057"/>
                </a:lnTo>
                <a:lnTo>
                  <a:pt x="69805" y="698057"/>
                </a:lnTo>
                <a:lnTo>
                  <a:pt x="42634" y="692571"/>
                </a:lnTo>
                <a:lnTo>
                  <a:pt x="20445" y="677611"/>
                </a:lnTo>
                <a:lnTo>
                  <a:pt x="5485" y="655423"/>
                </a:lnTo>
                <a:lnTo>
                  <a:pt x="0" y="628251"/>
                </a:lnTo>
                <a:lnTo>
                  <a:pt x="0" y="69805"/>
                </a:lnTo>
                <a:close/>
              </a:path>
            </a:pathLst>
          </a:custGeom>
          <a:ln w="7756">
            <a:solidFill>
              <a:srgbClr val="AC5B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74256" y="278669"/>
            <a:ext cx="8256336" cy="770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0242" y="4623943"/>
            <a:ext cx="1206436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57649" y="18696814"/>
            <a:ext cx="4289552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0242" y="18696814"/>
            <a:ext cx="3083115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51492" y="18696814"/>
            <a:ext cx="3083115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hart" Target="../charts/chart6.xml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12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hyperlink" Target="https://www.transtats.bts.gov/HomeDrillChart.asp" TargetMode="External"/><Relationship Id="rId5" Type="http://schemas.openxmlformats.org/officeDocument/2006/relationships/chart" Target="../charts/chart2.xml"/><Relationship Id="rId10" Type="http://schemas.openxmlformats.org/officeDocument/2006/relationships/chart" Target="../charts/chart4.xml"/><Relationship Id="rId4" Type="http://schemas.openxmlformats.org/officeDocument/2006/relationships/chart" Target="../charts/chart1.xml"/><Relationship Id="rId9" Type="http://schemas.openxmlformats.org/officeDocument/2006/relationships/chart" Target="../charts/chart3.xml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25415" y="2966877"/>
            <a:ext cx="4100195" cy="1715534"/>
          </a:xfrm>
          <a:prstGeom prst="rect">
            <a:avLst/>
          </a:prstGeom>
          <a:noFill/>
          <a:ln w="7756">
            <a:noFill/>
          </a:ln>
        </p:spPr>
        <p:txBody>
          <a:bodyPr vert="horz" wrap="square" lIns="0" tIns="127000" rIns="0" bIns="0" rtlCol="0">
            <a:spAutoFit/>
          </a:bodyPr>
          <a:lstStyle/>
          <a:p>
            <a:pPr marL="285750" marR="100965" indent="-285750">
              <a:lnSpc>
                <a:spcPct val="101000"/>
              </a:lnSpc>
              <a:spcBef>
                <a:spcPts val="1000"/>
              </a:spcBef>
              <a:buClr>
                <a:srgbClr val="ED7C31"/>
              </a:buClr>
              <a:buFont typeface="Wingdings" panose="05000000000000000000" pitchFamily="2" charset="2"/>
              <a:buChar char="v"/>
              <a:tabLst>
                <a:tab pos="398780" algn="l"/>
                <a:tab pos="399415" algn="l"/>
              </a:tabLst>
            </a:pPr>
            <a:r>
              <a:rPr lang="en-US" sz="1700" spc="-140" dirty="0">
                <a:latin typeface="Trebuchet MS"/>
                <a:cs typeface="Times New Roman" panose="02020603050405020304" pitchFamily="18" charset="0"/>
              </a:rPr>
              <a:t>In 2015, around 21.72 % flights get delayed due to different reasons </a:t>
            </a:r>
            <a:r>
              <a:rPr lang="en-US" sz="1100" spc="-140" dirty="0">
                <a:latin typeface="Trebuchet MS"/>
                <a:cs typeface="Times New Roman" panose="02020603050405020304" pitchFamily="18" charset="0"/>
              </a:rPr>
              <a:t>[1]</a:t>
            </a:r>
            <a:r>
              <a:rPr lang="en-US" sz="1700" spc="-140" dirty="0">
                <a:latin typeface="Trebuchet MS"/>
                <a:cs typeface="Times New Roman" panose="02020603050405020304" pitchFamily="18" charset="0"/>
              </a:rPr>
              <a:t> </a:t>
            </a:r>
            <a:endParaRPr sz="1700" dirty="0">
              <a:latin typeface="Trebuchet MS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ED7C31"/>
              </a:buClr>
              <a:buFont typeface="Noto Sans CJK JP Regular"/>
              <a:buChar char="❖"/>
            </a:pPr>
            <a:endParaRPr sz="1750" dirty="0">
              <a:latin typeface="Times New Roman"/>
              <a:cs typeface="Times New Roman"/>
            </a:endParaRPr>
          </a:p>
          <a:p>
            <a:pPr marL="285750" marR="193040" indent="-285750">
              <a:lnSpc>
                <a:spcPct val="101000"/>
              </a:lnSpc>
              <a:buClr>
                <a:srgbClr val="ED7C31"/>
              </a:buClr>
              <a:buFont typeface="Wingdings" panose="05000000000000000000" pitchFamily="2" charset="2"/>
              <a:buChar char="v"/>
              <a:tabLst>
                <a:tab pos="398780" algn="l"/>
                <a:tab pos="399415" algn="l"/>
              </a:tabLst>
            </a:pPr>
            <a:r>
              <a:rPr sz="1700" spc="-105" dirty="0">
                <a:latin typeface="Trebuchet MS"/>
                <a:cs typeface="Times New Roman" panose="02020603050405020304" pitchFamily="18" charset="0"/>
              </a:rPr>
              <a:t>Th</a:t>
            </a:r>
            <a:r>
              <a:rPr lang="en-US" sz="1700" spc="-105" dirty="0">
                <a:latin typeface="Trebuchet MS"/>
                <a:cs typeface="Times New Roman" panose="02020603050405020304" pitchFamily="18" charset="0"/>
              </a:rPr>
              <a:t>us, we decided to predict what are the factors that effect the airtime delay, and identify important features causing delay</a:t>
            </a:r>
            <a:endParaRPr sz="1700" dirty="0">
              <a:latin typeface="Trebuchet MS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5387" y="6636204"/>
            <a:ext cx="4091304" cy="944880"/>
          </a:xfrm>
          <a:custGeom>
            <a:avLst/>
            <a:gdLst/>
            <a:ahLst/>
            <a:cxnLst/>
            <a:rect l="l" t="t" r="r" b="b"/>
            <a:pathLst>
              <a:path w="4091304" h="944879">
                <a:moveTo>
                  <a:pt x="0" y="0"/>
                </a:moveTo>
                <a:lnTo>
                  <a:pt x="4091194" y="0"/>
                </a:lnTo>
                <a:lnTo>
                  <a:pt x="4091194" y="944271"/>
                </a:lnTo>
                <a:lnTo>
                  <a:pt x="0" y="944271"/>
                </a:lnTo>
                <a:lnTo>
                  <a:pt x="0" y="0"/>
                </a:lnTo>
                <a:close/>
              </a:path>
            </a:pathLst>
          </a:custGeom>
          <a:ln w="7756"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2778" y="5822809"/>
            <a:ext cx="3971925" cy="1883657"/>
          </a:xfrm>
          <a:prstGeom prst="rect">
            <a:avLst/>
          </a:prstGeom>
          <a:blipFill dpi="0" rotWithShape="1">
            <a:blip r:embed="rId3">
              <a:alphaModFix amt="56000"/>
            </a:blip>
            <a:srcRect/>
            <a:tile tx="0" ty="0" sx="100000" sy="100000" flip="none" algn="tl"/>
          </a:blipFill>
        </p:spPr>
        <p:txBody>
          <a:bodyPr vert="horz" wrap="square" lIns="0" tIns="11430" rIns="0" bIns="0" rtlCol="0">
            <a:spAutoFit/>
          </a:bodyPr>
          <a:lstStyle/>
          <a:p>
            <a:pPr marL="298450" marR="5080" indent="-285750">
              <a:lnSpc>
                <a:spcPct val="101000"/>
              </a:lnSpc>
              <a:spcBef>
                <a:spcPts val="90"/>
              </a:spcBef>
              <a:buClr>
                <a:srgbClr val="ED7C31"/>
              </a:buClr>
              <a:buFont typeface="Wingdings" panose="05000000000000000000" pitchFamily="2" charset="2"/>
              <a:buChar char="v"/>
              <a:tabLst>
                <a:tab pos="441325" algn="l"/>
                <a:tab pos="441959" algn="l"/>
              </a:tabLst>
            </a:pPr>
            <a:r>
              <a:rPr lang="en-US" sz="1700" spc="-80" dirty="0">
                <a:latin typeface="Trebuchet MS"/>
                <a:cs typeface="Trebuchet MS"/>
              </a:rPr>
              <a:t>  Our Dataset consist of 18 features and </a:t>
            </a:r>
          </a:p>
          <a:p>
            <a:pPr marL="12700" marR="5080">
              <a:lnSpc>
                <a:spcPct val="101000"/>
              </a:lnSpc>
              <a:spcBef>
                <a:spcPts val="90"/>
              </a:spcBef>
              <a:buClr>
                <a:srgbClr val="ED7C31"/>
              </a:buClr>
              <a:tabLst>
                <a:tab pos="441325" algn="l"/>
                <a:tab pos="441959" algn="l"/>
              </a:tabLst>
            </a:pPr>
            <a:r>
              <a:rPr lang="en-US" sz="1700" spc="-80" dirty="0">
                <a:latin typeface="Trebuchet MS"/>
                <a:cs typeface="Trebuchet MS"/>
              </a:rPr>
              <a:t>	5.7M records. It consist of data of year 	2015 flight delays across United States.</a:t>
            </a:r>
          </a:p>
          <a:p>
            <a:pPr marL="12700" marR="5080">
              <a:lnSpc>
                <a:spcPct val="101000"/>
              </a:lnSpc>
              <a:spcBef>
                <a:spcPts val="90"/>
              </a:spcBef>
              <a:buClr>
                <a:srgbClr val="ED7C31"/>
              </a:buClr>
              <a:tabLst>
                <a:tab pos="441325" algn="l"/>
                <a:tab pos="441959" algn="l"/>
              </a:tabLst>
            </a:pPr>
            <a:r>
              <a:rPr lang="en-US" sz="1700" spc="-80" dirty="0">
                <a:latin typeface="Trebuchet MS"/>
                <a:cs typeface="Trebuchet MS"/>
              </a:rPr>
              <a:t>	It contains a calculated columns 	Airtime_delay which is used as a 	predictor variable.</a:t>
            </a:r>
          </a:p>
          <a:p>
            <a:pPr marL="12700" marR="5080">
              <a:lnSpc>
                <a:spcPct val="101000"/>
              </a:lnSpc>
              <a:spcBef>
                <a:spcPts val="90"/>
              </a:spcBef>
              <a:buClr>
                <a:srgbClr val="ED7C31"/>
              </a:buClr>
              <a:tabLst>
                <a:tab pos="441325" algn="l"/>
                <a:tab pos="441959" algn="l"/>
              </a:tabLst>
            </a:pPr>
            <a:r>
              <a:rPr lang="en-US" sz="1700" spc="-80" dirty="0">
                <a:latin typeface="Trebuchet MS"/>
                <a:cs typeface="Trebuchet MS"/>
              </a:rPr>
              <a:t> </a:t>
            </a:r>
            <a:endParaRPr sz="17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9031" y="8594172"/>
            <a:ext cx="4121417" cy="7020298"/>
          </a:xfrm>
          <a:custGeom>
            <a:avLst/>
            <a:gdLst/>
            <a:ahLst/>
            <a:cxnLst/>
            <a:rect l="l" t="t" r="r" b="b"/>
            <a:pathLst>
              <a:path w="4065270" h="3524884">
                <a:moveTo>
                  <a:pt x="0" y="0"/>
                </a:moveTo>
                <a:lnTo>
                  <a:pt x="4065228" y="0"/>
                </a:lnTo>
                <a:lnTo>
                  <a:pt x="4065228" y="3524595"/>
                </a:lnTo>
                <a:lnTo>
                  <a:pt x="0" y="3524595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6801" y="8594353"/>
            <a:ext cx="4065270" cy="3536687"/>
          </a:xfrm>
          <a:custGeom>
            <a:avLst/>
            <a:gdLst/>
            <a:ahLst/>
            <a:cxnLst/>
            <a:rect l="l" t="t" r="r" b="b"/>
            <a:pathLst>
              <a:path w="4065270" h="3524884">
                <a:moveTo>
                  <a:pt x="0" y="0"/>
                </a:moveTo>
                <a:lnTo>
                  <a:pt x="4065228" y="0"/>
                </a:lnTo>
                <a:lnTo>
                  <a:pt x="4065228" y="3524595"/>
                </a:lnTo>
                <a:lnTo>
                  <a:pt x="0" y="3524595"/>
                </a:lnTo>
                <a:lnTo>
                  <a:pt x="0" y="0"/>
                </a:lnTo>
                <a:close/>
              </a:path>
            </a:pathLst>
          </a:custGeom>
          <a:ln w="7756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4623" y="15462250"/>
            <a:ext cx="4093210" cy="1431480"/>
          </a:xfrm>
          <a:custGeom>
            <a:avLst/>
            <a:gdLst/>
            <a:ahLst/>
            <a:cxnLst/>
            <a:rect l="l" t="t" r="r" b="b"/>
            <a:pathLst>
              <a:path w="4093210" h="3682365">
                <a:moveTo>
                  <a:pt x="0" y="0"/>
                </a:moveTo>
                <a:lnTo>
                  <a:pt x="4093072" y="0"/>
                </a:lnTo>
                <a:lnTo>
                  <a:pt x="4093072" y="3682330"/>
                </a:lnTo>
                <a:lnTo>
                  <a:pt x="0" y="368233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4623" y="13211367"/>
            <a:ext cx="4093210" cy="3682365"/>
          </a:xfrm>
          <a:custGeom>
            <a:avLst/>
            <a:gdLst/>
            <a:ahLst/>
            <a:cxnLst/>
            <a:rect l="l" t="t" r="r" b="b"/>
            <a:pathLst>
              <a:path w="4093210" h="3682365">
                <a:moveTo>
                  <a:pt x="0" y="0"/>
                </a:moveTo>
                <a:lnTo>
                  <a:pt x="4093072" y="0"/>
                </a:lnTo>
                <a:lnTo>
                  <a:pt x="4093072" y="3682330"/>
                </a:lnTo>
                <a:lnTo>
                  <a:pt x="0" y="3682330"/>
                </a:lnTo>
                <a:lnTo>
                  <a:pt x="0" y="0"/>
                </a:lnTo>
                <a:close/>
              </a:path>
            </a:pathLst>
          </a:custGeom>
          <a:ln w="7756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74374" y="2228364"/>
            <a:ext cx="8538327" cy="698500"/>
          </a:xfrm>
          <a:custGeom>
            <a:avLst/>
            <a:gdLst/>
            <a:ahLst/>
            <a:cxnLst/>
            <a:rect l="l" t="t" r="r" b="b"/>
            <a:pathLst>
              <a:path w="4091304" h="698500">
                <a:moveTo>
                  <a:pt x="4021388" y="698057"/>
                </a:moveTo>
                <a:lnTo>
                  <a:pt x="69805" y="698057"/>
                </a:lnTo>
                <a:lnTo>
                  <a:pt x="42634" y="692571"/>
                </a:lnTo>
                <a:lnTo>
                  <a:pt x="20445" y="677611"/>
                </a:lnTo>
                <a:lnTo>
                  <a:pt x="5485" y="655423"/>
                </a:lnTo>
                <a:lnTo>
                  <a:pt x="0" y="628251"/>
                </a:lnTo>
                <a:lnTo>
                  <a:pt x="0" y="69805"/>
                </a:lnTo>
                <a:lnTo>
                  <a:pt x="5485" y="42634"/>
                </a:lnTo>
                <a:lnTo>
                  <a:pt x="20448" y="20443"/>
                </a:lnTo>
                <a:lnTo>
                  <a:pt x="42634" y="5485"/>
                </a:lnTo>
                <a:lnTo>
                  <a:pt x="69805" y="0"/>
                </a:lnTo>
                <a:lnTo>
                  <a:pt x="4021388" y="0"/>
                </a:lnTo>
                <a:lnTo>
                  <a:pt x="4060113" y="11723"/>
                </a:lnTo>
                <a:lnTo>
                  <a:pt x="4085879" y="43086"/>
                </a:lnTo>
                <a:lnTo>
                  <a:pt x="4091194" y="69805"/>
                </a:lnTo>
                <a:lnTo>
                  <a:pt x="4091194" y="628251"/>
                </a:lnTo>
                <a:lnTo>
                  <a:pt x="4085708" y="655423"/>
                </a:lnTo>
                <a:lnTo>
                  <a:pt x="4070748" y="677611"/>
                </a:lnTo>
                <a:lnTo>
                  <a:pt x="4048560" y="692571"/>
                </a:lnTo>
                <a:lnTo>
                  <a:pt x="4021388" y="698057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5556250" y="2307375"/>
            <a:ext cx="7016711" cy="44691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sz="2800" b="1" spc="-70" dirty="0">
                <a:solidFill>
                  <a:srgbClr val="FFFFFF"/>
                </a:solidFill>
                <a:latin typeface="Trebuchet MS"/>
                <a:cs typeface="Trebuchet MS"/>
              </a:rPr>
              <a:t>Data Exploration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4628" y="5010508"/>
            <a:ext cx="4091304" cy="698500"/>
          </a:xfrm>
          <a:custGeom>
            <a:avLst/>
            <a:gdLst/>
            <a:ahLst/>
            <a:cxnLst/>
            <a:rect l="l" t="t" r="r" b="b"/>
            <a:pathLst>
              <a:path w="4091304" h="698500">
                <a:moveTo>
                  <a:pt x="4021384" y="698057"/>
                </a:moveTo>
                <a:lnTo>
                  <a:pt x="69805" y="698057"/>
                </a:lnTo>
                <a:lnTo>
                  <a:pt x="42633" y="692571"/>
                </a:lnTo>
                <a:lnTo>
                  <a:pt x="20445" y="677611"/>
                </a:lnTo>
                <a:lnTo>
                  <a:pt x="5485" y="655423"/>
                </a:lnTo>
                <a:lnTo>
                  <a:pt x="0" y="628251"/>
                </a:lnTo>
                <a:lnTo>
                  <a:pt x="0" y="69805"/>
                </a:lnTo>
                <a:lnTo>
                  <a:pt x="5485" y="42634"/>
                </a:lnTo>
                <a:lnTo>
                  <a:pt x="20448" y="20443"/>
                </a:lnTo>
                <a:lnTo>
                  <a:pt x="42633" y="5485"/>
                </a:lnTo>
                <a:lnTo>
                  <a:pt x="69805" y="0"/>
                </a:lnTo>
                <a:lnTo>
                  <a:pt x="4021384" y="0"/>
                </a:lnTo>
                <a:lnTo>
                  <a:pt x="4060117" y="11729"/>
                </a:lnTo>
                <a:lnTo>
                  <a:pt x="4085880" y="43098"/>
                </a:lnTo>
                <a:lnTo>
                  <a:pt x="4091190" y="69805"/>
                </a:lnTo>
                <a:lnTo>
                  <a:pt x="4091190" y="628251"/>
                </a:lnTo>
                <a:lnTo>
                  <a:pt x="4085706" y="655423"/>
                </a:lnTo>
                <a:lnTo>
                  <a:pt x="4070749" y="677611"/>
                </a:lnTo>
                <a:lnTo>
                  <a:pt x="4048562" y="692571"/>
                </a:lnTo>
                <a:lnTo>
                  <a:pt x="4021384" y="698057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97853" y="5195611"/>
            <a:ext cx="2175510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sz="2050" b="1" spc="-195" dirty="0">
                <a:solidFill>
                  <a:srgbClr val="FFFFFF"/>
                </a:solidFill>
                <a:latin typeface="Trebuchet MS"/>
                <a:cs typeface="Trebuchet MS"/>
              </a:rPr>
              <a:t>Data Description</a:t>
            </a:r>
            <a:endParaRPr sz="2050" dirty="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4628" y="7738378"/>
            <a:ext cx="4091304" cy="698500"/>
          </a:xfrm>
          <a:custGeom>
            <a:avLst/>
            <a:gdLst/>
            <a:ahLst/>
            <a:cxnLst/>
            <a:rect l="l" t="t" r="r" b="b"/>
            <a:pathLst>
              <a:path w="4091304" h="698500">
                <a:moveTo>
                  <a:pt x="4021384" y="698057"/>
                </a:moveTo>
                <a:lnTo>
                  <a:pt x="69805" y="698057"/>
                </a:lnTo>
                <a:lnTo>
                  <a:pt x="42633" y="692571"/>
                </a:lnTo>
                <a:lnTo>
                  <a:pt x="20445" y="677611"/>
                </a:lnTo>
                <a:lnTo>
                  <a:pt x="5485" y="655423"/>
                </a:lnTo>
                <a:lnTo>
                  <a:pt x="0" y="628251"/>
                </a:lnTo>
                <a:lnTo>
                  <a:pt x="0" y="69805"/>
                </a:lnTo>
                <a:lnTo>
                  <a:pt x="5485" y="42634"/>
                </a:lnTo>
                <a:lnTo>
                  <a:pt x="20448" y="20443"/>
                </a:lnTo>
                <a:lnTo>
                  <a:pt x="42633" y="5485"/>
                </a:lnTo>
                <a:lnTo>
                  <a:pt x="69805" y="0"/>
                </a:lnTo>
                <a:lnTo>
                  <a:pt x="4021384" y="0"/>
                </a:lnTo>
                <a:lnTo>
                  <a:pt x="4060117" y="11729"/>
                </a:lnTo>
                <a:lnTo>
                  <a:pt x="4085880" y="43098"/>
                </a:lnTo>
                <a:lnTo>
                  <a:pt x="4091190" y="69805"/>
                </a:lnTo>
                <a:lnTo>
                  <a:pt x="4091190" y="628251"/>
                </a:lnTo>
                <a:lnTo>
                  <a:pt x="4085706" y="655423"/>
                </a:lnTo>
                <a:lnTo>
                  <a:pt x="4070749" y="677611"/>
                </a:lnTo>
                <a:lnTo>
                  <a:pt x="4048562" y="692571"/>
                </a:lnTo>
                <a:lnTo>
                  <a:pt x="4021384" y="698057"/>
                </a:lnTo>
                <a:close/>
              </a:path>
            </a:pathLst>
          </a:custGeom>
          <a:solidFill>
            <a:srgbClr val="ED7C31"/>
          </a:solidFill>
          <a:ln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4628" y="7738378"/>
            <a:ext cx="4091304" cy="698500"/>
          </a:xfrm>
          <a:custGeom>
            <a:avLst/>
            <a:gdLst/>
            <a:ahLst/>
            <a:cxnLst/>
            <a:rect l="l" t="t" r="r" b="b"/>
            <a:pathLst>
              <a:path w="4091304" h="698500">
                <a:moveTo>
                  <a:pt x="0" y="69805"/>
                </a:moveTo>
                <a:lnTo>
                  <a:pt x="5485" y="42634"/>
                </a:lnTo>
                <a:lnTo>
                  <a:pt x="20445" y="20445"/>
                </a:lnTo>
                <a:lnTo>
                  <a:pt x="42633" y="5485"/>
                </a:lnTo>
                <a:lnTo>
                  <a:pt x="69805" y="0"/>
                </a:lnTo>
                <a:lnTo>
                  <a:pt x="4021384" y="0"/>
                </a:lnTo>
                <a:lnTo>
                  <a:pt x="4060117" y="11729"/>
                </a:lnTo>
                <a:lnTo>
                  <a:pt x="4085880" y="43098"/>
                </a:lnTo>
                <a:lnTo>
                  <a:pt x="4091190" y="69805"/>
                </a:lnTo>
                <a:lnTo>
                  <a:pt x="4091190" y="628251"/>
                </a:lnTo>
                <a:lnTo>
                  <a:pt x="4085706" y="655423"/>
                </a:lnTo>
                <a:lnTo>
                  <a:pt x="4070750" y="677611"/>
                </a:lnTo>
                <a:lnTo>
                  <a:pt x="4048562" y="692571"/>
                </a:lnTo>
                <a:lnTo>
                  <a:pt x="4021384" y="698057"/>
                </a:lnTo>
                <a:lnTo>
                  <a:pt x="69805" y="698057"/>
                </a:lnTo>
                <a:lnTo>
                  <a:pt x="42633" y="692571"/>
                </a:lnTo>
                <a:lnTo>
                  <a:pt x="20445" y="677611"/>
                </a:lnTo>
                <a:lnTo>
                  <a:pt x="5485" y="655423"/>
                </a:lnTo>
                <a:lnTo>
                  <a:pt x="0" y="628251"/>
                </a:lnTo>
                <a:lnTo>
                  <a:pt x="0" y="69805"/>
                </a:lnTo>
                <a:close/>
              </a:path>
            </a:pathLst>
          </a:custGeom>
          <a:ln w="7756">
            <a:solidFill>
              <a:srgbClr val="AC5B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30587" y="7907124"/>
            <a:ext cx="2323415" cy="33150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050" b="1" spc="-145" dirty="0">
                <a:solidFill>
                  <a:srgbClr val="FFFFFF"/>
                </a:solidFill>
                <a:latin typeface="Trebuchet MS"/>
                <a:cs typeface="Trebuchet MS"/>
              </a:rPr>
              <a:t>Feature  Coefficients</a:t>
            </a:r>
            <a:endParaRPr sz="2050" dirty="0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719495" y="8286752"/>
            <a:ext cx="8415100" cy="698500"/>
          </a:xfrm>
          <a:custGeom>
            <a:avLst/>
            <a:gdLst/>
            <a:ahLst/>
            <a:cxnLst/>
            <a:rect l="l" t="t" r="r" b="b"/>
            <a:pathLst>
              <a:path w="4091304" h="698500">
                <a:moveTo>
                  <a:pt x="4021404" y="698057"/>
                </a:moveTo>
                <a:lnTo>
                  <a:pt x="69805" y="698057"/>
                </a:lnTo>
                <a:lnTo>
                  <a:pt x="42634" y="692571"/>
                </a:lnTo>
                <a:lnTo>
                  <a:pt x="20445" y="677611"/>
                </a:lnTo>
                <a:lnTo>
                  <a:pt x="5485" y="655423"/>
                </a:lnTo>
                <a:lnTo>
                  <a:pt x="0" y="628251"/>
                </a:lnTo>
                <a:lnTo>
                  <a:pt x="0" y="69805"/>
                </a:lnTo>
                <a:lnTo>
                  <a:pt x="5485" y="42634"/>
                </a:lnTo>
                <a:lnTo>
                  <a:pt x="20448" y="20443"/>
                </a:lnTo>
                <a:lnTo>
                  <a:pt x="42634" y="5485"/>
                </a:lnTo>
                <a:lnTo>
                  <a:pt x="69805" y="0"/>
                </a:lnTo>
                <a:lnTo>
                  <a:pt x="4021404" y="0"/>
                </a:lnTo>
                <a:lnTo>
                  <a:pt x="4060122" y="11729"/>
                </a:lnTo>
                <a:lnTo>
                  <a:pt x="4085892" y="43098"/>
                </a:lnTo>
                <a:lnTo>
                  <a:pt x="4091209" y="69805"/>
                </a:lnTo>
                <a:lnTo>
                  <a:pt x="4091209" y="628251"/>
                </a:lnTo>
                <a:lnTo>
                  <a:pt x="4085724" y="655423"/>
                </a:lnTo>
                <a:lnTo>
                  <a:pt x="4070764" y="677611"/>
                </a:lnTo>
                <a:lnTo>
                  <a:pt x="4048575" y="692571"/>
                </a:lnTo>
                <a:lnTo>
                  <a:pt x="4021404" y="698057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671408" y="8447488"/>
            <a:ext cx="6412282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sz="2400" b="1" spc="-130" dirty="0">
                <a:solidFill>
                  <a:srgbClr val="FFFFFF"/>
                </a:solidFill>
                <a:latin typeface="Trebuchet MS"/>
                <a:cs typeface="Trebuchet MS"/>
              </a:rPr>
              <a:t>Model Description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719498" y="12414250"/>
            <a:ext cx="3963659" cy="7362757"/>
          </a:xfrm>
          <a:custGeom>
            <a:avLst/>
            <a:gdLst/>
            <a:ahLst/>
            <a:cxnLst/>
            <a:rect l="l" t="t" r="r" b="b"/>
            <a:pathLst>
              <a:path w="4081779" h="3841115">
                <a:moveTo>
                  <a:pt x="0" y="0"/>
                </a:moveTo>
                <a:lnTo>
                  <a:pt x="4081346" y="0"/>
                </a:lnTo>
                <a:lnTo>
                  <a:pt x="4081346" y="3840965"/>
                </a:lnTo>
                <a:lnTo>
                  <a:pt x="0" y="384096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lIns="0" tIns="0" rIns="0" bIns="0" rtlCol="0"/>
          <a:lstStyle/>
          <a:p>
            <a:pPr lvl="0"/>
            <a:endParaRPr lang="en-US" sz="1700" dirty="0">
              <a:latin typeface="Trebuchet MS" panose="020B0603020202020204" pitchFamily="34" charset="0"/>
            </a:endParaRPr>
          </a:p>
          <a:p>
            <a:pPr lvl="0"/>
            <a:endParaRPr lang="en-US" sz="1700" dirty="0">
              <a:latin typeface="Trebuchet MS" panose="020B0603020202020204" pitchFamily="34" charset="0"/>
            </a:endParaRPr>
          </a:p>
          <a:p>
            <a:pPr lvl="0"/>
            <a:endParaRPr lang="en-US" sz="1700" dirty="0">
              <a:latin typeface="Trebuchet MS" panose="020B0603020202020204" pitchFamily="34" charset="0"/>
            </a:endParaRPr>
          </a:p>
          <a:p>
            <a:pPr lvl="0"/>
            <a:endParaRPr lang="en-US" sz="1700" dirty="0">
              <a:latin typeface="Trebuchet MS" panose="020B0603020202020204" pitchFamily="34" charset="0"/>
            </a:endParaRPr>
          </a:p>
          <a:p>
            <a:pPr marL="285750" lvl="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700" dirty="0">
                <a:latin typeface="Trebuchet MS" panose="020B0603020202020204" pitchFamily="34" charset="0"/>
              </a:rPr>
              <a:t>Data Cleaning: Handling NAs and derived columns</a:t>
            </a:r>
          </a:p>
          <a:p>
            <a:pPr marL="285750" lvl="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1700" dirty="0">
              <a:latin typeface="Trebuchet MS" panose="020B0603020202020204" pitchFamily="34" charset="0"/>
            </a:endParaRPr>
          </a:p>
          <a:p>
            <a:pPr marL="285750" lvl="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700" dirty="0">
                <a:latin typeface="Trebuchet MS" panose="020B0603020202020204" pitchFamily="34" charset="0"/>
              </a:rPr>
              <a:t>Feature Engineering: Converting time into categories and derive columns</a:t>
            </a:r>
          </a:p>
          <a:p>
            <a:pPr marL="285750" lvl="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1700" dirty="0">
              <a:latin typeface="Trebuchet MS" panose="020B0603020202020204" pitchFamily="34" charset="0"/>
            </a:endParaRPr>
          </a:p>
          <a:p>
            <a:pPr marL="285750" lvl="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700" dirty="0">
                <a:latin typeface="Trebuchet MS" panose="020B0603020202020204" pitchFamily="34" charset="0"/>
              </a:rPr>
              <a:t>Handling Categorical Variables: Testing the best model for conversion</a:t>
            </a:r>
          </a:p>
          <a:p>
            <a:pPr marL="285750" lvl="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1700" dirty="0">
              <a:latin typeface="Trebuchet MS" panose="020B0603020202020204" pitchFamily="34" charset="0"/>
            </a:endParaRPr>
          </a:p>
          <a:p>
            <a:pPr marL="285750" lvl="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700" dirty="0">
                <a:latin typeface="Trebuchet MS" panose="020B0603020202020204" pitchFamily="34" charset="0"/>
              </a:rPr>
              <a:t>Models: Performed models to predict airtime delay of the flights 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sz="1700" dirty="0">
              <a:latin typeface="Trebuchet MS" panose="020B060302020202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sz="1700" dirty="0">
              <a:latin typeface="Trebuchet MS" panose="020B0603020202020204" pitchFamily="34" charset="0"/>
            </a:endParaRPr>
          </a:p>
          <a:p>
            <a:pPr lvl="0"/>
            <a:endParaRPr lang="en-US" sz="1700" dirty="0">
              <a:latin typeface="Trebuchet MS" panose="020B0603020202020204" pitchFamily="34" charset="0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513141" y="13009325"/>
            <a:ext cx="4196632" cy="3909568"/>
          </a:xfrm>
          <a:custGeom>
            <a:avLst/>
            <a:gdLst/>
            <a:ahLst/>
            <a:cxnLst/>
            <a:rect l="l" t="t" r="r" b="b"/>
            <a:pathLst>
              <a:path w="4081779" h="3841115">
                <a:moveTo>
                  <a:pt x="0" y="0"/>
                </a:moveTo>
                <a:lnTo>
                  <a:pt x="4081346" y="0"/>
                </a:lnTo>
                <a:lnTo>
                  <a:pt x="4081346" y="3840965"/>
                </a:lnTo>
                <a:lnTo>
                  <a:pt x="0" y="3840965"/>
                </a:lnTo>
                <a:lnTo>
                  <a:pt x="0" y="0"/>
                </a:lnTo>
                <a:close/>
              </a:path>
            </a:pathLst>
          </a:custGeom>
          <a:ln w="7756"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123316" y="3132724"/>
            <a:ext cx="4089400" cy="4487591"/>
          </a:xfrm>
          <a:custGeom>
            <a:avLst/>
            <a:gdLst/>
            <a:ahLst/>
            <a:cxnLst/>
            <a:rect l="l" t="t" r="r" b="b"/>
            <a:pathLst>
              <a:path w="4089400" h="7748270">
                <a:moveTo>
                  <a:pt x="0" y="0"/>
                </a:moveTo>
                <a:lnTo>
                  <a:pt x="4089164" y="0"/>
                </a:lnTo>
                <a:lnTo>
                  <a:pt x="4089164" y="7747660"/>
                </a:lnTo>
                <a:lnTo>
                  <a:pt x="0" y="7747660"/>
                </a:lnTo>
                <a:lnTo>
                  <a:pt x="0" y="0"/>
                </a:lnTo>
                <a:close/>
              </a:path>
            </a:pathLst>
          </a:custGeom>
          <a:ln w="7756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901911" y="12625981"/>
            <a:ext cx="4310801" cy="6493869"/>
          </a:xfrm>
          <a:custGeom>
            <a:avLst/>
            <a:gdLst/>
            <a:ahLst/>
            <a:cxnLst/>
            <a:rect l="l" t="t" r="r" b="b"/>
            <a:pathLst>
              <a:path w="4089400" h="5001894">
                <a:moveTo>
                  <a:pt x="0" y="0"/>
                </a:moveTo>
                <a:lnTo>
                  <a:pt x="4089225" y="0"/>
                </a:lnTo>
                <a:lnTo>
                  <a:pt x="4089225" y="5001769"/>
                </a:lnTo>
                <a:lnTo>
                  <a:pt x="0" y="500176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710240" y="3128724"/>
            <a:ext cx="4044950" cy="4429760"/>
          </a:xfrm>
          <a:custGeom>
            <a:avLst/>
            <a:gdLst/>
            <a:ahLst/>
            <a:cxnLst/>
            <a:rect l="l" t="t" r="r" b="b"/>
            <a:pathLst>
              <a:path w="4044950" h="4429759">
                <a:moveTo>
                  <a:pt x="0" y="0"/>
                </a:moveTo>
                <a:lnTo>
                  <a:pt x="4044581" y="0"/>
                </a:lnTo>
                <a:lnTo>
                  <a:pt x="4044581" y="4429566"/>
                </a:lnTo>
                <a:lnTo>
                  <a:pt x="0" y="4429566"/>
                </a:lnTo>
                <a:lnTo>
                  <a:pt x="0" y="0"/>
                </a:lnTo>
                <a:close/>
              </a:path>
            </a:pathLst>
          </a:custGeom>
          <a:ln w="7756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23384" y="17036147"/>
            <a:ext cx="4114800" cy="698500"/>
          </a:xfrm>
          <a:custGeom>
            <a:avLst/>
            <a:gdLst/>
            <a:ahLst/>
            <a:cxnLst/>
            <a:rect l="l" t="t" r="r" b="b"/>
            <a:pathLst>
              <a:path w="4114800" h="698500">
                <a:moveTo>
                  <a:pt x="4044889" y="698057"/>
                </a:moveTo>
                <a:lnTo>
                  <a:pt x="69805" y="698057"/>
                </a:lnTo>
                <a:lnTo>
                  <a:pt x="42634" y="692563"/>
                </a:lnTo>
                <a:lnTo>
                  <a:pt x="20445" y="677579"/>
                </a:lnTo>
                <a:lnTo>
                  <a:pt x="5485" y="655352"/>
                </a:lnTo>
                <a:lnTo>
                  <a:pt x="0" y="628129"/>
                </a:lnTo>
                <a:lnTo>
                  <a:pt x="0" y="69775"/>
                </a:lnTo>
                <a:lnTo>
                  <a:pt x="5485" y="42576"/>
                </a:lnTo>
                <a:lnTo>
                  <a:pt x="20445" y="20402"/>
                </a:lnTo>
                <a:lnTo>
                  <a:pt x="42634" y="5470"/>
                </a:lnTo>
                <a:lnTo>
                  <a:pt x="69805" y="0"/>
                </a:lnTo>
                <a:lnTo>
                  <a:pt x="4044889" y="0"/>
                </a:lnTo>
                <a:lnTo>
                  <a:pt x="4083614" y="11658"/>
                </a:lnTo>
                <a:lnTo>
                  <a:pt x="4109380" y="42979"/>
                </a:lnTo>
                <a:lnTo>
                  <a:pt x="4114695" y="69775"/>
                </a:lnTo>
                <a:lnTo>
                  <a:pt x="4114695" y="628129"/>
                </a:lnTo>
                <a:lnTo>
                  <a:pt x="4109209" y="655352"/>
                </a:lnTo>
                <a:lnTo>
                  <a:pt x="4094249" y="677579"/>
                </a:lnTo>
                <a:lnTo>
                  <a:pt x="4072060" y="692563"/>
                </a:lnTo>
                <a:lnTo>
                  <a:pt x="4044889" y="698057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23384" y="17036147"/>
            <a:ext cx="4114800" cy="698500"/>
          </a:xfrm>
          <a:custGeom>
            <a:avLst/>
            <a:gdLst/>
            <a:ahLst/>
            <a:cxnLst/>
            <a:rect l="l" t="t" r="r" b="b"/>
            <a:pathLst>
              <a:path w="4114800" h="698500">
                <a:moveTo>
                  <a:pt x="0" y="69775"/>
                </a:moveTo>
                <a:lnTo>
                  <a:pt x="5485" y="42576"/>
                </a:lnTo>
                <a:lnTo>
                  <a:pt x="20445" y="20402"/>
                </a:lnTo>
                <a:lnTo>
                  <a:pt x="42634" y="5470"/>
                </a:lnTo>
                <a:lnTo>
                  <a:pt x="69805" y="0"/>
                </a:lnTo>
                <a:lnTo>
                  <a:pt x="4044889" y="0"/>
                </a:lnTo>
                <a:lnTo>
                  <a:pt x="4083614" y="11658"/>
                </a:lnTo>
                <a:lnTo>
                  <a:pt x="4109380" y="42979"/>
                </a:lnTo>
                <a:lnTo>
                  <a:pt x="4114695" y="69775"/>
                </a:lnTo>
                <a:lnTo>
                  <a:pt x="4114695" y="628129"/>
                </a:lnTo>
                <a:lnTo>
                  <a:pt x="4109209" y="655352"/>
                </a:lnTo>
                <a:lnTo>
                  <a:pt x="4094249" y="677579"/>
                </a:lnTo>
                <a:lnTo>
                  <a:pt x="4072060" y="692563"/>
                </a:lnTo>
                <a:lnTo>
                  <a:pt x="4044889" y="698057"/>
                </a:lnTo>
                <a:lnTo>
                  <a:pt x="69805" y="698057"/>
                </a:lnTo>
                <a:lnTo>
                  <a:pt x="42634" y="692563"/>
                </a:lnTo>
                <a:lnTo>
                  <a:pt x="20445" y="677579"/>
                </a:lnTo>
                <a:lnTo>
                  <a:pt x="5485" y="655352"/>
                </a:lnTo>
                <a:lnTo>
                  <a:pt x="0" y="628129"/>
                </a:lnTo>
                <a:lnTo>
                  <a:pt x="0" y="69775"/>
                </a:lnTo>
                <a:close/>
              </a:path>
            </a:pathLst>
          </a:custGeom>
          <a:ln w="7756">
            <a:solidFill>
              <a:srgbClr val="AC5B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1331140" y="17138650"/>
            <a:ext cx="1808779" cy="44691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b="1" spc="-85" dirty="0">
                <a:solidFill>
                  <a:srgbClr val="FFFFFF"/>
                </a:solidFill>
                <a:latin typeface="Trebuchet MS"/>
                <a:cs typeface="Trebuchet MS"/>
              </a:rPr>
              <a:t>Co</a:t>
            </a:r>
            <a:r>
              <a:rPr lang="en-US" sz="2800" b="1" spc="-85" dirty="0">
                <a:solidFill>
                  <a:srgbClr val="FFFFFF"/>
                </a:solidFill>
                <a:latin typeface="Trebuchet MS"/>
                <a:cs typeface="Trebuchet MS"/>
              </a:rPr>
              <a:t>nclusion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title"/>
          </p:nvPr>
        </p:nvSpPr>
        <p:spPr>
          <a:xfrm>
            <a:off x="2574256" y="278669"/>
            <a:ext cx="7876540" cy="770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IST</a:t>
            </a:r>
            <a:r>
              <a:rPr lang="en-US" spc="-65" dirty="0"/>
              <a:t> 718:Big Data Analytics</a:t>
            </a:r>
            <a:endParaRPr spc="-215" dirty="0"/>
          </a:p>
        </p:txBody>
      </p:sp>
      <p:sp>
        <p:nvSpPr>
          <p:cNvPr id="78" name="object 78"/>
          <p:cNvSpPr/>
          <p:nvPr/>
        </p:nvSpPr>
        <p:spPr>
          <a:xfrm>
            <a:off x="10610475" y="178581"/>
            <a:ext cx="2567305" cy="1681480"/>
          </a:xfrm>
          <a:custGeom>
            <a:avLst/>
            <a:gdLst/>
            <a:ahLst/>
            <a:cxnLst/>
            <a:rect l="l" t="t" r="r" b="b"/>
            <a:pathLst>
              <a:path w="2567305" h="1681480">
                <a:moveTo>
                  <a:pt x="0" y="0"/>
                </a:moveTo>
                <a:lnTo>
                  <a:pt x="2567071" y="0"/>
                </a:lnTo>
                <a:lnTo>
                  <a:pt x="2567071" y="1681085"/>
                </a:lnTo>
                <a:lnTo>
                  <a:pt x="0" y="168108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610475" y="292881"/>
            <a:ext cx="2567305" cy="1681480"/>
          </a:xfrm>
          <a:custGeom>
            <a:avLst/>
            <a:gdLst/>
            <a:ahLst/>
            <a:cxnLst/>
            <a:rect l="l" t="t" r="r" b="b"/>
            <a:pathLst>
              <a:path w="2567305" h="1681480">
                <a:moveTo>
                  <a:pt x="0" y="0"/>
                </a:moveTo>
                <a:lnTo>
                  <a:pt x="2567071" y="0"/>
                </a:lnTo>
                <a:lnTo>
                  <a:pt x="2567071" y="1681085"/>
                </a:lnTo>
                <a:lnTo>
                  <a:pt x="0" y="1681085"/>
                </a:lnTo>
                <a:lnTo>
                  <a:pt x="0" y="0"/>
                </a:lnTo>
                <a:close/>
              </a:path>
            </a:pathLst>
          </a:custGeom>
          <a:ln w="7756"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AAAD85E-B7C8-4297-9D14-BD0B045B8D1E}"/>
              </a:ext>
            </a:extLst>
          </p:cNvPr>
          <p:cNvSpPr txBox="1"/>
          <p:nvPr/>
        </p:nvSpPr>
        <p:spPr>
          <a:xfrm>
            <a:off x="2699946" y="738782"/>
            <a:ext cx="7249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Predicting Airtime Delays</a:t>
            </a:r>
            <a:endParaRPr 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7390F84-758B-4415-BFE8-93EC83BE6DE3}"/>
              </a:ext>
            </a:extLst>
          </p:cNvPr>
          <p:cNvSpPr txBox="1"/>
          <p:nvPr/>
        </p:nvSpPr>
        <p:spPr>
          <a:xfrm>
            <a:off x="10966450" y="374650"/>
            <a:ext cx="1995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Raghav Raheja</a:t>
            </a:r>
          </a:p>
          <a:p>
            <a:r>
              <a:rPr lang="en-US" dirty="0"/>
              <a:t>Pranay Lulla</a:t>
            </a:r>
          </a:p>
          <a:p>
            <a:r>
              <a:rPr lang="en-US" dirty="0"/>
              <a:t>Vaibhav Nigam</a:t>
            </a:r>
          </a:p>
          <a:p>
            <a:r>
              <a:rPr lang="en-US" dirty="0"/>
              <a:t>Palani Mutt</a:t>
            </a:r>
          </a:p>
        </p:txBody>
      </p:sp>
      <p:graphicFrame>
        <p:nvGraphicFramePr>
          <p:cNvPr id="131" name="Chart 130">
            <a:extLst>
              <a:ext uri="{FF2B5EF4-FFF2-40B4-BE49-F238E27FC236}">
                <a16:creationId xmlns:a16="http://schemas.microsoft.com/office/drawing/2014/main" id="{54DCFA67-1F11-4F06-802C-08323DD5F6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3817369"/>
              </p:ext>
            </p:extLst>
          </p:nvPr>
        </p:nvGraphicFramePr>
        <p:xfrm>
          <a:off x="203617" y="8604581"/>
          <a:ext cx="4077132" cy="2075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4" name="Chart 133">
            <a:extLst>
              <a:ext uri="{FF2B5EF4-FFF2-40B4-BE49-F238E27FC236}">
                <a16:creationId xmlns:a16="http://schemas.microsoft.com/office/drawing/2014/main" id="{58EC481A-AEF6-4E32-B879-CCE33B645B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5188672"/>
              </p:ext>
            </p:extLst>
          </p:nvPr>
        </p:nvGraphicFramePr>
        <p:xfrm>
          <a:off x="223384" y="14861342"/>
          <a:ext cx="4100195" cy="2032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38" name="Picture 137">
            <a:extLst>
              <a:ext uri="{FF2B5EF4-FFF2-40B4-BE49-F238E27FC236}">
                <a16:creationId xmlns:a16="http://schemas.microsoft.com/office/drawing/2014/main" id="{192A174B-5722-48CE-AF3C-353EBD23C1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9996" y="3034210"/>
            <a:ext cx="4072713" cy="2333934"/>
          </a:xfrm>
          <a:prstGeom prst="rect">
            <a:avLst/>
          </a:prstGeom>
        </p:spPr>
      </p:pic>
      <p:sp>
        <p:nvSpPr>
          <p:cNvPr id="146" name="object 66">
            <a:extLst>
              <a:ext uri="{FF2B5EF4-FFF2-40B4-BE49-F238E27FC236}">
                <a16:creationId xmlns:a16="http://schemas.microsoft.com/office/drawing/2014/main" id="{83C1D567-A308-471B-9958-97EC9C941198}"/>
              </a:ext>
            </a:extLst>
          </p:cNvPr>
          <p:cNvSpPr/>
          <p:nvPr/>
        </p:nvSpPr>
        <p:spPr>
          <a:xfrm>
            <a:off x="4719498" y="16529050"/>
            <a:ext cx="3945104" cy="698500"/>
          </a:xfrm>
          <a:custGeom>
            <a:avLst/>
            <a:gdLst/>
            <a:ahLst/>
            <a:cxnLst/>
            <a:rect l="l" t="t" r="r" b="b"/>
            <a:pathLst>
              <a:path w="4114800" h="698500">
                <a:moveTo>
                  <a:pt x="4044889" y="698057"/>
                </a:moveTo>
                <a:lnTo>
                  <a:pt x="69805" y="698057"/>
                </a:lnTo>
                <a:lnTo>
                  <a:pt x="42634" y="692563"/>
                </a:lnTo>
                <a:lnTo>
                  <a:pt x="20445" y="677579"/>
                </a:lnTo>
                <a:lnTo>
                  <a:pt x="5485" y="655352"/>
                </a:lnTo>
                <a:lnTo>
                  <a:pt x="0" y="628129"/>
                </a:lnTo>
                <a:lnTo>
                  <a:pt x="0" y="69775"/>
                </a:lnTo>
                <a:lnTo>
                  <a:pt x="5485" y="42576"/>
                </a:lnTo>
                <a:lnTo>
                  <a:pt x="20445" y="20402"/>
                </a:lnTo>
                <a:lnTo>
                  <a:pt x="42634" y="5470"/>
                </a:lnTo>
                <a:lnTo>
                  <a:pt x="69805" y="0"/>
                </a:lnTo>
                <a:lnTo>
                  <a:pt x="4044889" y="0"/>
                </a:lnTo>
                <a:lnTo>
                  <a:pt x="4083614" y="11658"/>
                </a:lnTo>
                <a:lnTo>
                  <a:pt x="4109380" y="42979"/>
                </a:lnTo>
                <a:lnTo>
                  <a:pt x="4114695" y="69775"/>
                </a:lnTo>
                <a:lnTo>
                  <a:pt x="4114695" y="628129"/>
                </a:lnTo>
                <a:lnTo>
                  <a:pt x="4109209" y="655352"/>
                </a:lnTo>
                <a:lnTo>
                  <a:pt x="4094249" y="677579"/>
                </a:lnTo>
                <a:lnTo>
                  <a:pt x="4072060" y="692563"/>
                </a:lnTo>
                <a:lnTo>
                  <a:pt x="4044889" y="698057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568A745-718A-41A9-A80A-B974CF4FF370}"/>
              </a:ext>
            </a:extLst>
          </p:cNvPr>
          <p:cNvSpPr txBox="1"/>
          <p:nvPr/>
        </p:nvSpPr>
        <p:spPr>
          <a:xfrm>
            <a:off x="5581206" y="16616690"/>
            <a:ext cx="2000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Objectives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1DD3CC3-D736-42D9-B25E-9D6D807D5FD4}"/>
              </a:ext>
            </a:extLst>
          </p:cNvPr>
          <p:cNvSpPr txBox="1"/>
          <p:nvPr/>
        </p:nvSpPr>
        <p:spPr>
          <a:xfrm>
            <a:off x="4689147" y="17327305"/>
            <a:ext cx="38819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latin typeface="Trebuchet MS" panose="020B0603020202020204" pitchFamily="34" charset="0"/>
              </a:rPr>
              <a:t>Exploratory data analysis to analyze  the dataset for summarizing the main characteristics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1600" dirty="0">
              <a:latin typeface="Trebuchet MS" panose="020B0603020202020204" pitchFamily="34" charset="0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latin typeface="Trebuchet MS" panose="020B0603020202020204" pitchFamily="34" charset="0"/>
              </a:rPr>
              <a:t>Calculating the Airtime Delay by the difference of Elapsed time and  Scheduled time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1600" dirty="0">
              <a:latin typeface="Trebuchet MS" panose="020B0603020202020204" pitchFamily="34" charset="0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latin typeface="Trebuchet MS" panose="020B0603020202020204" pitchFamily="34" charset="0"/>
              </a:rPr>
              <a:t>Applying Regression Modeling techniques</a:t>
            </a:r>
            <a:endParaRPr lang="en-US" sz="1600" dirty="0">
              <a:solidFill>
                <a:schemeClr val="accent6"/>
              </a:solidFill>
              <a:latin typeface="Trebuchet MS" panose="020B0603020202020204" pitchFamily="34" charset="0"/>
            </a:endParaRPr>
          </a:p>
        </p:txBody>
      </p:sp>
      <p:sp>
        <p:nvSpPr>
          <p:cNvPr id="150" name="object 66">
            <a:extLst>
              <a:ext uri="{FF2B5EF4-FFF2-40B4-BE49-F238E27FC236}">
                <a16:creationId xmlns:a16="http://schemas.microsoft.com/office/drawing/2014/main" id="{86FF7C2E-A855-4BDC-B489-E800D28D1FE8}"/>
              </a:ext>
            </a:extLst>
          </p:cNvPr>
          <p:cNvSpPr/>
          <p:nvPr/>
        </p:nvSpPr>
        <p:spPr>
          <a:xfrm>
            <a:off x="4710239" y="12603059"/>
            <a:ext cx="3922339" cy="698500"/>
          </a:xfrm>
          <a:custGeom>
            <a:avLst/>
            <a:gdLst/>
            <a:ahLst/>
            <a:cxnLst/>
            <a:rect l="l" t="t" r="r" b="b"/>
            <a:pathLst>
              <a:path w="4114800" h="698500">
                <a:moveTo>
                  <a:pt x="4044889" y="698057"/>
                </a:moveTo>
                <a:lnTo>
                  <a:pt x="69805" y="698057"/>
                </a:lnTo>
                <a:lnTo>
                  <a:pt x="42634" y="692563"/>
                </a:lnTo>
                <a:lnTo>
                  <a:pt x="20445" y="677579"/>
                </a:lnTo>
                <a:lnTo>
                  <a:pt x="5485" y="655352"/>
                </a:lnTo>
                <a:lnTo>
                  <a:pt x="0" y="628129"/>
                </a:lnTo>
                <a:lnTo>
                  <a:pt x="0" y="69775"/>
                </a:lnTo>
                <a:lnTo>
                  <a:pt x="5485" y="42576"/>
                </a:lnTo>
                <a:lnTo>
                  <a:pt x="20445" y="20402"/>
                </a:lnTo>
                <a:lnTo>
                  <a:pt x="42634" y="5470"/>
                </a:lnTo>
                <a:lnTo>
                  <a:pt x="69805" y="0"/>
                </a:lnTo>
                <a:lnTo>
                  <a:pt x="4044889" y="0"/>
                </a:lnTo>
                <a:lnTo>
                  <a:pt x="4083614" y="11658"/>
                </a:lnTo>
                <a:lnTo>
                  <a:pt x="4109380" y="42979"/>
                </a:lnTo>
                <a:lnTo>
                  <a:pt x="4114695" y="69775"/>
                </a:lnTo>
                <a:lnTo>
                  <a:pt x="4114695" y="628129"/>
                </a:lnTo>
                <a:lnTo>
                  <a:pt x="4109209" y="655352"/>
                </a:lnTo>
                <a:lnTo>
                  <a:pt x="4094249" y="677579"/>
                </a:lnTo>
                <a:lnTo>
                  <a:pt x="4072060" y="692563"/>
                </a:lnTo>
                <a:lnTo>
                  <a:pt x="4044889" y="698057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A208542-A7D0-4AE6-8BA2-C132731B5EED}"/>
              </a:ext>
            </a:extLst>
          </p:cNvPr>
          <p:cNvSpPr txBox="1"/>
          <p:nvPr/>
        </p:nvSpPr>
        <p:spPr>
          <a:xfrm>
            <a:off x="4762329" y="12670789"/>
            <a:ext cx="3665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Methods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C762545A-1AF4-415A-9B94-0C780C9307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9499" y="5533070"/>
            <a:ext cx="4037151" cy="2520556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40852092-F38F-41F5-B091-E5E4702D84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39996" y="5556250"/>
            <a:ext cx="4072706" cy="2497376"/>
          </a:xfrm>
          <a:prstGeom prst="rect">
            <a:avLst/>
          </a:prstGeom>
        </p:spPr>
      </p:pic>
      <p:graphicFrame>
        <p:nvGraphicFramePr>
          <p:cNvPr id="56" name="Chart 55">
            <a:extLst>
              <a:ext uri="{FF2B5EF4-FFF2-40B4-BE49-F238E27FC236}">
                <a16:creationId xmlns:a16="http://schemas.microsoft.com/office/drawing/2014/main" id="{453291AA-E9B6-4148-9D05-800386979E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9601091"/>
              </p:ext>
            </p:extLst>
          </p:nvPr>
        </p:nvGraphicFramePr>
        <p:xfrm>
          <a:off x="298450" y="10661650"/>
          <a:ext cx="3899426" cy="2130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57" name="Chart 56">
            <a:extLst>
              <a:ext uri="{FF2B5EF4-FFF2-40B4-BE49-F238E27FC236}">
                <a16:creationId xmlns:a16="http://schemas.microsoft.com/office/drawing/2014/main" id="{EC27770B-1FF1-4B08-9372-7BC1D253B3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7944408"/>
              </p:ext>
            </p:extLst>
          </p:nvPr>
        </p:nvGraphicFramePr>
        <p:xfrm>
          <a:off x="324714" y="12695405"/>
          <a:ext cx="3866884" cy="2320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9B91F0C2-C8A6-43FB-8A95-A50F8D4F1DC1}"/>
              </a:ext>
            </a:extLst>
          </p:cNvPr>
          <p:cNvSpPr/>
          <p:nvPr/>
        </p:nvSpPr>
        <p:spPr>
          <a:xfrm>
            <a:off x="8832850" y="19132549"/>
            <a:ext cx="4210851" cy="673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References</a:t>
            </a:r>
            <a:endParaRPr lang="en-US" sz="11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Trebuchet MS" panose="020B0603020202020204" pitchFamily="34" charset="0"/>
              </a:rPr>
              <a:t>[1] </a:t>
            </a:r>
            <a:r>
              <a:rPr lang="en-US" sz="1100" dirty="0">
                <a:solidFill>
                  <a:schemeClr val="tx1"/>
                </a:solidFill>
                <a:latin typeface="Trebuchet MS" panose="020B0603020202020204" pitchFamily="34" charset="0"/>
                <a:hlinkClick r:id="rId11"/>
              </a:rPr>
              <a:t>https://www.transtats.bts.gov/HomeDrillChart.asp</a:t>
            </a:r>
            <a:endParaRPr lang="en-US" sz="11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Trebuchet MS" panose="020B0603020202020204" pitchFamily="34" charset="0"/>
              </a:rPr>
              <a:t>[2] https://www.kaggle.com/usdot/flight-delays</a:t>
            </a:r>
          </a:p>
        </p:txBody>
      </p:sp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DF4B1081-8B3E-4DE1-A288-7BE482A682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3835712"/>
              </p:ext>
            </p:extLst>
          </p:nvPr>
        </p:nvGraphicFramePr>
        <p:xfrm>
          <a:off x="8935986" y="12642850"/>
          <a:ext cx="446886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5E03495F-7BF5-474C-B940-276BFE7ED1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9345341"/>
              </p:ext>
            </p:extLst>
          </p:nvPr>
        </p:nvGraphicFramePr>
        <p:xfrm>
          <a:off x="8935986" y="15843250"/>
          <a:ext cx="4365728" cy="3110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5BF26983-246D-4FBB-A1DD-7B5ED7C62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58831"/>
              </p:ext>
            </p:extLst>
          </p:nvPr>
        </p:nvGraphicFramePr>
        <p:xfrm>
          <a:off x="4719497" y="9137650"/>
          <a:ext cx="8415100" cy="324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775">
                  <a:extLst>
                    <a:ext uri="{9D8B030D-6E8A-4147-A177-3AD203B41FA5}">
                      <a16:colId xmlns:a16="http://schemas.microsoft.com/office/drawing/2014/main" val="2704451051"/>
                    </a:ext>
                  </a:extLst>
                </a:gridCol>
                <a:gridCol w="2103775">
                  <a:extLst>
                    <a:ext uri="{9D8B030D-6E8A-4147-A177-3AD203B41FA5}">
                      <a16:colId xmlns:a16="http://schemas.microsoft.com/office/drawing/2014/main" val="826715702"/>
                    </a:ext>
                  </a:extLst>
                </a:gridCol>
                <a:gridCol w="2103775">
                  <a:extLst>
                    <a:ext uri="{9D8B030D-6E8A-4147-A177-3AD203B41FA5}">
                      <a16:colId xmlns:a16="http://schemas.microsoft.com/office/drawing/2014/main" val="2215773816"/>
                    </a:ext>
                  </a:extLst>
                </a:gridCol>
                <a:gridCol w="2103775">
                  <a:extLst>
                    <a:ext uri="{9D8B030D-6E8A-4147-A177-3AD203B41FA5}">
                      <a16:colId xmlns:a16="http://schemas.microsoft.com/office/drawing/2014/main" val="2690239272"/>
                    </a:ext>
                  </a:extLst>
                </a:gridCol>
              </a:tblGrid>
              <a:tr h="177655"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rebuchet MS" panose="020B0603020202020204" pitchFamily="34" charset="0"/>
                        </a:rPr>
                        <a:t>Model</a:t>
                      </a:r>
                    </a:p>
                  </a:txBody>
                  <a:tcPr marL="78479" marR="78479" marT="39240" marB="39240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rebuchet MS" panose="020B0603020202020204" pitchFamily="34" charset="0"/>
                        </a:rPr>
                        <a:t>Features</a:t>
                      </a:r>
                    </a:p>
                  </a:txBody>
                  <a:tcPr marL="78479" marR="78479" marT="39240" marB="39240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rebuchet MS" panose="020B0603020202020204" pitchFamily="34" charset="0"/>
                        </a:rPr>
                        <a:t>Techniques</a:t>
                      </a:r>
                    </a:p>
                  </a:txBody>
                  <a:tcPr marL="78479" marR="78479" marT="39240" marB="39240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rebuchet MS" panose="020B0603020202020204" pitchFamily="34" charset="0"/>
                        </a:rPr>
                        <a:t>Evaluation</a:t>
                      </a:r>
                    </a:p>
                  </a:txBody>
                  <a:tcPr marL="78479" marR="78479" marT="39240" marB="39240"/>
                </a:tc>
                <a:extLst>
                  <a:ext uri="{0D108BD9-81ED-4DB2-BD59-A6C34878D82A}">
                    <a16:rowId xmlns:a16="http://schemas.microsoft.com/office/drawing/2014/main" val="1365193978"/>
                  </a:ext>
                </a:extLst>
              </a:tr>
              <a:tr h="177655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rebuchet MS" panose="020B0603020202020204" pitchFamily="34" charset="0"/>
                        </a:rPr>
                        <a:t>Linear Regression</a:t>
                      </a:r>
                    </a:p>
                  </a:txBody>
                  <a:tcPr marL="78479" marR="78479" marT="39240" marB="39240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rebuchet MS" panose="020B0603020202020204" pitchFamily="34" charset="0"/>
                        </a:rPr>
                        <a:t>Month</a:t>
                      </a:r>
                    </a:p>
                  </a:txBody>
                  <a:tcPr marL="78479" marR="78479" marT="39240" marB="39240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rebuchet MS" panose="020B0603020202020204" pitchFamily="34" charset="0"/>
                        </a:rPr>
                        <a:t>String Indexer</a:t>
                      </a:r>
                    </a:p>
                  </a:txBody>
                  <a:tcPr marL="78479" marR="78479" marT="39240" marB="39240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rebuchet MS" panose="020B0603020202020204" pitchFamily="34" charset="0"/>
                        </a:rPr>
                        <a:t>12.8897</a:t>
                      </a:r>
                    </a:p>
                  </a:txBody>
                  <a:tcPr marL="78479" marR="78479" marT="39240" marB="39240"/>
                </a:tc>
                <a:extLst>
                  <a:ext uri="{0D108BD9-81ED-4DB2-BD59-A6C34878D82A}">
                    <a16:rowId xmlns:a16="http://schemas.microsoft.com/office/drawing/2014/main" val="2581733269"/>
                  </a:ext>
                </a:extLst>
              </a:tr>
              <a:tr h="309907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rebuchet MS" panose="020B0603020202020204" pitchFamily="34" charset="0"/>
                        </a:rPr>
                        <a:t>Linear Regression</a:t>
                      </a:r>
                    </a:p>
                  </a:txBody>
                  <a:tcPr marL="78479" marR="78479" marT="39240" marB="39240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rebuchet MS" panose="020B0603020202020204" pitchFamily="34" charset="0"/>
                        </a:rPr>
                        <a:t>Month</a:t>
                      </a:r>
                    </a:p>
                  </a:txBody>
                  <a:tcPr marL="78479" marR="78479" marT="39240" marB="39240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rebuchet MS" panose="020B0603020202020204" pitchFamily="34" charset="0"/>
                        </a:rPr>
                        <a:t>String Indexer, One Hot Encoder</a:t>
                      </a:r>
                    </a:p>
                  </a:txBody>
                  <a:tcPr marL="78479" marR="78479" marT="39240" marB="39240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rebuchet MS" panose="020B0603020202020204" pitchFamily="34" charset="0"/>
                        </a:rPr>
                        <a:t>12.8715</a:t>
                      </a:r>
                    </a:p>
                  </a:txBody>
                  <a:tcPr marL="78479" marR="78479" marT="39240" marB="39240"/>
                </a:tc>
                <a:extLst>
                  <a:ext uri="{0D108BD9-81ED-4DB2-BD59-A6C34878D82A}">
                    <a16:rowId xmlns:a16="http://schemas.microsoft.com/office/drawing/2014/main" val="1125341585"/>
                  </a:ext>
                </a:extLst>
              </a:tr>
              <a:tr h="177655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rebuchet MS" panose="020B0603020202020204" pitchFamily="34" charset="0"/>
                        </a:rPr>
                        <a:t>Linear Regression</a:t>
                      </a:r>
                    </a:p>
                  </a:txBody>
                  <a:tcPr marL="78479" marR="78479" marT="39240" marB="39240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rebuchet MS" panose="020B0603020202020204" pitchFamily="34" charset="0"/>
                        </a:rPr>
                        <a:t>Day</a:t>
                      </a:r>
                    </a:p>
                  </a:txBody>
                  <a:tcPr marL="78479" marR="78479" marT="39240" marB="39240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rebuchet MS" panose="020B0603020202020204" pitchFamily="34" charset="0"/>
                        </a:rPr>
                        <a:t>String Indexer</a:t>
                      </a:r>
                    </a:p>
                  </a:txBody>
                  <a:tcPr marL="78479" marR="78479" marT="39240" marB="39240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rebuchet MS" panose="020B0603020202020204" pitchFamily="34" charset="0"/>
                        </a:rPr>
                        <a:t>12.8901</a:t>
                      </a:r>
                    </a:p>
                  </a:txBody>
                  <a:tcPr marL="78479" marR="78479" marT="39240" marB="39240"/>
                </a:tc>
                <a:extLst>
                  <a:ext uri="{0D108BD9-81ED-4DB2-BD59-A6C34878D82A}">
                    <a16:rowId xmlns:a16="http://schemas.microsoft.com/office/drawing/2014/main" val="3456510532"/>
                  </a:ext>
                </a:extLst>
              </a:tr>
              <a:tr h="309907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rebuchet MS" panose="020B0603020202020204" pitchFamily="34" charset="0"/>
                        </a:rPr>
                        <a:t>Linear Regression</a:t>
                      </a:r>
                    </a:p>
                  </a:txBody>
                  <a:tcPr marL="78479" marR="78479" marT="39240" marB="39240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rebuchet MS" panose="020B0603020202020204" pitchFamily="34" charset="0"/>
                        </a:rPr>
                        <a:t>Day</a:t>
                      </a:r>
                    </a:p>
                  </a:txBody>
                  <a:tcPr marL="78479" marR="78479" marT="39240" marB="39240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rebuchet MS" panose="020B0603020202020204" pitchFamily="34" charset="0"/>
                        </a:rPr>
                        <a:t>String Indexer, One Hot Encoder</a:t>
                      </a:r>
                    </a:p>
                  </a:txBody>
                  <a:tcPr marL="78479" marR="78479" marT="39240" marB="39240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rebuchet MS" panose="020B0603020202020204" pitchFamily="34" charset="0"/>
                        </a:rPr>
                        <a:t>12.8841</a:t>
                      </a:r>
                    </a:p>
                  </a:txBody>
                  <a:tcPr marL="78479" marR="78479" marT="39240" marB="39240"/>
                </a:tc>
                <a:extLst>
                  <a:ext uri="{0D108BD9-81ED-4DB2-BD59-A6C34878D82A}">
                    <a16:rowId xmlns:a16="http://schemas.microsoft.com/office/drawing/2014/main" val="2752562359"/>
                  </a:ext>
                </a:extLst>
              </a:tr>
              <a:tr h="177655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rebuchet MS" panose="020B0603020202020204" pitchFamily="34" charset="0"/>
                        </a:rPr>
                        <a:t>Base Linear Regression</a:t>
                      </a:r>
                    </a:p>
                  </a:txBody>
                  <a:tcPr marL="78479" marR="78479" marT="39240" marB="39240"/>
                </a:tc>
                <a:tc rowSpan="4">
                  <a:txBody>
                    <a:bodyPr/>
                    <a:lstStyle/>
                    <a:p>
                      <a:r>
                        <a:rPr lang="en-US" sz="1300" dirty="0">
                          <a:latin typeface="Trebuchet MS" panose="020B0603020202020204" pitchFamily="34" charset="0"/>
                        </a:rPr>
                        <a:t>Taxi out, Distance, Taxi in, Departure delay, Month, Day, Day of week, Airline, Departure time, Arrival time, Origin airport, Destination airport </a:t>
                      </a:r>
                    </a:p>
                  </a:txBody>
                  <a:tcPr marL="78479" marR="78479" marT="39240" marB="39240"/>
                </a:tc>
                <a:tc rowSpan="4">
                  <a:txBody>
                    <a:bodyPr/>
                    <a:lstStyle/>
                    <a:p>
                      <a:r>
                        <a:rPr lang="en-US" sz="1300" dirty="0">
                          <a:latin typeface="Trebuchet MS" panose="020B0603020202020204" pitchFamily="34" charset="0"/>
                        </a:rPr>
                        <a:t>String Indexer, Vector Assembler, One Hot Encoder, Pipeline</a:t>
                      </a:r>
                    </a:p>
                  </a:txBody>
                  <a:tcPr marL="78479" marR="78479" marT="39240" marB="39240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rebuchet MS" panose="020B0603020202020204" pitchFamily="34" charset="0"/>
                        </a:rPr>
                        <a:t>8.7096</a:t>
                      </a:r>
                    </a:p>
                  </a:txBody>
                  <a:tcPr marL="78479" marR="78479" marT="39240" marB="39240"/>
                </a:tc>
                <a:extLst>
                  <a:ext uri="{0D108BD9-81ED-4DB2-BD59-A6C34878D82A}">
                    <a16:rowId xmlns:a16="http://schemas.microsoft.com/office/drawing/2014/main" val="4266280073"/>
                  </a:ext>
                </a:extLst>
              </a:tr>
              <a:tr h="177655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rebuchet MS" panose="020B0603020202020204" pitchFamily="34" charset="0"/>
                        </a:rPr>
                        <a:t>Random Forest</a:t>
                      </a:r>
                    </a:p>
                  </a:txBody>
                  <a:tcPr marL="78479" marR="78479" marT="39240" marB="3924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rebuchet MS" panose="020B0603020202020204" pitchFamily="34" charset="0"/>
                        </a:rPr>
                        <a:t>10.5067</a:t>
                      </a:r>
                    </a:p>
                  </a:txBody>
                  <a:tcPr marL="78479" marR="78479" marT="39240" marB="39240"/>
                </a:tc>
                <a:extLst>
                  <a:ext uri="{0D108BD9-81ED-4DB2-BD59-A6C34878D82A}">
                    <a16:rowId xmlns:a16="http://schemas.microsoft.com/office/drawing/2014/main" val="2089864824"/>
                  </a:ext>
                </a:extLst>
              </a:tr>
              <a:tr h="177655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rebuchet MS" panose="020B0603020202020204" pitchFamily="34" charset="0"/>
                        </a:rPr>
                        <a:t>Decision Tree</a:t>
                      </a:r>
                    </a:p>
                  </a:txBody>
                  <a:tcPr marL="78479" marR="78479" marT="39240" marB="3924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rebuchet MS" panose="020B0603020202020204" pitchFamily="34" charset="0"/>
                        </a:rPr>
                        <a:t>10.4701</a:t>
                      </a:r>
                    </a:p>
                  </a:txBody>
                  <a:tcPr marL="78479" marR="78479" marT="39240" marB="39240"/>
                </a:tc>
                <a:extLst>
                  <a:ext uri="{0D108BD9-81ED-4DB2-BD59-A6C34878D82A}">
                    <a16:rowId xmlns:a16="http://schemas.microsoft.com/office/drawing/2014/main" val="3483300802"/>
                  </a:ext>
                </a:extLst>
              </a:tr>
              <a:tr h="570454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rebuchet MS" panose="020B0603020202020204" pitchFamily="34" charset="0"/>
                        </a:rPr>
                        <a:t>Gradient Boosting</a:t>
                      </a:r>
                    </a:p>
                  </a:txBody>
                  <a:tcPr marL="78479" marR="78479" marT="39240" marB="3924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rebuchet MS" panose="020B0603020202020204" pitchFamily="34" charset="0"/>
                        </a:rPr>
                        <a:t>9.6540</a:t>
                      </a:r>
                    </a:p>
                  </a:txBody>
                  <a:tcPr marL="78479" marR="78479" marT="39240" marB="39240"/>
                </a:tc>
                <a:extLst>
                  <a:ext uri="{0D108BD9-81ED-4DB2-BD59-A6C34878D82A}">
                    <a16:rowId xmlns:a16="http://schemas.microsoft.com/office/drawing/2014/main" val="4083785686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B8A45FF2-837F-4213-B83B-B32B3B471564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9813" t="16840" r="27381" b="10466"/>
          <a:stretch/>
        </p:blipFill>
        <p:spPr>
          <a:xfrm>
            <a:off x="4718216" y="3028077"/>
            <a:ext cx="4029174" cy="2340067"/>
          </a:xfrm>
          <a:prstGeom prst="rect">
            <a:avLst/>
          </a:prstGeom>
        </p:spPr>
      </p:pic>
      <p:sp>
        <p:nvSpPr>
          <p:cNvPr id="62" name="object 20">
            <a:extLst>
              <a:ext uri="{FF2B5EF4-FFF2-40B4-BE49-F238E27FC236}">
                <a16:creationId xmlns:a16="http://schemas.microsoft.com/office/drawing/2014/main" id="{A287EB61-DC50-47D0-AA96-7328601B42C9}"/>
              </a:ext>
            </a:extLst>
          </p:cNvPr>
          <p:cNvSpPr txBox="1"/>
          <p:nvPr/>
        </p:nvSpPr>
        <p:spPr>
          <a:xfrm>
            <a:off x="1253092" y="2363145"/>
            <a:ext cx="2175510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sz="2050" b="1" spc="-195" dirty="0">
                <a:solidFill>
                  <a:srgbClr val="FFFFFF"/>
                </a:solidFill>
                <a:latin typeface="Trebuchet MS"/>
                <a:cs typeface="Trebuchet MS"/>
              </a:rPr>
              <a:t>Problem Statement</a:t>
            </a:r>
            <a:endParaRPr sz="2050" dirty="0">
              <a:latin typeface="Trebuchet MS"/>
              <a:cs typeface="Trebuchet M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02DF2B3-EF8E-4C68-A6A9-F34E14555461}"/>
              </a:ext>
            </a:extLst>
          </p:cNvPr>
          <p:cNvSpPr txBox="1"/>
          <p:nvPr/>
        </p:nvSpPr>
        <p:spPr>
          <a:xfrm>
            <a:off x="203617" y="17748250"/>
            <a:ext cx="3889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latin typeface="Trebuchet MS" panose="020B0603020202020204" pitchFamily="34" charset="0"/>
              </a:rPr>
              <a:t>We found that the best model in our case out of all the models that we ran was linear regression without the regularization parameters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1600" dirty="0">
              <a:latin typeface="Trebuchet MS" panose="020B0603020202020204" pitchFamily="34" charset="0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latin typeface="Trebuchet MS" panose="020B0603020202020204" pitchFamily="34" charset="0"/>
              </a:rPr>
              <a:t>We have used twelve features to predict the airtime delay with the best root mean square error of 8.7100 on the testing data. 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1600" dirty="0">
              <a:latin typeface="Trebuchet MS" panose="020B0603020202020204" pitchFamily="34" charset="0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sz="1600" dirty="0">
              <a:solidFill>
                <a:schemeClr val="accent6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331</Words>
  <Application>Microsoft Office PowerPoint</Application>
  <PresentationFormat>Custom</PresentationFormat>
  <Paragraphs>81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Noto Sans CJK JP Regular</vt:lpstr>
      <vt:lpstr>Times New Roman</vt:lpstr>
      <vt:lpstr>Trebuchet MS</vt:lpstr>
      <vt:lpstr>Wingdings</vt:lpstr>
      <vt:lpstr>Office Theme</vt:lpstr>
      <vt:lpstr>IST 718:Big Data Analytics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718:Big Data Analytics</dc:title>
  <dc:creator>pranay lulla</dc:creator>
  <cp:lastModifiedBy>Raghav</cp:lastModifiedBy>
  <cp:revision>28</cp:revision>
  <dcterms:created xsi:type="dcterms:W3CDTF">2018-11-29T05:21:32Z</dcterms:created>
  <dcterms:modified xsi:type="dcterms:W3CDTF">2018-11-30T01:10:45Z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2018-11-29T00:00:00Z</vt:filetime>
  </property>
</Properties>
</file>