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3" r:id="rId2"/>
    <p:sldId id="256" r:id="rId3"/>
    <p:sldId id="344" r:id="rId4"/>
    <p:sldId id="257" r:id="rId5"/>
    <p:sldId id="303" r:id="rId6"/>
    <p:sldId id="331" r:id="rId7"/>
    <p:sldId id="262" r:id="rId8"/>
    <p:sldId id="277" r:id="rId9"/>
    <p:sldId id="284" r:id="rId10"/>
    <p:sldId id="294" r:id="rId11"/>
    <p:sldId id="298" r:id="rId12"/>
    <p:sldId id="302" r:id="rId13"/>
    <p:sldId id="337" r:id="rId14"/>
    <p:sldId id="338" r:id="rId15"/>
    <p:sldId id="335" r:id="rId16"/>
    <p:sldId id="339" r:id="rId17"/>
    <p:sldId id="340" r:id="rId18"/>
    <p:sldId id="341" r:id="rId19"/>
    <p:sldId id="317" r:id="rId20"/>
    <p:sldId id="345" r:id="rId21"/>
    <p:sldId id="270" r:id="rId22"/>
    <p:sldId id="336" r:id="rId23"/>
    <p:sldId id="342" r:id="rId24"/>
    <p:sldId id="346" r:id="rId25"/>
    <p:sldId id="34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3300"/>
    <a:srgbClr val="F3F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0" autoAdjust="0"/>
    <p:restoredTop sz="94660"/>
  </p:normalViewPr>
  <p:slideViewPr>
    <p:cSldViewPr snapToGrid="0">
      <p:cViewPr varScale="1">
        <p:scale>
          <a:sx n="74" d="100"/>
          <a:sy n="74" d="100"/>
        </p:scale>
        <p:origin x="414"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F69F6-6E09-2240-BDA9-08F227C36281}" type="datetimeFigureOut">
              <a:rPr lang="en-US" smtClean="0"/>
              <a:pPr/>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F16DD-ACF9-3A4A-83E5-4DE399FB2E72}" type="slidenum">
              <a:rPr lang="en-US" smtClean="0"/>
              <a:pPr/>
              <a:t>‹#›</a:t>
            </a:fld>
            <a:endParaRPr lang="en-US"/>
          </a:p>
        </p:txBody>
      </p:sp>
    </p:spTree>
    <p:extLst>
      <p:ext uri="{BB962C8B-B14F-4D97-AF65-F5344CB8AC3E}">
        <p14:creationId xmlns:p14="http://schemas.microsoft.com/office/powerpoint/2010/main" val="36503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F51BA-7433-1D4B-84CB-B35DE54FDFCD}" type="slidenum">
              <a:rPr lang="en-US" smtClean="0"/>
              <a:pPr/>
              <a:t>11</a:t>
            </a:fld>
            <a:endParaRPr lang="en-US"/>
          </a:p>
        </p:txBody>
      </p:sp>
    </p:spTree>
    <p:extLst>
      <p:ext uri="{BB962C8B-B14F-4D97-AF65-F5344CB8AC3E}">
        <p14:creationId xmlns:p14="http://schemas.microsoft.com/office/powerpoint/2010/main" val="99958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F51BA-7433-1D4B-84CB-B35DE54FDFCD}" type="slidenum">
              <a:rPr lang="en-US" smtClean="0"/>
              <a:pPr/>
              <a:t>15</a:t>
            </a:fld>
            <a:endParaRPr lang="en-US"/>
          </a:p>
        </p:txBody>
      </p:sp>
    </p:spTree>
    <p:extLst>
      <p:ext uri="{BB962C8B-B14F-4D97-AF65-F5344CB8AC3E}">
        <p14:creationId xmlns:p14="http://schemas.microsoft.com/office/powerpoint/2010/main" val="215601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3275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914400" y="879231"/>
            <a:ext cx="8305800" cy="5978769"/>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95694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5067300" y="3429000"/>
            <a:ext cx="2057400" cy="3429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7124700" y="3429000"/>
            <a:ext cx="2095500" cy="3429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7124700" y="1354016"/>
            <a:ext cx="2095500" cy="2074984"/>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9220200" y="1354016"/>
            <a:ext cx="2057400" cy="2074984"/>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2971800" y="1354015"/>
            <a:ext cx="2095500" cy="3807069"/>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250875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5067300" y="1"/>
            <a:ext cx="2057400" cy="3429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7124700" y="1"/>
            <a:ext cx="2095500" cy="3920066"/>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3" hasCustomPrompt="1"/>
          </p:nvPr>
        </p:nvSpPr>
        <p:spPr>
          <a:xfrm>
            <a:off x="9220200" y="1"/>
            <a:ext cx="2057400" cy="2158999"/>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4" hasCustomPrompt="1"/>
          </p:nvPr>
        </p:nvSpPr>
        <p:spPr>
          <a:xfrm>
            <a:off x="11277600" y="1"/>
            <a:ext cx="2057400" cy="2971799"/>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8" name="Picture Placeholder 4"/>
          <p:cNvSpPr>
            <a:spLocks noGrp="1"/>
          </p:cNvSpPr>
          <p:nvPr>
            <p:ph type="pic" sz="quarter" idx="15" hasCustomPrompt="1"/>
          </p:nvPr>
        </p:nvSpPr>
        <p:spPr>
          <a:xfrm>
            <a:off x="2971800" y="1"/>
            <a:ext cx="2095500" cy="3615266"/>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9" name="Picture Placeholder 4"/>
          <p:cNvSpPr>
            <a:spLocks noGrp="1"/>
          </p:cNvSpPr>
          <p:nvPr>
            <p:ph type="pic" sz="quarter" idx="16" hasCustomPrompt="1"/>
          </p:nvPr>
        </p:nvSpPr>
        <p:spPr>
          <a:xfrm>
            <a:off x="914400" y="1"/>
            <a:ext cx="2057400" cy="3047999"/>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10" name="Picture Placeholder 4"/>
          <p:cNvSpPr>
            <a:spLocks noGrp="1"/>
          </p:cNvSpPr>
          <p:nvPr>
            <p:ph type="pic" sz="quarter" idx="17" hasCustomPrompt="1"/>
          </p:nvPr>
        </p:nvSpPr>
        <p:spPr>
          <a:xfrm>
            <a:off x="-1143000" y="2"/>
            <a:ext cx="2057400" cy="2683932"/>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588677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9220200" y="0"/>
            <a:ext cx="29718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755504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29718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7124700" y="796842"/>
            <a:ext cx="4152900" cy="3038558"/>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914400" y="796842"/>
            <a:ext cx="4152900" cy="3038558"/>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2043354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1" hasCustomPrompt="1"/>
          </p:nvPr>
        </p:nvSpPr>
        <p:spPr>
          <a:xfrm>
            <a:off x="2971800" y="1344899"/>
            <a:ext cx="6248400" cy="4166902"/>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2048329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0"/>
            <a:ext cx="8035907" cy="6858000"/>
          </a:xfrm>
          <a:custGeom>
            <a:avLst/>
            <a:gdLst/>
            <a:ahLst/>
            <a:cxnLst/>
            <a:rect l="l" t="t" r="r" b="b"/>
            <a:pathLst>
              <a:path w="8035907" h="6858000">
                <a:moveTo>
                  <a:pt x="4621080" y="0"/>
                </a:moveTo>
                <a:lnTo>
                  <a:pt x="8035907" y="0"/>
                </a:lnTo>
                <a:lnTo>
                  <a:pt x="8035907" y="6858000"/>
                </a:lnTo>
                <a:lnTo>
                  <a:pt x="5921967" y="6858000"/>
                </a:lnTo>
                <a:lnTo>
                  <a:pt x="5921967" y="1637618"/>
                </a:lnTo>
                <a:lnTo>
                  <a:pt x="4621080" y="1637618"/>
                </a:lnTo>
                <a:close/>
                <a:moveTo>
                  <a:pt x="0" y="0"/>
                </a:moveTo>
                <a:lnTo>
                  <a:pt x="1452570" y="0"/>
                </a:lnTo>
                <a:lnTo>
                  <a:pt x="1547073" y="24007"/>
                </a:lnTo>
                <a:cubicBezTo>
                  <a:pt x="2774452" y="410017"/>
                  <a:pt x="3445381" y="1616656"/>
                  <a:pt x="3445381" y="3507642"/>
                </a:cubicBezTo>
                <a:cubicBezTo>
                  <a:pt x="3445381" y="5114694"/>
                  <a:pt x="2965012" y="6222163"/>
                  <a:pt x="2073628" y="6757392"/>
                </a:cubicBezTo>
                <a:lnTo>
                  <a:pt x="1880213" y="6858000"/>
                </a:lnTo>
                <a:lnTo>
                  <a:pt x="0" y="6858000"/>
                </a:lnTo>
                <a:lnTo>
                  <a:pt x="0" y="5268858"/>
                </a:lnTo>
                <a:lnTo>
                  <a:pt x="17652" y="5309501"/>
                </a:lnTo>
                <a:cubicBezTo>
                  <a:pt x="150210" y="5574061"/>
                  <a:pt x="343072" y="5692724"/>
                  <a:pt x="609856" y="5692724"/>
                </a:cubicBezTo>
                <a:cubicBezTo>
                  <a:pt x="1209483" y="5692724"/>
                  <a:pt x="1433073" y="5072771"/>
                  <a:pt x="1433073" y="3507642"/>
                </a:cubicBezTo>
                <a:cubicBezTo>
                  <a:pt x="1433073" y="1932350"/>
                  <a:pt x="1209483" y="1332722"/>
                  <a:pt x="609856" y="1332722"/>
                </a:cubicBezTo>
                <a:cubicBezTo>
                  <a:pt x="343072" y="1332722"/>
                  <a:pt x="150210" y="1447495"/>
                  <a:pt x="17652" y="1708529"/>
                </a:cubicBezTo>
                <a:lnTo>
                  <a:pt x="0" y="1748682"/>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48268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0"/>
            <a:ext cx="9692504" cy="6858000"/>
          </a:xfrm>
          <a:custGeom>
            <a:avLst/>
            <a:gdLst/>
            <a:ahLst/>
            <a:cxnLst/>
            <a:rect l="l" t="t" r="r" b="b"/>
            <a:pathLst>
              <a:path w="9692504" h="6858000">
                <a:moveTo>
                  <a:pt x="5873865" y="0"/>
                </a:moveTo>
                <a:lnTo>
                  <a:pt x="8051892" y="0"/>
                </a:lnTo>
                <a:lnTo>
                  <a:pt x="8232553" y="60425"/>
                </a:lnTo>
                <a:cubicBezTo>
                  <a:pt x="9026062" y="362020"/>
                  <a:pt x="9540057" y="966848"/>
                  <a:pt x="9540057" y="1749413"/>
                </a:cubicBezTo>
                <a:cubicBezTo>
                  <a:pt x="9540057" y="2552303"/>
                  <a:pt x="8940429" y="3345031"/>
                  <a:pt x="8147702" y="4147922"/>
                </a:cubicBezTo>
                <a:lnTo>
                  <a:pt x="6867142" y="5428482"/>
                </a:lnTo>
                <a:lnTo>
                  <a:pt x="9692504" y="5428482"/>
                </a:lnTo>
                <a:lnTo>
                  <a:pt x="9692504" y="6858000"/>
                </a:lnTo>
                <a:lnTo>
                  <a:pt x="4173900" y="6858000"/>
                </a:lnTo>
                <a:lnTo>
                  <a:pt x="4173900" y="5723214"/>
                </a:lnTo>
                <a:lnTo>
                  <a:pt x="6704531" y="3101115"/>
                </a:lnTo>
                <a:cubicBezTo>
                  <a:pt x="7050079" y="2745404"/>
                  <a:pt x="7324485" y="2338877"/>
                  <a:pt x="7324485" y="2064471"/>
                </a:cubicBezTo>
                <a:cubicBezTo>
                  <a:pt x="7324485" y="1739249"/>
                  <a:pt x="7090731" y="1566475"/>
                  <a:pt x="6674042" y="1566475"/>
                </a:cubicBezTo>
                <a:cubicBezTo>
                  <a:pt x="6115067" y="1566475"/>
                  <a:pt x="5393482" y="1912023"/>
                  <a:pt x="4722712" y="2470998"/>
                </a:cubicBezTo>
                <a:lnTo>
                  <a:pt x="3929984" y="946521"/>
                </a:lnTo>
                <a:cubicBezTo>
                  <a:pt x="4533423" y="520939"/>
                  <a:pt x="5160682" y="198575"/>
                  <a:pt x="5809279" y="16650"/>
                </a:cubicBezTo>
                <a:close/>
                <a:moveTo>
                  <a:pt x="0" y="0"/>
                </a:moveTo>
                <a:lnTo>
                  <a:pt x="1452570" y="0"/>
                </a:lnTo>
                <a:lnTo>
                  <a:pt x="1547073" y="24007"/>
                </a:lnTo>
                <a:cubicBezTo>
                  <a:pt x="2774452" y="410017"/>
                  <a:pt x="3445381" y="1616656"/>
                  <a:pt x="3445381" y="3507642"/>
                </a:cubicBezTo>
                <a:cubicBezTo>
                  <a:pt x="3445381" y="5114694"/>
                  <a:pt x="2965012" y="6222163"/>
                  <a:pt x="2073628" y="6757392"/>
                </a:cubicBezTo>
                <a:lnTo>
                  <a:pt x="1880212" y="6858000"/>
                </a:lnTo>
                <a:lnTo>
                  <a:pt x="0" y="6858000"/>
                </a:lnTo>
                <a:lnTo>
                  <a:pt x="0" y="5268858"/>
                </a:lnTo>
                <a:lnTo>
                  <a:pt x="17652" y="5309501"/>
                </a:lnTo>
                <a:cubicBezTo>
                  <a:pt x="150210" y="5574061"/>
                  <a:pt x="343072" y="5692724"/>
                  <a:pt x="609856" y="5692724"/>
                </a:cubicBezTo>
                <a:cubicBezTo>
                  <a:pt x="1209483" y="5692724"/>
                  <a:pt x="1433073" y="5072771"/>
                  <a:pt x="1433073" y="3507642"/>
                </a:cubicBezTo>
                <a:cubicBezTo>
                  <a:pt x="1433073" y="1932350"/>
                  <a:pt x="1209483" y="1332722"/>
                  <a:pt x="609856" y="1332722"/>
                </a:cubicBezTo>
                <a:cubicBezTo>
                  <a:pt x="343072" y="1332722"/>
                  <a:pt x="150210" y="1447495"/>
                  <a:pt x="17652" y="1708529"/>
                </a:cubicBezTo>
                <a:lnTo>
                  <a:pt x="0" y="1748682"/>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smtClean="0"/>
              <a:t>Drag and Drop image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611200" cy="6858000"/>
          </a:xfrm>
          <a:custGeom>
            <a:avLst/>
            <a:gdLst/>
            <a:ahLst/>
            <a:cxnLst/>
            <a:rect l="l" t="t" r="r" b="b"/>
            <a:pathLst>
              <a:path w="9611200" h="6858000">
                <a:moveTo>
                  <a:pt x="4173900" y="0"/>
                </a:moveTo>
                <a:lnTo>
                  <a:pt x="9265651" y="0"/>
                </a:lnTo>
                <a:lnTo>
                  <a:pt x="9265651" y="1149785"/>
                </a:lnTo>
                <a:lnTo>
                  <a:pt x="7476932" y="2796219"/>
                </a:lnTo>
                <a:lnTo>
                  <a:pt x="7822480" y="2857199"/>
                </a:lnTo>
                <a:cubicBezTo>
                  <a:pt x="8869287" y="3040136"/>
                  <a:pt x="9611200" y="3741395"/>
                  <a:pt x="9611200" y="4818692"/>
                </a:cubicBezTo>
                <a:cubicBezTo>
                  <a:pt x="9611200" y="5682561"/>
                  <a:pt x="9166561" y="6383662"/>
                  <a:pt x="8398863" y="6788005"/>
                </a:cubicBezTo>
                <a:lnTo>
                  <a:pt x="8249306" y="6858000"/>
                </a:lnTo>
                <a:lnTo>
                  <a:pt x="4946973" y="6858000"/>
                </a:lnTo>
                <a:lnTo>
                  <a:pt x="4742919" y="6784770"/>
                </a:lnTo>
                <a:cubicBezTo>
                  <a:pt x="4387168" y="6641553"/>
                  <a:pt x="4064646" y="6463856"/>
                  <a:pt x="3797863" y="6261862"/>
                </a:cubicBezTo>
                <a:lnTo>
                  <a:pt x="4641407" y="4656081"/>
                </a:lnTo>
                <a:cubicBezTo>
                  <a:pt x="5210544" y="5276034"/>
                  <a:pt x="5850825" y="5591093"/>
                  <a:pt x="6521594" y="5591093"/>
                </a:cubicBezTo>
                <a:cubicBezTo>
                  <a:pt x="7192364" y="5591093"/>
                  <a:pt x="7548074" y="5326850"/>
                  <a:pt x="7548074" y="4839018"/>
                </a:cubicBezTo>
                <a:cubicBezTo>
                  <a:pt x="7548074" y="4341022"/>
                  <a:pt x="7192364" y="4086943"/>
                  <a:pt x="6521594" y="4086943"/>
                </a:cubicBezTo>
                <a:lnTo>
                  <a:pt x="5251197" y="4086943"/>
                </a:lnTo>
                <a:lnTo>
                  <a:pt x="5251197" y="2979157"/>
                </a:lnTo>
                <a:lnTo>
                  <a:pt x="6755347" y="1525823"/>
                </a:lnTo>
                <a:lnTo>
                  <a:pt x="4173900" y="1525823"/>
                </a:lnTo>
                <a:close/>
                <a:moveTo>
                  <a:pt x="0" y="0"/>
                </a:moveTo>
                <a:lnTo>
                  <a:pt x="1452570" y="0"/>
                </a:lnTo>
                <a:lnTo>
                  <a:pt x="1547073" y="24007"/>
                </a:lnTo>
                <a:cubicBezTo>
                  <a:pt x="2774452" y="410017"/>
                  <a:pt x="3445381" y="1616656"/>
                  <a:pt x="3445381" y="3507642"/>
                </a:cubicBezTo>
                <a:cubicBezTo>
                  <a:pt x="3445381" y="5114694"/>
                  <a:pt x="2965012" y="6222163"/>
                  <a:pt x="2073628" y="6757392"/>
                </a:cubicBezTo>
                <a:lnTo>
                  <a:pt x="1880212" y="6858000"/>
                </a:lnTo>
                <a:lnTo>
                  <a:pt x="0" y="6858000"/>
                </a:lnTo>
                <a:lnTo>
                  <a:pt x="0" y="5268858"/>
                </a:lnTo>
                <a:lnTo>
                  <a:pt x="17652" y="5309501"/>
                </a:lnTo>
                <a:cubicBezTo>
                  <a:pt x="150210" y="5574061"/>
                  <a:pt x="343072" y="5692724"/>
                  <a:pt x="609856" y="5692724"/>
                </a:cubicBezTo>
                <a:cubicBezTo>
                  <a:pt x="1209483" y="5692724"/>
                  <a:pt x="1433073" y="5072771"/>
                  <a:pt x="1433073" y="3507642"/>
                </a:cubicBezTo>
                <a:cubicBezTo>
                  <a:pt x="1433073" y="1932350"/>
                  <a:pt x="1209483" y="1332722"/>
                  <a:pt x="609856" y="1332722"/>
                </a:cubicBezTo>
                <a:cubicBezTo>
                  <a:pt x="343072" y="1332722"/>
                  <a:pt x="150210" y="1447495"/>
                  <a:pt x="17652" y="1708529"/>
                </a:cubicBezTo>
                <a:lnTo>
                  <a:pt x="0" y="1748682"/>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5067299" y="2727297"/>
            <a:ext cx="6210301" cy="3315694"/>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0" hasCustomPrompt="1"/>
          </p:nvPr>
        </p:nvSpPr>
        <p:spPr>
          <a:xfrm>
            <a:off x="7124701" y="0"/>
            <a:ext cx="5067300" cy="3429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34843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4"/>
          <p:cNvSpPr>
            <a:spLocks noGrp="1"/>
          </p:cNvSpPr>
          <p:nvPr>
            <p:ph type="pic" sz="quarter" idx="12" hasCustomPrompt="1"/>
          </p:nvPr>
        </p:nvSpPr>
        <p:spPr>
          <a:xfrm>
            <a:off x="914400" y="796842"/>
            <a:ext cx="4152900" cy="534748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20054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4"/>
          <p:cNvSpPr>
            <a:spLocks noGrp="1"/>
          </p:cNvSpPr>
          <p:nvPr>
            <p:ph type="pic" sz="quarter" idx="16" hasCustomPrompt="1"/>
          </p:nvPr>
        </p:nvSpPr>
        <p:spPr>
          <a:xfrm>
            <a:off x="914400" y="2955074"/>
            <a:ext cx="2057400" cy="3902926"/>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7" hasCustomPrompt="1"/>
          </p:nvPr>
        </p:nvSpPr>
        <p:spPr>
          <a:xfrm>
            <a:off x="2971800" y="2230244"/>
            <a:ext cx="2095500" cy="4627756"/>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8" hasCustomPrompt="1"/>
          </p:nvPr>
        </p:nvSpPr>
        <p:spPr>
          <a:xfrm>
            <a:off x="5067300" y="2620537"/>
            <a:ext cx="2057400" cy="4237463"/>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554412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4"/>
          <p:cNvSpPr>
            <a:spLocks noGrp="1"/>
          </p:cNvSpPr>
          <p:nvPr>
            <p:ph type="pic" sz="quarter" idx="16" hasCustomPrompt="1"/>
          </p:nvPr>
        </p:nvSpPr>
        <p:spPr>
          <a:xfrm>
            <a:off x="2971800" y="635620"/>
            <a:ext cx="2095500" cy="4560848"/>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7" hasCustomPrompt="1"/>
          </p:nvPr>
        </p:nvSpPr>
        <p:spPr>
          <a:xfrm>
            <a:off x="5067300" y="635620"/>
            <a:ext cx="2057400" cy="4560848"/>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6" name="Picture Placeholder 4"/>
          <p:cNvSpPr>
            <a:spLocks noGrp="1"/>
          </p:cNvSpPr>
          <p:nvPr>
            <p:ph type="pic" sz="quarter" idx="18" hasCustomPrompt="1"/>
          </p:nvPr>
        </p:nvSpPr>
        <p:spPr>
          <a:xfrm>
            <a:off x="7124700" y="635620"/>
            <a:ext cx="2095500" cy="4560848"/>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7" name="Picture Placeholder 4"/>
          <p:cNvSpPr>
            <a:spLocks noGrp="1"/>
          </p:cNvSpPr>
          <p:nvPr>
            <p:ph type="pic" sz="quarter" idx="19" hasCustomPrompt="1"/>
          </p:nvPr>
        </p:nvSpPr>
        <p:spPr>
          <a:xfrm>
            <a:off x="9220199" y="635620"/>
            <a:ext cx="2057401" cy="4560848"/>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5886432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4"/>
          <p:cNvSpPr>
            <a:spLocks noGrp="1"/>
          </p:cNvSpPr>
          <p:nvPr>
            <p:ph type="pic" sz="quarter" idx="12" hasCustomPrompt="1"/>
          </p:nvPr>
        </p:nvSpPr>
        <p:spPr>
          <a:xfrm>
            <a:off x="5048250" y="0"/>
            <a:ext cx="4171950" cy="2787805"/>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3" hasCustomPrompt="1"/>
          </p:nvPr>
        </p:nvSpPr>
        <p:spPr>
          <a:xfrm>
            <a:off x="914400" y="2955073"/>
            <a:ext cx="2057400" cy="3902927"/>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857459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4" name="Picture Placeholder 4"/>
          <p:cNvSpPr>
            <a:spLocks noGrp="1"/>
          </p:cNvSpPr>
          <p:nvPr>
            <p:ph type="pic" sz="quarter" idx="13" hasCustomPrompt="1"/>
          </p:nvPr>
        </p:nvSpPr>
        <p:spPr>
          <a:xfrm>
            <a:off x="914400" y="1"/>
            <a:ext cx="4152900" cy="3691054"/>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0930342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4"/>
          <p:cNvSpPr>
            <a:spLocks noGrp="1"/>
          </p:cNvSpPr>
          <p:nvPr>
            <p:ph type="pic" sz="quarter" idx="13" hasCustomPrompt="1"/>
          </p:nvPr>
        </p:nvSpPr>
        <p:spPr>
          <a:xfrm>
            <a:off x="5048250" y="1"/>
            <a:ext cx="7143750" cy="3702204"/>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9027159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4" name="Picture Placeholder 2"/>
          <p:cNvSpPr>
            <a:spLocks noGrp="1"/>
          </p:cNvSpPr>
          <p:nvPr>
            <p:ph type="pic" sz="quarter" idx="11" hasCustomPrompt="1"/>
          </p:nvPr>
        </p:nvSpPr>
        <p:spPr>
          <a:xfrm>
            <a:off x="3026661" y="2214649"/>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2" hasCustomPrompt="1"/>
          </p:nvPr>
        </p:nvSpPr>
        <p:spPr>
          <a:xfrm>
            <a:off x="5071466" y="2214649"/>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6" name="Picture Placeholder 2"/>
          <p:cNvSpPr>
            <a:spLocks noGrp="1"/>
          </p:cNvSpPr>
          <p:nvPr>
            <p:ph type="pic" sz="quarter" idx="13" hasCustomPrompt="1"/>
          </p:nvPr>
        </p:nvSpPr>
        <p:spPr>
          <a:xfrm>
            <a:off x="7116271" y="2214649"/>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7" name="Picture Placeholder 2"/>
          <p:cNvSpPr>
            <a:spLocks noGrp="1"/>
          </p:cNvSpPr>
          <p:nvPr>
            <p:ph type="pic" sz="quarter" idx="14" hasCustomPrompt="1"/>
          </p:nvPr>
        </p:nvSpPr>
        <p:spPr>
          <a:xfrm>
            <a:off x="9161076" y="2214649"/>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18" name="Picture Placeholder 2"/>
          <p:cNvSpPr>
            <a:spLocks noGrp="1"/>
          </p:cNvSpPr>
          <p:nvPr>
            <p:ph type="pic" sz="quarter" idx="15" hasCustomPrompt="1"/>
          </p:nvPr>
        </p:nvSpPr>
        <p:spPr>
          <a:xfrm>
            <a:off x="3026661" y="4359332"/>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2" name="Picture Placeholder 2"/>
          <p:cNvSpPr>
            <a:spLocks noGrp="1"/>
          </p:cNvSpPr>
          <p:nvPr>
            <p:ph type="pic" sz="quarter" idx="16" hasCustomPrompt="1"/>
          </p:nvPr>
        </p:nvSpPr>
        <p:spPr>
          <a:xfrm>
            <a:off x="5071466" y="4359332"/>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3" name="Picture Placeholder 2"/>
          <p:cNvSpPr>
            <a:spLocks noGrp="1"/>
          </p:cNvSpPr>
          <p:nvPr>
            <p:ph type="pic" sz="quarter" idx="17" hasCustomPrompt="1"/>
          </p:nvPr>
        </p:nvSpPr>
        <p:spPr>
          <a:xfrm>
            <a:off x="7116271" y="4359332"/>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8" name="Picture Placeholder 2"/>
          <p:cNvSpPr>
            <a:spLocks noGrp="1"/>
          </p:cNvSpPr>
          <p:nvPr>
            <p:ph type="pic" sz="quarter" idx="18" hasCustomPrompt="1"/>
          </p:nvPr>
        </p:nvSpPr>
        <p:spPr>
          <a:xfrm>
            <a:off x="9161076" y="4359332"/>
            <a:ext cx="1845716" cy="135151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127430757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23" name="Rectangle 22"/>
          <p:cNvSpPr/>
          <p:nvPr userDrawn="1"/>
        </p:nvSpPr>
        <p:spPr>
          <a:xfrm>
            <a:off x="-1" y="0"/>
            <a:ext cx="5071465" cy="6850505"/>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2"/>
          <p:cNvSpPr>
            <a:spLocks noGrp="1"/>
          </p:cNvSpPr>
          <p:nvPr>
            <p:ph type="pic" sz="quarter" idx="13" hasCustomPrompt="1"/>
          </p:nvPr>
        </p:nvSpPr>
        <p:spPr>
          <a:xfrm>
            <a:off x="5071464" y="861933"/>
            <a:ext cx="4089612" cy="236462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5" name="Picture Placeholder 2"/>
          <p:cNvSpPr>
            <a:spLocks noGrp="1"/>
          </p:cNvSpPr>
          <p:nvPr>
            <p:ph type="pic" sz="quarter" idx="14" hasCustomPrompt="1"/>
          </p:nvPr>
        </p:nvSpPr>
        <p:spPr>
          <a:xfrm>
            <a:off x="7116268" y="2130661"/>
            <a:ext cx="4089612" cy="236462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
        <p:nvSpPr>
          <p:cNvPr id="26" name="Picture Placeholder 2"/>
          <p:cNvSpPr>
            <a:spLocks noGrp="1"/>
          </p:cNvSpPr>
          <p:nvPr>
            <p:ph type="pic" sz="quarter" idx="15" hasCustomPrompt="1"/>
          </p:nvPr>
        </p:nvSpPr>
        <p:spPr>
          <a:xfrm>
            <a:off x="3026654" y="3222747"/>
            <a:ext cx="4089612" cy="2364621"/>
          </a:xfrm>
          <a:prstGeom prst="rect">
            <a:avLst/>
          </a:prstGeom>
          <a:pattFill prst="pct5">
            <a:fgClr>
              <a:schemeClr val="tx1"/>
            </a:fgClr>
            <a:bgClr>
              <a:schemeClr val="bg1">
                <a:lumMod val="85000"/>
              </a:schemeClr>
            </a:bgClr>
          </a:pattFill>
          <a:effectLst/>
        </p:spPr>
        <p:txBody>
          <a:bodyPr anchor="ctr"/>
          <a:lstStyle>
            <a:lvl1pPr marL="0" indent="0" algn="ctr">
              <a:buNone/>
              <a:defRPr sz="1600" b="0" i="0">
                <a:latin typeface="Source Sans Pro" charset="0"/>
                <a:ea typeface="Source Sans Pro" charset="0"/>
                <a:cs typeface="Source Sans Pro" charset="0"/>
              </a:defRPr>
            </a:lvl1pPr>
          </a:lstStyle>
          <a:p>
            <a:r>
              <a:rPr lang="en-US" smtClean="0"/>
              <a:t>Drag &amp; Drop Image</a:t>
            </a:r>
            <a:endParaRPr lang="en-US"/>
          </a:p>
        </p:txBody>
      </p:sp>
    </p:spTree>
    <p:extLst>
      <p:ext uri="{BB962C8B-B14F-4D97-AF65-F5344CB8AC3E}">
        <p14:creationId xmlns:p14="http://schemas.microsoft.com/office/powerpoint/2010/main" val="99484016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4560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914401" y="0"/>
            <a:ext cx="8305800" cy="3429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1" hasCustomPrompt="1"/>
          </p:nvPr>
        </p:nvSpPr>
        <p:spPr>
          <a:xfrm>
            <a:off x="1" y="2138900"/>
            <a:ext cx="5067300" cy="47191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58958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1" y="0"/>
            <a:ext cx="9220200" cy="2425148"/>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07536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5067300" y="0"/>
            <a:ext cx="41529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35264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50673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1" hasCustomPrompt="1"/>
          </p:nvPr>
        </p:nvSpPr>
        <p:spPr>
          <a:xfrm>
            <a:off x="7124700" y="756138"/>
            <a:ext cx="4152900" cy="4325816"/>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58091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5067300" y="483575"/>
            <a:ext cx="6210300" cy="4563209"/>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2971801" y="3429000"/>
            <a:ext cx="2095500" cy="2954215"/>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64113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5067300" y="483576"/>
            <a:ext cx="6210300" cy="4009294"/>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
        <p:nvSpPr>
          <p:cNvPr id="5" name="Picture Placeholder 4"/>
          <p:cNvSpPr>
            <a:spLocks noGrp="1"/>
          </p:cNvSpPr>
          <p:nvPr>
            <p:ph type="pic" sz="quarter" idx="12" hasCustomPrompt="1"/>
          </p:nvPr>
        </p:nvSpPr>
        <p:spPr>
          <a:xfrm>
            <a:off x="2971800" y="3683976"/>
            <a:ext cx="4152900" cy="2734407"/>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210939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77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8" r:id="rId26"/>
    <p:sldLayoutId id="2147483681" r:id="rId27"/>
    <p:sldLayoutId id="2147483694" r:id="rId2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ontserrat"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76" userDrawn="1">
          <p15:clr>
            <a:srgbClr val="F26B43"/>
          </p15:clr>
        </p15:guide>
        <p15:guide id="3" pos="1872" userDrawn="1">
          <p15:clr>
            <a:srgbClr val="F26B43"/>
          </p15:clr>
        </p15:guide>
        <p15:guide id="4" pos="3192" userDrawn="1">
          <p15:clr>
            <a:srgbClr val="F26B43"/>
          </p15:clr>
        </p15:guide>
        <p15:guide id="5" pos="4488" userDrawn="1">
          <p15:clr>
            <a:srgbClr val="F26B43"/>
          </p15:clr>
        </p15:guide>
        <p15:guide id="6" pos="5808" userDrawn="1">
          <p15:clr>
            <a:srgbClr val="F26B43"/>
          </p15:clr>
        </p15:guide>
        <p15:guide id="7" pos="71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7.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833" b="7833"/>
          <a:stretch>
            <a:fillRect/>
          </a:stretch>
        </p:blipFill>
        <p:spPr>
          <a:xfrm>
            <a:off x="459244" y="812800"/>
            <a:ext cx="4165307" cy="2342985"/>
          </a:xfrm>
        </p:spPr>
      </p:pic>
      <p:sp>
        <p:nvSpPr>
          <p:cNvPr id="9" name="Freeform 8"/>
          <p:cNvSpPr/>
          <p:nvPr/>
        </p:nvSpPr>
        <p:spPr>
          <a:xfrm>
            <a:off x="5067300" y="812800"/>
            <a:ext cx="2057400" cy="4411133"/>
          </a:xfrm>
          <a:custGeom>
            <a:avLst/>
            <a:gdLst>
              <a:gd name="connsiteX0" fmla="*/ 0 w 2057400"/>
              <a:gd name="connsiteY0" fmla="*/ 0 h 4411133"/>
              <a:gd name="connsiteX1" fmla="*/ 2057400 w 2057400"/>
              <a:gd name="connsiteY1" fmla="*/ 0 h 4411133"/>
              <a:gd name="connsiteX2" fmla="*/ 2057400 w 2057400"/>
              <a:gd name="connsiteY2" fmla="*/ 4411133 h 4411133"/>
              <a:gd name="connsiteX3" fmla="*/ 1612900 w 2057400"/>
              <a:gd name="connsiteY3" fmla="*/ 4411133 h 4411133"/>
              <a:gd name="connsiteX4" fmla="*/ 1612900 w 2057400"/>
              <a:gd name="connsiteY4" fmla="*/ 4357167 h 4411133"/>
              <a:gd name="connsiteX5" fmla="*/ 2003434 w 2057400"/>
              <a:gd name="connsiteY5" fmla="*/ 4357167 h 4411133"/>
              <a:gd name="connsiteX6" fmla="*/ 2003434 w 2057400"/>
              <a:gd name="connsiteY6" fmla="*/ 53966 h 4411133"/>
              <a:gd name="connsiteX7" fmla="*/ 53966 w 2057400"/>
              <a:gd name="connsiteY7" fmla="*/ 53966 h 4411133"/>
              <a:gd name="connsiteX8" fmla="*/ 53966 w 2057400"/>
              <a:gd name="connsiteY8" fmla="*/ 4357167 h 4411133"/>
              <a:gd name="connsiteX9" fmla="*/ 444500 w 2057400"/>
              <a:gd name="connsiteY9" fmla="*/ 4357167 h 4411133"/>
              <a:gd name="connsiteX10" fmla="*/ 444500 w 2057400"/>
              <a:gd name="connsiteY10" fmla="*/ 4411133 h 4411133"/>
              <a:gd name="connsiteX11" fmla="*/ 0 w 2057400"/>
              <a:gd name="connsiteY11" fmla="*/ 4411133 h 441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7400" h="4411133">
                <a:moveTo>
                  <a:pt x="0" y="0"/>
                </a:moveTo>
                <a:lnTo>
                  <a:pt x="2057400" y="0"/>
                </a:lnTo>
                <a:lnTo>
                  <a:pt x="2057400" y="4411133"/>
                </a:lnTo>
                <a:lnTo>
                  <a:pt x="1612900" y="4411133"/>
                </a:lnTo>
                <a:lnTo>
                  <a:pt x="1612900" y="4357167"/>
                </a:lnTo>
                <a:lnTo>
                  <a:pt x="2003434" y="4357167"/>
                </a:lnTo>
                <a:lnTo>
                  <a:pt x="2003434" y="53966"/>
                </a:lnTo>
                <a:lnTo>
                  <a:pt x="53966" y="53966"/>
                </a:lnTo>
                <a:lnTo>
                  <a:pt x="53966" y="4357167"/>
                </a:lnTo>
                <a:lnTo>
                  <a:pt x="444500" y="4357167"/>
                </a:lnTo>
                <a:lnTo>
                  <a:pt x="444500" y="4411133"/>
                </a:lnTo>
                <a:lnTo>
                  <a:pt x="0" y="4411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5255172" y="1137447"/>
            <a:ext cx="1869529" cy="1384995"/>
          </a:xfrm>
          <a:prstGeom prst="rect">
            <a:avLst/>
          </a:prstGeom>
          <a:noFill/>
        </p:spPr>
        <p:txBody>
          <a:bodyPr wrap="square" lIns="0" rIns="0" rtlCol="0">
            <a:spAutoFit/>
          </a:bodyPr>
          <a:lstStyle/>
          <a:p>
            <a:pPr>
              <a:lnSpc>
                <a:spcPct val="150000"/>
              </a:lnSpc>
            </a:pPr>
            <a:r>
              <a:rPr lang="en-US" sz="1400" spc="1200" dirty="0" smtClean="0">
                <a:latin typeface="+mj-lt"/>
                <a:ea typeface="Montserrat" charset="0"/>
                <a:cs typeface="Montserrat" charset="0"/>
              </a:rPr>
              <a:t>HYATT</a:t>
            </a:r>
          </a:p>
          <a:p>
            <a:pPr>
              <a:lnSpc>
                <a:spcPct val="150000"/>
              </a:lnSpc>
            </a:pPr>
            <a:r>
              <a:rPr lang="en-US" sz="1400" spc="1200" dirty="0" smtClean="0">
                <a:latin typeface="+mj-lt"/>
                <a:ea typeface="Montserrat" charset="0"/>
                <a:cs typeface="Montserrat" charset="0"/>
              </a:rPr>
              <a:t>HOTELS</a:t>
            </a:r>
          </a:p>
          <a:p>
            <a:pPr>
              <a:lnSpc>
                <a:spcPct val="150000"/>
              </a:lnSpc>
            </a:pPr>
            <a:r>
              <a:rPr lang="en-US" sz="1400" spc="1200" dirty="0" smtClean="0">
                <a:latin typeface="+mj-lt"/>
                <a:ea typeface="Montserrat" charset="0"/>
                <a:cs typeface="Montserrat" charset="0"/>
              </a:rPr>
              <a:t>DATA </a:t>
            </a:r>
          </a:p>
          <a:p>
            <a:pPr>
              <a:lnSpc>
                <a:spcPct val="150000"/>
              </a:lnSpc>
            </a:pPr>
            <a:r>
              <a:rPr lang="en-US" sz="1400" spc="1200" dirty="0" smtClean="0">
                <a:latin typeface="+mj-lt"/>
                <a:ea typeface="Montserrat" charset="0"/>
                <a:cs typeface="Montserrat" charset="0"/>
              </a:rPr>
              <a:t>SCIENCE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3003" y="3155784"/>
            <a:ext cx="4179019" cy="2971747"/>
          </a:xfrm>
          <a:prstGeom prst="rect">
            <a:avLst/>
          </a:prstGeom>
        </p:spPr>
      </p:pic>
      <p:sp>
        <p:nvSpPr>
          <p:cNvPr id="6" name="TextBox 5"/>
          <p:cNvSpPr txBox="1"/>
          <p:nvPr/>
        </p:nvSpPr>
        <p:spPr>
          <a:xfrm>
            <a:off x="315311" y="6274676"/>
            <a:ext cx="6632027" cy="369332"/>
          </a:xfrm>
          <a:prstGeom prst="rect">
            <a:avLst/>
          </a:prstGeom>
          <a:noFill/>
        </p:spPr>
        <p:txBody>
          <a:bodyPr wrap="square" rtlCol="0">
            <a:spAutoFit/>
          </a:bodyPr>
          <a:lstStyle/>
          <a:p>
            <a:r>
              <a:rPr lang="en-US" dirty="0" smtClean="0">
                <a:solidFill>
                  <a:srgbClr val="FF0000"/>
                </a:solidFill>
              </a:rPr>
              <a:t>Minu Abi, Mohit Gupta, Palak Nyati, Raghav Raheja, Wanting</a:t>
            </a:r>
            <a:r>
              <a:rPr lang="en-US" dirty="0" smtClean="0"/>
              <a:t> </a:t>
            </a:r>
            <a:endParaRPr lang="en-IN" dirty="0"/>
          </a:p>
        </p:txBody>
      </p:sp>
    </p:spTree>
    <p:extLst>
      <p:ext uri="{BB962C8B-B14F-4D97-AF65-F5344CB8AC3E}">
        <p14:creationId xmlns:p14="http://schemas.microsoft.com/office/powerpoint/2010/main" val="1832293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139053" y="605403"/>
            <a:ext cx="9405460" cy="1077218"/>
          </a:xfrm>
          <a:prstGeom prst="rect">
            <a:avLst/>
          </a:prstGeom>
          <a:noFill/>
        </p:spPr>
        <p:txBody>
          <a:bodyPr wrap="none" lIns="0" rtlCol="0">
            <a:spAutoFit/>
          </a:bodyPr>
          <a:lstStyle/>
          <a:p>
            <a:pPr>
              <a:lnSpc>
                <a:spcPct val="80000"/>
              </a:lnSpc>
            </a:pPr>
            <a:r>
              <a:rPr lang="en-US" sz="4800" b="1" dirty="0" smtClean="0">
                <a:latin typeface="+mj-lt"/>
                <a:ea typeface="Bebas Neue" charset="0"/>
                <a:cs typeface="Bebas Neue" charset="0"/>
              </a:rPr>
              <a:t>Support Vector Machines </a:t>
            </a:r>
            <a:r>
              <a:rPr lang="en-US" sz="4800" b="1" dirty="0" smtClean="0">
                <a:solidFill>
                  <a:schemeClr val="accent1"/>
                </a:solidFill>
                <a:latin typeface="+mj-lt"/>
                <a:ea typeface="Bebas Neue" charset="0"/>
                <a:cs typeface="Bebas Neue" charset="0"/>
              </a:rPr>
              <a:t>(SVM)</a:t>
            </a:r>
          </a:p>
          <a:p>
            <a:pPr>
              <a:lnSpc>
                <a:spcPct val="80000"/>
              </a:lnSpc>
            </a:pPr>
            <a:r>
              <a:rPr lang="en-US" sz="3200" b="1" dirty="0" smtClean="0">
                <a:latin typeface="+mj-lt"/>
                <a:ea typeface="Bebas Neue" charset="0"/>
                <a:cs typeface="Bebas Neue" charset="0"/>
              </a:rPr>
              <a:t>On overall data </a:t>
            </a:r>
            <a:endParaRPr lang="en-US" sz="3200" b="1" dirty="0">
              <a:latin typeface="+mj-lt"/>
              <a:ea typeface="Bebas Neue" charset="0"/>
              <a:cs typeface="Bebas Neue" charset="0"/>
            </a:endParaRPr>
          </a:p>
        </p:txBody>
      </p:sp>
      <p:sp>
        <p:nvSpPr>
          <p:cNvPr id="10" name="TextBox 9"/>
          <p:cNvSpPr txBox="1"/>
          <p:nvPr/>
        </p:nvSpPr>
        <p:spPr>
          <a:xfrm>
            <a:off x="823690" y="1960558"/>
            <a:ext cx="9500107" cy="1200329"/>
          </a:xfrm>
          <a:prstGeom prst="rect">
            <a:avLst/>
          </a:prstGeom>
          <a:noFill/>
        </p:spPr>
        <p:txBody>
          <a:bodyPr wrap="square" rtlCol="0">
            <a:spAutoFit/>
          </a:bodyPr>
          <a:lstStyle/>
          <a:p>
            <a:r>
              <a:rPr lang="en-US" dirty="0" smtClean="0"/>
              <a:t>In this report, an SVM analysis is conducted to see how well the NPS Type can be predicted based on our significant explanatory variables.</a:t>
            </a:r>
          </a:p>
          <a:p>
            <a:r>
              <a:rPr lang="en-US" dirty="0"/>
              <a:t/>
            </a:r>
            <a:br>
              <a:rPr lang="en-US" dirty="0"/>
            </a:br>
            <a:endParaRPr lang="en-US" dirty="0"/>
          </a:p>
        </p:txBody>
      </p:sp>
      <p:sp>
        <p:nvSpPr>
          <p:cNvPr id="13" name="TextBox 12"/>
          <p:cNvSpPr txBox="1"/>
          <p:nvPr/>
        </p:nvSpPr>
        <p:spPr>
          <a:xfrm>
            <a:off x="1534510" y="3132083"/>
            <a:ext cx="1870842" cy="369332"/>
          </a:xfrm>
          <a:prstGeom prst="rect">
            <a:avLst/>
          </a:prstGeom>
          <a:noFill/>
        </p:spPr>
        <p:txBody>
          <a:bodyPr wrap="square" rtlCol="0">
            <a:spAutoFit/>
          </a:bodyPr>
          <a:lstStyle/>
          <a:p>
            <a:endParaRPr lang="en-US" dirty="0"/>
          </a:p>
        </p:txBody>
      </p:sp>
      <p:pic>
        <p:nvPicPr>
          <p:cNvPr id="44" name="Picture 4" descr="https://lh3.googleusercontent.com/SMorHojcIffg8axtm-dLXNXtYfh7249LfBr8ELCJ8qbretvQ2fqD_mfcU940hCajPbogi0Qw9KFBLEY-cX_v4bbsHY9yIBrhQhmvwiHC90U8mhT5eeojsJOyGsjkjja15tYl9rA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1691" y="3821406"/>
            <a:ext cx="5215782" cy="21948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830543" y="2839695"/>
            <a:ext cx="5486400" cy="584775"/>
          </a:xfrm>
          <a:prstGeom prst="rect">
            <a:avLst/>
          </a:prstGeom>
          <a:noFill/>
        </p:spPr>
        <p:txBody>
          <a:bodyPr wrap="square" rtlCol="0">
            <a:spAutoFit/>
          </a:bodyPr>
          <a:lstStyle/>
          <a:p>
            <a:pPr algn="ctr"/>
            <a:r>
              <a:rPr lang="en-US" sz="3200" dirty="0" smtClean="0"/>
              <a:t>RESULT OBTAINED</a:t>
            </a:r>
            <a:endParaRPr lang="en-US" sz="3200" dirty="0"/>
          </a:p>
        </p:txBody>
      </p:sp>
      <p:sp>
        <p:nvSpPr>
          <p:cNvPr id="45" name="Text Placeholder 3"/>
          <p:cNvSpPr txBox="1">
            <a:spLocks/>
          </p:cNvSpPr>
          <p:nvPr/>
        </p:nvSpPr>
        <p:spPr>
          <a:xfrm>
            <a:off x="1048730" y="3558057"/>
            <a:ext cx="3757698" cy="1177159"/>
          </a:xfrm>
          <a:prstGeom prst="rect">
            <a:avLst/>
          </a:prstGeom>
        </p:spPr>
        <p:txBody>
          <a:bodyPr lIns="0" rIns="0"/>
          <a:lst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FF0000"/>
                </a:solidFill>
              </a:rPr>
              <a:t>V</a:t>
            </a:r>
            <a:r>
              <a:rPr lang="en-US" sz="1400" dirty="0" smtClean="0">
                <a:solidFill>
                  <a:srgbClr val="FF0000"/>
                </a:solidFill>
              </a:rPr>
              <a:t>ariables such as Hotel Conditions, Staff Cares, Customer Service, Tranquility and Guest Room Hospitality can </a:t>
            </a:r>
            <a:r>
              <a:rPr lang="en-US" sz="1400" dirty="0">
                <a:solidFill>
                  <a:srgbClr val="FF0000"/>
                </a:solidFill>
              </a:rPr>
              <a:t>successfully be used to predict the NPS Type about 82% of the time, which is a significantly high number</a:t>
            </a:r>
            <a:r>
              <a:rPr lang="en-US" sz="1400" dirty="0" smtClean="0">
                <a:solidFill>
                  <a:srgbClr val="FF0000"/>
                </a:solidFill>
              </a:rPr>
              <a:t>.</a:t>
            </a:r>
          </a:p>
          <a:p>
            <a:endParaRPr lang="en-US" sz="1400" dirty="0">
              <a:solidFill>
                <a:srgbClr val="FF0000"/>
              </a:solidFill>
            </a:endParaRPr>
          </a:p>
          <a:p>
            <a:r>
              <a:rPr lang="en-US" sz="1400" dirty="0" smtClean="0">
                <a:solidFill>
                  <a:srgbClr val="FF0000"/>
                </a:solidFill>
              </a:rPr>
              <a:t>If Hyatt focuses on the above mentioned factors, it’s overall likelihood to recommend should increase resulting in a higher Net Promoter Score.</a:t>
            </a:r>
          </a:p>
          <a:p>
            <a:endParaRPr lang="en-US" sz="1400" dirty="0" smtClean="0">
              <a:solidFill>
                <a:srgbClr val="FF0000"/>
              </a:solidFill>
            </a:endParaRPr>
          </a:p>
          <a:p>
            <a:endParaRPr lang="en-US" sz="1400" dirty="0">
              <a:solidFill>
                <a:srgbClr val="FF0000"/>
              </a:solidFill>
            </a:endParaRPr>
          </a:p>
          <a:p>
            <a:endParaRPr lang="en-US" sz="1400" dirty="0">
              <a:solidFill>
                <a:srgbClr val="FF0000"/>
              </a:solidFill>
            </a:endParaRPr>
          </a:p>
          <a:p>
            <a:r>
              <a:rPr lang="en-US" sz="1400" dirty="0">
                <a:solidFill>
                  <a:srgbClr val="FF0000"/>
                </a:solidFill>
              </a:rPr>
              <a:t/>
            </a:r>
            <a:br>
              <a:rPr lang="en-US" sz="1400" dirty="0">
                <a:solidFill>
                  <a:srgbClr val="FF0000"/>
                </a:solidFill>
              </a:rPr>
            </a:br>
            <a:endParaRPr lang="en-US" sz="1400" dirty="0">
              <a:solidFill>
                <a:srgbClr val="FF0000"/>
              </a:solidFill>
              <a:ea typeface="Source Sans Pro" charset="0"/>
              <a:cs typeface="Source Sans Pro" charset="0"/>
            </a:endParaRPr>
          </a:p>
        </p:txBody>
      </p:sp>
      <p:cxnSp>
        <p:nvCxnSpPr>
          <p:cNvPr id="46" name="Straight Connector 45"/>
          <p:cNvCxnSpPr/>
          <p:nvPr/>
        </p:nvCxnSpPr>
        <p:spPr>
          <a:xfrm>
            <a:off x="4427482" y="1380301"/>
            <a:ext cx="2971800" cy="0"/>
          </a:xfrm>
          <a:prstGeom prst="line">
            <a:avLst/>
          </a:prstGeom>
          <a:ln w="1016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035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67482" y="5872769"/>
            <a:ext cx="2044806" cy="550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latin typeface="Montserrat" charset="0"/>
                <a:ea typeface="Montserrat" charset="0"/>
                <a:cs typeface="Montserrat" charset="0"/>
              </a:rPr>
              <a:t>NPS Score for each state based for leisure purpose</a:t>
            </a:r>
          </a:p>
        </p:txBody>
      </p:sp>
      <p:sp>
        <p:nvSpPr>
          <p:cNvPr id="9" name="Rectangle 8"/>
          <p:cNvSpPr/>
          <p:nvPr/>
        </p:nvSpPr>
        <p:spPr>
          <a:xfrm>
            <a:off x="3341746" y="2366132"/>
            <a:ext cx="2044806" cy="550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smtClean="0">
                <a:latin typeface="Montserrat" charset="0"/>
                <a:ea typeface="Montserrat" charset="0"/>
                <a:cs typeface="Montserrat" charset="0"/>
              </a:rPr>
              <a:t>Statewise</a:t>
            </a:r>
            <a:r>
              <a:rPr lang="en-US" sz="1200" b="1" dirty="0" smtClean="0">
                <a:latin typeface="Montserrat" charset="0"/>
                <a:ea typeface="Montserrat" charset="0"/>
                <a:cs typeface="Montserrat" charset="0"/>
              </a:rPr>
              <a:t> NPS Score for Leisure</a:t>
            </a:r>
          </a:p>
        </p:txBody>
      </p:sp>
      <p:sp>
        <p:nvSpPr>
          <p:cNvPr id="10" name="Rectangle 9"/>
          <p:cNvSpPr/>
          <p:nvPr/>
        </p:nvSpPr>
        <p:spPr>
          <a:xfrm>
            <a:off x="9645430" y="3631607"/>
            <a:ext cx="2044806" cy="550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bg1"/>
                </a:solidFill>
                <a:latin typeface="Montserrat" charset="0"/>
                <a:ea typeface="Montserrat" charset="0"/>
                <a:cs typeface="Montserrat" charset="0"/>
              </a:rPr>
              <a:t>NPS Type in Leisure</a:t>
            </a:r>
            <a:endParaRPr lang="en-US" sz="900" dirty="0">
              <a:solidFill>
                <a:schemeClr val="bg1"/>
              </a:solidFill>
              <a:latin typeface="Montserrat" charset="0"/>
              <a:ea typeface="Montserrat" charset="0"/>
              <a:cs typeface="Montserrat" charset="0"/>
            </a:endParaRPr>
          </a:p>
        </p:txBody>
      </p:sp>
      <p:sp>
        <p:nvSpPr>
          <p:cNvPr id="11" name="TextBox 10"/>
          <p:cNvSpPr txBox="1"/>
          <p:nvPr/>
        </p:nvSpPr>
        <p:spPr>
          <a:xfrm>
            <a:off x="140637" y="198550"/>
            <a:ext cx="4885312" cy="1274195"/>
          </a:xfrm>
          <a:prstGeom prst="rect">
            <a:avLst/>
          </a:prstGeom>
          <a:noFill/>
        </p:spPr>
        <p:txBody>
          <a:bodyPr wrap="none" lIns="0" rtlCol="0">
            <a:spAutoFit/>
          </a:bodyPr>
          <a:lstStyle/>
          <a:p>
            <a:pPr>
              <a:lnSpc>
                <a:spcPct val="80000"/>
              </a:lnSpc>
            </a:pPr>
            <a:r>
              <a:rPr lang="en-US" sz="4800" b="1" dirty="0" smtClean="0">
                <a:latin typeface="+mj-lt"/>
                <a:ea typeface="Bebas Neue" charset="0"/>
                <a:cs typeface="Bebas Neue" charset="0"/>
              </a:rPr>
              <a:t>NPS for Leisure </a:t>
            </a:r>
          </a:p>
          <a:p>
            <a:pPr>
              <a:lnSpc>
                <a:spcPct val="80000"/>
              </a:lnSpc>
            </a:pPr>
            <a:r>
              <a:rPr lang="en-US" sz="4800" b="1" dirty="0" smtClean="0">
                <a:latin typeface="+mj-lt"/>
                <a:ea typeface="Bebas Neue" charset="0"/>
                <a:cs typeface="Bebas Neue" charset="0"/>
              </a:rPr>
              <a:t>Guests</a:t>
            </a:r>
            <a:endParaRPr lang="en-US" sz="4800" b="1" dirty="0">
              <a:latin typeface="+mj-lt"/>
              <a:ea typeface="Bebas Neue" charset="0"/>
              <a:cs typeface="Bebas Neue" charset="0"/>
            </a:endParaRPr>
          </a:p>
        </p:txBody>
      </p:sp>
      <p:pic>
        <p:nvPicPr>
          <p:cNvPr id="8194" name="Picture 2" descr="https://lh3.googleusercontent.com/C2jxFaqju316aAo2p886ivuDWrD0Nn0KzhxqCmp6-HGOqxfS0RHNZDaZ77BeDk5ex8bhGiAFz9dUfn0OR7Ptz8SyrkgXQaHGmKQo31zNEMJ7IS7FFbsuBYiaodkMwfBvHV98hAj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2371" y="26783"/>
            <a:ext cx="6959629" cy="354673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6.googleusercontent.com/JO6C01EICryYsproCM-lc4HqbVk6kpmmahSM-1siEiSNSyoZjsrg24Y13Uql-PhlKUFCGQlM3Qs3SNLhRj5kmMaTcPTOtG-pyY6pjYWP6kTp1dm7azJRGT2T9yYTNY6Gs3pYivf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11" t="16197"/>
          <a:stretch/>
        </p:blipFill>
        <p:spPr bwMode="auto">
          <a:xfrm>
            <a:off x="1524000" y="3502090"/>
            <a:ext cx="4388288" cy="236643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lh4.googleusercontent.com/3d3DCVObwia2E8CoShdooAWpch5ycZ1ZgcYvJ9ZutCbaSTVyzrLTlAXhk-46IvSPKHmP5ji4CgSTulD0gLkJ7-_338tWnowuc6aF2gcjVbla4_mL_eK_mZ28an-HCJpSPg7RQbJ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8261" y="4108118"/>
            <a:ext cx="4438099" cy="274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10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24103" y="1364392"/>
            <a:ext cx="3805552" cy="338554"/>
          </a:xfrm>
          <a:prstGeom prst="rect">
            <a:avLst/>
          </a:prstGeom>
          <a:noFill/>
        </p:spPr>
        <p:txBody>
          <a:bodyPr wrap="square" lIns="0" rtlCol="0">
            <a:spAutoFit/>
          </a:bodyPr>
          <a:lstStyle/>
          <a:p>
            <a:r>
              <a:rPr lang="en-US" sz="1600" dirty="0" smtClean="0">
                <a:latin typeface="+mj-lt"/>
                <a:ea typeface="Roboto Medium" charset="0"/>
                <a:cs typeface="Roboto Medium" charset="0"/>
              </a:rPr>
              <a:t>INFERENCE FROM THE TABLE </a:t>
            </a:r>
            <a:endParaRPr lang="en-US" sz="1600" dirty="0">
              <a:latin typeface="+mj-lt"/>
              <a:ea typeface="Roboto Medium" charset="0"/>
              <a:cs typeface="Roboto Medium" charset="0"/>
            </a:endParaRPr>
          </a:p>
        </p:txBody>
      </p:sp>
      <p:sp>
        <p:nvSpPr>
          <p:cNvPr id="21" name="TextBox 20"/>
          <p:cNvSpPr txBox="1"/>
          <p:nvPr/>
        </p:nvSpPr>
        <p:spPr>
          <a:xfrm>
            <a:off x="924103" y="1820541"/>
            <a:ext cx="4352091" cy="2252924"/>
          </a:xfrm>
          <a:prstGeom prst="rect">
            <a:avLst/>
          </a:prstGeom>
          <a:noFill/>
        </p:spPr>
        <p:txBody>
          <a:bodyPr wrap="square" lIns="0" rtlCol="0">
            <a:spAutoFit/>
          </a:bodyPr>
          <a:lstStyle/>
          <a:p>
            <a:pPr>
              <a:lnSpc>
                <a:spcPct val="130000"/>
              </a:lnSpc>
            </a:pPr>
            <a:r>
              <a:rPr lang="en-US" sz="1200" dirty="0" smtClean="0"/>
              <a:t>We note that </a:t>
            </a:r>
            <a:r>
              <a:rPr lang="en-US" sz="1200" dirty="0"/>
              <a:t>likelihood to recommend can be explained as a factor of Guest Room Hospitality (GR), Hotel Condition (HC) and quality of Customer Service (CS</a:t>
            </a:r>
            <a:r>
              <a:rPr lang="en-US" sz="1200" dirty="0" smtClean="0"/>
              <a:t>).</a:t>
            </a:r>
          </a:p>
          <a:p>
            <a:pPr>
              <a:lnSpc>
                <a:spcPct val="130000"/>
              </a:lnSpc>
            </a:pPr>
            <a:endParaRPr lang="en-US" sz="1200" dirty="0"/>
          </a:p>
          <a:p>
            <a:pPr>
              <a:lnSpc>
                <a:spcPct val="130000"/>
              </a:lnSpc>
            </a:pPr>
            <a:r>
              <a:rPr lang="en-US" sz="1200" dirty="0" smtClean="0"/>
              <a:t>In California </a:t>
            </a:r>
            <a:r>
              <a:rPr lang="en-US" sz="1200" dirty="0"/>
              <a:t>almost </a:t>
            </a:r>
            <a:r>
              <a:rPr lang="en-US" sz="1200" dirty="0" smtClean="0"/>
              <a:t>69% </a:t>
            </a:r>
            <a:r>
              <a:rPr lang="en-US" sz="1200" dirty="0"/>
              <a:t>of the variability in likelihood to recommend can be explained as a result of these </a:t>
            </a:r>
            <a:r>
              <a:rPr lang="en-US" sz="1200" dirty="0" smtClean="0"/>
              <a:t>variables.</a:t>
            </a:r>
          </a:p>
          <a:p>
            <a:pPr>
              <a:lnSpc>
                <a:spcPct val="130000"/>
              </a:lnSpc>
            </a:pPr>
            <a:endParaRPr lang="en-US" sz="1200" dirty="0">
              <a:solidFill>
                <a:schemeClr val="tx1">
                  <a:alpha val="60000"/>
                </a:schemeClr>
              </a:solidFill>
              <a:ea typeface="Roboto Light" charset="0"/>
              <a:cs typeface="Roboto Light" charset="0"/>
            </a:endParaRPr>
          </a:p>
          <a:p>
            <a:pPr>
              <a:lnSpc>
                <a:spcPct val="130000"/>
              </a:lnSpc>
            </a:pPr>
            <a:r>
              <a:rPr lang="en-US" sz="1200" dirty="0"/>
              <a:t>In New </a:t>
            </a:r>
            <a:r>
              <a:rPr lang="en-US" sz="1200" dirty="0" smtClean="0"/>
              <a:t>York, almost 74% of the variability in likelihood to recommend can be explained as a result of these variables. </a:t>
            </a:r>
            <a:endParaRPr lang="en-US" sz="1200" dirty="0"/>
          </a:p>
        </p:txBody>
      </p:sp>
      <p:sp>
        <p:nvSpPr>
          <p:cNvPr id="22" name="TextBox 21"/>
          <p:cNvSpPr txBox="1"/>
          <p:nvPr/>
        </p:nvSpPr>
        <p:spPr>
          <a:xfrm>
            <a:off x="924103" y="218823"/>
            <a:ext cx="4991110" cy="1027974"/>
          </a:xfrm>
          <a:prstGeom prst="rect">
            <a:avLst/>
          </a:prstGeom>
          <a:noFill/>
        </p:spPr>
        <p:txBody>
          <a:bodyPr wrap="none" lIns="0" rtlCol="0">
            <a:spAutoFit/>
          </a:bodyPr>
          <a:lstStyle/>
          <a:p>
            <a:pPr>
              <a:lnSpc>
                <a:spcPct val="80000"/>
              </a:lnSpc>
            </a:pPr>
            <a:r>
              <a:rPr lang="en-US" sz="4800" b="1" dirty="0" smtClean="0">
                <a:solidFill>
                  <a:srgbClr val="FF3300"/>
                </a:solidFill>
                <a:latin typeface="+mj-lt"/>
                <a:ea typeface="Bebas Neue" charset="0"/>
                <a:cs typeface="Bebas Neue" charset="0"/>
              </a:rPr>
              <a:t>Linear Modelling</a:t>
            </a:r>
          </a:p>
          <a:p>
            <a:pPr>
              <a:lnSpc>
                <a:spcPct val="80000"/>
              </a:lnSpc>
            </a:pPr>
            <a:r>
              <a:rPr lang="en-US" sz="2800" b="1" dirty="0" smtClean="0">
                <a:latin typeface="+mj-lt"/>
                <a:ea typeface="Bebas Neue" charset="0"/>
                <a:cs typeface="Bebas Neue" charset="0"/>
              </a:rPr>
              <a:t>for leisure customers</a:t>
            </a:r>
            <a:endParaRPr lang="en-US" sz="2800" b="1" dirty="0">
              <a:latin typeface="+mj-lt"/>
              <a:ea typeface="Bebas Neue" charset="0"/>
              <a:cs typeface="Bebas Neue" charset="0"/>
            </a:endParaRPr>
          </a:p>
        </p:txBody>
      </p:sp>
      <p:pic>
        <p:nvPicPr>
          <p:cNvPr id="12290" name="Picture 2" descr="https://lh6.googleusercontent.com/CbwaNZUqh7Zj8yjSIB0twwUI6IjDZZPAN1IdcxAsqBxrKkAPfkbYhjnweSVeMP5UmUdnlQf1LG4L59Nss6EoCaYQXvyWskNEPSLMVuS-rQeXLokX-ddVFEeFJB4RuWDrrQW1ml9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1724" y="112274"/>
            <a:ext cx="3932607" cy="391401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lh4.googleusercontent.com/32NwsGGWbV4N1d-z9_nYGjHvnJZ81cLz3LMrH8nszA3MUkHOb8itpsoMZt7upVSiIxbGYZ_C4kf-QRpbOZBnu-rp-29CeNRN0RNOePJgb9PaM-6Co_oiOrfw0g5f1HSUJRP9z9w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7210" y="4182812"/>
            <a:ext cx="3967121" cy="245806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924103" y="4191060"/>
            <a:ext cx="3805552" cy="338554"/>
          </a:xfrm>
          <a:prstGeom prst="rect">
            <a:avLst/>
          </a:prstGeom>
          <a:noFill/>
        </p:spPr>
        <p:txBody>
          <a:bodyPr wrap="square" lIns="0" rtlCol="0">
            <a:spAutoFit/>
          </a:bodyPr>
          <a:lstStyle/>
          <a:p>
            <a:r>
              <a:rPr lang="en-US" sz="1600" dirty="0" smtClean="0">
                <a:latin typeface="+mj-lt"/>
                <a:ea typeface="Roboto Medium" charset="0"/>
                <a:cs typeface="Roboto Medium" charset="0"/>
              </a:rPr>
              <a:t>INFERENCE FROM THE GRAPH </a:t>
            </a:r>
            <a:endParaRPr lang="en-US" sz="1600" dirty="0">
              <a:latin typeface="+mj-lt"/>
              <a:ea typeface="Roboto Medium" charset="0"/>
              <a:cs typeface="Roboto Medium" charset="0"/>
            </a:endParaRPr>
          </a:p>
        </p:txBody>
      </p:sp>
      <p:sp>
        <p:nvSpPr>
          <p:cNvPr id="30" name="TextBox 29"/>
          <p:cNvSpPr txBox="1"/>
          <p:nvPr/>
        </p:nvSpPr>
        <p:spPr>
          <a:xfrm>
            <a:off x="924103" y="4647209"/>
            <a:ext cx="4567553" cy="1772793"/>
          </a:xfrm>
          <a:prstGeom prst="rect">
            <a:avLst/>
          </a:prstGeom>
          <a:noFill/>
        </p:spPr>
        <p:txBody>
          <a:bodyPr wrap="square" lIns="0" rtlCol="0">
            <a:spAutoFit/>
          </a:bodyPr>
          <a:lstStyle/>
          <a:p>
            <a:pPr>
              <a:lnSpc>
                <a:spcPct val="130000"/>
              </a:lnSpc>
            </a:pPr>
            <a:r>
              <a:rPr lang="en-US" sz="1200" dirty="0" smtClean="0"/>
              <a:t>The graph shows the significance of the coefficients of our independent variables to predict likelihood to recommend. </a:t>
            </a:r>
          </a:p>
          <a:p>
            <a:pPr>
              <a:lnSpc>
                <a:spcPct val="130000"/>
              </a:lnSpc>
            </a:pPr>
            <a:endParaRPr lang="en-US" sz="1200" dirty="0"/>
          </a:p>
          <a:p>
            <a:pPr>
              <a:lnSpc>
                <a:spcPct val="130000"/>
              </a:lnSpc>
            </a:pPr>
            <a:r>
              <a:rPr lang="en-US" sz="1200" dirty="0" smtClean="0"/>
              <a:t>We note that Customer Service impacts the likelihood to recommend more sharply than any other variable followed by Guest Room Hospitality, Hotel Condition, Staff Cared and Tranquility respectively. 	</a:t>
            </a:r>
          </a:p>
        </p:txBody>
      </p:sp>
    </p:spTree>
    <p:extLst>
      <p:ext uri="{BB962C8B-B14F-4D97-AF65-F5344CB8AC3E}">
        <p14:creationId xmlns:p14="http://schemas.microsoft.com/office/powerpoint/2010/main" val="190791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24103" y="1364392"/>
            <a:ext cx="3805552" cy="338554"/>
          </a:xfrm>
          <a:prstGeom prst="rect">
            <a:avLst/>
          </a:prstGeom>
          <a:noFill/>
        </p:spPr>
        <p:txBody>
          <a:bodyPr wrap="square" lIns="0" rtlCol="0">
            <a:spAutoFit/>
          </a:bodyPr>
          <a:lstStyle/>
          <a:p>
            <a:r>
              <a:rPr lang="en-US" sz="1600" dirty="0" smtClean="0">
                <a:latin typeface="+mj-lt"/>
                <a:ea typeface="Roboto Medium" charset="0"/>
                <a:cs typeface="Roboto Medium" charset="0"/>
              </a:rPr>
              <a:t>INFERENCE FROM ARULES</a:t>
            </a:r>
            <a:endParaRPr lang="en-US" sz="1600" dirty="0">
              <a:latin typeface="+mj-lt"/>
              <a:ea typeface="Roboto Medium" charset="0"/>
              <a:cs typeface="Roboto Medium" charset="0"/>
            </a:endParaRPr>
          </a:p>
        </p:txBody>
      </p:sp>
      <p:sp>
        <p:nvSpPr>
          <p:cNvPr id="21" name="TextBox 20"/>
          <p:cNvSpPr txBox="1"/>
          <p:nvPr/>
        </p:nvSpPr>
        <p:spPr>
          <a:xfrm>
            <a:off x="924103" y="1820541"/>
            <a:ext cx="4352091" cy="4653582"/>
          </a:xfrm>
          <a:prstGeom prst="rect">
            <a:avLst/>
          </a:prstGeom>
          <a:noFill/>
        </p:spPr>
        <p:txBody>
          <a:bodyPr wrap="square" lIns="0" rtlCol="0">
            <a:spAutoFit/>
          </a:bodyPr>
          <a:lstStyle/>
          <a:p>
            <a:pPr>
              <a:lnSpc>
                <a:spcPct val="130000"/>
              </a:lnSpc>
            </a:pPr>
            <a:r>
              <a:rPr lang="en-US" sz="1200" dirty="0" smtClean="0"/>
              <a:t>We have used Arules here to understand relationship and effect of categorical variables on a customer’s NPS type for Hyatt’s Leisure customers.</a:t>
            </a:r>
          </a:p>
          <a:p>
            <a:pPr>
              <a:lnSpc>
                <a:spcPct val="130000"/>
              </a:lnSpc>
            </a:pPr>
            <a:endParaRPr lang="en-US" sz="1200" dirty="0"/>
          </a:p>
          <a:p>
            <a:pPr>
              <a:lnSpc>
                <a:spcPct val="130000"/>
              </a:lnSpc>
            </a:pPr>
            <a:r>
              <a:rPr lang="en-US" sz="1200" dirty="0" smtClean="0"/>
              <a:t>According to this rule, leisure customers tend to be promoters a big 83% of the times when the following combination occurs when:</a:t>
            </a:r>
          </a:p>
          <a:p>
            <a:pPr>
              <a:lnSpc>
                <a:spcPct val="130000"/>
              </a:lnSpc>
            </a:pPr>
            <a:r>
              <a:rPr lang="en-US" sz="1200" dirty="0" smtClean="0"/>
              <a:t>Reservation Offer </a:t>
            </a:r>
          </a:p>
          <a:p>
            <a:pPr>
              <a:lnSpc>
                <a:spcPct val="130000"/>
              </a:lnSpc>
            </a:pPr>
            <a:r>
              <a:rPr lang="en-US" sz="1200" dirty="0" smtClean="0"/>
              <a:t>Golf Facility</a:t>
            </a:r>
          </a:p>
          <a:p>
            <a:pPr>
              <a:lnSpc>
                <a:spcPct val="130000"/>
              </a:lnSpc>
            </a:pPr>
            <a:r>
              <a:rPr lang="en-US" sz="1200" dirty="0" smtClean="0"/>
              <a:t>Conference Room</a:t>
            </a:r>
          </a:p>
          <a:p>
            <a:pPr>
              <a:lnSpc>
                <a:spcPct val="130000"/>
              </a:lnSpc>
            </a:pPr>
            <a:r>
              <a:rPr lang="en-US" sz="1200" dirty="0" smtClean="0"/>
              <a:t>Casino</a:t>
            </a:r>
          </a:p>
          <a:p>
            <a:pPr>
              <a:lnSpc>
                <a:spcPct val="130000"/>
              </a:lnSpc>
            </a:pPr>
            <a:r>
              <a:rPr lang="en-US" sz="1200" dirty="0" smtClean="0"/>
              <a:t>Fitness Center</a:t>
            </a:r>
          </a:p>
          <a:p>
            <a:pPr>
              <a:lnSpc>
                <a:spcPct val="130000"/>
              </a:lnSpc>
            </a:pPr>
            <a:endParaRPr lang="en-US" sz="1200" dirty="0"/>
          </a:p>
          <a:p>
            <a:pPr>
              <a:lnSpc>
                <a:spcPct val="130000"/>
              </a:lnSpc>
            </a:pPr>
            <a:r>
              <a:rPr lang="en-US" sz="1200" dirty="0" smtClean="0"/>
              <a:t>This suggests that the presence of a golfing facility, offer or conference room does not have a significant impact on a leisure customer’s decision to recommend the hotel. </a:t>
            </a:r>
          </a:p>
          <a:p>
            <a:pPr>
              <a:lnSpc>
                <a:spcPct val="130000"/>
              </a:lnSpc>
            </a:pPr>
            <a:endParaRPr lang="en-US" sz="1200" dirty="0"/>
          </a:p>
          <a:p>
            <a:pPr>
              <a:lnSpc>
                <a:spcPct val="130000"/>
              </a:lnSpc>
            </a:pPr>
            <a:r>
              <a:rPr lang="en-US" sz="1200" dirty="0" smtClean="0"/>
              <a:t>Hence to boost NPS score for leisure customers, the hotel should focus more on factors such as casino and fitness room. </a:t>
            </a:r>
            <a:endParaRPr lang="en-US" sz="1200" dirty="0"/>
          </a:p>
        </p:txBody>
      </p:sp>
      <p:sp>
        <p:nvSpPr>
          <p:cNvPr id="22" name="TextBox 21"/>
          <p:cNvSpPr txBox="1"/>
          <p:nvPr/>
        </p:nvSpPr>
        <p:spPr>
          <a:xfrm>
            <a:off x="924103" y="218823"/>
            <a:ext cx="5436745" cy="1027974"/>
          </a:xfrm>
          <a:prstGeom prst="rect">
            <a:avLst/>
          </a:prstGeom>
          <a:noFill/>
        </p:spPr>
        <p:txBody>
          <a:bodyPr wrap="none" lIns="0" rtlCol="0">
            <a:spAutoFit/>
          </a:bodyPr>
          <a:lstStyle/>
          <a:p>
            <a:pPr>
              <a:lnSpc>
                <a:spcPct val="80000"/>
              </a:lnSpc>
            </a:pPr>
            <a:r>
              <a:rPr lang="en-US" sz="4800" b="1" dirty="0" smtClean="0">
                <a:solidFill>
                  <a:srgbClr val="FF3300"/>
                </a:solidFill>
                <a:latin typeface="+mj-lt"/>
                <a:ea typeface="Bebas Neue" charset="0"/>
                <a:cs typeface="Bebas Neue" charset="0"/>
              </a:rPr>
              <a:t>Association Rules</a:t>
            </a:r>
          </a:p>
          <a:p>
            <a:pPr>
              <a:lnSpc>
                <a:spcPct val="80000"/>
              </a:lnSpc>
            </a:pPr>
            <a:r>
              <a:rPr lang="en-US" sz="2800" b="1" dirty="0" smtClean="0">
                <a:latin typeface="+mj-lt"/>
                <a:ea typeface="Bebas Neue" charset="0"/>
                <a:cs typeface="Bebas Neue" charset="0"/>
              </a:rPr>
              <a:t>for leisure customers</a:t>
            </a:r>
            <a:endParaRPr lang="en-US" sz="2800" b="1" dirty="0">
              <a:latin typeface="+mj-lt"/>
              <a:ea typeface="Bebas Neue" charset="0"/>
              <a:cs typeface="Bebas Neue" charset="0"/>
            </a:endParaRPr>
          </a:p>
        </p:txBody>
      </p:sp>
      <p:pic>
        <p:nvPicPr>
          <p:cNvPr id="13314" name="Picture 2" descr="https://lh6.googleusercontent.com/C9qJZoPMjmLaIZ5GRIiFZEEYfITSLSsAO4ZSX_QtSRg4uSCZ5MUNy1qQo05Z8ZzagKNB20atvISpaDQGs9ocJOGQ9-Ir1zxpgr6Qwoutu8vtShc_MRfDSWltZ9oJGbOXY8RyoA0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0848" y="1364392"/>
            <a:ext cx="5694762" cy="49997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194883" y="3475285"/>
            <a:ext cx="296206" cy="271334"/>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194883" y="3754388"/>
            <a:ext cx="296206" cy="271334"/>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199678" y="4012300"/>
            <a:ext cx="296206" cy="271334"/>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9623" y="4283109"/>
            <a:ext cx="226725" cy="23624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0387" y="4447344"/>
            <a:ext cx="226725" cy="236240"/>
          </a:xfrm>
          <a:prstGeom prst="rect">
            <a:avLst/>
          </a:prstGeom>
        </p:spPr>
      </p:pic>
    </p:spTree>
    <p:extLst>
      <p:ext uri="{BB962C8B-B14F-4D97-AF65-F5344CB8AC3E}">
        <p14:creationId xmlns:p14="http://schemas.microsoft.com/office/powerpoint/2010/main" val="3774313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24103" y="1553578"/>
            <a:ext cx="3805552" cy="338554"/>
          </a:xfrm>
          <a:prstGeom prst="rect">
            <a:avLst/>
          </a:prstGeom>
          <a:noFill/>
        </p:spPr>
        <p:txBody>
          <a:bodyPr wrap="square" lIns="0" rtlCol="0">
            <a:spAutoFit/>
          </a:bodyPr>
          <a:lstStyle/>
          <a:p>
            <a:r>
              <a:rPr lang="en-US" sz="1600" dirty="0" smtClean="0">
                <a:latin typeface="+mj-lt"/>
                <a:ea typeface="Roboto Medium" charset="0"/>
                <a:cs typeface="Roboto Medium" charset="0"/>
              </a:rPr>
              <a:t>INFERENCE FROM SVM ANALYSIS</a:t>
            </a:r>
            <a:endParaRPr lang="en-US" sz="1600" dirty="0">
              <a:latin typeface="+mj-lt"/>
              <a:ea typeface="Roboto Medium" charset="0"/>
              <a:cs typeface="Roboto Medium" charset="0"/>
            </a:endParaRPr>
          </a:p>
        </p:txBody>
      </p:sp>
      <p:sp>
        <p:nvSpPr>
          <p:cNvPr id="21" name="TextBox 20"/>
          <p:cNvSpPr txBox="1"/>
          <p:nvPr/>
        </p:nvSpPr>
        <p:spPr>
          <a:xfrm>
            <a:off x="924103" y="2377589"/>
            <a:ext cx="4352091" cy="2696123"/>
          </a:xfrm>
          <a:prstGeom prst="rect">
            <a:avLst/>
          </a:prstGeom>
          <a:noFill/>
        </p:spPr>
        <p:txBody>
          <a:bodyPr wrap="square" lIns="0" rtlCol="0">
            <a:spAutoFit/>
          </a:bodyPr>
          <a:lstStyle/>
          <a:p>
            <a:pPr>
              <a:lnSpc>
                <a:spcPct val="130000"/>
              </a:lnSpc>
            </a:pPr>
            <a:r>
              <a:rPr lang="en-US" sz="1200" dirty="0" smtClean="0"/>
              <a:t>We have performed SVM analysis to see how well can the NPS type be predicted based on significant explanatory variables shortlisted from the linear model for leisure customers.</a:t>
            </a:r>
          </a:p>
          <a:p>
            <a:pPr>
              <a:lnSpc>
                <a:spcPct val="130000"/>
              </a:lnSpc>
            </a:pPr>
            <a:endParaRPr lang="en-US" sz="1200" dirty="0"/>
          </a:p>
          <a:p>
            <a:r>
              <a:rPr lang="en-US" sz="1200" dirty="0"/>
              <a:t>Variables such as Hotel Conditions, Staff Cares, Customer </a:t>
            </a:r>
            <a:r>
              <a:rPr lang="en-US" sz="1200" dirty="0" smtClean="0"/>
              <a:t>Service quality, </a:t>
            </a:r>
            <a:r>
              <a:rPr lang="en-US" sz="1200" dirty="0"/>
              <a:t>Tranquility and Guest Room Hospitality can successfully be used to predict the NPS Type about </a:t>
            </a:r>
            <a:r>
              <a:rPr lang="en-US" sz="1200" dirty="0" smtClean="0"/>
              <a:t>83% </a:t>
            </a:r>
            <a:r>
              <a:rPr lang="en-US" sz="1200" dirty="0"/>
              <a:t>of the time, which is a significantly high number.</a:t>
            </a:r>
          </a:p>
          <a:p>
            <a:endParaRPr lang="en-US" sz="1200" dirty="0"/>
          </a:p>
          <a:p>
            <a:pPr>
              <a:lnSpc>
                <a:spcPct val="130000"/>
              </a:lnSpc>
            </a:pPr>
            <a:r>
              <a:rPr lang="en-US" sz="1200" dirty="0" smtClean="0">
                <a:solidFill>
                  <a:srgbClr val="FF3300"/>
                </a:solidFill>
              </a:rPr>
              <a:t>On a side note: </a:t>
            </a:r>
            <a:r>
              <a:rPr lang="en-US" sz="1200" dirty="0" smtClean="0"/>
              <a:t>The above inference is pretty much the same as that for the overall SVM analysis.</a:t>
            </a:r>
            <a:endParaRPr lang="en-US" sz="1200" dirty="0">
              <a:solidFill>
                <a:srgbClr val="FF3300"/>
              </a:solidFill>
            </a:endParaRPr>
          </a:p>
        </p:txBody>
      </p:sp>
      <p:sp>
        <p:nvSpPr>
          <p:cNvPr id="22" name="TextBox 21"/>
          <p:cNvSpPr txBox="1"/>
          <p:nvPr/>
        </p:nvSpPr>
        <p:spPr>
          <a:xfrm>
            <a:off x="924103" y="218823"/>
            <a:ext cx="3748783" cy="1027974"/>
          </a:xfrm>
          <a:prstGeom prst="rect">
            <a:avLst/>
          </a:prstGeom>
          <a:noFill/>
        </p:spPr>
        <p:txBody>
          <a:bodyPr wrap="none" lIns="0" rtlCol="0">
            <a:spAutoFit/>
          </a:bodyPr>
          <a:lstStyle/>
          <a:p>
            <a:pPr>
              <a:lnSpc>
                <a:spcPct val="80000"/>
              </a:lnSpc>
            </a:pPr>
            <a:r>
              <a:rPr lang="en-US" sz="4800" b="1" dirty="0" smtClean="0">
                <a:solidFill>
                  <a:srgbClr val="FF3300"/>
                </a:solidFill>
                <a:latin typeface="+mj-lt"/>
                <a:ea typeface="Bebas Neue" charset="0"/>
                <a:cs typeface="Bebas Neue" charset="0"/>
              </a:rPr>
              <a:t>SVM</a:t>
            </a:r>
          </a:p>
          <a:p>
            <a:pPr>
              <a:lnSpc>
                <a:spcPct val="80000"/>
              </a:lnSpc>
            </a:pPr>
            <a:r>
              <a:rPr lang="en-US" sz="2800" b="1" dirty="0" smtClean="0">
                <a:latin typeface="+mj-lt"/>
                <a:ea typeface="Bebas Neue" charset="0"/>
                <a:cs typeface="Bebas Neue" charset="0"/>
              </a:rPr>
              <a:t>for leisure customers</a:t>
            </a:r>
            <a:endParaRPr lang="en-US" sz="2800" b="1" dirty="0">
              <a:latin typeface="+mj-lt"/>
              <a:ea typeface="Bebas Neue" charset="0"/>
              <a:cs typeface="Bebas Neue" charset="0"/>
            </a:endParaRPr>
          </a:p>
        </p:txBody>
      </p:sp>
      <p:pic>
        <p:nvPicPr>
          <p:cNvPr id="14338" name="Picture 2" descr="https://lh4.googleusercontent.com/l62jrikNfcLS2nuvD0Z0v3Osjvm9gitliOyV6k23ckrGN12iZSimun0pAm35Ym-o6NZYCqIfq8HB-uYUdkfXcabuxDRARSJ6m0UuyBXWF9mF7FvwOHMOU34cyinUvcOEgeveDfS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4742" y="2377589"/>
            <a:ext cx="5734596" cy="310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017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67482" y="5872769"/>
            <a:ext cx="2044806" cy="550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latin typeface="Montserrat" charset="0"/>
                <a:ea typeface="Montserrat" charset="0"/>
                <a:cs typeface="Montserrat" charset="0"/>
              </a:rPr>
              <a:t>NPS Score for each state based for Business purpose</a:t>
            </a:r>
          </a:p>
        </p:txBody>
      </p:sp>
      <p:sp>
        <p:nvSpPr>
          <p:cNvPr id="9" name="Rectangle 8"/>
          <p:cNvSpPr/>
          <p:nvPr/>
        </p:nvSpPr>
        <p:spPr>
          <a:xfrm>
            <a:off x="3341746" y="2366132"/>
            <a:ext cx="2044806" cy="550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smtClean="0">
                <a:latin typeface="Montserrat" charset="0"/>
                <a:ea typeface="Montserrat" charset="0"/>
                <a:cs typeface="Montserrat" charset="0"/>
              </a:rPr>
              <a:t>Statewise</a:t>
            </a:r>
            <a:r>
              <a:rPr lang="en-US" sz="1200" b="1" dirty="0" smtClean="0">
                <a:latin typeface="Montserrat" charset="0"/>
                <a:ea typeface="Montserrat" charset="0"/>
                <a:cs typeface="Montserrat" charset="0"/>
              </a:rPr>
              <a:t> NPS Score for Business</a:t>
            </a:r>
          </a:p>
        </p:txBody>
      </p:sp>
      <p:sp>
        <p:nvSpPr>
          <p:cNvPr id="10" name="Rectangle 9"/>
          <p:cNvSpPr/>
          <p:nvPr/>
        </p:nvSpPr>
        <p:spPr>
          <a:xfrm>
            <a:off x="9645430" y="3494059"/>
            <a:ext cx="2044806" cy="5501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bg1"/>
                </a:solidFill>
                <a:latin typeface="Montserrat" charset="0"/>
                <a:ea typeface="Montserrat" charset="0"/>
                <a:cs typeface="Montserrat" charset="0"/>
              </a:rPr>
              <a:t>NPS Type in Business</a:t>
            </a:r>
            <a:endParaRPr lang="en-US" sz="900" dirty="0">
              <a:solidFill>
                <a:schemeClr val="bg1"/>
              </a:solidFill>
              <a:latin typeface="Montserrat" charset="0"/>
              <a:ea typeface="Montserrat" charset="0"/>
              <a:cs typeface="Montserrat" charset="0"/>
            </a:endParaRPr>
          </a:p>
        </p:txBody>
      </p:sp>
      <p:sp>
        <p:nvSpPr>
          <p:cNvPr id="11" name="TextBox 10"/>
          <p:cNvSpPr txBox="1"/>
          <p:nvPr/>
        </p:nvSpPr>
        <p:spPr>
          <a:xfrm>
            <a:off x="140637" y="198550"/>
            <a:ext cx="5356273" cy="1274195"/>
          </a:xfrm>
          <a:prstGeom prst="rect">
            <a:avLst/>
          </a:prstGeom>
          <a:noFill/>
        </p:spPr>
        <p:txBody>
          <a:bodyPr wrap="square" lIns="0" rtlCol="0">
            <a:spAutoFit/>
          </a:bodyPr>
          <a:lstStyle/>
          <a:p>
            <a:pPr>
              <a:lnSpc>
                <a:spcPct val="80000"/>
              </a:lnSpc>
            </a:pPr>
            <a:r>
              <a:rPr lang="en-US" sz="4800" b="1" dirty="0" smtClean="0">
                <a:latin typeface="+mj-lt"/>
                <a:ea typeface="Bebas Neue" charset="0"/>
                <a:cs typeface="Bebas Neue" charset="0"/>
              </a:rPr>
              <a:t>NPS for Business </a:t>
            </a:r>
          </a:p>
          <a:p>
            <a:pPr>
              <a:lnSpc>
                <a:spcPct val="80000"/>
              </a:lnSpc>
            </a:pPr>
            <a:r>
              <a:rPr lang="en-US" sz="4800" b="1" dirty="0" smtClean="0">
                <a:latin typeface="+mj-lt"/>
                <a:ea typeface="Bebas Neue" charset="0"/>
                <a:cs typeface="Bebas Neue" charset="0"/>
              </a:rPr>
              <a:t>Guests</a:t>
            </a:r>
            <a:endParaRPr lang="en-US" sz="4800" b="1" dirty="0">
              <a:latin typeface="+mj-lt"/>
              <a:ea typeface="Bebas Neue" charset="0"/>
              <a:cs typeface="Bebas Neue" charset="0"/>
            </a:endParaRPr>
          </a:p>
        </p:txBody>
      </p:sp>
      <p:pic>
        <p:nvPicPr>
          <p:cNvPr id="11268" name="Picture 4" descr="https://lh4.googleusercontent.com/UxcViDJ9Gw17sKlSoQYv5p-uxabXwVqP02eqfOr2mavXBVCiV0lMvNZ2k9JjuMW3eScp5GWicnXU4X2LpIrZnGAflaBeopO3YD4M5sjuhVZjek6b8bBQZj9NLP3XDoW7adotEt-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6552" y="103649"/>
            <a:ext cx="6511158" cy="325286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lh3.googleusercontent.com/c9B23o815W5fBgNhXL4h8QuDRHLqNKVB9O8TWYrqvbI2TGNSktvbxfsAMwD4Yq4DpHeFxLNpulF8VSU7pz-4l26x-6n8a0i7QjmzwKKuKP4qCnBxSnUAVw3NBfG6XaICPOUh0LSj"/>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428" t="16109" r="1210" b="13969"/>
          <a:stretch/>
        </p:blipFill>
        <p:spPr bwMode="auto">
          <a:xfrm>
            <a:off x="943901" y="3631607"/>
            <a:ext cx="4968387" cy="225721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lh6.googleusercontent.com/orPbLRKUSZZXWgg9RB7BwADgCd1i6VzuLOMNgx0u-vyjqaXiwe7l4Iszu7DR4WBctXwL8Aqd3rdZEQeYmJG9JJmPJb8uaknkwX453pSnd9fqyyzOMkhc--I30kCvNX_LZDFab2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56491" y="4044249"/>
            <a:ext cx="4399785" cy="2726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635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24103" y="1364392"/>
            <a:ext cx="3805552" cy="338554"/>
          </a:xfrm>
          <a:prstGeom prst="rect">
            <a:avLst/>
          </a:prstGeom>
          <a:noFill/>
        </p:spPr>
        <p:txBody>
          <a:bodyPr wrap="square" lIns="0" rtlCol="0">
            <a:spAutoFit/>
          </a:bodyPr>
          <a:lstStyle/>
          <a:p>
            <a:r>
              <a:rPr lang="en-US" sz="1600" dirty="0" smtClean="0">
                <a:latin typeface="+mj-lt"/>
                <a:ea typeface="Roboto Medium" charset="0"/>
                <a:cs typeface="Roboto Medium" charset="0"/>
              </a:rPr>
              <a:t>INFERENCE FROM THE TABLE </a:t>
            </a:r>
            <a:endParaRPr lang="en-US" sz="1600" dirty="0">
              <a:latin typeface="+mj-lt"/>
              <a:ea typeface="Roboto Medium" charset="0"/>
              <a:cs typeface="Roboto Medium" charset="0"/>
            </a:endParaRPr>
          </a:p>
        </p:txBody>
      </p:sp>
      <p:sp>
        <p:nvSpPr>
          <p:cNvPr id="21" name="TextBox 20"/>
          <p:cNvSpPr txBox="1"/>
          <p:nvPr/>
        </p:nvSpPr>
        <p:spPr>
          <a:xfrm>
            <a:off x="924103" y="1820541"/>
            <a:ext cx="4352091" cy="2252924"/>
          </a:xfrm>
          <a:prstGeom prst="rect">
            <a:avLst/>
          </a:prstGeom>
          <a:noFill/>
        </p:spPr>
        <p:txBody>
          <a:bodyPr wrap="square" lIns="0" rtlCol="0">
            <a:spAutoFit/>
          </a:bodyPr>
          <a:lstStyle/>
          <a:p>
            <a:pPr>
              <a:lnSpc>
                <a:spcPct val="130000"/>
              </a:lnSpc>
            </a:pPr>
            <a:r>
              <a:rPr lang="en-US" sz="1200" dirty="0" smtClean="0"/>
              <a:t>We note that </a:t>
            </a:r>
            <a:r>
              <a:rPr lang="en-US" sz="1200" dirty="0"/>
              <a:t>likelihood to recommend can be explained as a factor of Guest Room Hospitality (GR), Hotel Condition (HC) and quality of Customer Service (CS</a:t>
            </a:r>
            <a:r>
              <a:rPr lang="en-US" sz="1200" dirty="0" smtClean="0"/>
              <a:t>).</a:t>
            </a:r>
          </a:p>
          <a:p>
            <a:pPr>
              <a:lnSpc>
                <a:spcPct val="130000"/>
              </a:lnSpc>
            </a:pPr>
            <a:endParaRPr lang="en-US" sz="1200" dirty="0"/>
          </a:p>
          <a:p>
            <a:pPr>
              <a:lnSpc>
                <a:spcPct val="130000"/>
              </a:lnSpc>
            </a:pPr>
            <a:r>
              <a:rPr lang="en-US" sz="1200" dirty="0" smtClean="0"/>
              <a:t>In California </a:t>
            </a:r>
            <a:r>
              <a:rPr lang="en-US" sz="1200" dirty="0"/>
              <a:t>almost </a:t>
            </a:r>
            <a:r>
              <a:rPr lang="en-US" sz="1200" dirty="0" smtClean="0"/>
              <a:t>68% </a:t>
            </a:r>
            <a:r>
              <a:rPr lang="en-US" sz="1200" dirty="0"/>
              <a:t>of the variability in likelihood to recommend can be explained as a result of these </a:t>
            </a:r>
            <a:r>
              <a:rPr lang="en-US" sz="1200" dirty="0" smtClean="0"/>
              <a:t>variables.</a:t>
            </a:r>
          </a:p>
          <a:p>
            <a:pPr>
              <a:lnSpc>
                <a:spcPct val="130000"/>
              </a:lnSpc>
            </a:pPr>
            <a:endParaRPr lang="en-US" sz="1200" dirty="0">
              <a:solidFill>
                <a:schemeClr val="tx1">
                  <a:alpha val="60000"/>
                </a:schemeClr>
              </a:solidFill>
              <a:ea typeface="Roboto Light" charset="0"/>
              <a:cs typeface="Roboto Light" charset="0"/>
            </a:endParaRPr>
          </a:p>
          <a:p>
            <a:pPr>
              <a:lnSpc>
                <a:spcPct val="130000"/>
              </a:lnSpc>
            </a:pPr>
            <a:r>
              <a:rPr lang="en-US" sz="1200" dirty="0"/>
              <a:t>In New </a:t>
            </a:r>
            <a:r>
              <a:rPr lang="en-US" sz="1200" dirty="0" smtClean="0"/>
              <a:t>York, almost 71% of the variability in likelihood to recommend can be explained as a result of these variables. </a:t>
            </a:r>
            <a:endParaRPr lang="en-US" sz="1200" dirty="0"/>
          </a:p>
        </p:txBody>
      </p:sp>
      <p:sp>
        <p:nvSpPr>
          <p:cNvPr id="22" name="TextBox 21"/>
          <p:cNvSpPr txBox="1"/>
          <p:nvPr/>
        </p:nvSpPr>
        <p:spPr>
          <a:xfrm>
            <a:off x="924103" y="218823"/>
            <a:ext cx="4991110" cy="1027974"/>
          </a:xfrm>
          <a:prstGeom prst="rect">
            <a:avLst/>
          </a:prstGeom>
          <a:noFill/>
        </p:spPr>
        <p:txBody>
          <a:bodyPr wrap="none" lIns="0" rtlCol="0">
            <a:spAutoFit/>
          </a:bodyPr>
          <a:lstStyle/>
          <a:p>
            <a:pPr>
              <a:lnSpc>
                <a:spcPct val="80000"/>
              </a:lnSpc>
            </a:pPr>
            <a:r>
              <a:rPr lang="en-US" sz="4800" b="1" dirty="0" smtClean="0">
                <a:solidFill>
                  <a:srgbClr val="FF3300"/>
                </a:solidFill>
                <a:latin typeface="+mj-lt"/>
                <a:ea typeface="Bebas Neue" charset="0"/>
                <a:cs typeface="Bebas Neue" charset="0"/>
              </a:rPr>
              <a:t>Linear Modelling</a:t>
            </a:r>
          </a:p>
          <a:p>
            <a:pPr>
              <a:lnSpc>
                <a:spcPct val="80000"/>
              </a:lnSpc>
            </a:pPr>
            <a:r>
              <a:rPr lang="en-US" sz="2800" b="1" dirty="0" smtClean="0">
                <a:latin typeface="+mj-lt"/>
                <a:ea typeface="Bebas Neue" charset="0"/>
                <a:cs typeface="Bebas Neue" charset="0"/>
              </a:rPr>
              <a:t>for Business customers</a:t>
            </a:r>
            <a:endParaRPr lang="en-US" sz="2800" b="1" dirty="0">
              <a:latin typeface="+mj-lt"/>
              <a:ea typeface="Bebas Neue" charset="0"/>
              <a:cs typeface="Bebas Neue" charset="0"/>
            </a:endParaRPr>
          </a:p>
        </p:txBody>
      </p:sp>
      <p:sp>
        <p:nvSpPr>
          <p:cNvPr id="29" name="TextBox 28"/>
          <p:cNvSpPr txBox="1"/>
          <p:nvPr/>
        </p:nvSpPr>
        <p:spPr>
          <a:xfrm>
            <a:off x="924103" y="4191060"/>
            <a:ext cx="3805552" cy="338554"/>
          </a:xfrm>
          <a:prstGeom prst="rect">
            <a:avLst/>
          </a:prstGeom>
          <a:noFill/>
        </p:spPr>
        <p:txBody>
          <a:bodyPr wrap="square" lIns="0" rtlCol="0">
            <a:spAutoFit/>
          </a:bodyPr>
          <a:lstStyle/>
          <a:p>
            <a:r>
              <a:rPr lang="en-US" sz="1600" dirty="0" smtClean="0">
                <a:latin typeface="+mj-lt"/>
                <a:ea typeface="Roboto Medium" charset="0"/>
                <a:cs typeface="Roboto Medium" charset="0"/>
              </a:rPr>
              <a:t>INFERENCE FROM THE GRAPH </a:t>
            </a:r>
            <a:endParaRPr lang="en-US" sz="1600" dirty="0">
              <a:latin typeface="+mj-lt"/>
              <a:ea typeface="Roboto Medium" charset="0"/>
              <a:cs typeface="Roboto Medium" charset="0"/>
            </a:endParaRPr>
          </a:p>
        </p:txBody>
      </p:sp>
      <p:sp>
        <p:nvSpPr>
          <p:cNvPr id="30" name="TextBox 29"/>
          <p:cNvSpPr txBox="1"/>
          <p:nvPr/>
        </p:nvSpPr>
        <p:spPr>
          <a:xfrm>
            <a:off x="924103" y="4647209"/>
            <a:ext cx="4567553" cy="1772793"/>
          </a:xfrm>
          <a:prstGeom prst="rect">
            <a:avLst/>
          </a:prstGeom>
          <a:noFill/>
        </p:spPr>
        <p:txBody>
          <a:bodyPr wrap="square" lIns="0" rtlCol="0">
            <a:spAutoFit/>
          </a:bodyPr>
          <a:lstStyle/>
          <a:p>
            <a:pPr>
              <a:lnSpc>
                <a:spcPct val="130000"/>
              </a:lnSpc>
            </a:pPr>
            <a:r>
              <a:rPr lang="en-US" sz="1200" dirty="0" smtClean="0"/>
              <a:t>The graph shows the significance of the coefficients of our independent variables to predict likelihood to recommend. </a:t>
            </a:r>
          </a:p>
          <a:p>
            <a:pPr>
              <a:lnSpc>
                <a:spcPct val="130000"/>
              </a:lnSpc>
            </a:pPr>
            <a:endParaRPr lang="en-US" sz="1200" dirty="0"/>
          </a:p>
          <a:p>
            <a:pPr>
              <a:lnSpc>
                <a:spcPct val="130000"/>
              </a:lnSpc>
            </a:pPr>
            <a:r>
              <a:rPr lang="en-US" sz="1200" dirty="0" smtClean="0"/>
              <a:t>We note that Customer Service impacts the likelihood to recommend more sharply than any other variable followed by Guest Room Hospitality, Hotel Condition, Staff Cared and Tranquility respectively. 	</a:t>
            </a:r>
          </a:p>
        </p:txBody>
      </p:sp>
      <p:pic>
        <p:nvPicPr>
          <p:cNvPr id="15362" name="Picture 2" descr="https://lh5.googleusercontent.com/kR2C1ws8SXLmnpSYFEFpQEGvDBOmQNik3kZLyh2YVIbQAwiLBUeOrwtUbRl5bAoDlOP11QQ8kZNMHxZMrjIN7fJSkadBUBkyNHZpRRiXYDptKAigTPZyjG-J-p5F4ZofaqO-P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6232" y="63439"/>
            <a:ext cx="4029075" cy="4010026"/>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lh4.googleusercontent.com/lbawUq59ybUyIMdAn9nqg6pLca8F9nYRzC_5QLWGyKWUCnfsEmYsnZ8WzVFA1LC56Ntz9N2S1ztJZ4xD05OAfzIjAgwVY2THmyUq4vN7kCj7eZzwp7PveN_IMJVpI0yqMYPZf5Nj"/>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6231" y="4319932"/>
            <a:ext cx="4029075" cy="233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15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24103" y="1364392"/>
            <a:ext cx="3805552" cy="338554"/>
          </a:xfrm>
          <a:prstGeom prst="rect">
            <a:avLst/>
          </a:prstGeom>
          <a:noFill/>
        </p:spPr>
        <p:txBody>
          <a:bodyPr wrap="square" lIns="0" rtlCol="0">
            <a:spAutoFit/>
          </a:bodyPr>
          <a:lstStyle/>
          <a:p>
            <a:r>
              <a:rPr lang="en-US" sz="1600" dirty="0" smtClean="0">
                <a:latin typeface="+mj-lt"/>
                <a:ea typeface="Roboto Medium" charset="0"/>
                <a:cs typeface="Roboto Medium" charset="0"/>
              </a:rPr>
              <a:t>INFERENCE FROM ARULES</a:t>
            </a:r>
            <a:endParaRPr lang="en-US" sz="1600" dirty="0">
              <a:latin typeface="+mj-lt"/>
              <a:ea typeface="Roboto Medium" charset="0"/>
              <a:cs typeface="Roboto Medium" charset="0"/>
            </a:endParaRPr>
          </a:p>
        </p:txBody>
      </p:sp>
      <p:sp>
        <p:nvSpPr>
          <p:cNvPr id="21" name="TextBox 20"/>
          <p:cNvSpPr txBox="1"/>
          <p:nvPr/>
        </p:nvSpPr>
        <p:spPr>
          <a:xfrm>
            <a:off x="924103" y="1820541"/>
            <a:ext cx="4352091" cy="5133713"/>
          </a:xfrm>
          <a:prstGeom prst="rect">
            <a:avLst/>
          </a:prstGeom>
          <a:noFill/>
        </p:spPr>
        <p:txBody>
          <a:bodyPr wrap="square" lIns="0" rtlCol="0">
            <a:spAutoFit/>
          </a:bodyPr>
          <a:lstStyle/>
          <a:p>
            <a:pPr>
              <a:lnSpc>
                <a:spcPct val="130000"/>
              </a:lnSpc>
            </a:pPr>
            <a:r>
              <a:rPr lang="en-US" sz="1200" dirty="0" smtClean="0"/>
              <a:t>We have used Arules here to understand relationship and effect of categorical variables on a customer’s NPS type for Hyatt’s business customers.</a:t>
            </a:r>
          </a:p>
          <a:p>
            <a:pPr>
              <a:lnSpc>
                <a:spcPct val="130000"/>
              </a:lnSpc>
            </a:pPr>
            <a:endParaRPr lang="en-US" sz="1200" dirty="0"/>
          </a:p>
          <a:p>
            <a:pPr>
              <a:lnSpc>
                <a:spcPct val="130000"/>
              </a:lnSpc>
            </a:pPr>
            <a:r>
              <a:rPr lang="en-US" sz="1200" dirty="0" smtClean="0"/>
              <a:t>According to this rule, business customers tend to be promoters a big 79% of the times when the following combination occurs:</a:t>
            </a:r>
          </a:p>
          <a:p>
            <a:pPr>
              <a:lnSpc>
                <a:spcPct val="130000"/>
              </a:lnSpc>
            </a:pPr>
            <a:r>
              <a:rPr lang="en-US" sz="1200" dirty="0" smtClean="0"/>
              <a:t>Reservation Offer </a:t>
            </a:r>
          </a:p>
          <a:p>
            <a:pPr>
              <a:lnSpc>
                <a:spcPct val="130000"/>
              </a:lnSpc>
            </a:pPr>
            <a:r>
              <a:rPr lang="en-US" sz="1200" dirty="0" smtClean="0"/>
              <a:t>Casino</a:t>
            </a:r>
          </a:p>
          <a:p>
            <a:pPr>
              <a:lnSpc>
                <a:spcPct val="130000"/>
              </a:lnSpc>
            </a:pPr>
            <a:r>
              <a:rPr lang="en-US" sz="1200" dirty="0" smtClean="0"/>
              <a:t>Conference Room</a:t>
            </a:r>
          </a:p>
          <a:p>
            <a:pPr>
              <a:lnSpc>
                <a:spcPct val="130000"/>
              </a:lnSpc>
            </a:pPr>
            <a:r>
              <a:rPr lang="en-US" sz="1200" dirty="0" smtClean="0"/>
              <a:t>Golf Facility </a:t>
            </a:r>
          </a:p>
          <a:p>
            <a:pPr>
              <a:lnSpc>
                <a:spcPct val="130000"/>
              </a:lnSpc>
            </a:pPr>
            <a:r>
              <a:rPr lang="en-US" sz="1200" dirty="0" smtClean="0"/>
              <a:t>Spa</a:t>
            </a:r>
          </a:p>
          <a:p>
            <a:pPr>
              <a:lnSpc>
                <a:spcPct val="130000"/>
              </a:lnSpc>
            </a:pPr>
            <a:r>
              <a:rPr lang="en-US" sz="1200" dirty="0" smtClean="0"/>
              <a:t>Mini Bar</a:t>
            </a:r>
          </a:p>
          <a:p>
            <a:pPr>
              <a:lnSpc>
                <a:spcPct val="130000"/>
              </a:lnSpc>
            </a:pPr>
            <a:endParaRPr lang="en-US" sz="1200" dirty="0"/>
          </a:p>
          <a:p>
            <a:pPr>
              <a:lnSpc>
                <a:spcPct val="130000"/>
              </a:lnSpc>
            </a:pPr>
            <a:r>
              <a:rPr lang="en-US" sz="1200" dirty="0" smtClean="0"/>
              <a:t>This suggests that the presence of a casino, offer or conference room does not have a significant impact on a business customer’s decision to recommend the hotel. </a:t>
            </a:r>
          </a:p>
          <a:p>
            <a:pPr>
              <a:lnSpc>
                <a:spcPct val="130000"/>
              </a:lnSpc>
            </a:pPr>
            <a:endParaRPr lang="en-US" sz="1200" dirty="0"/>
          </a:p>
          <a:p>
            <a:pPr>
              <a:lnSpc>
                <a:spcPct val="130000"/>
              </a:lnSpc>
            </a:pPr>
            <a:r>
              <a:rPr lang="en-US" sz="1200" dirty="0" smtClean="0"/>
              <a:t>Hence to boost NPS score for business customers, the hotel should focus more on factors such as spa, golf facility and mini bar. </a:t>
            </a:r>
            <a:endParaRPr lang="en-US" sz="1200" dirty="0"/>
          </a:p>
        </p:txBody>
      </p:sp>
      <p:sp>
        <p:nvSpPr>
          <p:cNvPr id="22" name="TextBox 21"/>
          <p:cNvSpPr txBox="1"/>
          <p:nvPr/>
        </p:nvSpPr>
        <p:spPr>
          <a:xfrm>
            <a:off x="924103" y="218823"/>
            <a:ext cx="5436745" cy="1027974"/>
          </a:xfrm>
          <a:prstGeom prst="rect">
            <a:avLst/>
          </a:prstGeom>
          <a:noFill/>
        </p:spPr>
        <p:txBody>
          <a:bodyPr wrap="none" lIns="0" rtlCol="0">
            <a:spAutoFit/>
          </a:bodyPr>
          <a:lstStyle/>
          <a:p>
            <a:pPr>
              <a:lnSpc>
                <a:spcPct val="80000"/>
              </a:lnSpc>
            </a:pPr>
            <a:r>
              <a:rPr lang="en-US" sz="4800" b="1" dirty="0" smtClean="0">
                <a:solidFill>
                  <a:srgbClr val="FF3300"/>
                </a:solidFill>
                <a:latin typeface="+mj-lt"/>
                <a:ea typeface="Bebas Neue" charset="0"/>
                <a:cs typeface="Bebas Neue" charset="0"/>
              </a:rPr>
              <a:t>Association Rules</a:t>
            </a:r>
          </a:p>
          <a:p>
            <a:pPr>
              <a:lnSpc>
                <a:spcPct val="80000"/>
              </a:lnSpc>
            </a:pPr>
            <a:r>
              <a:rPr lang="en-US" sz="2800" b="1" dirty="0" smtClean="0">
                <a:latin typeface="+mj-lt"/>
                <a:ea typeface="Bebas Neue" charset="0"/>
                <a:cs typeface="Bebas Neue" charset="0"/>
              </a:rPr>
              <a:t>for Business customers</a:t>
            </a:r>
            <a:endParaRPr lang="en-US" sz="2800" b="1" dirty="0">
              <a:latin typeface="+mj-lt"/>
              <a:ea typeface="Bebas Neue" charset="0"/>
              <a:cs typeface="Bebas Neue"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194883" y="3475285"/>
            <a:ext cx="296206" cy="271334"/>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194883" y="3771121"/>
            <a:ext cx="296206" cy="271334"/>
          </a:xfrm>
          <a:prstGeom prst="rect">
            <a:avLst/>
          </a:prstGeom>
        </p:spPr>
      </p:pic>
      <p:pic>
        <p:nvPicPr>
          <p:cNvPr id="16386" name="Picture 2" descr="https://lh3.googleusercontent.com/JkqF3OEKsPiFJ_43ErxaiBLIUX9hZci6ExHowjDyPzdrrJB59mOR0xvZbl6mX_Lc9VwiRUl_mkTBLSplc0uxYc2AXdkqqOfCS3XpQtezqBA5TMBXHchqdUAO9y9c3ToAI-qW6p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3124" y="1364392"/>
            <a:ext cx="5771014" cy="53303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4364" y="4267074"/>
            <a:ext cx="226725" cy="236240"/>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195020" y="4015833"/>
            <a:ext cx="296206" cy="271334"/>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4364" y="4438261"/>
            <a:ext cx="226725" cy="23624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4363" y="4648342"/>
            <a:ext cx="226725" cy="236240"/>
          </a:xfrm>
          <a:prstGeom prst="rect">
            <a:avLst/>
          </a:prstGeom>
        </p:spPr>
      </p:pic>
    </p:spTree>
    <p:extLst>
      <p:ext uri="{BB962C8B-B14F-4D97-AF65-F5344CB8AC3E}">
        <p14:creationId xmlns:p14="http://schemas.microsoft.com/office/powerpoint/2010/main" val="1346417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24103" y="1553578"/>
            <a:ext cx="3805552" cy="338554"/>
          </a:xfrm>
          <a:prstGeom prst="rect">
            <a:avLst/>
          </a:prstGeom>
          <a:noFill/>
        </p:spPr>
        <p:txBody>
          <a:bodyPr wrap="square" lIns="0" rtlCol="0">
            <a:spAutoFit/>
          </a:bodyPr>
          <a:lstStyle/>
          <a:p>
            <a:r>
              <a:rPr lang="en-US" sz="1600" dirty="0" smtClean="0">
                <a:latin typeface="+mj-lt"/>
                <a:ea typeface="Roboto Medium" charset="0"/>
                <a:cs typeface="Roboto Medium" charset="0"/>
              </a:rPr>
              <a:t>INFERENCE FROM SVM ANALYSIS</a:t>
            </a:r>
            <a:endParaRPr lang="en-US" sz="1600" dirty="0">
              <a:latin typeface="+mj-lt"/>
              <a:ea typeface="Roboto Medium" charset="0"/>
              <a:cs typeface="Roboto Medium" charset="0"/>
            </a:endParaRPr>
          </a:p>
        </p:txBody>
      </p:sp>
      <p:sp>
        <p:nvSpPr>
          <p:cNvPr id="21" name="TextBox 20"/>
          <p:cNvSpPr txBox="1"/>
          <p:nvPr/>
        </p:nvSpPr>
        <p:spPr>
          <a:xfrm>
            <a:off x="924103" y="2377589"/>
            <a:ext cx="4352091" cy="2696123"/>
          </a:xfrm>
          <a:prstGeom prst="rect">
            <a:avLst/>
          </a:prstGeom>
          <a:noFill/>
        </p:spPr>
        <p:txBody>
          <a:bodyPr wrap="square" lIns="0" rtlCol="0">
            <a:spAutoFit/>
          </a:bodyPr>
          <a:lstStyle/>
          <a:p>
            <a:pPr>
              <a:lnSpc>
                <a:spcPct val="130000"/>
              </a:lnSpc>
            </a:pPr>
            <a:r>
              <a:rPr lang="en-US" sz="1200" dirty="0" smtClean="0"/>
              <a:t>We have performed SVM analysis to see how well can the NPS type be predicted based on significant explanatory variables shortlisted from the linear model for leisure customers.</a:t>
            </a:r>
          </a:p>
          <a:p>
            <a:pPr>
              <a:lnSpc>
                <a:spcPct val="130000"/>
              </a:lnSpc>
            </a:pPr>
            <a:endParaRPr lang="en-US" sz="1200" dirty="0"/>
          </a:p>
          <a:p>
            <a:r>
              <a:rPr lang="en-US" sz="1200" dirty="0"/>
              <a:t>Variables such as Hotel Conditions, Staff Cares, Customer </a:t>
            </a:r>
            <a:r>
              <a:rPr lang="en-US" sz="1200" dirty="0" smtClean="0"/>
              <a:t>Service quality, </a:t>
            </a:r>
            <a:r>
              <a:rPr lang="en-US" sz="1200" dirty="0"/>
              <a:t>Tranquility and Guest Room Hospitality can successfully be used to predict the NPS Type about </a:t>
            </a:r>
            <a:r>
              <a:rPr lang="en-US" sz="1200" dirty="0" smtClean="0"/>
              <a:t>81% </a:t>
            </a:r>
            <a:r>
              <a:rPr lang="en-US" sz="1200" dirty="0"/>
              <a:t>of the time, which is a significantly high number.</a:t>
            </a:r>
          </a:p>
          <a:p>
            <a:endParaRPr lang="en-US" sz="1200" dirty="0"/>
          </a:p>
          <a:p>
            <a:pPr>
              <a:lnSpc>
                <a:spcPct val="130000"/>
              </a:lnSpc>
            </a:pPr>
            <a:r>
              <a:rPr lang="en-US" sz="1200" dirty="0" smtClean="0">
                <a:solidFill>
                  <a:srgbClr val="FF3300"/>
                </a:solidFill>
              </a:rPr>
              <a:t>On a side note: </a:t>
            </a:r>
            <a:r>
              <a:rPr lang="en-US" sz="1200" dirty="0" smtClean="0"/>
              <a:t>The above inference is pretty much the same as that for the overall SVM analysis.</a:t>
            </a:r>
            <a:endParaRPr lang="en-US" sz="1200" dirty="0">
              <a:solidFill>
                <a:srgbClr val="FF3300"/>
              </a:solidFill>
            </a:endParaRPr>
          </a:p>
        </p:txBody>
      </p:sp>
      <p:sp>
        <p:nvSpPr>
          <p:cNvPr id="22" name="TextBox 21"/>
          <p:cNvSpPr txBox="1"/>
          <p:nvPr/>
        </p:nvSpPr>
        <p:spPr>
          <a:xfrm>
            <a:off x="924103" y="218823"/>
            <a:ext cx="4189608" cy="1027974"/>
          </a:xfrm>
          <a:prstGeom prst="rect">
            <a:avLst/>
          </a:prstGeom>
          <a:noFill/>
        </p:spPr>
        <p:txBody>
          <a:bodyPr wrap="none" lIns="0" rtlCol="0">
            <a:spAutoFit/>
          </a:bodyPr>
          <a:lstStyle/>
          <a:p>
            <a:pPr>
              <a:lnSpc>
                <a:spcPct val="80000"/>
              </a:lnSpc>
            </a:pPr>
            <a:r>
              <a:rPr lang="en-US" sz="4800" b="1" dirty="0" smtClean="0">
                <a:solidFill>
                  <a:srgbClr val="FF3300"/>
                </a:solidFill>
                <a:latin typeface="+mj-lt"/>
                <a:ea typeface="Bebas Neue" charset="0"/>
                <a:cs typeface="Bebas Neue" charset="0"/>
              </a:rPr>
              <a:t>SVM</a:t>
            </a:r>
          </a:p>
          <a:p>
            <a:pPr>
              <a:lnSpc>
                <a:spcPct val="80000"/>
              </a:lnSpc>
            </a:pPr>
            <a:r>
              <a:rPr lang="en-US" sz="2800" b="1" dirty="0" smtClean="0">
                <a:latin typeface="+mj-lt"/>
                <a:ea typeface="Bebas Neue" charset="0"/>
                <a:cs typeface="Bebas Neue" charset="0"/>
              </a:rPr>
              <a:t>for Business customers</a:t>
            </a:r>
            <a:endParaRPr lang="en-US" sz="2800" b="1" dirty="0">
              <a:latin typeface="+mj-lt"/>
              <a:ea typeface="Bebas Neue" charset="0"/>
              <a:cs typeface="Bebas Neue" charset="0"/>
            </a:endParaRPr>
          </a:p>
        </p:txBody>
      </p:sp>
      <p:pic>
        <p:nvPicPr>
          <p:cNvPr id="17410" name="Picture 2" descr="https://lh5.googleusercontent.com/Tu1Rutrqczqd8RuiTDqofZnGe7c3slUkuyAbYMOBWMuiLZKqWvR8ovT8dkbZ_9cOBXgPB6_b6IFuWmKASeefAa8p4kMnqQOw0D39CbquHCLoO5wzDqRanMpnIbsIeKligYQiWgW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575" y="2377589"/>
            <a:ext cx="5410200"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061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492811" y="5495812"/>
            <a:ext cx="3784899" cy="525447"/>
            <a:chOff x="1083595" y="4661394"/>
            <a:chExt cx="3742392" cy="525447"/>
          </a:xfrm>
        </p:grpSpPr>
        <p:sp>
          <p:nvSpPr>
            <p:cNvPr id="27" name="TextBox 26"/>
            <p:cNvSpPr txBox="1"/>
            <p:nvPr/>
          </p:nvSpPr>
          <p:spPr>
            <a:xfrm>
              <a:off x="1083595" y="4661394"/>
              <a:ext cx="3742392" cy="437043"/>
            </a:xfrm>
            <a:prstGeom prst="rect">
              <a:avLst/>
            </a:prstGeom>
            <a:noFill/>
          </p:spPr>
          <p:txBody>
            <a:bodyPr wrap="square" lIns="0" rtlCol="0">
              <a:spAutoFit/>
            </a:bodyPr>
            <a:lstStyle/>
            <a:p>
              <a:pPr>
                <a:lnSpc>
                  <a:spcPct val="80000"/>
                </a:lnSpc>
              </a:pPr>
              <a:r>
                <a:rPr lang="en-US" sz="1400" b="1" dirty="0" smtClean="0">
                  <a:latin typeface="+mj-lt"/>
                  <a:ea typeface="Roboto" charset="0"/>
                  <a:cs typeface="Roboto" charset="0"/>
                </a:rPr>
                <a:t>Comparison of overall NPS with Business and Leisure</a:t>
              </a:r>
              <a:endParaRPr lang="en-US" sz="1400" b="1" dirty="0">
                <a:latin typeface="+mj-lt"/>
                <a:ea typeface="Roboto" charset="0"/>
                <a:cs typeface="Roboto" charset="0"/>
              </a:endParaRPr>
            </a:p>
          </p:txBody>
        </p:sp>
        <p:cxnSp>
          <p:nvCxnSpPr>
            <p:cNvPr id="29" name="Straight Connector 28"/>
            <p:cNvCxnSpPr/>
            <p:nvPr/>
          </p:nvCxnSpPr>
          <p:spPr>
            <a:xfrm>
              <a:off x="1083595" y="5186841"/>
              <a:ext cx="34399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233261" y="116744"/>
            <a:ext cx="10026143" cy="1274195"/>
          </a:xfrm>
          <a:prstGeom prst="rect">
            <a:avLst/>
          </a:prstGeom>
          <a:noFill/>
        </p:spPr>
        <p:txBody>
          <a:bodyPr wrap="none" lIns="0" rtlCol="0">
            <a:spAutoFit/>
          </a:bodyPr>
          <a:lstStyle/>
          <a:p>
            <a:pPr>
              <a:lnSpc>
                <a:spcPct val="80000"/>
              </a:lnSpc>
            </a:pPr>
            <a:r>
              <a:rPr lang="en-US" sz="4800" b="1" dirty="0" smtClean="0">
                <a:latin typeface="+mj-lt"/>
                <a:ea typeface="Bebas Neue" charset="0"/>
                <a:cs typeface="Bebas Neue" charset="0"/>
              </a:rPr>
              <a:t>Comparing results of</a:t>
            </a:r>
          </a:p>
          <a:p>
            <a:pPr>
              <a:lnSpc>
                <a:spcPct val="80000"/>
              </a:lnSpc>
            </a:pPr>
            <a:r>
              <a:rPr lang="en-US" sz="4800" b="1" dirty="0" smtClean="0">
                <a:solidFill>
                  <a:schemeClr val="accent1"/>
                </a:solidFill>
                <a:latin typeface="+mj-lt"/>
                <a:ea typeface="Bebas Neue" charset="0"/>
                <a:cs typeface="Bebas Neue" charset="0"/>
              </a:rPr>
              <a:t>Business and Leisure Customers</a:t>
            </a:r>
            <a:endParaRPr lang="en-US" sz="4800" b="1" dirty="0">
              <a:solidFill>
                <a:schemeClr val="accent1"/>
              </a:solidFill>
              <a:latin typeface="+mj-lt"/>
              <a:ea typeface="Bebas Neue" charset="0"/>
              <a:cs typeface="Bebas Neue" charset="0"/>
            </a:endParaRPr>
          </a:p>
        </p:txBody>
      </p:sp>
      <p:pic>
        <p:nvPicPr>
          <p:cNvPr id="18434" name="Picture 2" descr="https://lh6.googleusercontent.com/qc0xJvfq0NBXI_r2a-TU7tJB7sew38u04WEvQsSY2bMfeKl09S6_1-9LFHKepjN3FIXRHEDMRQyR7FeQnFk5ObHG69MBE0_47A6cQD5Dh1Sy3LeAppZ5DdAnVr6ZTmAJ1aTAhBv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696" r="301"/>
          <a:stretch/>
        </p:blipFill>
        <p:spPr bwMode="auto">
          <a:xfrm>
            <a:off x="121148" y="1854453"/>
            <a:ext cx="5125184" cy="2917243"/>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lh4.googleusercontent.com/1y1cbA35-JziZsNJQP302uaVjLGE-pcUqutfi6zDf3Ab0QXpZs5w9oWA8WgBKLcUvWQLPMdaYzmJRqMQUNYMvFzOfmmjA_pcA2JXda4OF6-twcVgpxIWRsDl1aLs5gLbeY70PoF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8908" y="1476080"/>
            <a:ext cx="6686294" cy="3934591"/>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p:cNvGrpSpPr/>
          <p:nvPr/>
        </p:nvGrpSpPr>
        <p:grpSpPr>
          <a:xfrm>
            <a:off x="5627114" y="5495812"/>
            <a:ext cx="3742392" cy="525447"/>
            <a:chOff x="1083595" y="4661394"/>
            <a:chExt cx="3742392" cy="525447"/>
          </a:xfrm>
        </p:grpSpPr>
        <p:sp>
          <p:nvSpPr>
            <p:cNvPr id="45" name="TextBox 44"/>
            <p:cNvSpPr txBox="1"/>
            <p:nvPr/>
          </p:nvSpPr>
          <p:spPr>
            <a:xfrm>
              <a:off x="1083595" y="4661394"/>
              <a:ext cx="3742392" cy="437043"/>
            </a:xfrm>
            <a:prstGeom prst="rect">
              <a:avLst/>
            </a:prstGeom>
            <a:noFill/>
          </p:spPr>
          <p:txBody>
            <a:bodyPr wrap="square" lIns="0" rtlCol="0">
              <a:spAutoFit/>
            </a:bodyPr>
            <a:lstStyle/>
            <a:p>
              <a:pPr>
                <a:lnSpc>
                  <a:spcPct val="80000"/>
                </a:lnSpc>
              </a:pPr>
              <a:r>
                <a:rPr lang="en-US" sz="1400" b="1" dirty="0" smtClean="0">
                  <a:latin typeface="+mj-lt"/>
                  <a:ea typeface="Roboto" charset="0"/>
                  <a:cs typeface="Roboto" charset="0"/>
                </a:rPr>
                <a:t>Geographical Visualization of NPS for Leisure and Business across all US states</a:t>
              </a:r>
              <a:endParaRPr lang="en-US" sz="1400" b="1" dirty="0">
                <a:latin typeface="+mj-lt"/>
                <a:ea typeface="Roboto" charset="0"/>
                <a:cs typeface="Roboto" charset="0"/>
              </a:endParaRPr>
            </a:p>
          </p:txBody>
        </p:sp>
        <p:cxnSp>
          <p:nvCxnSpPr>
            <p:cNvPr id="46" name="Straight Connector 45"/>
            <p:cNvCxnSpPr/>
            <p:nvPr/>
          </p:nvCxnSpPr>
          <p:spPr>
            <a:xfrm>
              <a:off x="1083595" y="5186841"/>
              <a:ext cx="34399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6604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8303" y="252248"/>
            <a:ext cx="6138042" cy="923330"/>
          </a:xfrm>
          <a:prstGeom prst="rect">
            <a:avLst/>
          </a:prstGeom>
          <a:noFill/>
        </p:spPr>
        <p:txBody>
          <a:bodyPr wrap="square" rtlCol="0">
            <a:spAutoFit/>
          </a:bodyPr>
          <a:lstStyle/>
          <a:p>
            <a:pPr algn="ctr"/>
            <a:r>
              <a:rPr lang="en-US" sz="5400" dirty="0" smtClean="0">
                <a:solidFill>
                  <a:srgbClr val="FF0000"/>
                </a:solidFill>
              </a:rPr>
              <a:t>Overview</a:t>
            </a:r>
            <a:endParaRPr lang="en-US" sz="5400" dirty="0">
              <a:solidFill>
                <a:srgbClr val="FF0000"/>
              </a:solidFill>
            </a:endParaRPr>
          </a:p>
        </p:txBody>
      </p:sp>
      <p:pic>
        <p:nvPicPr>
          <p:cNvPr id="8" name="Picture 7" descr="netpromotorscore-improve.png"/>
          <p:cNvPicPr>
            <a:picLocks noChangeAspect="1"/>
          </p:cNvPicPr>
          <p:nvPr/>
        </p:nvPicPr>
        <p:blipFill>
          <a:blip r:embed="rId2" cstate="print"/>
          <a:stretch>
            <a:fillRect/>
          </a:stretch>
        </p:blipFill>
        <p:spPr>
          <a:xfrm>
            <a:off x="614855" y="1464551"/>
            <a:ext cx="6469083" cy="4557877"/>
          </a:xfrm>
          <a:prstGeom prst="rect">
            <a:avLst/>
          </a:prstGeom>
        </p:spPr>
      </p:pic>
      <p:sp>
        <p:nvSpPr>
          <p:cNvPr id="9" name="TextBox 8"/>
          <p:cNvSpPr txBox="1"/>
          <p:nvPr/>
        </p:nvSpPr>
        <p:spPr>
          <a:xfrm>
            <a:off x="6632028" y="1944414"/>
            <a:ext cx="3594538" cy="5632311"/>
          </a:xfrm>
          <a:prstGeom prst="rect">
            <a:avLst/>
          </a:prstGeom>
          <a:noFill/>
        </p:spPr>
        <p:txBody>
          <a:bodyPr wrap="square" rtlCol="0">
            <a:spAutoFit/>
          </a:bodyPr>
          <a:lstStyle/>
          <a:p>
            <a:r>
              <a:rPr lang="en-US" sz="2400" dirty="0" smtClean="0"/>
              <a:t>This project aims to help Hyatt hotels find factors that will help them understand their customers better in order to increase the likelihood of a customer to recommend the hotel to another person.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984452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83668" y="3701310"/>
            <a:ext cx="3899338" cy="1938992"/>
          </a:xfrm>
          <a:prstGeom prst="rect">
            <a:avLst/>
          </a:prstGeom>
          <a:noFill/>
        </p:spPr>
        <p:txBody>
          <a:bodyPr wrap="square" lIns="0" rtlCol="0">
            <a:spAutoFit/>
          </a:bodyPr>
          <a:lstStyle/>
          <a:p>
            <a:r>
              <a:rPr lang="en-US" sz="2000" dirty="0"/>
              <a:t>We realize from the </a:t>
            </a:r>
            <a:r>
              <a:rPr lang="en-US" sz="2000" dirty="0" smtClean="0"/>
              <a:t>charts </a:t>
            </a:r>
            <a:r>
              <a:rPr lang="en-US" sz="2000" dirty="0"/>
              <a:t>that Arkansas and Maine have substantially high Net Promoter Score from people travelling for Leisure, when compared with people travelling for business.</a:t>
            </a:r>
            <a:endParaRPr lang="en-US" sz="2000" dirty="0">
              <a:latin typeface="+mj-lt"/>
              <a:ea typeface="Roboto Medium" charset="0"/>
              <a:cs typeface="Roboto Medium" charset="0"/>
            </a:endParaRPr>
          </a:p>
        </p:txBody>
      </p:sp>
      <p:sp>
        <p:nvSpPr>
          <p:cNvPr id="3" name="TextBox 2"/>
          <p:cNvSpPr txBox="1"/>
          <p:nvPr/>
        </p:nvSpPr>
        <p:spPr>
          <a:xfrm>
            <a:off x="7283668" y="744341"/>
            <a:ext cx="5043943" cy="1865126"/>
          </a:xfrm>
          <a:prstGeom prst="rect">
            <a:avLst/>
          </a:prstGeom>
          <a:noFill/>
        </p:spPr>
        <p:txBody>
          <a:bodyPr wrap="square" lIns="0" rtlCol="0">
            <a:spAutoFit/>
          </a:bodyPr>
          <a:lstStyle/>
          <a:p>
            <a:pPr>
              <a:lnSpc>
                <a:spcPct val="80000"/>
              </a:lnSpc>
            </a:pPr>
            <a:r>
              <a:rPr lang="en-US" sz="4800" b="1" dirty="0" smtClean="0">
                <a:solidFill>
                  <a:srgbClr val="FF3300"/>
                </a:solidFill>
                <a:latin typeface="+mj-lt"/>
                <a:ea typeface="Bebas Neue" charset="0"/>
                <a:cs typeface="Bebas Neue" charset="0"/>
              </a:rPr>
              <a:t>Analyzing </a:t>
            </a:r>
          </a:p>
          <a:p>
            <a:pPr>
              <a:lnSpc>
                <a:spcPct val="80000"/>
              </a:lnSpc>
            </a:pPr>
            <a:r>
              <a:rPr lang="en-US" sz="4800" b="1" dirty="0" smtClean="0">
                <a:solidFill>
                  <a:srgbClr val="FF3300"/>
                </a:solidFill>
                <a:latin typeface="+mj-lt"/>
                <a:ea typeface="Bebas Neue" charset="0"/>
                <a:cs typeface="Bebas Neue" charset="0"/>
              </a:rPr>
              <a:t>States Based on NPS</a:t>
            </a:r>
            <a:endParaRPr lang="en-US" sz="4800" b="1" dirty="0">
              <a:solidFill>
                <a:srgbClr val="FF3300"/>
              </a:solidFill>
              <a:latin typeface="+mj-lt"/>
              <a:ea typeface="Bebas Neue" charset="0"/>
              <a:cs typeface="Bebas Neue" charset="0"/>
            </a:endParaRPr>
          </a:p>
        </p:txBody>
      </p:sp>
      <p:pic>
        <p:nvPicPr>
          <p:cNvPr id="1026" name="Picture 2" descr="https://lh4.googleusercontent.com/ryoiJyDpoZGRmnH1LD7npwSgfyC3jJCi47ILxCBH0hG0FD01fjCPDwQL3gAZcs1W3z5n7s3RHYBHz_jTg2dCh3Q6QM_15o3vHRUy5VB35PUapbLVaBfO5nVWRfwoYajYSQ7ypQ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032" y="1194116"/>
            <a:ext cx="7010600" cy="358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640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9807" y="466861"/>
            <a:ext cx="3733800" cy="377026"/>
          </a:xfrm>
          <a:prstGeom prst="rect">
            <a:avLst/>
          </a:prstGeom>
          <a:noFill/>
        </p:spPr>
        <p:txBody>
          <a:bodyPr wrap="square" lIns="0" rIns="0" rtlCol="0">
            <a:spAutoFit/>
          </a:bodyPr>
          <a:lstStyle/>
          <a:p>
            <a:pPr>
              <a:lnSpc>
                <a:spcPct val="90000"/>
              </a:lnSpc>
            </a:pPr>
            <a:r>
              <a:rPr lang="en-US" sz="2000" dirty="0" smtClean="0">
                <a:solidFill>
                  <a:srgbClr val="FF3300"/>
                </a:solidFill>
                <a:latin typeface="Montserrat" charset="0"/>
                <a:ea typeface="Montserrat" charset="0"/>
                <a:cs typeface="Montserrat" charset="0"/>
              </a:rPr>
              <a:t>INFERENCE FROM TABLE</a:t>
            </a:r>
            <a:endParaRPr lang="en-US" sz="2000" dirty="0">
              <a:solidFill>
                <a:srgbClr val="FF3300"/>
              </a:solidFill>
              <a:latin typeface="Montserrat" charset="0"/>
              <a:ea typeface="Montserrat" charset="0"/>
              <a:cs typeface="Montserrat" charset="0"/>
            </a:endParaRPr>
          </a:p>
        </p:txBody>
      </p:sp>
      <p:sp>
        <p:nvSpPr>
          <p:cNvPr id="8" name="TextBox 7"/>
          <p:cNvSpPr txBox="1"/>
          <p:nvPr/>
        </p:nvSpPr>
        <p:spPr>
          <a:xfrm>
            <a:off x="819807" y="1243280"/>
            <a:ext cx="3733800" cy="5327612"/>
          </a:xfrm>
          <a:prstGeom prst="rect">
            <a:avLst/>
          </a:prstGeom>
          <a:noFill/>
        </p:spPr>
        <p:txBody>
          <a:bodyPr wrap="square" lIns="0" rIns="0" rtlCol="0">
            <a:spAutoFit/>
          </a:bodyPr>
          <a:lstStyle/>
          <a:p>
            <a:pPr>
              <a:lnSpc>
                <a:spcPct val="90000"/>
              </a:lnSpc>
            </a:pPr>
            <a:r>
              <a:rPr lang="en-US" sz="1400" dirty="0" smtClean="0"/>
              <a:t>For both Business and Leisure customers in </a:t>
            </a:r>
            <a:r>
              <a:rPr lang="en-US" sz="1400" dirty="0" smtClean="0">
                <a:solidFill>
                  <a:srgbClr val="FF3300"/>
                </a:solidFill>
              </a:rPr>
              <a:t>New York</a:t>
            </a:r>
            <a:r>
              <a:rPr lang="en-US" sz="1400" dirty="0" smtClean="0"/>
              <a:t>, likelihood to recommend can be explained </a:t>
            </a:r>
            <a:r>
              <a:rPr lang="en-US" sz="1400" dirty="0"/>
              <a:t>as </a:t>
            </a:r>
            <a:r>
              <a:rPr lang="en-US" sz="1400" dirty="0" smtClean="0"/>
              <a:t>a </a:t>
            </a:r>
            <a:r>
              <a:rPr lang="en-US" sz="1400" dirty="0"/>
              <a:t>factor of Guest Room Hospitality (GR), Hotel Condition (HC) and quality of Customer Service (CS</a:t>
            </a:r>
            <a:r>
              <a:rPr lang="en-US" sz="1400" dirty="0" smtClean="0"/>
              <a:t>).</a:t>
            </a:r>
          </a:p>
          <a:p>
            <a:pPr>
              <a:lnSpc>
                <a:spcPct val="90000"/>
              </a:lnSpc>
            </a:pPr>
            <a:endParaRPr lang="en-US" sz="1400" dirty="0"/>
          </a:p>
          <a:p>
            <a:pPr>
              <a:lnSpc>
                <a:spcPct val="90000"/>
              </a:lnSpc>
            </a:pPr>
            <a:r>
              <a:rPr lang="en-US" sz="1400" dirty="0" smtClean="0"/>
              <a:t>However, leisure customers in New York give slightly more importance to these three factors when compared to business travelers. </a:t>
            </a:r>
          </a:p>
          <a:p>
            <a:pPr>
              <a:lnSpc>
                <a:spcPct val="90000"/>
              </a:lnSpc>
            </a:pPr>
            <a:endParaRPr lang="en-US" sz="1400" dirty="0"/>
          </a:p>
          <a:p>
            <a:pPr>
              <a:lnSpc>
                <a:spcPct val="90000"/>
              </a:lnSpc>
            </a:pPr>
            <a:endParaRPr lang="en-US" sz="1400" dirty="0" smtClean="0"/>
          </a:p>
          <a:p>
            <a:pPr>
              <a:lnSpc>
                <a:spcPct val="90000"/>
              </a:lnSpc>
            </a:pPr>
            <a:r>
              <a:rPr lang="en-US" sz="1400" dirty="0" smtClean="0"/>
              <a:t>Similarly for </a:t>
            </a:r>
            <a:r>
              <a:rPr lang="en-US" sz="1400" dirty="0" smtClean="0">
                <a:solidFill>
                  <a:srgbClr val="FF3300"/>
                </a:solidFill>
              </a:rPr>
              <a:t>California</a:t>
            </a:r>
            <a:r>
              <a:rPr lang="en-US" sz="1400" dirty="0" smtClean="0"/>
              <a:t>, for </a:t>
            </a:r>
            <a:r>
              <a:rPr lang="en-US" sz="1400" dirty="0"/>
              <a:t>both Business and Leisure </a:t>
            </a:r>
            <a:r>
              <a:rPr lang="en-US" sz="1400" dirty="0" smtClean="0"/>
              <a:t>customers, </a:t>
            </a:r>
            <a:r>
              <a:rPr lang="en-US" sz="1400" dirty="0"/>
              <a:t>likelihood to recommend can be explained as </a:t>
            </a:r>
            <a:r>
              <a:rPr lang="en-US" sz="1400" dirty="0" smtClean="0"/>
              <a:t>a </a:t>
            </a:r>
            <a:r>
              <a:rPr lang="en-US" sz="1400" dirty="0"/>
              <a:t>factor of Guest Room Hospitality (GR), Hotel Condition (HC) and quality of Customer Service (CS</a:t>
            </a:r>
            <a:r>
              <a:rPr lang="en-US" sz="1400" dirty="0" smtClean="0"/>
              <a:t>).</a:t>
            </a:r>
          </a:p>
          <a:p>
            <a:pPr>
              <a:lnSpc>
                <a:spcPct val="90000"/>
              </a:lnSpc>
            </a:pPr>
            <a:endParaRPr lang="en-US" sz="1400" dirty="0"/>
          </a:p>
          <a:p>
            <a:pPr>
              <a:lnSpc>
                <a:spcPct val="90000"/>
              </a:lnSpc>
            </a:pPr>
            <a:r>
              <a:rPr lang="en-US" sz="1400" dirty="0" smtClean="0"/>
              <a:t>Even in California, leisure customers give more importance to these three factors. </a:t>
            </a:r>
          </a:p>
          <a:p>
            <a:pPr>
              <a:lnSpc>
                <a:spcPct val="90000"/>
              </a:lnSpc>
            </a:pPr>
            <a:endParaRPr lang="en-US" sz="1400" dirty="0"/>
          </a:p>
          <a:p>
            <a:pPr>
              <a:lnSpc>
                <a:spcPct val="90000"/>
              </a:lnSpc>
            </a:pPr>
            <a:endParaRPr lang="en-US" sz="1400" dirty="0" smtClean="0"/>
          </a:p>
          <a:p>
            <a:pPr>
              <a:lnSpc>
                <a:spcPct val="90000"/>
              </a:lnSpc>
            </a:pPr>
            <a:r>
              <a:rPr lang="en-US" sz="1400" dirty="0"/>
              <a:t>Moreover, it is observed that New Yorkers as a whole tend to give more importance to these factors than Californians</a:t>
            </a:r>
          </a:p>
          <a:p>
            <a:pPr>
              <a:lnSpc>
                <a:spcPct val="90000"/>
              </a:lnSpc>
            </a:pPr>
            <a:endParaRPr lang="en-US" sz="1400" dirty="0"/>
          </a:p>
          <a:p>
            <a:pPr>
              <a:lnSpc>
                <a:spcPct val="90000"/>
              </a:lnSpc>
            </a:pPr>
            <a:endParaRPr lang="en-US" sz="1400" dirty="0"/>
          </a:p>
          <a:p>
            <a:pPr>
              <a:lnSpc>
                <a:spcPct val="90000"/>
              </a:lnSpc>
            </a:pPr>
            <a:r>
              <a:rPr lang="en-US" sz="1400" dirty="0" smtClean="0"/>
              <a:t> </a:t>
            </a:r>
            <a:endParaRPr lang="en-US" sz="1400" dirty="0"/>
          </a:p>
        </p:txBody>
      </p:sp>
      <p:pic>
        <p:nvPicPr>
          <p:cNvPr id="19458" name="Picture 2" descr="https://lh5.googleusercontent.com/dUiIUzNEzUVLeQ-7GSOpAatqGtqalnDWIGCp_Fes4cn2UvtyaiHQPMo55w9ESkI_S9JIJUttJCrrOEoueKf8RmLJJNLmxFhiuoxKOP9tgNuXC50DPf_g5CwSZNjQUweUtRSy7Im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6405" y="378372"/>
            <a:ext cx="5795618" cy="6169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75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283668" y="3701310"/>
            <a:ext cx="3899338" cy="1323439"/>
          </a:xfrm>
          <a:prstGeom prst="rect">
            <a:avLst/>
          </a:prstGeom>
          <a:noFill/>
        </p:spPr>
        <p:txBody>
          <a:bodyPr wrap="square" lIns="0" rtlCol="0">
            <a:spAutoFit/>
          </a:bodyPr>
          <a:lstStyle/>
          <a:p>
            <a:r>
              <a:rPr lang="en-US" sz="2000" dirty="0" smtClean="0">
                <a:latin typeface="+mj-lt"/>
                <a:ea typeface="Roboto Medium" charset="0"/>
                <a:cs typeface="Roboto Medium" charset="0"/>
              </a:rPr>
              <a:t>The </a:t>
            </a:r>
            <a:r>
              <a:rPr lang="en-US" sz="2000" dirty="0">
                <a:latin typeface="+mj-lt"/>
                <a:ea typeface="Roboto Medium" charset="0"/>
                <a:cs typeface="Roboto Medium" charset="0"/>
              </a:rPr>
              <a:t>coefficient of Hotel condition is significantly higher for </a:t>
            </a:r>
            <a:r>
              <a:rPr lang="en-US" sz="2000" dirty="0" smtClean="0">
                <a:latin typeface="+mj-lt"/>
                <a:ea typeface="Roboto Medium" charset="0"/>
                <a:cs typeface="Roboto Medium" charset="0"/>
              </a:rPr>
              <a:t>business </a:t>
            </a:r>
            <a:r>
              <a:rPr lang="en-US" sz="2000" dirty="0">
                <a:latin typeface="+mj-lt"/>
                <a:ea typeface="Roboto Medium" charset="0"/>
                <a:cs typeface="Roboto Medium" charset="0"/>
              </a:rPr>
              <a:t>customers than it is for </a:t>
            </a:r>
            <a:r>
              <a:rPr lang="en-US" sz="2000" dirty="0" smtClean="0">
                <a:latin typeface="+mj-lt"/>
                <a:ea typeface="Roboto Medium" charset="0"/>
                <a:cs typeface="Roboto Medium" charset="0"/>
              </a:rPr>
              <a:t>leisure customers.</a:t>
            </a:r>
            <a:endParaRPr lang="en-US" sz="2000" dirty="0">
              <a:latin typeface="+mj-lt"/>
              <a:ea typeface="Roboto Medium" charset="0"/>
              <a:cs typeface="Roboto Medium" charset="0"/>
            </a:endParaRPr>
          </a:p>
        </p:txBody>
      </p:sp>
      <p:sp>
        <p:nvSpPr>
          <p:cNvPr id="22" name="TextBox 21"/>
          <p:cNvSpPr txBox="1"/>
          <p:nvPr/>
        </p:nvSpPr>
        <p:spPr>
          <a:xfrm>
            <a:off x="7283668" y="744341"/>
            <a:ext cx="5043943" cy="1865126"/>
          </a:xfrm>
          <a:prstGeom prst="rect">
            <a:avLst/>
          </a:prstGeom>
          <a:noFill/>
        </p:spPr>
        <p:txBody>
          <a:bodyPr wrap="square" lIns="0" rtlCol="0">
            <a:spAutoFit/>
          </a:bodyPr>
          <a:lstStyle/>
          <a:p>
            <a:pPr>
              <a:lnSpc>
                <a:spcPct val="80000"/>
              </a:lnSpc>
            </a:pPr>
            <a:r>
              <a:rPr lang="en-US" sz="4800" b="1" dirty="0" smtClean="0">
                <a:solidFill>
                  <a:srgbClr val="FF3300"/>
                </a:solidFill>
                <a:latin typeface="+mj-lt"/>
                <a:ea typeface="Bebas Neue" charset="0"/>
                <a:cs typeface="Bebas Neue" charset="0"/>
              </a:rPr>
              <a:t>Analyzing </a:t>
            </a:r>
          </a:p>
          <a:p>
            <a:pPr>
              <a:lnSpc>
                <a:spcPct val="80000"/>
              </a:lnSpc>
            </a:pPr>
            <a:r>
              <a:rPr lang="en-US" sz="4800" b="1" dirty="0" smtClean="0">
                <a:solidFill>
                  <a:srgbClr val="FF3300"/>
                </a:solidFill>
                <a:latin typeface="+mj-lt"/>
                <a:ea typeface="Bebas Neue" charset="0"/>
                <a:cs typeface="Bebas Neue" charset="0"/>
              </a:rPr>
              <a:t>Coefficients of Variables</a:t>
            </a:r>
            <a:endParaRPr lang="en-US" sz="4800" b="1" dirty="0">
              <a:solidFill>
                <a:srgbClr val="FF3300"/>
              </a:solidFill>
              <a:latin typeface="+mj-lt"/>
              <a:ea typeface="Bebas Neue" charset="0"/>
              <a:cs typeface="Bebas Neue" charset="0"/>
            </a:endParaRPr>
          </a:p>
        </p:txBody>
      </p:sp>
      <p:pic>
        <p:nvPicPr>
          <p:cNvPr id="20482" name="Picture 2" descr="https://lh4.googleusercontent.com/ESjA0PvZq3NHMBgZZyWvdTqO8pYIGnXLojU0DVOj3XTLEYP6_t4bIq4Npq3prORIvnQDl7nnLz_zAyyZqvD3QpZlb6Yz2qmzG9GJSx9_93R4LwKHqt1-Mn4VkG3tF-dNf-vZ_v3J"/>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414" y="157964"/>
            <a:ext cx="6537434" cy="638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328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s://lh3.googleusercontent.com/JkqF3OEKsPiFJ_43ErxaiBLIUX9hZci6ExHowjDyPzdrrJB59mOR0xvZbl6mX_Lc9VwiRUl_mkTBLSplc0uxYc2AXdkqqOfCS3XpQtezqBA5TMBXHchqdUAO9y9c3ToAI-qW6p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867" y="567559"/>
            <a:ext cx="3996354" cy="5340997"/>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lh6.googleusercontent.com/C9qJZoPMjmLaIZ5GRIiFZEEYfITSLSsAO4ZSX_QtSRg4uSCZ5MUNy1qQo05Z8ZzagKNB20atvISpaDQGs9ocJOGQ9-Ir1zxpgr6Qwoutu8vtShc_MRfDSWltZ9oJGbOXY8RyoA0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4028" y="515007"/>
            <a:ext cx="4265362" cy="56440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13455" y="705931"/>
            <a:ext cx="2280745" cy="6001643"/>
          </a:xfrm>
          <a:prstGeom prst="rect">
            <a:avLst/>
          </a:prstGeom>
          <a:noFill/>
        </p:spPr>
        <p:txBody>
          <a:bodyPr wrap="square" rtlCol="0">
            <a:spAutoFit/>
          </a:bodyPr>
          <a:lstStyle/>
          <a:p>
            <a:r>
              <a:rPr lang="en-US" sz="1600" dirty="0" smtClean="0">
                <a:solidFill>
                  <a:srgbClr val="FF3300"/>
                </a:solidFill>
              </a:rPr>
              <a:t>Most business customers </a:t>
            </a:r>
            <a:r>
              <a:rPr lang="en-US" sz="1600" dirty="0">
                <a:solidFill>
                  <a:srgbClr val="FF3300"/>
                </a:solidFill>
              </a:rPr>
              <a:t>were promoters in instances when there was no casino in the hotel. </a:t>
            </a:r>
            <a:endParaRPr lang="en-US" sz="1600" dirty="0" smtClean="0">
              <a:solidFill>
                <a:srgbClr val="FF3300"/>
              </a:solidFill>
            </a:endParaRPr>
          </a:p>
          <a:p>
            <a:endParaRPr lang="en-US" sz="1600" dirty="0">
              <a:solidFill>
                <a:srgbClr val="FF3300"/>
              </a:solidFill>
            </a:endParaRPr>
          </a:p>
          <a:p>
            <a:endParaRPr lang="en-US" sz="1600" dirty="0" smtClean="0">
              <a:solidFill>
                <a:srgbClr val="FF3300"/>
              </a:solidFill>
            </a:endParaRPr>
          </a:p>
          <a:p>
            <a:endParaRPr lang="en-US" sz="1600" dirty="0">
              <a:solidFill>
                <a:srgbClr val="FF3300"/>
              </a:solidFill>
            </a:endParaRPr>
          </a:p>
          <a:p>
            <a:endParaRPr lang="en-US" sz="1600" dirty="0" smtClean="0">
              <a:solidFill>
                <a:srgbClr val="FF3300"/>
              </a:solidFill>
            </a:endParaRPr>
          </a:p>
          <a:p>
            <a:endParaRPr lang="en-US" sz="1600" dirty="0">
              <a:solidFill>
                <a:srgbClr val="FF3300"/>
              </a:solidFill>
            </a:endParaRPr>
          </a:p>
          <a:p>
            <a:endParaRPr lang="en-US" sz="1600" dirty="0" smtClean="0">
              <a:solidFill>
                <a:srgbClr val="FF3300"/>
              </a:solidFill>
            </a:endParaRPr>
          </a:p>
          <a:p>
            <a:endParaRPr lang="en-US" sz="1600" dirty="0">
              <a:solidFill>
                <a:srgbClr val="FF3300"/>
              </a:solidFill>
            </a:endParaRPr>
          </a:p>
          <a:p>
            <a:endParaRPr lang="en-US" sz="1600" dirty="0" smtClean="0">
              <a:solidFill>
                <a:srgbClr val="FF3300"/>
              </a:solidFill>
            </a:endParaRPr>
          </a:p>
          <a:p>
            <a:r>
              <a:rPr lang="en-US" sz="1600" dirty="0" smtClean="0">
                <a:solidFill>
                  <a:srgbClr val="FF3300"/>
                </a:solidFill>
              </a:rPr>
              <a:t>On </a:t>
            </a:r>
            <a:r>
              <a:rPr lang="en-US" sz="1600" dirty="0">
                <a:solidFill>
                  <a:srgbClr val="FF3300"/>
                </a:solidFill>
              </a:rPr>
              <a:t>the other hand, leisure customers react positively to the presence of a casino in the hotel in </a:t>
            </a:r>
            <a:r>
              <a:rPr lang="en-US" sz="1600" dirty="0" smtClean="0">
                <a:solidFill>
                  <a:srgbClr val="FF3300"/>
                </a:solidFill>
              </a:rPr>
              <a:t>their </a:t>
            </a:r>
            <a:r>
              <a:rPr lang="en-US" sz="1600" dirty="0">
                <a:solidFill>
                  <a:srgbClr val="FF3300"/>
                </a:solidFill>
              </a:rPr>
              <a:t>decision to recommend the hotel and their overall satisfaction from it.</a:t>
            </a:r>
          </a:p>
          <a:p>
            <a:r>
              <a:rPr lang="en-US" sz="1600" dirty="0">
                <a:solidFill>
                  <a:srgbClr val="FF3300"/>
                </a:solidFill>
              </a:rPr>
              <a:t/>
            </a:r>
            <a:br>
              <a:rPr lang="en-US" sz="1600" dirty="0">
                <a:solidFill>
                  <a:srgbClr val="FF3300"/>
                </a:solidFill>
              </a:rPr>
            </a:br>
            <a:endParaRPr lang="en-US" sz="1600" dirty="0">
              <a:solidFill>
                <a:srgbClr val="FF3300"/>
              </a:solidFill>
            </a:endParaRPr>
          </a:p>
        </p:txBody>
      </p:sp>
    </p:spTree>
    <p:extLst>
      <p:ext uri="{BB962C8B-B14F-4D97-AF65-F5344CB8AC3E}">
        <p14:creationId xmlns:p14="http://schemas.microsoft.com/office/powerpoint/2010/main" val="835421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637" y="198550"/>
            <a:ext cx="5873797" cy="683264"/>
          </a:xfrm>
          <a:prstGeom prst="rect">
            <a:avLst/>
          </a:prstGeom>
          <a:noFill/>
        </p:spPr>
        <p:txBody>
          <a:bodyPr wrap="square" lIns="0" rtlCol="0">
            <a:spAutoFit/>
          </a:bodyPr>
          <a:lstStyle/>
          <a:p>
            <a:pPr>
              <a:lnSpc>
                <a:spcPct val="80000"/>
              </a:lnSpc>
            </a:pPr>
            <a:r>
              <a:rPr lang="en-US" sz="4800" b="1" dirty="0" smtClean="0">
                <a:solidFill>
                  <a:srgbClr val="FF0000"/>
                </a:solidFill>
                <a:latin typeface="+mj-lt"/>
                <a:ea typeface="Bebas Neue" charset="0"/>
                <a:cs typeface="Bebas Neue" charset="0"/>
              </a:rPr>
              <a:t>Recommendations</a:t>
            </a:r>
            <a:endParaRPr lang="en-US" sz="4800" b="1" dirty="0">
              <a:solidFill>
                <a:srgbClr val="FF0000"/>
              </a:solidFill>
              <a:latin typeface="+mj-lt"/>
              <a:ea typeface="Bebas Neue" charset="0"/>
              <a:cs typeface="Bebas Neue" charset="0"/>
            </a:endParaRPr>
          </a:p>
        </p:txBody>
      </p:sp>
      <p:sp>
        <p:nvSpPr>
          <p:cNvPr id="5" name="TextBox 4"/>
          <p:cNvSpPr txBox="1"/>
          <p:nvPr/>
        </p:nvSpPr>
        <p:spPr>
          <a:xfrm>
            <a:off x="2348103" y="1674253"/>
            <a:ext cx="5778466" cy="4832092"/>
          </a:xfrm>
          <a:prstGeom prst="rect">
            <a:avLst/>
          </a:prstGeom>
          <a:noFill/>
        </p:spPr>
        <p:txBody>
          <a:bodyPr wrap="square" lIns="0" rtlCol="0">
            <a:spAutoFit/>
          </a:bodyPr>
          <a:lstStyle/>
          <a:p>
            <a:r>
              <a:rPr lang="en-US" sz="1400" dirty="0"/>
              <a:t>Hyatt should try to cater most of its services towards the </a:t>
            </a:r>
            <a:r>
              <a:rPr lang="en-US" sz="1400" b="1" dirty="0"/>
              <a:t>preferences of business customers</a:t>
            </a:r>
            <a:r>
              <a:rPr lang="en-US" sz="1400" dirty="0"/>
              <a:t>. Since a whopping majority of Hyatt’s guests are travelling for business purposes, it may be a good idea to add amenities that business customers prefer such as a mini bar, golfing facility etc.</a:t>
            </a:r>
            <a:endParaRPr lang="en-US" sz="1400" dirty="0"/>
          </a:p>
          <a:p>
            <a:r>
              <a:rPr lang="en-US" sz="1400" dirty="0"/>
              <a:t/>
            </a:r>
            <a:br>
              <a:rPr lang="en-US" sz="1400" dirty="0"/>
            </a:br>
            <a:r>
              <a:rPr lang="en-US" sz="1400" dirty="0"/>
              <a:t>Offer </a:t>
            </a:r>
            <a:r>
              <a:rPr lang="en-US" sz="1400" b="1" dirty="0"/>
              <a:t>Casino facilities </a:t>
            </a:r>
            <a:r>
              <a:rPr lang="en-US" sz="1400" dirty="0"/>
              <a:t>in areas where Hyatt receives more </a:t>
            </a:r>
            <a:r>
              <a:rPr lang="en-US" sz="1400" b="1" dirty="0"/>
              <a:t>Leisure guests</a:t>
            </a:r>
            <a:r>
              <a:rPr lang="en-US" sz="1400" dirty="0"/>
              <a:t>. The </a:t>
            </a:r>
            <a:r>
              <a:rPr lang="en-US" sz="1400" dirty="0" err="1"/>
              <a:t>ARules</a:t>
            </a:r>
            <a:r>
              <a:rPr lang="en-US" sz="1400" dirty="0"/>
              <a:t> analysis above showed how leisure customers prefer casinos more so than business customers.</a:t>
            </a:r>
            <a:endParaRPr lang="en-US" sz="1400" dirty="0"/>
          </a:p>
          <a:p>
            <a:r>
              <a:rPr lang="en-US" sz="1400" dirty="0"/>
              <a:t/>
            </a:r>
            <a:br>
              <a:rPr lang="en-US" sz="1400" dirty="0"/>
            </a:br>
            <a:r>
              <a:rPr lang="en-US" sz="1400" dirty="0"/>
              <a:t>As we saw from our analysis above, </a:t>
            </a:r>
            <a:r>
              <a:rPr lang="en-US" sz="1400" b="1" dirty="0"/>
              <a:t>business customers value hotel conditions more so than leisure customers</a:t>
            </a:r>
            <a:r>
              <a:rPr lang="en-US" sz="1400" dirty="0"/>
              <a:t>. In areas with a very high percentage of guests visiting for business, Hyatt should improve hotel conditions for hotels that need such improvement, and maintain good hotel conditions where available. This change can make significant strides in boosting the net promoter score. </a:t>
            </a:r>
            <a:endParaRPr lang="en-US" sz="1400" dirty="0"/>
          </a:p>
          <a:p>
            <a:r>
              <a:rPr lang="en-US" sz="1400" dirty="0"/>
              <a:t/>
            </a:r>
            <a:br>
              <a:rPr lang="en-US" sz="1400" dirty="0"/>
            </a:br>
            <a:r>
              <a:rPr lang="en-US" sz="1400" dirty="0"/>
              <a:t>Continue offering high </a:t>
            </a:r>
            <a:r>
              <a:rPr lang="en-US" sz="1400" b="1" dirty="0"/>
              <a:t>Guest Room hospitality, good customer service, staff’s level of care, good hotel conditions and tranquility</a:t>
            </a:r>
            <a:r>
              <a:rPr lang="en-US" sz="1400" dirty="0"/>
              <a:t> in its hotels. The analysis has shown that these five factors have the most significant impact on the hotel’s NPS.</a:t>
            </a:r>
            <a:endParaRPr lang="en-US" sz="1400" dirty="0"/>
          </a:p>
          <a:p>
            <a:r>
              <a:rPr lang="en-US" sz="1400" dirty="0"/>
              <a:t/>
            </a:r>
            <a:br>
              <a:rPr lang="en-US" sz="1400" dirty="0"/>
            </a:br>
            <a:endParaRPr lang="en-US" sz="1400" dirty="0">
              <a:solidFill>
                <a:srgbClr val="FF3300"/>
              </a:solidFill>
            </a:endParaRPr>
          </a:p>
        </p:txBody>
      </p:sp>
    </p:spTree>
    <p:extLst>
      <p:ext uri="{BB962C8B-B14F-4D97-AF65-F5344CB8AC3E}">
        <p14:creationId xmlns:p14="http://schemas.microsoft.com/office/powerpoint/2010/main" val="3733226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9933"/>
        </a:solidFill>
        <a:effectLst/>
      </p:bgPr>
    </p:bg>
    <p:spTree>
      <p:nvGrpSpPr>
        <p:cNvPr id="1" name=""/>
        <p:cNvGrpSpPr/>
        <p:nvPr/>
      </p:nvGrpSpPr>
      <p:grpSpPr>
        <a:xfrm>
          <a:off x="0" y="0"/>
          <a:ext cx="0" cy="0"/>
          <a:chOff x="0" y="0"/>
          <a:chExt cx="0" cy="0"/>
        </a:xfrm>
      </p:grpSpPr>
      <p:sp>
        <p:nvSpPr>
          <p:cNvPr id="3" name="TextBox 2"/>
          <p:cNvSpPr txBox="1"/>
          <p:nvPr/>
        </p:nvSpPr>
        <p:spPr>
          <a:xfrm>
            <a:off x="2218944" y="2231136"/>
            <a:ext cx="7510272" cy="1569660"/>
          </a:xfrm>
          <a:prstGeom prst="rect">
            <a:avLst/>
          </a:prstGeom>
          <a:noFill/>
        </p:spPr>
        <p:txBody>
          <a:bodyPr wrap="square" rtlCol="0">
            <a:spAutoFit/>
          </a:bodyPr>
          <a:lstStyle/>
          <a:p>
            <a:pPr algn="ctr"/>
            <a:r>
              <a:rPr lang="en-US" sz="9600" dirty="0" smtClean="0"/>
              <a:t>THANK YOU</a:t>
            </a:r>
            <a:endParaRPr lang="en-US" sz="9600" dirty="0"/>
          </a:p>
        </p:txBody>
      </p:sp>
    </p:spTree>
    <p:extLst>
      <p:ext uri="{BB962C8B-B14F-4D97-AF65-F5344CB8AC3E}">
        <p14:creationId xmlns:p14="http://schemas.microsoft.com/office/powerpoint/2010/main" val="2008195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8208" y="3712037"/>
            <a:ext cx="5898814" cy="830997"/>
          </a:xfrm>
          <a:prstGeom prst="rect">
            <a:avLst/>
          </a:prstGeom>
          <a:noFill/>
        </p:spPr>
        <p:txBody>
          <a:bodyPr wrap="square" rtlCol="0">
            <a:spAutoFit/>
          </a:bodyPr>
          <a:lstStyle/>
          <a:p>
            <a:endParaRPr lang="en-US" sz="2400" dirty="0" smtClean="0">
              <a:solidFill>
                <a:srgbClr val="FF3300"/>
              </a:solidFill>
              <a:latin typeface="+mj-lt"/>
            </a:endParaRPr>
          </a:p>
          <a:p>
            <a:r>
              <a:rPr lang="en-US" sz="2400" dirty="0" smtClean="0">
                <a:solidFill>
                  <a:srgbClr val="FF3300"/>
                </a:solidFill>
                <a:latin typeface="+mj-lt"/>
              </a:rPr>
              <a:t>Focused analysis on Hyatt’s US locations</a:t>
            </a:r>
            <a:endParaRPr lang="en-US" sz="2400" kern="1200" dirty="0">
              <a:solidFill>
                <a:srgbClr val="FF3300"/>
              </a:solidFill>
              <a:latin typeface="+mj-lt"/>
            </a:endParaRPr>
          </a:p>
        </p:txBody>
      </p:sp>
      <p:pic>
        <p:nvPicPr>
          <p:cNvPr id="2050" name="Picture 2" descr="https://lh6.googleusercontent.com/hqo59dVIkGH5wVHRxtRXKFYST9zcc4KVExfVZMYU-5Fh_sKkPT7BD2rLixnv4FguRCc7DP_MB5Fe0dDphyJ-p-SsIoKml7k_9T9b7ITYhaCAFqTQAW1ewJiZJjFqUm2ZbCvJ66U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5605" y="927476"/>
            <a:ext cx="5324201" cy="31715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13104" y="4835994"/>
            <a:ext cx="8650014" cy="1938992"/>
          </a:xfrm>
          <a:prstGeom prst="rect">
            <a:avLst/>
          </a:prstGeom>
          <a:noFill/>
        </p:spPr>
        <p:txBody>
          <a:bodyPr wrap="square" rtlCol="0">
            <a:spAutoFit/>
          </a:bodyPr>
          <a:lstStyle/>
          <a:p>
            <a:r>
              <a:rPr lang="en-US" sz="2400" kern="1200" dirty="0" smtClean="0">
                <a:solidFill>
                  <a:srgbClr val="FF3300"/>
                </a:solidFill>
                <a:latin typeface="+mj-lt"/>
              </a:rPr>
              <a:t>Analyzed data for months:</a:t>
            </a:r>
            <a:r>
              <a:rPr lang="en-US" sz="2400" dirty="0" smtClean="0">
                <a:solidFill>
                  <a:srgbClr val="FF3300"/>
                </a:solidFill>
              </a:rPr>
              <a:t> January,</a:t>
            </a:r>
            <a:r>
              <a:rPr lang="en-US" sz="2400" kern="1200" dirty="0" smtClean="0">
                <a:solidFill>
                  <a:srgbClr val="FF3300"/>
                </a:solidFill>
                <a:latin typeface="+mj-lt"/>
              </a:rPr>
              <a:t> April, May and December </a:t>
            </a:r>
          </a:p>
          <a:p>
            <a:endParaRPr lang="en-US" sz="2400" kern="1200" dirty="0" smtClean="0">
              <a:solidFill>
                <a:srgbClr val="FF3300"/>
              </a:solidFill>
              <a:latin typeface="+mj-lt"/>
            </a:endParaRPr>
          </a:p>
          <a:p>
            <a:r>
              <a:rPr lang="en-US" sz="2400" kern="1200" dirty="0" smtClean="0">
                <a:solidFill>
                  <a:srgbClr val="FF3300"/>
                </a:solidFill>
                <a:latin typeface="+mj-lt"/>
              </a:rPr>
              <a:t>Divided guests into two categories: Business and Leisure</a:t>
            </a:r>
          </a:p>
          <a:p>
            <a:endParaRPr lang="en-US" sz="2400" dirty="0">
              <a:solidFill>
                <a:srgbClr val="FF3300"/>
              </a:solidFill>
              <a:latin typeface="+mj-lt"/>
            </a:endParaRPr>
          </a:p>
          <a:p>
            <a:r>
              <a:rPr lang="en-US" sz="2400" dirty="0" smtClean="0">
                <a:solidFill>
                  <a:srgbClr val="FF3300"/>
                </a:solidFill>
                <a:latin typeface="+mj-lt"/>
              </a:rPr>
              <a:t>Focused on hotels in New York and California</a:t>
            </a:r>
            <a:endParaRPr lang="en-US" sz="2400" kern="1200" dirty="0">
              <a:solidFill>
                <a:srgbClr val="FF3300"/>
              </a:solidFill>
              <a:latin typeface="+mj-lt"/>
            </a:endParaRPr>
          </a:p>
        </p:txBody>
      </p:sp>
      <p:sp>
        <p:nvSpPr>
          <p:cNvPr id="2" name="TextBox 1"/>
          <p:cNvSpPr txBox="1"/>
          <p:nvPr/>
        </p:nvSpPr>
        <p:spPr>
          <a:xfrm>
            <a:off x="2848303" y="252248"/>
            <a:ext cx="6138042" cy="584775"/>
          </a:xfrm>
          <a:prstGeom prst="rect">
            <a:avLst/>
          </a:prstGeom>
          <a:noFill/>
        </p:spPr>
        <p:txBody>
          <a:bodyPr wrap="square" rtlCol="0">
            <a:spAutoFit/>
          </a:bodyPr>
          <a:lstStyle/>
          <a:p>
            <a:pPr algn="ctr"/>
            <a:r>
              <a:rPr lang="en-US" sz="3200" dirty="0" smtClean="0"/>
              <a:t>DATA SELECTION</a:t>
            </a:r>
            <a:endParaRPr lang="en-US" sz="3200" dirty="0"/>
          </a:p>
        </p:txBody>
      </p:sp>
    </p:spTree>
    <p:extLst>
      <p:ext uri="{BB962C8B-B14F-4D97-AF65-F5344CB8AC3E}">
        <p14:creationId xmlns:p14="http://schemas.microsoft.com/office/powerpoint/2010/main" val="984452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1"/>
          </p:nvPr>
        </p:nvPicPr>
        <p:blipFill rotWithShape="1">
          <a:blip r:embed="rId2" cstate="print">
            <a:extLst>
              <a:ext uri="{28A0092B-C50C-407E-A947-70E740481C1C}">
                <a14:useLocalDpi xmlns:a14="http://schemas.microsoft.com/office/drawing/2010/main" val="0"/>
              </a:ext>
            </a:extLst>
          </a:blip>
          <a:srcRect t="2533" r="46071" b="24777"/>
          <a:stretch/>
        </p:blipFill>
        <p:spPr>
          <a:xfrm>
            <a:off x="5130363" y="1662726"/>
            <a:ext cx="6388975" cy="4843177"/>
          </a:xfrm>
        </p:spPr>
      </p:pic>
      <p:sp>
        <p:nvSpPr>
          <p:cNvPr id="12" name="TextBox 11"/>
          <p:cNvSpPr txBox="1"/>
          <p:nvPr/>
        </p:nvSpPr>
        <p:spPr>
          <a:xfrm>
            <a:off x="914400" y="1726766"/>
            <a:ext cx="4152899" cy="1920526"/>
          </a:xfrm>
          <a:prstGeom prst="rect">
            <a:avLst/>
          </a:prstGeom>
          <a:noFill/>
        </p:spPr>
        <p:txBody>
          <a:bodyPr wrap="square" lIns="0" rIns="0" rtlCol="0">
            <a:spAutoFit/>
          </a:bodyPr>
          <a:lstStyle/>
          <a:p>
            <a:pPr>
              <a:lnSpc>
                <a:spcPct val="90000"/>
              </a:lnSpc>
            </a:pPr>
            <a:r>
              <a:rPr lang="en-US" sz="4400" dirty="0" smtClean="0">
                <a:latin typeface="+mj-lt"/>
              </a:rPr>
              <a:t>Data Modelling </a:t>
            </a:r>
          </a:p>
          <a:p>
            <a:pPr>
              <a:lnSpc>
                <a:spcPct val="90000"/>
              </a:lnSpc>
            </a:pPr>
            <a:r>
              <a:rPr lang="en-US" sz="4400" dirty="0" smtClean="0">
                <a:latin typeface="+mj-lt"/>
              </a:rPr>
              <a:t>Techniques Used</a:t>
            </a:r>
            <a:endParaRPr lang="en-US" sz="4400" dirty="0">
              <a:latin typeface="+mj-lt"/>
            </a:endParaRPr>
          </a:p>
        </p:txBody>
      </p:sp>
      <p:sp>
        <p:nvSpPr>
          <p:cNvPr id="13" name="TextBox 12"/>
          <p:cNvSpPr txBox="1"/>
          <p:nvPr/>
        </p:nvSpPr>
        <p:spPr>
          <a:xfrm>
            <a:off x="914401" y="3839164"/>
            <a:ext cx="3546282" cy="1892826"/>
          </a:xfrm>
          <a:prstGeom prst="rect">
            <a:avLst/>
          </a:prstGeom>
          <a:noFill/>
        </p:spPr>
        <p:txBody>
          <a:bodyPr wrap="square" lIns="0" rIns="0" rtlCol="0">
            <a:spAutoFit/>
          </a:bodyPr>
          <a:lstStyle/>
          <a:p>
            <a:pPr marL="285750" indent="-285750">
              <a:lnSpc>
                <a:spcPct val="130000"/>
              </a:lnSpc>
              <a:buFont typeface="Wingdings" panose="05000000000000000000" pitchFamily="2" charset="2"/>
              <a:buChar char="Ø"/>
            </a:pPr>
            <a:r>
              <a:rPr lang="en-US" dirty="0" smtClean="0">
                <a:solidFill>
                  <a:srgbClr val="FF0000">
                    <a:alpha val="70000"/>
                  </a:srgbClr>
                </a:solidFill>
              </a:rPr>
              <a:t>Linear</a:t>
            </a:r>
            <a:r>
              <a:rPr lang="en-US" dirty="0" smtClean="0">
                <a:solidFill>
                  <a:srgbClr val="FF3300">
                    <a:alpha val="70000"/>
                  </a:srgbClr>
                </a:solidFill>
              </a:rPr>
              <a:t> Modelling</a:t>
            </a:r>
          </a:p>
          <a:p>
            <a:pPr marL="285750" indent="-285750">
              <a:lnSpc>
                <a:spcPct val="130000"/>
              </a:lnSpc>
              <a:buFont typeface="Wingdings" panose="05000000000000000000" pitchFamily="2" charset="2"/>
              <a:buChar char="Ø"/>
            </a:pPr>
            <a:r>
              <a:rPr lang="en-US" dirty="0" smtClean="0">
                <a:solidFill>
                  <a:srgbClr val="FF3300">
                    <a:alpha val="70000"/>
                  </a:srgbClr>
                </a:solidFill>
              </a:rPr>
              <a:t>Association Rules</a:t>
            </a:r>
          </a:p>
          <a:p>
            <a:pPr marL="285750" indent="-285750">
              <a:lnSpc>
                <a:spcPct val="130000"/>
              </a:lnSpc>
              <a:buFont typeface="Wingdings" panose="05000000000000000000" pitchFamily="2" charset="2"/>
              <a:buChar char="Ø"/>
            </a:pPr>
            <a:r>
              <a:rPr lang="en-US" dirty="0" smtClean="0">
                <a:solidFill>
                  <a:srgbClr val="FF3300">
                    <a:alpha val="70000"/>
                  </a:srgbClr>
                </a:solidFill>
              </a:rPr>
              <a:t>Support Vector Machines (SVM)</a:t>
            </a:r>
          </a:p>
          <a:p>
            <a:pPr marL="285750" indent="-285750">
              <a:lnSpc>
                <a:spcPct val="130000"/>
              </a:lnSpc>
              <a:buFont typeface="Wingdings" panose="05000000000000000000" pitchFamily="2" charset="2"/>
              <a:buChar char="Ø"/>
            </a:pPr>
            <a:r>
              <a:rPr lang="en-US" dirty="0" smtClean="0">
                <a:solidFill>
                  <a:srgbClr val="FF3300">
                    <a:alpha val="70000"/>
                  </a:srgbClr>
                </a:solidFill>
              </a:rPr>
              <a:t>Naive Bayes</a:t>
            </a:r>
          </a:p>
        </p:txBody>
      </p:sp>
    </p:spTree>
    <p:extLst>
      <p:ext uri="{BB962C8B-B14F-4D97-AF65-F5344CB8AC3E}">
        <p14:creationId xmlns:p14="http://schemas.microsoft.com/office/powerpoint/2010/main" val="1901483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99678" y="1623412"/>
            <a:ext cx="4092498" cy="523220"/>
          </a:xfrm>
          <a:prstGeom prst="rect">
            <a:avLst/>
          </a:prstGeom>
          <a:noFill/>
        </p:spPr>
        <p:txBody>
          <a:bodyPr wrap="square" lIns="0" rtlCol="0">
            <a:spAutoFit/>
          </a:bodyPr>
          <a:lstStyle/>
          <a:p>
            <a:r>
              <a:rPr lang="en-US" sz="1400" dirty="0">
                <a:ea typeface="Roboto Light" charset="0"/>
                <a:cs typeface="Roboto Light" charset="0"/>
              </a:rPr>
              <a:t>NPS = Percentage of promoters - Percentage of detractors</a:t>
            </a:r>
          </a:p>
        </p:txBody>
      </p:sp>
      <p:cxnSp>
        <p:nvCxnSpPr>
          <p:cNvPr id="5" name="Straight Connector 4"/>
          <p:cNvCxnSpPr/>
          <p:nvPr/>
        </p:nvCxnSpPr>
        <p:spPr>
          <a:xfrm>
            <a:off x="2999678" y="1405050"/>
            <a:ext cx="8184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99678" y="921737"/>
            <a:ext cx="7111274" cy="523220"/>
          </a:xfrm>
          <a:prstGeom prst="rect">
            <a:avLst/>
          </a:prstGeom>
          <a:noFill/>
        </p:spPr>
        <p:txBody>
          <a:bodyPr wrap="square" lIns="0" rtlCol="0">
            <a:spAutoFit/>
          </a:bodyPr>
          <a:lstStyle/>
          <a:p>
            <a:r>
              <a:rPr lang="en-US" sz="1400" dirty="0" smtClean="0">
                <a:ea typeface="Roboto Light" charset="0"/>
                <a:cs typeface="Roboto Light" charset="0"/>
              </a:rPr>
              <a:t>Net Promoter </a:t>
            </a:r>
            <a:r>
              <a:rPr lang="en-US" sz="1400" dirty="0">
                <a:ea typeface="Roboto Light" charset="0"/>
                <a:cs typeface="Roboto Light" charset="0"/>
              </a:rPr>
              <a:t>S</a:t>
            </a:r>
            <a:r>
              <a:rPr lang="en-US" sz="1400" dirty="0" smtClean="0">
                <a:ea typeface="Roboto Light" charset="0"/>
                <a:cs typeface="Roboto Light" charset="0"/>
              </a:rPr>
              <a:t>core measures </a:t>
            </a:r>
            <a:r>
              <a:rPr lang="en-US" sz="1400" dirty="0">
                <a:ea typeface="Roboto Light" charset="0"/>
                <a:cs typeface="Roboto Light" charset="0"/>
              </a:rPr>
              <a:t>a customer's willingness to recommend a company or entity’s products to other </a:t>
            </a:r>
            <a:r>
              <a:rPr lang="en-US" sz="1400" dirty="0" smtClean="0">
                <a:ea typeface="Roboto Light" charset="0"/>
                <a:cs typeface="Roboto Light" charset="0"/>
              </a:rPr>
              <a:t>people.</a:t>
            </a:r>
            <a:endParaRPr lang="en-US" sz="1400" dirty="0">
              <a:ea typeface="Roboto Light" charset="0"/>
              <a:cs typeface="Roboto Light" charset="0"/>
            </a:endParaRPr>
          </a:p>
        </p:txBody>
      </p:sp>
      <p:cxnSp>
        <p:nvCxnSpPr>
          <p:cNvPr id="10" name="Straight Connector 9"/>
          <p:cNvCxnSpPr/>
          <p:nvPr/>
        </p:nvCxnSpPr>
        <p:spPr>
          <a:xfrm>
            <a:off x="2999678" y="3134301"/>
            <a:ext cx="8184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92176" y="3898382"/>
            <a:ext cx="4092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92176" y="3134301"/>
            <a:ext cx="4092498" cy="738664"/>
          </a:xfrm>
          <a:prstGeom prst="rect">
            <a:avLst/>
          </a:prstGeom>
          <a:noFill/>
        </p:spPr>
        <p:txBody>
          <a:bodyPr wrap="square" lIns="0" rtlCol="0">
            <a:spAutoFit/>
          </a:bodyPr>
          <a:lstStyle/>
          <a:p>
            <a:r>
              <a:rPr lang="en-US" sz="1400" dirty="0" smtClean="0">
                <a:latin typeface="+mj-lt"/>
                <a:ea typeface="Roboto Light" charset="0"/>
                <a:cs typeface="Roboto Light" charset="0"/>
              </a:rPr>
              <a:t>After calculating NPS for each state, we know that Arkansas has the highest NPS and Maryland has the lowest NPS.</a:t>
            </a:r>
            <a:endParaRPr lang="en-US" sz="1400" dirty="0">
              <a:latin typeface="+mj-lt"/>
              <a:ea typeface="Roboto Light" charset="0"/>
              <a:cs typeface="Roboto Light" charset="0"/>
            </a:endParaRPr>
          </a:p>
        </p:txBody>
      </p:sp>
      <p:sp>
        <p:nvSpPr>
          <p:cNvPr id="21" name="TextBox 20"/>
          <p:cNvSpPr txBox="1"/>
          <p:nvPr/>
        </p:nvSpPr>
        <p:spPr>
          <a:xfrm>
            <a:off x="798786" y="378372"/>
            <a:ext cx="10195035" cy="369332"/>
          </a:xfrm>
          <a:prstGeom prst="rect">
            <a:avLst/>
          </a:prstGeom>
          <a:noFill/>
        </p:spPr>
        <p:txBody>
          <a:bodyPr wrap="square" rtlCol="0">
            <a:spAutoFit/>
          </a:bodyPr>
          <a:lstStyle/>
          <a:p>
            <a:pPr algn="ctr"/>
            <a:r>
              <a:rPr lang="en-US" dirty="0" smtClean="0">
                <a:solidFill>
                  <a:srgbClr val="FF0000"/>
                </a:solidFill>
              </a:rPr>
              <a:t>NET PROMOTER SCORE FOR DIFFERENT STATES</a:t>
            </a:r>
            <a:endParaRPr lang="en-US" dirty="0">
              <a:solidFill>
                <a:srgbClr val="FF0000"/>
              </a:solidFill>
            </a:endParaRPr>
          </a:p>
        </p:txBody>
      </p:sp>
      <p:pic>
        <p:nvPicPr>
          <p:cNvPr id="5122" name="Picture 2" descr="https://lh6.googleusercontent.com/KwEe2vGF3p9wYIHrPERlUMhn2K5re-PCzjwhWwPkuO96e3sN6jaOdJjpkv4OYC7JeJ6gzKS_6PRodtoZrV7ETt64pXYvnS3MQrNtk4T-R3vpqi-Ya0q8SB1vkFD5UCUlky5W0Gs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2102" y="1629582"/>
            <a:ext cx="4552646" cy="11783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3.googleusercontent.com/AudpmI6fxi_vPd-D02SIcadeBk3pMfjpeLqItsbyGIQqjl61dom0rlh6yyUZF9kknyc8I0vyJybEtNs5GDhGXcXhwXcWBVhqxAhXvzz4mvDMTggIcyx1DxU2fWWn7Ql15gzhXuB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100" y="3334578"/>
            <a:ext cx="6119803" cy="334400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4.googleusercontent.com/8CtN_g-v_NNV2OPEOdMPEo04p1__HH8h0RTJSGtlgDBIRFhpe9nm2N3n8SwfcbGH9bgWAkaHS9W7WlWMthVvfoDhRXcz42lwrE787FDKdk3u8Zxdk1lsbPa00ZQUE0HQpVpzId6z"/>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102" y="3931323"/>
            <a:ext cx="4439228" cy="274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60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2"/>
          <p:cNvSpPr txBox="1">
            <a:spLocks/>
          </p:cNvSpPr>
          <p:nvPr/>
        </p:nvSpPr>
        <p:spPr>
          <a:xfrm>
            <a:off x="913360" y="1561625"/>
            <a:ext cx="5640209" cy="1477159"/>
          </a:xfrm>
          <a:prstGeom prst="rect">
            <a:avLst/>
          </a:prstGeom>
        </p:spPr>
        <p:txBody>
          <a:bodyPr lIns="0" rIns="0" anchor="t">
            <a:noAutofit/>
          </a:bodyPr>
          <a:lstStyle>
            <a:lvl1pPr algn="l" defTabSz="914400" rtl="0" eaLnBrk="1" latinLnBrk="0" hangingPunct="1">
              <a:lnSpc>
                <a:spcPct val="90000"/>
              </a:lnSpc>
              <a:spcBef>
                <a:spcPct val="0"/>
              </a:spcBef>
              <a:buNone/>
              <a:defRPr sz="4800" kern="1200">
                <a:solidFill>
                  <a:schemeClr val="tx1"/>
                </a:solidFill>
                <a:latin typeface="Montserrat" panose="00000500000000000000" pitchFamily="50" charset="0"/>
                <a:ea typeface="+mj-ea"/>
                <a:cs typeface="+mj-cs"/>
              </a:defRPr>
            </a:lvl1pPr>
          </a:lstStyle>
          <a:p>
            <a:r>
              <a:rPr lang="en-US" dirty="0" smtClean="0">
                <a:latin typeface="+mj-lt"/>
              </a:rPr>
              <a:t>NPS Type For </a:t>
            </a:r>
          </a:p>
          <a:p>
            <a:r>
              <a:rPr lang="en-US" dirty="0" smtClean="0">
                <a:latin typeface="+mj-lt"/>
              </a:rPr>
              <a:t>Hyatt</a:t>
            </a:r>
            <a:endParaRPr lang="en-US" dirty="0">
              <a:latin typeface="+mj-lt"/>
            </a:endParaRPr>
          </a:p>
        </p:txBody>
      </p:sp>
      <p:sp>
        <p:nvSpPr>
          <p:cNvPr id="130" name="TextBox 129"/>
          <p:cNvSpPr txBox="1"/>
          <p:nvPr/>
        </p:nvSpPr>
        <p:spPr>
          <a:xfrm>
            <a:off x="913360" y="4095575"/>
            <a:ext cx="4268284" cy="523220"/>
          </a:xfrm>
          <a:prstGeom prst="rect">
            <a:avLst/>
          </a:prstGeom>
          <a:noFill/>
        </p:spPr>
        <p:txBody>
          <a:bodyPr wrap="none" lIns="0" rIns="0" rtlCol="0">
            <a:spAutoFit/>
          </a:bodyPr>
          <a:lstStyle/>
          <a:p>
            <a:r>
              <a:rPr lang="en-US" sz="1400" b="1" spc="300" dirty="0" smtClean="0">
                <a:solidFill>
                  <a:srgbClr val="FF0000"/>
                </a:solidFill>
                <a:latin typeface="+mj-lt"/>
                <a:ea typeface="Source Sans Pro Semibold" charset="0"/>
                <a:cs typeface="Source Sans Pro Semibold" charset="0"/>
              </a:rPr>
              <a:t>NPS Type shows that clearly there </a:t>
            </a:r>
          </a:p>
          <a:p>
            <a:r>
              <a:rPr lang="en-US" sz="1400" b="1" spc="300" dirty="0" smtClean="0">
                <a:solidFill>
                  <a:srgbClr val="FF0000"/>
                </a:solidFill>
                <a:latin typeface="+mj-lt"/>
                <a:ea typeface="Source Sans Pro Semibold" charset="0"/>
                <a:cs typeface="Source Sans Pro Semibold" charset="0"/>
              </a:rPr>
              <a:t>are more number of promoters!!!</a:t>
            </a:r>
            <a:endParaRPr lang="en-US" sz="1400" b="1" spc="300" dirty="0">
              <a:solidFill>
                <a:srgbClr val="FF0000"/>
              </a:solidFill>
              <a:latin typeface="+mj-lt"/>
              <a:ea typeface="Source Sans Pro Semibold" charset="0"/>
              <a:cs typeface="Source Sans Pro Semibold" charset="0"/>
            </a:endParaRPr>
          </a:p>
        </p:txBody>
      </p:sp>
      <p:pic>
        <p:nvPicPr>
          <p:cNvPr id="1026" name="Picture 2" descr="https://lh6.googleusercontent.com/1F6VloxzGxIlPibc6q4EguNHgGCQgR3HT6v9Q8WjPY3DpwhhjBz73H1p7TmHcoiuOCDiqlPUqtF5camk9g71KWpSO0uiuH0xHRUHujTON9h7gFwHBt1p_Rscx8imQ4TMkxZtfj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7037" y="1765652"/>
            <a:ext cx="4857750"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423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9232" y="1169378"/>
            <a:ext cx="1116624" cy="1231106"/>
          </a:xfrm>
          <a:prstGeom prst="rect">
            <a:avLst/>
          </a:prstGeom>
          <a:noFill/>
        </p:spPr>
        <p:txBody>
          <a:bodyPr wrap="square" lIns="0" rIns="0" rtlCol="0">
            <a:spAutoFit/>
          </a:bodyPr>
          <a:lstStyle/>
          <a:p>
            <a:pPr>
              <a:lnSpc>
                <a:spcPct val="90000"/>
              </a:lnSpc>
            </a:pPr>
            <a:r>
              <a:rPr lang="en-US" sz="8000" smtClean="0">
                <a:solidFill>
                  <a:schemeClr val="bg1"/>
                </a:solidFill>
              </a:rPr>
              <a:t>S</a:t>
            </a:r>
            <a:endParaRPr lang="en-US" sz="8000" dirty="0">
              <a:solidFill>
                <a:schemeClr val="bg1"/>
              </a:solidFill>
            </a:endParaRPr>
          </a:p>
        </p:txBody>
      </p:sp>
      <p:sp>
        <p:nvSpPr>
          <p:cNvPr id="8" name="TextBox 7"/>
          <p:cNvSpPr txBox="1"/>
          <p:nvPr/>
        </p:nvSpPr>
        <p:spPr>
          <a:xfrm>
            <a:off x="914399" y="2919047"/>
            <a:ext cx="1688123" cy="1231106"/>
          </a:xfrm>
          <a:prstGeom prst="rect">
            <a:avLst/>
          </a:prstGeom>
          <a:noFill/>
        </p:spPr>
        <p:txBody>
          <a:bodyPr wrap="square" lIns="0" rIns="0" rtlCol="0">
            <a:spAutoFit/>
          </a:bodyPr>
          <a:lstStyle/>
          <a:p>
            <a:pPr>
              <a:lnSpc>
                <a:spcPct val="90000"/>
              </a:lnSpc>
            </a:pPr>
            <a:r>
              <a:rPr lang="en-US" sz="8000" dirty="0" smtClean="0">
                <a:solidFill>
                  <a:schemeClr val="bg1"/>
                </a:solidFill>
              </a:rPr>
              <a:t>W</a:t>
            </a:r>
            <a:endParaRPr lang="en-US" sz="8000" dirty="0">
              <a:solidFill>
                <a:schemeClr val="bg1"/>
              </a:solidFill>
            </a:endParaRPr>
          </a:p>
        </p:txBody>
      </p:sp>
      <p:sp>
        <p:nvSpPr>
          <p:cNvPr id="9" name="TextBox 8"/>
          <p:cNvSpPr txBox="1"/>
          <p:nvPr/>
        </p:nvSpPr>
        <p:spPr>
          <a:xfrm>
            <a:off x="2945424" y="2919047"/>
            <a:ext cx="1688123" cy="1231106"/>
          </a:xfrm>
          <a:prstGeom prst="rect">
            <a:avLst/>
          </a:prstGeom>
          <a:noFill/>
        </p:spPr>
        <p:txBody>
          <a:bodyPr wrap="square" lIns="0" rIns="0" rtlCol="0">
            <a:spAutoFit/>
          </a:bodyPr>
          <a:lstStyle/>
          <a:p>
            <a:pPr>
              <a:lnSpc>
                <a:spcPct val="90000"/>
              </a:lnSpc>
            </a:pPr>
            <a:r>
              <a:rPr lang="en-US" sz="8000" dirty="0" smtClean="0">
                <a:solidFill>
                  <a:schemeClr val="bg1"/>
                </a:solidFill>
              </a:rPr>
              <a:t>O</a:t>
            </a:r>
            <a:endParaRPr lang="en-US" sz="8000" dirty="0">
              <a:solidFill>
                <a:schemeClr val="bg1"/>
              </a:solidFill>
            </a:endParaRPr>
          </a:p>
        </p:txBody>
      </p:sp>
      <p:cxnSp>
        <p:nvCxnSpPr>
          <p:cNvPr id="12" name="Straight Connector 11"/>
          <p:cNvCxnSpPr/>
          <p:nvPr/>
        </p:nvCxnSpPr>
        <p:spPr>
          <a:xfrm>
            <a:off x="7914289" y="2629223"/>
            <a:ext cx="2259622"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14289" y="1587065"/>
            <a:ext cx="4152900" cy="903389"/>
          </a:xfrm>
          <a:prstGeom prst="rect">
            <a:avLst/>
          </a:prstGeom>
          <a:noFill/>
        </p:spPr>
        <p:txBody>
          <a:bodyPr wrap="square" lIns="0" rIns="0" rtlCol="0">
            <a:spAutoFit/>
          </a:bodyPr>
          <a:lstStyle/>
          <a:p>
            <a:pPr>
              <a:lnSpc>
                <a:spcPct val="130000"/>
              </a:lnSpc>
            </a:pPr>
            <a:r>
              <a:rPr lang="en-US" sz="1400" dirty="0"/>
              <a:t>I</a:t>
            </a:r>
            <a:r>
              <a:rPr lang="en-US" sz="1400" dirty="0" smtClean="0"/>
              <a:t>t </a:t>
            </a:r>
            <a:r>
              <a:rPr lang="en-US" sz="1400" dirty="0"/>
              <a:t>is an attempt to explain the changes in a continuous variable as a result of changes in other (predictor) variables</a:t>
            </a:r>
            <a:endParaRPr lang="en-US" sz="1400" dirty="0">
              <a:solidFill>
                <a:schemeClr val="tx1">
                  <a:alpha val="70000"/>
                </a:schemeClr>
              </a:solidFill>
            </a:endParaRPr>
          </a:p>
        </p:txBody>
      </p:sp>
      <p:sp>
        <p:nvSpPr>
          <p:cNvPr id="18" name="TextBox 17"/>
          <p:cNvSpPr txBox="1"/>
          <p:nvPr/>
        </p:nvSpPr>
        <p:spPr>
          <a:xfrm>
            <a:off x="7914289" y="846212"/>
            <a:ext cx="4152900" cy="646331"/>
          </a:xfrm>
          <a:prstGeom prst="rect">
            <a:avLst/>
          </a:prstGeom>
          <a:noFill/>
        </p:spPr>
        <p:txBody>
          <a:bodyPr wrap="square" lIns="0" rIns="0" rtlCol="0">
            <a:spAutoFit/>
          </a:bodyPr>
          <a:lstStyle/>
          <a:p>
            <a:pPr>
              <a:lnSpc>
                <a:spcPct val="90000"/>
              </a:lnSpc>
            </a:pPr>
            <a:r>
              <a:rPr lang="en-US" sz="2000" b="1" dirty="0" smtClean="0">
                <a:solidFill>
                  <a:srgbClr val="FF0000"/>
                </a:solidFill>
                <a:latin typeface="+mj-lt"/>
              </a:rPr>
              <a:t>LINEAR MODELLING</a:t>
            </a:r>
          </a:p>
          <a:p>
            <a:pPr>
              <a:lnSpc>
                <a:spcPct val="90000"/>
              </a:lnSpc>
            </a:pPr>
            <a:r>
              <a:rPr lang="en-US" sz="2000" b="1" dirty="0" smtClean="0">
                <a:latin typeface="+mj-lt"/>
              </a:rPr>
              <a:t>On the overall data</a:t>
            </a:r>
            <a:endParaRPr lang="en-US" sz="2000" b="1" dirty="0">
              <a:latin typeface="+mj-lt"/>
            </a:endParaRPr>
          </a:p>
        </p:txBody>
      </p:sp>
      <p:pic>
        <p:nvPicPr>
          <p:cNvPr id="1030" name="Picture 6" descr="https://lh3.googleusercontent.com/ouu6dnP5Pw1FZn29kHuNPczbaqpe0jiHaSYF3ZqnS9AYnxfWWWIShidZ6D6wp73EFE3giVDcuQQ78Lktpju3d3XpaFhro11eYb3DkozqF-93A_O3bZcQyvv4PA9QBkHxuf6fzXv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388" y="1608084"/>
            <a:ext cx="7123135" cy="33212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735614" y="3132083"/>
            <a:ext cx="3969576" cy="2739211"/>
          </a:xfrm>
          <a:prstGeom prst="rect">
            <a:avLst/>
          </a:prstGeom>
          <a:noFill/>
        </p:spPr>
        <p:txBody>
          <a:bodyPr wrap="square" rtlCol="0">
            <a:spAutoFit/>
          </a:bodyPr>
          <a:lstStyle/>
          <a:p>
            <a:r>
              <a:rPr lang="en-US" sz="1600" dirty="0" smtClean="0"/>
              <a:t>RESULTS OF THE MODEL</a:t>
            </a:r>
            <a:r>
              <a:rPr lang="en-US" dirty="0" smtClean="0"/>
              <a:t>:</a:t>
            </a:r>
          </a:p>
          <a:p>
            <a:endParaRPr lang="en-US" sz="1400" dirty="0" smtClean="0"/>
          </a:p>
          <a:p>
            <a:pPr marL="285750" indent="-285750">
              <a:buFont typeface="Arial" panose="020B0604020202020204" pitchFamily="34" charset="0"/>
              <a:buChar char="•"/>
            </a:pPr>
            <a:r>
              <a:rPr lang="en-US" sz="1400" dirty="0" smtClean="0"/>
              <a:t>Likelihood </a:t>
            </a:r>
            <a:r>
              <a:rPr lang="en-US" sz="1400" dirty="0"/>
              <a:t>to Recommend(LR) can be explained as a factor of Hotel Condition((HC) , Staff Cared(SC), Customer Service(CS), Tranquility(</a:t>
            </a:r>
            <a:r>
              <a:rPr lang="en-US" sz="1400" dirty="0" err="1"/>
              <a:t>Tr</a:t>
            </a:r>
            <a:r>
              <a:rPr lang="en-US" sz="1400" dirty="0"/>
              <a:t>) and Guest Room hospitality(GR</a:t>
            </a:r>
            <a:r>
              <a:rPr lang="en-US" sz="1400" dirty="0" smtClean="0"/>
              <a:t>). </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This </a:t>
            </a:r>
            <a:r>
              <a:rPr lang="en-US" sz="1400" dirty="0"/>
              <a:t>means that about almost 66% of the variability in likelihood to recommend can be explained as a result of these variables.</a:t>
            </a:r>
          </a:p>
          <a:p>
            <a:r>
              <a:rPr lang="en-US" sz="1400" dirty="0" smtClean="0"/>
              <a:t> </a:t>
            </a:r>
            <a:endParaRPr lang="en-US" sz="1400" dirty="0"/>
          </a:p>
        </p:txBody>
      </p:sp>
    </p:spTree>
    <p:extLst>
      <p:ext uri="{BB962C8B-B14F-4D97-AF65-F5344CB8AC3E}">
        <p14:creationId xmlns:p14="http://schemas.microsoft.com/office/powerpoint/2010/main" val="155725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33242" y="441516"/>
            <a:ext cx="5013434" cy="1754326"/>
          </a:xfrm>
          <a:prstGeom prst="rect">
            <a:avLst/>
          </a:prstGeom>
          <a:noFill/>
        </p:spPr>
        <p:txBody>
          <a:bodyPr wrap="square" lIns="0" rIns="0" rtlCol="0">
            <a:spAutoFit/>
          </a:bodyPr>
          <a:lstStyle/>
          <a:p>
            <a:pPr>
              <a:lnSpc>
                <a:spcPct val="90000"/>
              </a:lnSpc>
            </a:pPr>
            <a:r>
              <a:rPr lang="en-US" sz="4400" dirty="0" smtClean="0">
                <a:solidFill>
                  <a:srgbClr val="FF0000"/>
                </a:solidFill>
                <a:latin typeface="+mj-lt"/>
              </a:rPr>
              <a:t>Association</a:t>
            </a:r>
          </a:p>
          <a:p>
            <a:pPr>
              <a:lnSpc>
                <a:spcPct val="90000"/>
              </a:lnSpc>
            </a:pPr>
            <a:r>
              <a:rPr lang="en-US" sz="4400" dirty="0" smtClean="0">
                <a:latin typeface="+mj-lt"/>
              </a:rPr>
              <a:t>Rules Mining</a:t>
            </a:r>
          </a:p>
          <a:p>
            <a:pPr>
              <a:lnSpc>
                <a:spcPct val="90000"/>
              </a:lnSpc>
            </a:pPr>
            <a:r>
              <a:rPr lang="en-US" sz="3200" dirty="0" smtClean="0">
                <a:latin typeface="+mj-lt"/>
              </a:rPr>
              <a:t>On the overall data</a:t>
            </a:r>
          </a:p>
        </p:txBody>
      </p:sp>
      <p:cxnSp>
        <p:nvCxnSpPr>
          <p:cNvPr id="6" name="Straight Connector 5"/>
          <p:cNvCxnSpPr/>
          <p:nvPr/>
        </p:nvCxnSpPr>
        <p:spPr>
          <a:xfrm>
            <a:off x="8862849" y="791722"/>
            <a:ext cx="2971800"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33242" y="2588497"/>
            <a:ext cx="3205655" cy="1631216"/>
          </a:xfrm>
          <a:prstGeom prst="rect">
            <a:avLst/>
          </a:prstGeom>
          <a:noFill/>
        </p:spPr>
        <p:txBody>
          <a:bodyPr wrap="square" rtlCol="0">
            <a:spAutoFit/>
          </a:bodyPr>
          <a:lstStyle/>
          <a:p>
            <a:r>
              <a:rPr lang="en-US" sz="2000" dirty="0"/>
              <a:t>Association rules mining is a technique to understand the relationship and effect of a categorical factor on a dependent variable.</a:t>
            </a:r>
          </a:p>
        </p:txBody>
      </p:sp>
      <p:sp>
        <p:nvSpPr>
          <p:cNvPr id="7" name="TextBox 6"/>
          <p:cNvSpPr txBox="1"/>
          <p:nvPr/>
        </p:nvSpPr>
        <p:spPr>
          <a:xfrm>
            <a:off x="1627789" y="1947365"/>
            <a:ext cx="3080846" cy="1089529"/>
          </a:xfrm>
          <a:prstGeom prst="rect">
            <a:avLst/>
          </a:prstGeom>
          <a:noFill/>
        </p:spPr>
        <p:txBody>
          <a:bodyPr wrap="square" lIns="0" rIns="0" rtlCol="0">
            <a:spAutoFit/>
          </a:bodyPr>
          <a:lstStyle/>
          <a:p>
            <a:pPr>
              <a:lnSpc>
                <a:spcPct val="90000"/>
              </a:lnSpc>
            </a:pPr>
            <a:r>
              <a:rPr lang="en-US" sz="2400" dirty="0" smtClean="0">
                <a:solidFill>
                  <a:srgbClr val="FF3300"/>
                </a:solidFill>
                <a:latin typeface="Montserrat" charset="0"/>
                <a:ea typeface="Montserrat" charset="0"/>
                <a:cs typeface="Montserrat" charset="0"/>
              </a:rPr>
              <a:t>Significant Contributors from arules analysis</a:t>
            </a:r>
            <a:endParaRPr lang="en-US" sz="2400" dirty="0">
              <a:solidFill>
                <a:srgbClr val="FF3300"/>
              </a:solidFill>
              <a:latin typeface="Montserrat" charset="0"/>
              <a:ea typeface="Montserrat" charset="0"/>
              <a:cs typeface="Montserrat" charset="0"/>
            </a:endParaRPr>
          </a:p>
        </p:txBody>
      </p:sp>
      <p:sp>
        <p:nvSpPr>
          <p:cNvPr id="8" name="TextBox 7"/>
          <p:cNvSpPr txBox="1"/>
          <p:nvPr/>
        </p:nvSpPr>
        <p:spPr>
          <a:xfrm>
            <a:off x="1711872" y="3072359"/>
            <a:ext cx="2366141" cy="3693319"/>
          </a:xfrm>
          <a:prstGeom prst="rect">
            <a:avLst/>
          </a:prstGeom>
          <a:noFill/>
        </p:spPr>
        <p:txBody>
          <a:bodyPr wrap="square" lIns="0" rIns="0" rtlCol="0">
            <a:spAutoFit/>
          </a:bodyPr>
          <a:lstStyle/>
          <a:p>
            <a:pPr>
              <a:lnSpc>
                <a:spcPct val="130000"/>
              </a:lnSpc>
            </a:pPr>
            <a:r>
              <a:rPr lang="en-US" dirty="0" smtClean="0">
                <a:solidFill>
                  <a:schemeClr val="tx1">
                    <a:alpha val="70000"/>
                  </a:schemeClr>
                </a:solidFill>
              </a:rPr>
              <a:t>Reservation Offer</a:t>
            </a:r>
          </a:p>
          <a:p>
            <a:pPr>
              <a:lnSpc>
                <a:spcPct val="130000"/>
              </a:lnSpc>
            </a:pPr>
            <a:r>
              <a:rPr lang="en-US" dirty="0" smtClean="0">
                <a:solidFill>
                  <a:schemeClr val="tx1">
                    <a:alpha val="70000"/>
                  </a:schemeClr>
                </a:solidFill>
              </a:rPr>
              <a:t>Mini Bar</a:t>
            </a:r>
          </a:p>
          <a:p>
            <a:pPr>
              <a:lnSpc>
                <a:spcPct val="130000"/>
              </a:lnSpc>
            </a:pPr>
            <a:r>
              <a:rPr lang="en-US" dirty="0" smtClean="0">
                <a:solidFill>
                  <a:schemeClr val="tx1">
                    <a:alpha val="70000"/>
                  </a:schemeClr>
                </a:solidFill>
              </a:rPr>
              <a:t>Spa</a:t>
            </a:r>
          </a:p>
          <a:p>
            <a:pPr>
              <a:lnSpc>
                <a:spcPct val="130000"/>
              </a:lnSpc>
            </a:pPr>
            <a:r>
              <a:rPr lang="en-US" dirty="0" smtClean="0">
                <a:solidFill>
                  <a:schemeClr val="tx1">
                    <a:alpha val="70000"/>
                  </a:schemeClr>
                </a:solidFill>
              </a:rPr>
              <a:t>Restaurant</a:t>
            </a:r>
          </a:p>
          <a:p>
            <a:pPr>
              <a:lnSpc>
                <a:spcPct val="130000"/>
              </a:lnSpc>
            </a:pPr>
            <a:r>
              <a:rPr lang="en-US" dirty="0" smtClean="0">
                <a:solidFill>
                  <a:schemeClr val="tx1">
                    <a:alpha val="70000"/>
                  </a:schemeClr>
                </a:solidFill>
              </a:rPr>
              <a:t>Golf</a:t>
            </a:r>
          </a:p>
          <a:p>
            <a:pPr>
              <a:lnSpc>
                <a:spcPct val="130000"/>
              </a:lnSpc>
            </a:pPr>
            <a:r>
              <a:rPr lang="en-US" dirty="0" smtClean="0">
                <a:solidFill>
                  <a:schemeClr val="tx1">
                    <a:alpha val="70000"/>
                  </a:schemeClr>
                </a:solidFill>
              </a:rPr>
              <a:t>Fitness Centre</a:t>
            </a:r>
          </a:p>
          <a:p>
            <a:pPr>
              <a:lnSpc>
                <a:spcPct val="130000"/>
              </a:lnSpc>
            </a:pPr>
            <a:r>
              <a:rPr lang="en-US" dirty="0" smtClean="0">
                <a:solidFill>
                  <a:schemeClr val="tx1">
                    <a:alpha val="70000"/>
                  </a:schemeClr>
                </a:solidFill>
              </a:rPr>
              <a:t>Conference Room</a:t>
            </a:r>
          </a:p>
          <a:p>
            <a:pPr>
              <a:lnSpc>
                <a:spcPct val="130000"/>
              </a:lnSpc>
            </a:pPr>
            <a:r>
              <a:rPr lang="en-US" dirty="0" smtClean="0">
                <a:solidFill>
                  <a:schemeClr val="tx1">
                    <a:alpha val="70000"/>
                  </a:schemeClr>
                </a:solidFill>
              </a:rPr>
              <a:t>Casino</a:t>
            </a:r>
          </a:p>
          <a:p>
            <a:pPr>
              <a:lnSpc>
                <a:spcPct val="130000"/>
              </a:lnSpc>
            </a:pPr>
            <a:r>
              <a:rPr lang="en-US" dirty="0" smtClean="0">
                <a:solidFill>
                  <a:schemeClr val="tx1">
                    <a:alpha val="70000"/>
                  </a:schemeClr>
                </a:solidFill>
              </a:rPr>
              <a:t>Business Center</a:t>
            </a:r>
          </a:p>
          <a:p>
            <a:pPr>
              <a:lnSpc>
                <a:spcPct val="130000"/>
              </a:lnSpc>
            </a:pPr>
            <a:r>
              <a:rPr lang="en-US" dirty="0" smtClean="0">
                <a:solidFill>
                  <a:schemeClr val="tx1">
                    <a:alpha val="70000"/>
                  </a:schemeClr>
                </a:solidFill>
              </a:rPr>
              <a:t>Reservation Offer</a:t>
            </a:r>
          </a:p>
        </p:txBody>
      </p:sp>
    </p:spTree>
    <p:extLst>
      <p:ext uri="{BB962C8B-B14F-4D97-AF65-F5344CB8AC3E}">
        <p14:creationId xmlns:p14="http://schemas.microsoft.com/office/powerpoint/2010/main" val="35060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9716" y="890854"/>
            <a:ext cx="5177884" cy="6894195"/>
          </a:xfrm>
          <a:prstGeom prst="rect">
            <a:avLst/>
          </a:prstGeom>
          <a:noFill/>
        </p:spPr>
        <p:txBody>
          <a:bodyPr wrap="square" lIns="0" rIns="0" rtlCol="0">
            <a:spAutoFit/>
          </a:bodyPr>
          <a:lstStyle/>
          <a:p>
            <a:endParaRPr lang="en-US" dirty="0" smtClean="0">
              <a:solidFill>
                <a:srgbClr val="FF0000"/>
              </a:solidFill>
            </a:endParaRPr>
          </a:p>
          <a:p>
            <a:endParaRPr lang="en-US" dirty="0">
              <a:solidFill>
                <a:srgbClr val="FF0000"/>
              </a:solidFill>
            </a:endParaRPr>
          </a:p>
          <a:p>
            <a:r>
              <a:rPr lang="en-US" dirty="0" smtClean="0">
                <a:solidFill>
                  <a:srgbClr val="FF0000"/>
                </a:solidFill>
              </a:rPr>
              <a:t>This </a:t>
            </a:r>
            <a:r>
              <a:rPr lang="en-US" dirty="0">
                <a:solidFill>
                  <a:srgbClr val="FF0000"/>
                </a:solidFill>
              </a:rPr>
              <a:t>means that </a:t>
            </a:r>
            <a:r>
              <a:rPr lang="en-US" dirty="0" smtClean="0">
                <a:solidFill>
                  <a:srgbClr val="FF0000"/>
                </a:solidFill>
              </a:rPr>
              <a:t>the </a:t>
            </a:r>
            <a:r>
              <a:rPr lang="en-US" dirty="0">
                <a:solidFill>
                  <a:srgbClr val="FF0000"/>
                </a:solidFill>
              </a:rPr>
              <a:t>combination, where Offer = N, Mini Bar = Y, Spa = Y, restaurant = Y, Golf = Y, Fitness center = Y, Conference Room = N, Casino = N, Business center = Y, is the one that results in most customers being </a:t>
            </a:r>
            <a:r>
              <a:rPr lang="en-US" dirty="0" smtClean="0">
                <a:solidFill>
                  <a:srgbClr val="FF0000"/>
                </a:solidFill>
              </a:rPr>
              <a:t>Promoters that is a whopping 79%.</a:t>
            </a:r>
          </a:p>
          <a:p>
            <a:endParaRPr lang="en-US" dirty="0">
              <a:solidFill>
                <a:srgbClr val="FF0000"/>
              </a:solidFill>
            </a:endParaRPr>
          </a:p>
          <a:p>
            <a:endParaRPr lang="en-US" dirty="0" smtClean="0">
              <a:solidFill>
                <a:srgbClr val="FF0000"/>
              </a:solidFill>
            </a:endParaRP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r>
              <a:rPr lang="en-US" dirty="0" smtClean="0">
                <a:solidFill>
                  <a:srgbClr val="FF0000"/>
                </a:solidFill>
              </a:rPr>
              <a:t>On </a:t>
            </a:r>
            <a:r>
              <a:rPr lang="en-US" dirty="0">
                <a:solidFill>
                  <a:srgbClr val="FF0000"/>
                </a:solidFill>
              </a:rPr>
              <a:t>the other hand, this model offers strong evidence that the presence of a mini bar, spa, restaurant, a golfing facility and a fitness center can significantly increase a customer's likelihood to recommend the Hyatt hotel in question to other people</a:t>
            </a:r>
            <a:r>
              <a:rPr lang="en-US" dirty="0" smtClean="0">
                <a:solidFill>
                  <a:srgbClr val="FF0000"/>
                </a:solidFill>
              </a:rPr>
              <a:t>.</a:t>
            </a:r>
          </a:p>
          <a:p>
            <a:endParaRPr lang="en-US" sz="2000" dirty="0"/>
          </a:p>
          <a:p>
            <a:endParaRPr lang="en-US" sz="2000" dirty="0" smtClean="0"/>
          </a:p>
          <a:p>
            <a:endParaRPr lang="en-US" sz="2000" dirty="0"/>
          </a:p>
          <a:p>
            <a:r>
              <a:rPr lang="en-US" sz="2000" dirty="0"/>
              <a:t/>
            </a:r>
            <a:br>
              <a:rPr lang="en-US" sz="2000" dirty="0"/>
            </a:br>
            <a:endParaRPr lang="en-US" sz="2000" dirty="0">
              <a:latin typeface="Montserrat Medium" charset="0"/>
              <a:ea typeface="Montserrat Medium" charset="0"/>
              <a:cs typeface="Montserrat Medium" charset="0"/>
            </a:endParaRPr>
          </a:p>
        </p:txBody>
      </p:sp>
      <p:pic>
        <p:nvPicPr>
          <p:cNvPr id="2050" name="Picture 2" descr="https://lh4.googleusercontent.com/VIbvRTrWuumLK_xXgzIBVBfV0fcTWrQmyD2oAkv5VzaxDGtJfHgFbIete3PNrcosQilRqcGp88L9Sohv3TRkqvf0jRWLYLuF2O5kHrHPc2_oPGMBWSz3F_5OxWZCbhmxzFuDfoTZ"/>
          <p:cNvPicPr>
            <a:picLocks noGrp="1" noChangeAspect="1" noChangeArrowheads="1"/>
          </p:cNvPicPr>
          <p:nvPr>
            <p:ph type="pic" sz="quarter" idx="13"/>
          </p:nvPr>
        </p:nvPicPr>
        <p:blipFill>
          <a:blip r:embed="rId2" cstate="print">
            <a:extLst>
              <a:ext uri="{28A0092B-C50C-407E-A947-70E740481C1C}">
                <a14:useLocalDpi xmlns:a14="http://schemas.microsoft.com/office/drawing/2010/main" val="0"/>
              </a:ext>
            </a:extLst>
          </a:blip>
          <a:srcRect l="774" r="774"/>
          <a:stretch>
            <a:fillRect/>
          </a:stretch>
        </p:blipFill>
        <p:spPr bwMode="auto">
          <a:xfrm>
            <a:off x="624804" y="665687"/>
            <a:ext cx="4672409" cy="591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889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very colors">
      <a:dk1>
        <a:srgbClr val="000000"/>
      </a:dk1>
      <a:lt1>
        <a:sysClr val="window" lastClr="FFFFFF"/>
      </a:lt1>
      <a:dk2>
        <a:srgbClr val="000000"/>
      </a:dk2>
      <a:lt2>
        <a:srgbClr val="FFFFFF"/>
      </a:lt2>
      <a:accent1>
        <a:srgbClr val="F44336"/>
      </a:accent1>
      <a:accent2>
        <a:srgbClr val="E91E63"/>
      </a:accent2>
      <a:accent3>
        <a:srgbClr val="9C27B0"/>
      </a:accent3>
      <a:accent4>
        <a:srgbClr val="673AB7"/>
      </a:accent4>
      <a:accent5>
        <a:srgbClr val="3F51B5"/>
      </a:accent5>
      <a:accent6>
        <a:srgbClr val="2196F3"/>
      </a:accent6>
      <a:hlink>
        <a:srgbClr val="0563C1"/>
      </a:hlink>
      <a:folHlink>
        <a:srgbClr val="954F72"/>
      </a:folHlink>
    </a:clrScheme>
    <a:fontScheme name="Every">
      <a:majorFont>
        <a:latin typeface="Montserrat ExtraBold"/>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1614</Words>
  <Application>Microsoft Office PowerPoint</Application>
  <PresentationFormat>Widescreen</PresentationFormat>
  <Paragraphs>213</Paragraphs>
  <Slides>25</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Bebas Neue</vt:lpstr>
      <vt:lpstr>Calibri</vt:lpstr>
      <vt:lpstr>Montserrat</vt:lpstr>
      <vt:lpstr>Montserrat ExtraBold</vt:lpstr>
      <vt:lpstr>Montserrat Light</vt:lpstr>
      <vt:lpstr>Montserrat Medium</vt:lpstr>
      <vt:lpstr>Roboto</vt:lpstr>
      <vt:lpstr>Roboto Light</vt:lpstr>
      <vt:lpstr>Roboto Medium</vt:lpstr>
      <vt:lpstr>Source Sans Pro</vt:lpstr>
      <vt:lpstr>Source Sans Pro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dublin9design@gmail.com</dc:creator>
  <cp:lastModifiedBy>Raghav Raheja</cp:lastModifiedBy>
  <cp:revision>181</cp:revision>
  <dcterms:created xsi:type="dcterms:W3CDTF">2017-02-06T12:53:32Z</dcterms:created>
  <dcterms:modified xsi:type="dcterms:W3CDTF">2017-12-07T15:35:33Z</dcterms:modified>
</cp:coreProperties>
</file>