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2" r:id="rId4"/>
    <p:sldId id="263" r:id="rId5"/>
    <p:sldId id="276" r:id="rId6"/>
    <p:sldId id="278" r:id="rId7"/>
    <p:sldId id="280" r:id="rId8"/>
    <p:sldId id="290" r:id="rId9"/>
    <p:sldId id="289" r:id="rId10"/>
    <p:sldId id="291" r:id="rId11"/>
    <p:sldId id="281" r:id="rId12"/>
    <p:sldId id="286" r:id="rId13"/>
    <p:sldId id="285" r:id="rId14"/>
    <p:sldId id="28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HAV%20SABOO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HAV%20SABOO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870985480455359E-2"/>
          <c:y val="3.9024390243902439E-2"/>
          <c:w val="0.88942916310795472"/>
          <c:h val="0.86486998271557514"/>
        </c:manualLayout>
      </c:layout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Sheet1!$I$40:$I$51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20</c:v>
                </c:pt>
                <c:pt idx="3">
                  <c:v>100</c:v>
                </c:pt>
                <c:pt idx="4">
                  <c:v>300</c:v>
                </c:pt>
                <c:pt idx="5">
                  <c:v>500</c:v>
                </c:pt>
                <c:pt idx="6">
                  <c:v>1500</c:v>
                </c:pt>
                <c:pt idx="7">
                  <c:v>3000</c:v>
                </c:pt>
                <c:pt idx="8">
                  <c:v>5500</c:v>
                </c:pt>
                <c:pt idx="9">
                  <c:v>10000</c:v>
                </c:pt>
                <c:pt idx="10">
                  <c:v>100000</c:v>
                </c:pt>
              </c:numCache>
            </c:numRef>
          </c:xVal>
          <c:yVal>
            <c:numRef>
              <c:f>Sheet1!$J$40:$J$51</c:f>
              <c:numCache>
                <c:formatCode>General</c:formatCode>
                <c:ptCount val="12"/>
                <c:pt idx="0">
                  <c:v>0</c:v>
                </c:pt>
                <c:pt idx="1">
                  <c:v>70</c:v>
                </c:pt>
                <c:pt idx="2">
                  <c:v>120</c:v>
                </c:pt>
                <c:pt idx="3">
                  <c:v>140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  <c:pt idx="7">
                  <c:v>250</c:v>
                </c:pt>
                <c:pt idx="8">
                  <c:v>280</c:v>
                </c:pt>
                <c:pt idx="9">
                  <c:v>300</c:v>
                </c:pt>
                <c:pt idx="10">
                  <c:v>330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82-4803-B21F-E9EC4108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122176"/>
        <c:axId val="2136118016"/>
      </c:scatterChart>
      <c:valAx>
        <c:axId val="213612217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games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118016"/>
        <c:crosses val="autoZero"/>
        <c:crossBetween val="midCat"/>
      </c:valAx>
      <c:valAx>
        <c:axId val="2136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Maximum reward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122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316448277516159E-2"/>
          <c:y val="0.1323805020455994"/>
          <c:w val="0.84586351706036744"/>
          <c:h val="0.72088764946048411"/>
        </c:manualLayout>
      </c:layout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Sheet1!$B$3:$B$20</c:f>
              <c:numCache>
                <c:formatCode>General</c:formatCode>
                <c:ptCount val="18"/>
                <c:pt idx="0">
                  <c:v>1</c:v>
                </c:pt>
                <c:pt idx="1">
                  <c:v>5</c:v>
                </c:pt>
                <c:pt idx="2">
                  <c:v>20</c:v>
                </c:pt>
                <c:pt idx="3">
                  <c:v>100</c:v>
                </c:pt>
                <c:pt idx="4">
                  <c:v>300</c:v>
                </c:pt>
                <c:pt idx="5">
                  <c:v>500</c:v>
                </c:pt>
                <c:pt idx="6">
                  <c:v>1500</c:v>
                </c:pt>
                <c:pt idx="7">
                  <c:v>3000</c:v>
                </c:pt>
                <c:pt idx="8">
                  <c:v>5500</c:v>
                </c:pt>
                <c:pt idx="9">
                  <c:v>7000</c:v>
                </c:pt>
                <c:pt idx="10">
                  <c:v>9000</c:v>
                </c:pt>
                <c:pt idx="11">
                  <c:v>15000</c:v>
                </c:pt>
                <c:pt idx="12">
                  <c:v>20000</c:v>
                </c:pt>
                <c:pt idx="13">
                  <c:v>40000</c:v>
                </c:pt>
                <c:pt idx="14">
                  <c:v>60000</c:v>
                </c:pt>
                <c:pt idx="15">
                  <c:v>200000</c:v>
                </c:pt>
                <c:pt idx="16">
                  <c:v>500000</c:v>
                </c:pt>
                <c:pt idx="17">
                  <c:v>1000000</c:v>
                </c:pt>
              </c:numCache>
            </c:numRef>
          </c:xVal>
          <c:yVal>
            <c:numRef>
              <c:f>Sheet1!$C$3:$C$20</c:f>
              <c:numCache>
                <c:formatCode>General</c:formatCode>
                <c:ptCount val="18"/>
                <c:pt idx="0">
                  <c:v>0</c:v>
                </c:pt>
                <c:pt idx="1">
                  <c:v>10</c:v>
                </c:pt>
                <c:pt idx="2">
                  <c:v>17</c:v>
                </c:pt>
                <c:pt idx="3">
                  <c:v>25</c:v>
                </c:pt>
                <c:pt idx="4">
                  <c:v>30</c:v>
                </c:pt>
                <c:pt idx="5">
                  <c:v>45</c:v>
                </c:pt>
                <c:pt idx="6">
                  <c:v>60</c:v>
                </c:pt>
                <c:pt idx="7">
                  <c:v>70</c:v>
                </c:pt>
                <c:pt idx="8">
                  <c:v>100</c:v>
                </c:pt>
                <c:pt idx="9">
                  <c:v>110</c:v>
                </c:pt>
                <c:pt idx="10">
                  <c:v>150</c:v>
                </c:pt>
                <c:pt idx="11">
                  <c:v>170</c:v>
                </c:pt>
                <c:pt idx="12">
                  <c:v>190</c:v>
                </c:pt>
                <c:pt idx="13">
                  <c:v>220</c:v>
                </c:pt>
                <c:pt idx="14">
                  <c:v>250</c:v>
                </c:pt>
                <c:pt idx="15">
                  <c:v>270</c:v>
                </c:pt>
                <c:pt idx="16">
                  <c:v>300</c:v>
                </c:pt>
                <c:pt idx="17">
                  <c:v>330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8C-43FD-8ED9-EDF04E341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856512"/>
        <c:axId val="2105857344"/>
      </c:scatterChart>
      <c:valAx>
        <c:axId val="21058565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games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857344"/>
        <c:crosses val="autoZero"/>
        <c:crossBetween val="midCat"/>
      </c:valAx>
      <c:valAx>
        <c:axId val="210585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Maximum Reward 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856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08001"/>
            <a:ext cx="10782300" cy="2273299"/>
          </a:xfrm>
        </p:spPr>
        <p:txBody>
          <a:bodyPr/>
          <a:lstStyle/>
          <a:p>
            <a:r>
              <a:rPr lang="en-US" sz="8000" dirty="0" smtClean="0"/>
              <a:t>Training Neural Network to play Super Mario 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0191" y="4460876"/>
            <a:ext cx="4015613" cy="164592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IIT2015032    Rohan M R</a:t>
            </a:r>
          </a:p>
          <a:p>
            <a:pPr algn="just"/>
            <a:r>
              <a:rPr lang="en-US" dirty="0" smtClean="0"/>
              <a:t>IIT2015039    </a:t>
            </a:r>
            <a:r>
              <a:rPr lang="en-US" dirty="0" err="1" smtClean="0"/>
              <a:t>Nishant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/>
          </a:p>
          <a:p>
            <a:pPr algn="just"/>
            <a:r>
              <a:rPr lang="en-US" dirty="0" smtClean="0"/>
              <a:t>IIT2015042    </a:t>
            </a:r>
            <a:r>
              <a:rPr lang="en-US" dirty="0" err="1" smtClean="0"/>
              <a:t>Raghav</a:t>
            </a:r>
            <a:r>
              <a:rPr lang="en-US" dirty="0" smtClean="0"/>
              <a:t> </a:t>
            </a:r>
            <a:r>
              <a:rPr lang="en-US" dirty="0" err="1" smtClean="0"/>
              <a:t>Saboo</a:t>
            </a:r>
            <a:endParaRPr lang="en-US" dirty="0" smtClean="0"/>
          </a:p>
          <a:p>
            <a:pPr algn="just"/>
            <a:r>
              <a:rPr lang="en-US" dirty="0" smtClean="0"/>
              <a:t>IIT2015045    Harsh </a:t>
            </a:r>
            <a:r>
              <a:rPr lang="en-US" dirty="0" err="1" smtClean="0"/>
              <a:t>Vardhan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24" y="2984500"/>
            <a:ext cx="4770553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9162796" cy="1045633"/>
          </a:xfrm>
        </p:spPr>
        <p:txBody>
          <a:bodyPr/>
          <a:lstStyle/>
          <a:p>
            <a:r>
              <a:rPr lang="en-US" sz="6000" dirty="0" smtClean="0"/>
              <a:t>However ….</a:t>
            </a:r>
            <a:endParaRPr lang="en-IN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3504" y="2527300"/>
            <a:ext cx="9292209" cy="3350896"/>
          </a:xfrm>
        </p:spPr>
        <p:txBody>
          <a:bodyPr/>
          <a:lstStyle/>
          <a:p>
            <a:r>
              <a:rPr lang="en-US" dirty="0" smtClean="0"/>
              <a:t>Cons –</a:t>
            </a:r>
          </a:p>
          <a:p>
            <a:r>
              <a:rPr lang="en-US" dirty="0"/>
              <a:t>	</a:t>
            </a:r>
            <a:r>
              <a:rPr lang="en-US" dirty="0" smtClean="0"/>
              <a:t>Not a generic solution</a:t>
            </a:r>
          </a:p>
          <a:p>
            <a:r>
              <a:rPr lang="en-US" dirty="0"/>
              <a:t>	</a:t>
            </a:r>
            <a:r>
              <a:rPr lang="en-US" dirty="0" smtClean="0"/>
              <a:t>Can not be applied in all situations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1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20701"/>
            <a:ext cx="10782300" cy="1003299"/>
          </a:xfrm>
        </p:spPr>
        <p:txBody>
          <a:bodyPr/>
          <a:lstStyle/>
          <a:p>
            <a:r>
              <a:rPr lang="en-US" sz="4400" dirty="0" smtClean="0"/>
              <a:t>Future Scopes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879600"/>
            <a:ext cx="9228201" cy="3973196"/>
          </a:xfrm>
        </p:spPr>
        <p:txBody>
          <a:bodyPr>
            <a:normAutofit/>
          </a:bodyPr>
          <a:lstStyle/>
          <a:p>
            <a:r>
              <a:rPr lang="en-US" dirty="0"/>
              <a:t>Reinforcement learning</a:t>
            </a:r>
            <a:endParaRPr lang="en-US" dirty="0" smtClean="0"/>
          </a:p>
          <a:p>
            <a:r>
              <a:rPr lang="en-US" dirty="0" smtClean="0"/>
              <a:t>	Pros-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Contemporary</a:t>
            </a:r>
          </a:p>
          <a:p>
            <a:pPr lvl="1" algn="l"/>
            <a:r>
              <a:rPr lang="en-US" sz="3200" dirty="0" smtClean="0">
                <a:solidFill>
                  <a:schemeClr val="bg1"/>
                </a:solidFill>
              </a:rPr>
              <a:t>		Generic solution</a:t>
            </a:r>
          </a:p>
          <a:p>
            <a:pPr lvl="1" algn="l"/>
            <a:r>
              <a:rPr lang="en-US" sz="3200" dirty="0" smtClean="0">
                <a:solidFill>
                  <a:schemeClr val="bg1"/>
                </a:solidFill>
              </a:rPr>
              <a:t>		Environment generalization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08797"/>
              </p:ext>
            </p:extLst>
          </p:nvPr>
        </p:nvGraphicFramePr>
        <p:xfrm>
          <a:off x="2946400" y="2413002"/>
          <a:ext cx="5918200" cy="365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100">
                  <a:extLst>
                    <a:ext uri="{9D8B030D-6E8A-4147-A177-3AD203B41FA5}">
                      <a16:colId xmlns:a16="http://schemas.microsoft.com/office/drawing/2014/main" val="857876356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1663181432"/>
                    </a:ext>
                  </a:extLst>
                </a:gridCol>
              </a:tblGrid>
              <a:tr h="4563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games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Required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0956306"/>
                  </a:ext>
                </a:extLst>
              </a:tr>
              <a:tr h="4563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seconds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359193"/>
                  </a:ext>
                </a:extLst>
              </a:tr>
              <a:tr h="4563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seconds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9765345"/>
                  </a:ext>
                </a:extLst>
              </a:tr>
              <a:tr h="4563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minutes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0566060"/>
                  </a:ext>
                </a:extLst>
              </a:tr>
              <a:tr h="4563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minutes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024782"/>
                  </a:ext>
                </a:extLst>
              </a:tr>
              <a:tr h="4563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hours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0712"/>
                  </a:ext>
                </a:extLst>
              </a:tr>
              <a:tr h="4563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days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1912518"/>
                  </a:ext>
                </a:extLst>
              </a:tr>
              <a:tr h="4563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days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861825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3504" y="482601"/>
            <a:ext cx="10782300" cy="787399"/>
          </a:xfrm>
        </p:spPr>
        <p:txBody>
          <a:bodyPr/>
          <a:lstStyle/>
          <a:p>
            <a:r>
              <a:rPr lang="en-US" sz="3600" dirty="0" smtClean="0"/>
              <a:t>Estimation of the time required to achieve this performance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958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515638"/>
              </p:ext>
            </p:extLst>
          </p:nvPr>
        </p:nvGraphicFramePr>
        <p:xfrm>
          <a:off x="901700" y="1663700"/>
          <a:ext cx="9944099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03504" y="469901"/>
            <a:ext cx="10782300" cy="6730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Performance through Reinforcement Learning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892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51553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730500"/>
            <a:ext cx="9228201" cy="3122296"/>
          </a:xfrm>
        </p:spPr>
        <p:txBody>
          <a:bodyPr/>
          <a:lstStyle/>
          <a:p>
            <a:r>
              <a:rPr lang="en-US" dirty="0" smtClean="0"/>
              <a:t>Thus we developed a model which can successfully complete the initial level of the game Super Mario Bros.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381001"/>
            <a:ext cx="10718292" cy="685799"/>
          </a:xfrm>
        </p:spPr>
        <p:txBody>
          <a:bodyPr/>
          <a:lstStyle/>
          <a:p>
            <a:r>
              <a:rPr lang="en-US" sz="4000" dirty="0" smtClean="0"/>
              <a:t>Problem Statement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625600"/>
            <a:ext cx="10851388" cy="422719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train neural network models to play Super Mario.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0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68301"/>
            <a:ext cx="10782300" cy="787399"/>
          </a:xfrm>
        </p:spPr>
        <p:txBody>
          <a:bodyPr/>
          <a:lstStyle/>
          <a:p>
            <a:r>
              <a:rPr lang="en-US" sz="4000" dirty="0" smtClean="0"/>
              <a:t>Why training games?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358900"/>
            <a:ext cx="9228201" cy="449389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quest of developing a universal learning algorithm , a game is a perfect and simple environment with a predefined set of rules , actions , rewards.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0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39701"/>
            <a:ext cx="10782300" cy="673099"/>
          </a:xfrm>
        </p:spPr>
        <p:txBody>
          <a:bodyPr/>
          <a:lstStyle/>
          <a:p>
            <a:r>
              <a:rPr lang="en-US" sz="4000" dirty="0" smtClean="0"/>
              <a:t>Plan of action 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028700"/>
            <a:ext cx="9228201" cy="482409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Set up environment</a:t>
            </a:r>
          </a:p>
          <a:p>
            <a:r>
              <a:rPr lang="en-US" dirty="0" smtClean="0"/>
              <a:t> 	- Tools used Open AI gym , Tensor Flow , </a:t>
            </a:r>
            <a:r>
              <a:rPr lang="en-IN" dirty="0" smtClean="0"/>
              <a:t>FCEUX</a:t>
            </a:r>
          </a:p>
          <a:p>
            <a:r>
              <a:rPr lang="en-US" dirty="0" smtClean="0"/>
              <a:t>2 </a:t>
            </a:r>
            <a:r>
              <a:rPr lang="en-US" dirty="0"/>
              <a:t>Generate Initial  </a:t>
            </a:r>
            <a:r>
              <a:rPr lang="en-US" dirty="0" smtClean="0"/>
              <a:t>Population</a:t>
            </a:r>
          </a:p>
          <a:p>
            <a:r>
              <a:rPr lang="en-US" dirty="0" smtClean="0"/>
              <a:t>3 Train </a:t>
            </a:r>
            <a:r>
              <a:rPr lang="en-US" dirty="0"/>
              <a:t>the Neural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4 </a:t>
            </a:r>
            <a:r>
              <a:rPr lang="en-US"/>
              <a:t>Complete </a:t>
            </a:r>
            <a:r>
              <a:rPr lang="en-US" smtClean="0"/>
              <a:t>training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905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90900" y="381000"/>
            <a:ext cx="5308600" cy="2705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FCEUX Emulator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654550" y="1473200"/>
            <a:ext cx="2984500" cy="1275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Mario. nes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4597400" y="2997200"/>
            <a:ext cx="812800" cy="179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38400" y="379730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Data and Score</a:t>
            </a:r>
            <a:endParaRPr lang="en-IN" dirty="0"/>
          </a:p>
        </p:txBody>
      </p:sp>
      <p:sp>
        <p:nvSpPr>
          <p:cNvPr id="9" name="Up Arrow 8"/>
          <p:cNvSpPr/>
          <p:nvPr/>
        </p:nvSpPr>
        <p:spPr>
          <a:xfrm>
            <a:off x="6489700" y="2997200"/>
            <a:ext cx="850900" cy="1633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480300" y="39819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390900" y="4630698"/>
            <a:ext cx="5537200" cy="2074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Open AI Gym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02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90900" y="1883187"/>
            <a:ext cx="5308600" cy="29527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Our Code</a:t>
            </a:r>
            <a:endParaRPr lang="en-US" dirty="0"/>
          </a:p>
          <a:p>
            <a:pPr algn="ctr"/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4597400" y="4850227"/>
            <a:ext cx="812800" cy="2007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556000" y="3458303"/>
            <a:ext cx="158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 Set</a:t>
            </a:r>
            <a:endParaRPr lang="en-IN" dirty="0"/>
          </a:p>
        </p:txBody>
      </p:sp>
      <p:sp>
        <p:nvSpPr>
          <p:cNvPr id="9" name="Up Arrow 8"/>
          <p:cNvSpPr/>
          <p:nvPr/>
        </p:nvSpPr>
        <p:spPr>
          <a:xfrm>
            <a:off x="6642100" y="4759823"/>
            <a:ext cx="850900" cy="20136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493000" y="3981965"/>
            <a:ext cx="1435100" cy="178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Prediction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86" y="9829"/>
            <a:ext cx="853514" cy="2022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-52286"/>
            <a:ext cx="883997" cy="19497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2748" y="1020914"/>
            <a:ext cx="195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536700" y="889000"/>
            <a:ext cx="291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Environment Characteristics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1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97100" y="241300"/>
            <a:ext cx="7289800" cy="52704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9" y="577850"/>
            <a:ext cx="5981700" cy="48513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09070" y="1301749"/>
            <a:ext cx="1457886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98325" y="673100"/>
            <a:ext cx="2579447" cy="58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Neural Network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94599" y="1746249"/>
            <a:ext cx="1384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778933"/>
          </a:xfrm>
        </p:spPr>
        <p:txBody>
          <a:bodyPr/>
          <a:lstStyle/>
          <a:p>
            <a:r>
              <a:rPr lang="en-US" sz="4000" dirty="0" smtClean="0"/>
              <a:t>Approach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549400"/>
            <a:ext cx="9228201" cy="430339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Supervised learning</a:t>
            </a:r>
          </a:p>
          <a:p>
            <a:endParaRPr lang="en-US" dirty="0"/>
          </a:p>
          <a:p>
            <a:r>
              <a:rPr lang="en-US" dirty="0" smtClean="0"/>
              <a:t>Pros -    	</a:t>
            </a:r>
          </a:p>
          <a:p>
            <a:r>
              <a:rPr lang="en-US" dirty="0"/>
              <a:t>	</a:t>
            </a:r>
            <a:r>
              <a:rPr lang="en-US" dirty="0" smtClean="0"/>
              <a:t>Significant performance</a:t>
            </a:r>
          </a:p>
          <a:p>
            <a:r>
              <a:rPr lang="en-US" dirty="0" smtClean="0"/>
              <a:t>	Faster </a:t>
            </a:r>
            <a:r>
              <a:rPr lang="en-US" dirty="0"/>
              <a:t>training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1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19899"/>
              </p:ext>
            </p:extLst>
          </p:nvPr>
        </p:nvGraphicFramePr>
        <p:xfrm>
          <a:off x="1244600" y="1435100"/>
          <a:ext cx="10071100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3504" y="457201"/>
            <a:ext cx="10782300" cy="647699"/>
          </a:xfrm>
        </p:spPr>
        <p:txBody>
          <a:bodyPr/>
          <a:lstStyle/>
          <a:p>
            <a:r>
              <a:rPr lang="en-US" sz="4000" dirty="0" smtClean="0"/>
              <a:t>Performance of Supervised Learning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615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190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Metropolitan</vt:lpstr>
      <vt:lpstr>Training Neural Network to play Super Mario </vt:lpstr>
      <vt:lpstr>Problem Statement</vt:lpstr>
      <vt:lpstr>Why training games?</vt:lpstr>
      <vt:lpstr>Plan of action </vt:lpstr>
      <vt:lpstr>PowerPoint Presentation</vt:lpstr>
      <vt:lpstr>PowerPoint Presentation</vt:lpstr>
      <vt:lpstr>PowerPoint Presentation</vt:lpstr>
      <vt:lpstr>Approach</vt:lpstr>
      <vt:lpstr>Performance of Supervised Learning</vt:lpstr>
      <vt:lpstr>However ….</vt:lpstr>
      <vt:lpstr>Future Scopes</vt:lpstr>
      <vt:lpstr>Estimation of the time required to achieve this performance</vt:lpstr>
      <vt:lpstr>Performance through Reinforcement Learning </vt:lpstr>
      <vt:lpstr>Conclusion</vt:lpstr>
      <vt:lpstr>Thank you!!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Neural Network to play Super Mario</dc:title>
  <dc:creator>RAGHAV SABOO</dc:creator>
  <cp:lastModifiedBy>RAGHAV SABOO</cp:lastModifiedBy>
  <cp:revision>53</cp:revision>
  <dcterms:created xsi:type="dcterms:W3CDTF">2017-09-12T17:24:51Z</dcterms:created>
  <dcterms:modified xsi:type="dcterms:W3CDTF">2017-11-20T17:54:13Z</dcterms:modified>
</cp:coreProperties>
</file>