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25" r:id="rId5"/>
    <p:sldId id="326" r:id="rId6"/>
    <p:sldId id="327" r:id="rId7"/>
    <p:sldId id="328" r:id="rId8"/>
    <p:sldId id="349" r:id="rId9"/>
    <p:sldId id="331" r:id="rId10"/>
    <p:sldId id="347" r:id="rId11"/>
    <p:sldId id="329" r:id="rId12"/>
    <p:sldId id="341" r:id="rId13"/>
    <p:sldId id="340" r:id="rId14"/>
    <p:sldId id="343" r:id="rId15"/>
    <p:sldId id="344" r:id="rId16"/>
    <p:sldId id="348" r:id="rId17"/>
    <p:sldId id="345" r:id="rId18"/>
    <p:sldId id="346" r:id="rId19"/>
    <p:sldId id="330" r:id="rId20"/>
    <p:sldId id="335" r:id="rId21"/>
    <p:sldId id="336" r:id="rId22"/>
    <p:sldId id="338" r:id="rId23"/>
    <p:sldId id="3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Accuracy</c:v>
                </c:pt>
              </c:strCache>
            </c:strRef>
          </c:tx>
          <c:spPr>
            <a:solidFill>
              <a:schemeClr val="accent1"/>
            </a:soli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Gamma</c:v>
                </c:pt>
                <c:pt idx="1">
                  <c:v>Morphological</c:v>
                </c:pt>
                <c:pt idx="2">
                  <c:v>Normal</c:v>
                </c:pt>
                <c:pt idx="3">
                  <c:v>Sharpen</c:v>
                </c:pt>
              </c:strCache>
            </c:strRef>
          </c:cat>
          <c:val>
            <c:numRef>
              <c:f>Sheet1!$B$2:$B$5</c:f>
              <c:numCache>
                <c:formatCode>_(* #,##0.0_);_(* \(#,##0.0\);_(* "-"??_);_(@_)</c:formatCode>
                <c:ptCount val="4"/>
                <c:pt idx="0">
                  <c:v>0.75870000000000004</c:v>
                </c:pt>
                <c:pt idx="1">
                  <c:v>0.70140000000000002</c:v>
                </c:pt>
                <c:pt idx="2">
                  <c:v>0.74660000000000004</c:v>
                </c:pt>
                <c:pt idx="3">
                  <c:v>0.74360000000000004</c:v>
                </c:pt>
              </c:numCache>
            </c:numRef>
          </c:val>
          <c:extLst>
            <c:ext xmlns:c16="http://schemas.microsoft.com/office/drawing/2014/chart" uri="{C3380CC4-5D6E-409C-BE32-E72D297353CC}">
              <c16:uniqueId val="{00000000-CB5A-4DC1-BE56-D923280050CD}"/>
            </c:ext>
          </c:extLst>
        </c:ser>
        <c:ser>
          <c:idx val="1"/>
          <c:order val="1"/>
          <c:tx>
            <c:strRef>
              <c:f>Sheet1!$C$1</c:f>
              <c:strCache>
                <c:ptCount val="1"/>
                <c:pt idx="0">
                  <c:v>Misclassification Rate</c:v>
                </c:pt>
              </c:strCache>
            </c:strRef>
          </c:tx>
          <c:spPr>
            <a:solidFill>
              <a:schemeClr val="accent3"/>
            </a:soli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Gamma</c:v>
                </c:pt>
                <c:pt idx="1">
                  <c:v>Morphological</c:v>
                </c:pt>
                <c:pt idx="2">
                  <c:v>Normal</c:v>
                </c:pt>
                <c:pt idx="3">
                  <c:v>Sharpen</c:v>
                </c:pt>
              </c:strCache>
            </c:strRef>
          </c:cat>
          <c:val>
            <c:numRef>
              <c:f>Sheet1!$C$2:$C$5</c:f>
              <c:numCache>
                <c:formatCode>_(* #,##0.0_);_(* \(#,##0.0\);_(* "-"??_);_(@_)</c:formatCode>
                <c:ptCount val="4"/>
                <c:pt idx="0">
                  <c:v>0.24129999999999999</c:v>
                </c:pt>
                <c:pt idx="1">
                  <c:v>0.29859999999999998</c:v>
                </c:pt>
                <c:pt idx="2">
                  <c:v>0.25340000000000001</c:v>
                </c:pt>
                <c:pt idx="3">
                  <c:v>0.25640000000000002</c:v>
                </c:pt>
              </c:numCache>
            </c:numRef>
          </c:val>
          <c:extLst>
            <c:ext xmlns:c16="http://schemas.microsoft.com/office/drawing/2014/chart" uri="{C3380CC4-5D6E-409C-BE32-E72D297353CC}">
              <c16:uniqueId val="{00000001-CB5A-4DC1-BE56-D923280050CD}"/>
            </c:ext>
          </c:extLst>
        </c:ser>
        <c:ser>
          <c:idx val="2"/>
          <c:order val="2"/>
          <c:tx>
            <c:strRef>
              <c:f>Sheet1!$D$1</c:f>
              <c:strCache>
                <c:ptCount val="1"/>
                <c:pt idx="0">
                  <c:v>Macro-F1</c:v>
                </c:pt>
              </c:strCache>
            </c:strRef>
          </c:tx>
          <c:spPr>
            <a:solidFill>
              <a:schemeClr val="accent4"/>
            </a:soli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Gamma</c:v>
                </c:pt>
                <c:pt idx="1">
                  <c:v>Morphological</c:v>
                </c:pt>
                <c:pt idx="2">
                  <c:v>Normal</c:v>
                </c:pt>
                <c:pt idx="3">
                  <c:v>Sharpen</c:v>
                </c:pt>
              </c:strCache>
            </c:strRef>
          </c:cat>
          <c:val>
            <c:numRef>
              <c:f>Sheet1!$D$2:$D$5</c:f>
              <c:numCache>
                <c:formatCode>_(* #,##0.0_);_(* \(#,##0.0\);_(* "-"??_);_(@_)</c:formatCode>
                <c:ptCount val="4"/>
                <c:pt idx="0">
                  <c:v>0.64580000000000004</c:v>
                </c:pt>
                <c:pt idx="1">
                  <c:v>0.58520000000000005</c:v>
                </c:pt>
                <c:pt idx="2">
                  <c:v>0.64190000000000003</c:v>
                </c:pt>
                <c:pt idx="3">
                  <c:v>0.63380000000000003</c:v>
                </c:pt>
              </c:numCache>
            </c:numRef>
          </c:val>
          <c:extLst>
            <c:ext xmlns:c16="http://schemas.microsoft.com/office/drawing/2014/chart" uri="{C3380CC4-5D6E-409C-BE32-E72D297353CC}">
              <c16:uniqueId val="{00000002-CB5A-4DC1-BE56-D923280050CD}"/>
            </c:ext>
          </c:extLst>
        </c:ser>
        <c:ser>
          <c:idx val="3"/>
          <c:order val="3"/>
          <c:tx>
            <c:strRef>
              <c:f>Sheet1!$E$1</c:f>
              <c:strCache>
                <c:ptCount val="1"/>
                <c:pt idx="0">
                  <c:v>Weighted-F1</c:v>
                </c:pt>
              </c:strCache>
            </c:strRef>
          </c:tx>
          <c:spPr>
            <a:solidFill>
              <a:schemeClr val="accent4"/>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cap="all"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Gamma</c:v>
                </c:pt>
                <c:pt idx="1">
                  <c:v>Morphological</c:v>
                </c:pt>
                <c:pt idx="2">
                  <c:v>Normal</c:v>
                </c:pt>
                <c:pt idx="3">
                  <c:v>Sharpen</c:v>
                </c:pt>
              </c:strCache>
            </c:strRef>
          </c:cat>
          <c:val>
            <c:numRef>
              <c:f>Sheet1!$E$2:$E$5</c:f>
              <c:numCache>
                <c:formatCode>_(* #,##0.0_);_(* \(#,##0.0\);_(* "-"??_);_(@_)</c:formatCode>
                <c:ptCount val="4"/>
                <c:pt idx="0">
                  <c:v>0.75660000000000005</c:v>
                </c:pt>
                <c:pt idx="1">
                  <c:v>0.70499999999999996</c:v>
                </c:pt>
                <c:pt idx="2">
                  <c:v>0.74439999999999995</c:v>
                </c:pt>
                <c:pt idx="3">
                  <c:v>0.74150000000000005</c:v>
                </c:pt>
              </c:numCache>
            </c:numRef>
          </c:val>
          <c:extLst>
            <c:ext xmlns:c16="http://schemas.microsoft.com/office/drawing/2014/chart" uri="{C3380CC4-5D6E-409C-BE32-E72D297353CC}">
              <c16:uniqueId val="{00000000-AFD5-45CC-AE2E-E13500BCF572}"/>
            </c:ext>
          </c:extLst>
        </c:ser>
        <c:dLbls>
          <c:showLegendKey val="0"/>
          <c:showVal val="1"/>
          <c:showCatName val="0"/>
          <c:showSerName val="0"/>
          <c:showPercent val="0"/>
          <c:showBubbleSize val="0"/>
        </c:dLbls>
        <c:gapWidth val="182"/>
        <c:shape val="box"/>
        <c:axId val="1111705064"/>
        <c:axId val="1111706704"/>
        <c:axId val="2095088176"/>
      </c:bar3DChart>
      <c:catAx>
        <c:axId val="1111705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5064"/>
        <c:crosses val="autoZero"/>
        <c:crossBetween val="between"/>
      </c:valAx>
      <c:serAx>
        <c:axId val="2095088176"/>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en-US"/>
          </a:p>
        </c:txPr>
        <c:crossAx val="1111706704"/>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cap="all" baseline="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area3DChart>
        <c:grouping val="stacked"/>
        <c:varyColors val="0"/>
        <c:ser>
          <c:idx val="0"/>
          <c:order val="0"/>
          <c:tx>
            <c:strRef>
              <c:f>Sheet1!$B$1</c:f>
              <c:strCache>
                <c:ptCount val="1"/>
                <c:pt idx="0">
                  <c:v>Accuracy</c:v>
                </c:pt>
              </c:strCache>
            </c:strRef>
          </c:tx>
          <c:spPr>
            <a:solidFill>
              <a:schemeClr val="accent1"/>
            </a:solidFill>
            <a:ln>
              <a:noFill/>
            </a:ln>
            <a:effectLst/>
            <a:sp3d/>
          </c:spPr>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SGD</c:v>
                </c:pt>
                <c:pt idx="1">
                  <c:v>ADAM</c:v>
                </c:pt>
                <c:pt idx="2">
                  <c:v>ADAMW</c:v>
                </c:pt>
                <c:pt idx="3">
                  <c:v>RMSProp</c:v>
                </c:pt>
              </c:strCache>
            </c:strRef>
          </c:cat>
          <c:val>
            <c:numRef>
              <c:f>Sheet1!$B$2:$B$5</c:f>
              <c:numCache>
                <c:formatCode>_(* #,##0.0_);_(* \(#,##0.0\);_(* "-"??_);_(@_)</c:formatCode>
                <c:ptCount val="4"/>
                <c:pt idx="0">
                  <c:v>0.75870000000000004</c:v>
                </c:pt>
                <c:pt idx="1">
                  <c:v>0.73599999999999999</c:v>
                </c:pt>
                <c:pt idx="2">
                  <c:v>0.75570000000000004</c:v>
                </c:pt>
                <c:pt idx="3">
                  <c:v>0.33329999999999999</c:v>
                </c:pt>
              </c:numCache>
            </c:numRef>
          </c:val>
          <c:extLst>
            <c:ext xmlns:c16="http://schemas.microsoft.com/office/drawing/2014/chart" uri="{C3380CC4-5D6E-409C-BE32-E72D297353CC}">
              <c16:uniqueId val="{00000000-CB5A-4DC1-BE56-D923280050CD}"/>
            </c:ext>
          </c:extLst>
        </c:ser>
        <c:ser>
          <c:idx val="1"/>
          <c:order val="1"/>
          <c:tx>
            <c:strRef>
              <c:f>Sheet1!$C$1</c:f>
              <c:strCache>
                <c:ptCount val="1"/>
                <c:pt idx="0">
                  <c:v>Misclassification Rate</c:v>
                </c:pt>
              </c:strCache>
            </c:strRef>
          </c:tx>
          <c:spPr>
            <a:solidFill>
              <a:schemeClr val="accent3"/>
            </a:solidFill>
            <a:ln>
              <a:noFill/>
            </a:ln>
            <a:effectLst/>
            <a:sp3d/>
          </c:spPr>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SGD</c:v>
                </c:pt>
                <c:pt idx="1">
                  <c:v>ADAM</c:v>
                </c:pt>
                <c:pt idx="2">
                  <c:v>ADAMW</c:v>
                </c:pt>
                <c:pt idx="3">
                  <c:v>RMSProp</c:v>
                </c:pt>
              </c:strCache>
            </c:strRef>
          </c:cat>
          <c:val>
            <c:numRef>
              <c:f>Sheet1!$C$2:$C$5</c:f>
              <c:numCache>
                <c:formatCode>_(* #,##0.0_);_(* \(#,##0.0\);_(* "-"??_);_(@_)</c:formatCode>
                <c:ptCount val="4"/>
                <c:pt idx="0">
                  <c:v>0.24129999999999999</c:v>
                </c:pt>
                <c:pt idx="1">
                  <c:v>0.26400000000000001</c:v>
                </c:pt>
                <c:pt idx="2">
                  <c:v>0.24429999999999999</c:v>
                </c:pt>
                <c:pt idx="3">
                  <c:v>0.66669999999999996</c:v>
                </c:pt>
              </c:numCache>
            </c:numRef>
          </c:val>
          <c:extLst>
            <c:ext xmlns:c16="http://schemas.microsoft.com/office/drawing/2014/chart" uri="{C3380CC4-5D6E-409C-BE32-E72D297353CC}">
              <c16:uniqueId val="{00000001-CB5A-4DC1-BE56-D923280050CD}"/>
            </c:ext>
          </c:extLst>
        </c:ser>
        <c:ser>
          <c:idx val="2"/>
          <c:order val="2"/>
          <c:tx>
            <c:strRef>
              <c:f>Sheet1!$D$1</c:f>
              <c:strCache>
                <c:ptCount val="1"/>
                <c:pt idx="0">
                  <c:v>Macro-F1</c:v>
                </c:pt>
              </c:strCache>
            </c:strRef>
          </c:tx>
          <c:spPr>
            <a:solidFill>
              <a:schemeClr val="accent4"/>
            </a:solidFill>
            <a:ln>
              <a:noFill/>
            </a:ln>
            <a:effectLst/>
            <a:sp3d/>
          </c:spPr>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SGD</c:v>
                </c:pt>
                <c:pt idx="1">
                  <c:v>ADAM</c:v>
                </c:pt>
                <c:pt idx="2">
                  <c:v>ADAMW</c:v>
                </c:pt>
                <c:pt idx="3">
                  <c:v>RMSProp</c:v>
                </c:pt>
              </c:strCache>
            </c:strRef>
          </c:cat>
          <c:val>
            <c:numRef>
              <c:f>Sheet1!$D$2:$D$5</c:f>
              <c:numCache>
                <c:formatCode>_(* #,##0.0_);_(* \(#,##0.0\);_(* "-"??_);_(@_)</c:formatCode>
                <c:ptCount val="4"/>
                <c:pt idx="0">
                  <c:v>0.64580000000000004</c:v>
                </c:pt>
                <c:pt idx="1">
                  <c:v>0.62450000000000006</c:v>
                </c:pt>
                <c:pt idx="2">
                  <c:v>0.64939999999999998</c:v>
                </c:pt>
                <c:pt idx="3">
                  <c:v>0.29830000000000001</c:v>
                </c:pt>
              </c:numCache>
            </c:numRef>
          </c:val>
          <c:extLst>
            <c:ext xmlns:c16="http://schemas.microsoft.com/office/drawing/2014/chart" uri="{C3380CC4-5D6E-409C-BE32-E72D297353CC}">
              <c16:uniqueId val="{00000002-CB5A-4DC1-BE56-D923280050CD}"/>
            </c:ext>
          </c:extLst>
        </c:ser>
        <c:ser>
          <c:idx val="3"/>
          <c:order val="3"/>
          <c:tx>
            <c:strRef>
              <c:f>Sheet1!$E$1</c:f>
              <c:strCache>
                <c:ptCount val="1"/>
                <c:pt idx="0">
                  <c:v>Weighted-F1</c:v>
                </c:pt>
              </c:strCache>
            </c:strRef>
          </c:tx>
          <c:spPr>
            <a:solidFill>
              <a:schemeClr val="accent4"/>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cap="all"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SGD</c:v>
                </c:pt>
                <c:pt idx="1">
                  <c:v>ADAM</c:v>
                </c:pt>
                <c:pt idx="2">
                  <c:v>ADAMW</c:v>
                </c:pt>
                <c:pt idx="3">
                  <c:v>RMSProp</c:v>
                </c:pt>
              </c:strCache>
            </c:strRef>
          </c:cat>
          <c:val>
            <c:numRef>
              <c:f>Sheet1!$E$2:$E$5</c:f>
              <c:numCache>
                <c:formatCode>_(* #,##0.0_);_(* \(#,##0.0\);_(* "-"??_);_(@_)</c:formatCode>
                <c:ptCount val="4"/>
                <c:pt idx="0">
                  <c:v>0.75660000000000005</c:v>
                </c:pt>
                <c:pt idx="1">
                  <c:v>0.73319999999999996</c:v>
                </c:pt>
                <c:pt idx="2">
                  <c:v>0.75409999999999999</c:v>
                </c:pt>
                <c:pt idx="3">
                  <c:v>0.35949999999999999</c:v>
                </c:pt>
              </c:numCache>
            </c:numRef>
          </c:val>
          <c:extLst>
            <c:ext xmlns:c16="http://schemas.microsoft.com/office/drawing/2014/chart" uri="{C3380CC4-5D6E-409C-BE32-E72D297353CC}">
              <c16:uniqueId val="{00000000-AFD5-45CC-AE2E-E13500BCF572}"/>
            </c:ext>
          </c:extLst>
        </c:ser>
        <c:dLbls>
          <c:showLegendKey val="0"/>
          <c:showVal val="1"/>
          <c:showCatName val="0"/>
          <c:showSerName val="0"/>
          <c:showPercent val="0"/>
          <c:showBubbleSize val="0"/>
        </c:dLbls>
        <c:axId val="1111705064"/>
        <c:axId val="1111706704"/>
        <c:axId val="0"/>
      </c:area3DChart>
      <c:catAx>
        <c:axId val="1111705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50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cap="all" baseline="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Sheet1!$B$1</c:f>
              <c:strCache>
                <c:ptCount val="1"/>
                <c:pt idx="0">
                  <c:v>Accuracy</c:v>
                </c:pt>
              </c:strCache>
            </c:strRef>
          </c:tx>
          <c:spPr>
            <a:solidFill>
              <a:schemeClr val="accent1"/>
            </a:solidFill>
            <a:ln>
              <a:noFill/>
            </a:ln>
            <a:effectLst/>
            <a:sp3d/>
          </c:spPr>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Batch size 8</c:v>
                </c:pt>
                <c:pt idx="1">
                  <c:v>Batch size 16</c:v>
                </c:pt>
                <c:pt idx="2">
                  <c:v>Batch size 32</c:v>
                </c:pt>
              </c:strCache>
            </c:strRef>
          </c:cat>
          <c:val>
            <c:numRef>
              <c:f>Sheet1!$B$2:$B$4</c:f>
              <c:numCache>
                <c:formatCode>_(* #,##0.0_);_(* \(#,##0.0\);_(* "-"??_);_(@_)</c:formatCode>
                <c:ptCount val="3"/>
                <c:pt idx="0">
                  <c:v>0.74509999999999998</c:v>
                </c:pt>
                <c:pt idx="1">
                  <c:v>0.75870000000000004</c:v>
                </c:pt>
                <c:pt idx="2">
                  <c:v>0.7722</c:v>
                </c:pt>
              </c:numCache>
            </c:numRef>
          </c:val>
          <c:smooth val="0"/>
          <c:extLst>
            <c:ext xmlns:c16="http://schemas.microsoft.com/office/drawing/2014/chart" uri="{C3380CC4-5D6E-409C-BE32-E72D297353CC}">
              <c16:uniqueId val="{00000000-CB5A-4DC1-BE56-D923280050CD}"/>
            </c:ext>
          </c:extLst>
        </c:ser>
        <c:ser>
          <c:idx val="1"/>
          <c:order val="1"/>
          <c:tx>
            <c:strRef>
              <c:f>Sheet1!$C$1</c:f>
              <c:strCache>
                <c:ptCount val="1"/>
                <c:pt idx="0">
                  <c:v>Misclassification Rate</c:v>
                </c:pt>
              </c:strCache>
            </c:strRef>
          </c:tx>
          <c:spPr>
            <a:solidFill>
              <a:schemeClr val="accent3"/>
            </a:solidFill>
            <a:ln>
              <a:noFill/>
            </a:ln>
            <a:effectLst/>
            <a:sp3d/>
          </c:spPr>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Batch size 8</c:v>
                </c:pt>
                <c:pt idx="1">
                  <c:v>Batch size 16</c:v>
                </c:pt>
                <c:pt idx="2">
                  <c:v>Batch size 32</c:v>
                </c:pt>
              </c:strCache>
            </c:strRef>
          </c:cat>
          <c:val>
            <c:numRef>
              <c:f>Sheet1!$C$2:$C$4</c:f>
              <c:numCache>
                <c:formatCode>_(* #,##0.0_);_(* \(#,##0.0\);_(* "-"??_);_(@_)</c:formatCode>
                <c:ptCount val="3"/>
                <c:pt idx="0">
                  <c:v>0.25490000000000002</c:v>
                </c:pt>
                <c:pt idx="1">
                  <c:v>0.24129999999999999</c:v>
                </c:pt>
                <c:pt idx="2">
                  <c:v>0.2278</c:v>
                </c:pt>
              </c:numCache>
            </c:numRef>
          </c:val>
          <c:smooth val="0"/>
          <c:extLst>
            <c:ext xmlns:c16="http://schemas.microsoft.com/office/drawing/2014/chart" uri="{C3380CC4-5D6E-409C-BE32-E72D297353CC}">
              <c16:uniqueId val="{00000001-CB5A-4DC1-BE56-D923280050CD}"/>
            </c:ext>
          </c:extLst>
        </c:ser>
        <c:ser>
          <c:idx val="2"/>
          <c:order val="2"/>
          <c:tx>
            <c:strRef>
              <c:f>Sheet1!$D$1</c:f>
              <c:strCache>
                <c:ptCount val="1"/>
                <c:pt idx="0">
                  <c:v>Macro-F1</c:v>
                </c:pt>
              </c:strCache>
            </c:strRef>
          </c:tx>
          <c:spPr>
            <a:solidFill>
              <a:schemeClr val="accent4"/>
            </a:solidFill>
            <a:ln>
              <a:noFill/>
            </a:ln>
            <a:effectLst/>
            <a:sp3d/>
          </c:spPr>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Batch size 8</c:v>
                </c:pt>
                <c:pt idx="1">
                  <c:v>Batch size 16</c:v>
                </c:pt>
                <c:pt idx="2">
                  <c:v>Batch size 32</c:v>
                </c:pt>
              </c:strCache>
            </c:strRef>
          </c:cat>
          <c:val>
            <c:numRef>
              <c:f>Sheet1!$D$2:$D$4</c:f>
              <c:numCache>
                <c:formatCode>_(* #,##0.0_);_(* \(#,##0.0\);_(* "-"??_);_(@_)</c:formatCode>
                <c:ptCount val="3"/>
                <c:pt idx="0">
                  <c:v>0.63490000000000002</c:v>
                </c:pt>
                <c:pt idx="1">
                  <c:v>0.64580000000000004</c:v>
                </c:pt>
                <c:pt idx="2">
                  <c:v>0.66969999999999996</c:v>
                </c:pt>
              </c:numCache>
            </c:numRef>
          </c:val>
          <c:smooth val="0"/>
          <c:extLst>
            <c:ext xmlns:c16="http://schemas.microsoft.com/office/drawing/2014/chart" uri="{C3380CC4-5D6E-409C-BE32-E72D297353CC}">
              <c16:uniqueId val="{00000002-CB5A-4DC1-BE56-D923280050CD}"/>
            </c:ext>
          </c:extLst>
        </c:ser>
        <c:ser>
          <c:idx val="3"/>
          <c:order val="3"/>
          <c:tx>
            <c:strRef>
              <c:f>Sheet1!$E$1</c:f>
              <c:strCache>
                <c:ptCount val="1"/>
                <c:pt idx="0">
                  <c:v>Weighted-F1</c:v>
                </c:pt>
              </c:strCache>
            </c:strRef>
          </c:tx>
          <c:spPr>
            <a:solidFill>
              <a:schemeClr val="accent4"/>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cap="all"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Batch size 8</c:v>
                </c:pt>
                <c:pt idx="1">
                  <c:v>Batch size 16</c:v>
                </c:pt>
                <c:pt idx="2">
                  <c:v>Batch size 32</c:v>
                </c:pt>
              </c:strCache>
            </c:strRef>
          </c:cat>
          <c:val>
            <c:numRef>
              <c:f>Sheet1!$E$2:$E$4</c:f>
              <c:numCache>
                <c:formatCode>_(* #,##0.0_);_(* \(#,##0.0\);_(* "-"??_);_(@_)</c:formatCode>
                <c:ptCount val="3"/>
                <c:pt idx="0">
                  <c:v>0.74099999999999999</c:v>
                </c:pt>
                <c:pt idx="1">
                  <c:v>0.75660000000000005</c:v>
                </c:pt>
                <c:pt idx="2">
                  <c:v>0.77100000000000002</c:v>
                </c:pt>
              </c:numCache>
            </c:numRef>
          </c:val>
          <c:smooth val="0"/>
          <c:extLst>
            <c:ext xmlns:c16="http://schemas.microsoft.com/office/drawing/2014/chart" uri="{C3380CC4-5D6E-409C-BE32-E72D297353CC}">
              <c16:uniqueId val="{00000000-AFD5-45CC-AE2E-E13500BCF572}"/>
            </c:ext>
          </c:extLst>
        </c:ser>
        <c:dLbls>
          <c:showLegendKey val="0"/>
          <c:showVal val="1"/>
          <c:showCatName val="0"/>
          <c:showSerName val="0"/>
          <c:showPercent val="0"/>
          <c:showBubbleSize val="0"/>
        </c:dLbls>
        <c:axId val="1111705064"/>
        <c:axId val="1111706704"/>
        <c:axId val="2095088176"/>
      </c:line3DChart>
      <c:catAx>
        <c:axId val="1111705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5064"/>
        <c:crosses val="autoZero"/>
        <c:crossBetween val="between"/>
      </c:valAx>
      <c:serAx>
        <c:axId val="2095088176"/>
        <c:scaling>
          <c:orientation val="minMax"/>
        </c:scaling>
        <c:delete val="1"/>
        <c:axPos val="b"/>
        <c:majorTickMark val="out"/>
        <c:minorTickMark val="none"/>
        <c:tickLblPos val="nextTo"/>
        <c:crossAx val="1111706704"/>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cap="all" baseline="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Accuracy</c:v>
                </c:pt>
              </c:strCache>
            </c:strRef>
          </c:tx>
          <c:spPr>
            <a:solidFill>
              <a:schemeClr val="accent1"/>
            </a:soli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Image size 64</c:v>
                </c:pt>
                <c:pt idx="1">
                  <c:v>Image size 128</c:v>
                </c:pt>
                <c:pt idx="2">
                  <c:v>Image size 256</c:v>
                </c:pt>
                <c:pt idx="3">
                  <c:v>Image size 512</c:v>
                </c:pt>
              </c:strCache>
            </c:strRef>
          </c:cat>
          <c:val>
            <c:numRef>
              <c:f>Sheet1!$B$2:$B$5</c:f>
              <c:numCache>
                <c:formatCode>_(* #,##0.0_);_(* \(#,##0.0\);_(* "-"??_);_(@_)</c:formatCode>
                <c:ptCount val="4"/>
                <c:pt idx="0">
                  <c:v>0.7722</c:v>
                </c:pt>
                <c:pt idx="1">
                  <c:v>0.7964</c:v>
                </c:pt>
                <c:pt idx="2">
                  <c:v>0.8175</c:v>
                </c:pt>
                <c:pt idx="3">
                  <c:v>0.83560000000000001</c:v>
                </c:pt>
              </c:numCache>
            </c:numRef>
          </c:val>
          <c:extLst>
            <c:ext xmlns:c16="http://schemas.microsoft.com/office/drawing/2014/chart" uri="{C3380CC4-5D6E-409C-BE32-E72D297353CC}">
              <c16:uniqueId val="{00000000-CB5A-4DC1-BE56-D923280050CD}"/>
            </c:ext>
          </c:extLst>
        </c:ser>
        <c:ser>
          <c:idx val="1"/>
          <c:order val="1"/>
          <c:tx>
            <c:strRef>
              <c:f>Sheet1!$C$1</c:f>
              <c:strCache>
                <c:ptCount val="1"/>
                <c:pt idx="0">
                  <c:v>Misclassification Rate</c:v>
                </c:pt>
              </c:strCache>
            </c:strRef>
          </c:tx>
          <c:spPr>
            <a:solidFill>
              <a:schemeClr val="accent3"/>
            </a:soli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Image size 64</c:v>
                </c:pt>
                <c:pt idx="1">
                  <c:v>Image size 128</c:v>
                </c:pt>
                <c:pt idx="2">
                  <c:v>Image size 256</c:v>
                </c:pt>
                <c:pt idx="3">
                  <c:v>Image size 512</c:v>
                </c:pt>
              </c:strCache>
            </c:strRef>
          </c:cat>
          <c:val>
            <c:numRef>
              <c:f>Sheet1!$C$2:$C$5</c:f>
              <c:numCache>
                <c:formatCode>_(* #,##0.0_);_(* \(#,##0.0\);_(* "-"??_);_(@_)</c:formatCode>
                <c:ptCount val="4"/>
                <c:pt idx="0">
                  <c:v>0.2278</c:v>
                </c:pt>
                <c:pt idx="1">
                  <c:v>0.2036</c:v>
                </c:pt>
                <c:pt idx="2">
                  <c:v>0.1825</c:v>
                </c:pt>
                <c:pt idx="3">
                  <c:v>0.16439999999999999</c:v>
                </c:pt>
              </c:numCache>
            </c:numRef>
          </c:val>
          <c:extLst>
            <c:ext xmlns:c16="http://schemas.microsoft.com/office/drawing/2014/chart" uri="{C3380CC4-5D6E-409C-BE32-E72D297353CC}">
              <c16:uniqueId val="{00000001-CB5A-4DC1-BE56-D923280050CD}"/>
            </c:ext>
          </c:extLst>
        </c:ser>
        <c:ser>
          <c:idx val="2"/>
          <c:order val="2"/>
          <c:tx>
            <c:strRef>
              <c:f>Sheet1!$D$1</c:f>
              <c:strCache>
                <c:ptCount val="1"/>
                <c:pt idx="0">
                  <c:v>Macro-F1</c:v>
                </c:pt>
              </c:strCache>
            </c:strRef>
          </c:tx>
          <c:spPr>
            <a:solidFill>
              <a:schemeClr val="accent4"/>
            </a:soli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Image size 64</c:v>
                </c:pt>
                <c:pt idx="1">
                  <c:v>Image size 128</c:v>
                </c:pt>
                <c:pt idx="2">
                  <c:v>Image size 256</c:v>
                </c:pt>
                <c:pt idx="3">
                  <c:v>Image size 512</c:v>
                </c:pt>
              </c:strCache>
            </c:strRef>
          </c:cat>
          <c:val>
            <c:numRef>
              <c:f>Sheet1!$D$2:$D$5</c:f>
              <c:numCache>
                <c:formatCode>_(* #,##0.0_);_(* \(#,##0.0\);_(* "-"??_);_(@_)</c:formatCode>
                <c:ptCount val="4"/>
                <c:pt idx="0">
                  <c:v>0.66969999999999996</c:v>
                </c:pt>
                <c:pt idx="1">
                  <c:v>0.68689999999999996</c:v>
                </c:pt>
                <c:pt idx="2">
                  <c:v>0.72929999999999995</c:v>
                </c:pt>
                <c:pt idx="3">
                  <c:v>0.74950000000000006</c:v>
                </c:pt>
              </c:numCache>
            </c:numRef>
          </c:val>
          <c:extLst>
            <c:ext xmlns:c16="http://schemas.microsoft.com/office/drawing/2014/chart" uri="{C3380CC4-5D6E-409C-BE32-E72D297353CC}">
              <c16:uniqueId val="{00000002-CB5A-4DC1-BE56-D923280050CD}"/>
            </c:ext>
          </c:extLst>
        </c:ser>
        <c:ser>
          <c:idx val="3"/>
          <c:order val="3"/>
          <c:tx>
            <c:strRef>
              <c:f>Sheet1!$E$1</c:f>
              <c:strCache>
                <c:ptCount val="1"/>
                <c:pt idx="0">
                  <c:v>Weighted-F1</c:v>
                </c:pt>
              </c:strCache>
            </c:strRef>
          </c:tx>
          <c:spPr>
            <a:solidFill>
              <a:schemeClr val="accent4"/>
            </a:solidFill>
            <a:ln>
              <a:noFill/>
            </a:ln>
            <a:effectLst/>
            <a:sp3d/>
          </c:spPr>
          <c:invertIfNegative val="0"/>
          <c:dLbls>
            <c:delete val="1"/>
          </c:dLbls>
          <c:cat>
            <c:strRef>
              <c:f>Sheet1!$A$2:$A$5</c:f>
              <c:strCache>
                <c:ptCount val="4"/>
                <c:pt idx="0">
                  <c:v>Image size 64</c:v>
                </c:pt>
                <c:pt idx="1">
                  <c:v>Image size 128</c:v>
                </c:pt>
                <c:pt idx="2">
                  <c:v>Image size 256</c:v>
                </c:pt>
                <c:pt idx="3">
                  <c:v>Image size 512</c:v>
                </c:pt>
              </c:strCache>
            </c:strRef>
          </c:cat>
          <c:val>
            <c:numRef>
              <c:f>Sheet1!$E$2:$E$5</c:f>
              <c:numCache>
                <c:formatCode>_(* #,##0.0_);_(* \(#,##0.0\);_(* "-"??_);_(@_)</c:formatCode>
                <c:ptCount val="4"/>
                <c:pt idx="0">
                  <c:v>0.77100000000000002</c:v>
                </c:pt>
                <c:pt idx="1">
                  <c:v>0.7913</c:v>
                </c:pt>
                <c:pt idx="2">
                  <c:v>0.81420000000000003</c:v>
                </c:pt>
                <c:pt idx="3">
                  <c:v>0.83320000000000005</c:v>
                </c:pt>
              </c:numCache>
            </c:numRef>
          </c:val>
          <c:extLst>
            <c:ext xmlns:c16="http://schemas.microsoft.com/office/drawing/2014/chart" uri="{C3380CC4-5D6E-409C-BE32-E72D297353CC}">
              <c16:uniqueId val="{00000000-AFD5-45CC-AE2E-E13500BCF572}"/>
            </c:ext>
          </c:extLst>
        </c:ser>
        <c:dLbls>
          <c:showLegendKey val="0"/>
          <c:showVal val="1"/>
          <c:showCatName val="0"/>
          <c:showSerName val="0"/>
          <c:showPercent val="0"/>
          <c:showBubbleSize val="0"/>
        </c:dLbls>
        <c:gapWidth val="150"/>
        <c:shape val="box"/>
        <c:axId val="1111705064"/>
        <c:axId val="1111706704"/>
        <c:axId val="0"/>
      </c:bar3D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cap="all" baseline="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anchor="ctr" anchorCtr="1"/>
                <a:lstStyle/>
                <a:p>
                  <a:pPr>
                    <a:defRPr sz="1400" b="1"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C687-45B8-8DCF-1BB5CCFED6BF}"/>
                </c:ext>
              </c:extLst>
            </c:dLbl>
            <c:dLbl>
              <c:idx val="1"/>
              <c:spPr>
                <a:noFill/>
                <a:ln>
                  <a:noFill/>
                </a:ln>
                <a:effectLst/>
              </c:spPr>
              <c:txPr>
                <a:bodyPr rot="0" spcFirstLastPara="1" vertOverflow="ellipsis" vert="horz" wrap="square" anchor="ctr" anchorCtr="1"/>
                <a:lstStyle/>
                <a:p>
                  <a:pPr>
                    <a:defRPr sz="1400" b="1"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C687-45B8-8DCF-1BB5CCFED6BF}"/>
                </c:ext>
              </c:extLst>
            </c:dLbl>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Yolov8n-cls</c:v>
                </c:pt>
                <c:pt idx="1">
                  <c:v>YOLOv8s-cls</c:v>
                </c:pt>
                <c:pt idx="2">
                  <c:v>YOLOv8m-cls</c:v>
                </c:pt>
                <c:pt idx="3">
                  <c:v>YOLOv8l-cls</c:v>
                </c:pt>
              </c:strCache>
            </c:strRef>
          </c:cat>
          <c:val>
            <c:numRef>
              <c:f>Sheet1!$B$2:$B$5</c:f>
              <c:numCache>
                <c:formatCode>_(* #,##0.0_);_(* \(#,##0.0\);_(* "-"??_);_(@_)</c:formatCode>
                <c:ptCount val="4"/>
                <c:pt idx="0">
                  <c:v>0.83560000000000001</c:v>
                </c:pt>
                <c:pt idx="1">
                  <c:v>0.82809999999999995</c:v>
                </c:pt>
                <c:pt idx="2">
                  <c:v>0.8145</c:v>
                </c:pt>
                <c:pt idx="3">
                  <c:v>0.8296</c:v>
                </c:pt>
              </c:numCache>
            </c:numRef>
          </c:val>
          <c:extLst>
            <c:ext xmlns:c16="http://schemas.microsoft.com/office/drawing/2014/chart" uri="{C3380CC4-5D6E-409C-BE32-E72D297353CC}">
              <c16:uniqueId val="{00000000-CB5A-4DC1-BE56-D923280050CD}"/>
            </c:ext>
          </c:extLst>
        </c:ser>
        <c:ser>
          <c:idx val="1"/>
          <c:order val="1"/>
          <c:tx>
            <c:strRef>
              <c:f>Sheet1!$C$1</c:f>
              <c:strCache>
                <c:ptCount val="1"/>
                <c:pt idx="0">
                  <c:v>Misclassification Rate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anchor="ctr" anchorCtr="1"/>
                <a:lstStyle/>
                <a:p>
                  <a:pPr>
                    <a:defRPr sz="1400" b="1"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C687-45B8-8DCF-1BB5CCFED6BF}"/>
                </c:ext>
              </c:extLst>
            </c:dLbl>
            <c:dLbl>
              <c:idx val="1"/>
              <c:spPr>
                <a:noFill/>
                <a:ln>
                  <a:noFill/>
                </a:ln>
                <a:effectLst/>
              </c:spPr>
              <c:txPr>
                <a:bodyPr rot="0" spcFirstLastPara="1" vertOverflow="ellipsis" vert="horz" wrap="square" anchor="ctr" anchorCtr="1"/>
                <a:lstStyle/>
                <a:p>
                  <a:pPr>
                    <a:defRPr sz="1400" b="1"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C687-45B8-8DCF-1BB5CCFED6BF}"/>
                </c:ext>
              </c:extLst>
            </c:dLbl>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Yolov8n-cls</c:v>
                </c:pt>
                <c:pt idx="1">
                  <c:v>YOLOv8s-cls</c:v>
                </c:pt>
                <c:pt idx="2">
                  <c:v>YOLOv8m-cls</c:v>
                </c:pt>
                <c:pt idx="3">
                  <c:v>YOLOv8l-cls</c:v>
                </c:pt>
              </c:strCache>
            </c:strRef>
          </c:cat>
          <c:val>
            <c:numRef>
              <c:f>Sheet1!$C$2:$C$5</c:f>
              <c:numCache>
                <c:formatCode>_(* #,##0.0_);_(* \(#,##0.0\);_(* "-"??_);_(@_)</c:formatCode>
                <c:ptCount val="4"/>
                <c:pt idx="0">
                  <c:v>0.16439999999999999</c:v>
                </c:pt>
                <c:pt idx="1">
                  <c:v>0.1719</c:v>
                </c:pt>
                <c:pt idx="2">
                  <c:v>0.1855</c:v>
                </c:pt>
                <c:pt idx="3">
                  <c:v>0.1704</c:v>
                </c:pt>
              </c:numCache>
            </c:numRef>
          </c:val>
          <c:extLst>
            <c:ext xmlns:c16="http://schemas.microsoft.com/office/drawing/2014/chart" uri="{C3380CC4-5D6E-409C-BE32-E72D297353CC}">
              <c16:uniqueId val="{00000001-CB5A-4DC1-BE56-D923280050CD}"/>
            </c:ext>
          </c:extLst>
        </c:ser>
        <c:dLbls>
          <c:showLegendKey val="0"/>
          <c:showVal val="1"/>
          <c:showCatName val="0"/>
          <c:showSerName val="0"/>
          <c:showPercent val="0"/>
          <c:showBubbleSize val="0"/>
        </c:dLbls>
        <c:gapWidth val="150"/>
        <c:axId val="1111705064"/>
        <c:axId val="1111706704"/>
      </c:barChart>
      <c:lineChart>
        <c:grouping val="standard"/>
        <c:varyColors val="0"/>
        <c:ser>
          <c:idx val="2"/>
          <c:order val="2"/>
          <c:tx>
            <c:strRef>
              <c:f>Sheet1!$D$1</c:f>
              <c:strCache>
                <c:ptCount val="1"/>
                <c:pt idx="0">
                  <c:v>Macro-F1</c:v>
                </c:pt>
              </c:strCache>
            </c:strRef>
          </c:tx>
          <c:spPr>
            <a:ln w="28575" cap="rnd">
              <a:solidFill>
                <a:schemeClr val="accent3"/>
              </a:solidFill>
              <a:round/>
            </a:ln>
            <a:effectLst/>
          </c:spPr>
          <c:marker>
            <c:symbol val="none"/>
          </c:marker>
          <c:dLbls>
            <c:dLbl>
              <c:idx val="0"/>
              <c:spPr>
                <a:noFill/>
                <a:ln>
                  <a:noFill/>
                </a:ln>
                <a:effectLst/>
              </c:spPr>
              <c:txPr>
                <a:bodyPr rot="0" spcFirstLastPara="1" vertOverflow="ellipsis" vert="horz" wrap="square" anchor="ctr" anchorCtr="1"/>
                <a:lstStyle/>
                <a:p>
                  <a:pPr>
                    <a:defRPr sz="1400" b="1"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C687-45B8-8DCF-1BB5CCFED6BF}"/>
                </c:ext>
              </c:extLst>
            </c:dLbl>
            <c:dLbl>
              <c:idx val="1"/>
              <c:spPr>
                <a:noFill/>
                <a:ln>
                  <a:noFill/>
                </a:ln>
                <a:effectLst/>
              </c:spPr>
              <c:txPr>
                <a:bodyPr rot="0" spcFirstLastPara="1" vertOverflow="ellipsis" vert="horz" wrap="square" anchor="ctr" anchorCtr="1"/>
                <a:lstStyle/>
                <a:p>
                  <a:pPr>
                    <a:defRPr sz="1400" b="1"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C687-45B8-8DCF-1BB5CCFED6BF}"/>
                </c:ext>
              </c:extLst>
            </c:dLbl>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Yolov8n-cls</c:v>
                </c:pt>
                <c:pt idx="1">
                  <c:v>YOLOv8s-cls</c:v>
                </c:pt>
                <c:pt idx="2">
                  <c:v>YOLOv8m-cls</c:v>
                </c:pt>
                <c:pt idx="3">
                  <c:v>YOLOv8l-cls</c:v>
                </c:pt>
              </c:strCache>
            </c:strRef>
          </c:cat>
          <c:val>
            <c:numRef>
              <c:f>Sheet1!$D$2:$D$5</c:f>
              <c:numCache>
                <c:formatCode>_(* #,##0.0_);_(* \(#,##0.0\);_(* "-"??_);_(@_)</c:formatCode>
                <c:ptCount val="4"/>
                <c:pt idx="0">
                  <c:v>0.74950000000000006</c:v>
                </c:pt>
                <c:pt idx="1">
                  <c:v>0.73880000000000001</c:v>
                </c:pt>
                <c:pt idx="2">
                  <c:v>0.71889999999999998</c:v>
                </c:pt>
                <c:pt idx="3">
                  <c:v>0.73699999999999999</c:v>
                </c:pt>
              </c:numCache>
            </c:numRef>
          </c:val>
          <c:smooth val="0"/>
          <c:extLst>
            <c:ext xmlns:c16="http://schemas.microsoft.com/office/drawing/2014/chart" uri="{C3380CC4-5D6E-409C-BE32-E72D297353CC}">
              <c16:uniqueId val="{00000002-CB5A-4DC1-BE56-D923280050CD}"/>
            </c:ext>
          </c:extLst>
        </c:ser>
        <c:ser>
          <c:idx val="3"/>
          <c:order val="3"/>
          <c:tx>
            <c:strRef>
              <c:f>Sheet1!$E$1</c:f>
              <c:strCache>
                <c:ptCount val="1"/>
                <c:pt idx="0">
                  <c:v>Weighted-F1</c:v>
                </c:pt>
              </c:strCache>
            </c:strRef>
          </c:tx>
          <c:spPr>
            <a:ln w="28575" cap="rnd">
              <a:solidFill>
                <a:schemeClr val="accent4"/>
              </a:solidFill>
              <a:round/>
            </a:ln>
            <a:effectLst/>
          </c:spPr>
          <c:marker>
            <c:symbol val="none"/>
          </c:marker>
          <c:cat>
            <c:strRef>
              <c:f>Sheet1!$A$2:$A$5</c:f>
              <c:strCache>
                <c:ptCount val="4"/>
                <c:pt idx="0">
                  <c:v>Yolov8n-cls</c:v>
                </c:pt>
                <c:pt idx="1">
                  <c:v>YOLOv8s-cls</c:v>
                </c:pt>
                <c:pt idx="2">
                  <c:v>YOLOv8m-cls</c:v>
                </c:pt>
                <c:pt idx="3">
                  <c:v>YOLOv8l-cls</c:v>
                </c:pt>
              </c:strCache>
            </c:strRef>
          </c:cat>
          <c:val>
            <c:numRef>
              <c:f>Sheet1!$E$2:$E$5</c:f>
              <c:numCache>
                <c:formatCode>_(* #,##0.0_);_(* \(#,##0.0\);_(* "-"??_);_(@_)</c:formatCode>
                <c:ptCount val="4"/>
                <c:pt idx="0">
                  <c:v>0.83320000000000005</c:v>
                </c:pt>
                <c:pt idx="1">
                  <c:v>0.82530000000000003</c:v>
                </c:pt>
                <c:pt idx="2">
                  <c:v>0.81220000000000003</c:v>
                </c:pt>
                <c:pt idx="3">
                  <c:v>0.82579999999999998</c:v>
                </c:pt>
              </c:numCache>
            </c:numRef>
          </c:val>
          <c:smooth val="0"/>
          <c:extLst>
            <c:ext xmlns:c16="http://schemas.microsoft.com/office/drawing/2014/chart" uri="{C3380CC4-5D6E-409C-BE32-E72D297353CC}">
              <c16:uniqueId val="{00000000-AFD5-45CC-AE2E-E13500BCF572}"/>
            </c:ext>
          </c:extLst>
        </c:ser>
        <c:dLbls>
          <c:showLegendKey val="0"/>
          <c:showVal val="0"/>
          <c:showCatName val="0"/>
          <c:showSerName val="0"/>
          <c:showPercent val="0"/>
          <c:showBubbleSize val="0"/>
        </c:dLbls>
        <c:marker val="1"/>
        <c:smooth val="0"/>
        <c:axId val="436510384"/>
        <c:axId val="436505584"/>
      </c:lineChart>
      <c:catAx>
        <c:axId val="1111705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5064"/>
        <c:crosses val="autoZero"/>
        <c:crossBetween val="between"/>
      </c:valAx>
      <c:valAx>
        <c:axId val="436505584"/>
        <c:scaling>
          <c:orientation val="minMax"/>
        </c:scaling>
        <c:delete val="0"/>
        <c:axPos val="r"/>
        <c:numFmt formatCode="_(* #,##0.0_);_(* \(#,##0.0\);_(* &quot;-&quot;??_);_(@_)"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en-US"/>
          </a:p>
        </c:txPr>
        <c:crossAx val="436510384"/>
        <c:crosses val="max"/>
        <c:crossBetween val="between"/>
      </c:valAx>
      <c:catAx>
        <c:axId val="436510384"/>
        <c:scaling>
          <c:orientation val="minMax"/>
        </c:scaling>
        <c:delete val="1"/>
        <c:axPos val="b"/>
        <c:numFmt formatCode="General" sourceLinked="1"/>
        <c:majorTickMark val="out"/>
        <c:minorTickMark val="none"/>
        <c:tickLblPos val="nextTo"/>
        <c:crossAx val="4365055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cap="all"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5/17/2024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Diabetic retinopathy</a:t>
            </a:r>
            <a:br>
              <a:rPr lang="en-US" dirty="0"/>
            </a:br>
            <a:r>
              <a:rPr lang="en-US" dirty="0"/>
              <a:t>diagnostic system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Raghav Agarwal​                         guide: Deepthi Godavarthi</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Batch size</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graphicFrame>
        <p:nvGraphicFramePr>
          <p:cNvPr id="6" name="Content Placeholder 5" descr="Bar chart">
            <a:extLst>
              <a:ext uri="{FF2B5EF4-FFF2-40B4-BE49-F238E27FC236}">
                <a16:creationId xmlns:a16="http://schemas.microsoft.com/office/drawing/2014/main" id="{0C13AF58-0A57-17B6-8A17-FFB296CEA922}"/>
              </a:ext>
            </a:extLst>
          </p:cNvPr>
          <p:cNvGraphicFramePr>
            <a:graphicFrameLocks noGrp="1"/>
          </p:cNvGraphicFramePr>
          <p:nvPr>
            <p:ph idx="1"/>
            <p:extLst>
              <p:ext uri="{D42A27DB-BD31-4B8C-83A1-F6EECF244321}">
                <p14:modId xmlns:p14="http://schemas.microsoft.com/office/powerpoint/2010/main" val="1236368220"/>
              </p:ext>
            </p:extLst>
          </p:nvPr>
        </p:nvGraphicFramePr>
        <p:xfrm>
          <a:off x="1295400" y="1855788"/>
          <a:ext cx="9820275" cy="435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950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image size</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graphicFrame>
        <p:nvGraphicFramePr>
          <p:cNvPr id="6" name="Content Placeholder 5" descr="Bar chart">
            <a:extLst>
              <a:ext uri="{FF2B5EF4-FFF2-40B4-BE49-F238E27FC236}">
                <a16:creationId xmlns:a16="http://schemas.microsoft.com/office/drawing/2014/main" id="{0C13AF58-0A57-17B6-8A17-FFB296CEA922}"/>
              </a:ext>
            </a:extLst>
          </p:cNvPr>
          <p:cNvGraphicFramePr>
            <a:graphicFrameLocks noGrp="1"/>
          </p:cNvGraphicFramePr>
          <p:nvPr>
            <p:ph idx="1"/>
            <p:extLst>
              <p:ext uri="{D42A27DB-BD31-4B8C-83A1-F6EECF244321}">
                <p14:modId xmlns:p14="http://schemas.microsoft.com/office/powerpoint/2010/main" val="1007515755"/>
              </p:ext>
            </p:extLst>
          </p:nvPr>
        </p:nvGraphicFramePr>
        <p:xfrm>
          <a:off x="1295400" y="1855788"/>
          <a:ext cx="9820275" cy="435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895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YOLOv8 classification models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12</a:t>
            </a:fld>
            <a:endParaRPr lang="en-US" dirty="0"/>
          </a:p>
        </p:txBody>
      </p:sp>
      <p:graphicFrame>
        <p:nvGraphicFramePr>
          <p:cNvPr id="6" name="Content Placeholder 5" descr="Bar chart">
            <a:extLst>
              <a:ext uri="{FF2B5EF4-FFF2-40B4-BE49-F238E27FC236}">
                <a16:creationId xmlns:a16="http://schemas.microsoft.com/office/drawing/2014/main" id="{0C13AF58-0A57-17B6-8A17-FFB296CEA922}"/>
              </a:ext>
            </a:extLst>
          </p:cNvPr>
          <p:cNvGraphicFramePr>
            <a:graphicFrameLocks noGrp="1"/>
          </p:cNvGraphicFramePr>
          <p:nvPr>
            <p:ph idx="1"/>
            <p:extLst>
              <p:ext uri="{D42A27DB-BD31-4B8C-83A1-F6EECF244321}">
                <p14:modId xmlns:p14="http://schemas.microsoft.com/office/powerpoint/2010/main" val="307246190"/>
              </p:ext>
            </p:extLst>
          </p:nvPr>
        </p:nvGraphicFramePr>
        <p:xfrm>
          <a:off x="1295400" y="1855788"/>
          <a:ext cx="9820275" cy="435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838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243E-1EEC-F66A-E521-85FD8A5D4B9D}"/>
              </a:ext>
            </a:extLst>
          </p:cNvPr>
          <p:cNvSpPr>
            <a:spLocks noGrp="1"/>
          </p:cNvSpPr>
          <p:nvPr>
            <p:ph type="title"/>
          </p:nvPr>
        </p:nvSpPr>
        <p:spPr/>
        <p:txBody>
          <a:bodyPr/>
          <a:lstStyle/>
          <a:p>
            <a:r>
              <a:rPr lang="en-US" dirty="0">
                <a:latin typeface="Franklin Gothic Book" panose="020B0503020102020204" pitchFamily="34" charset="0"/>
                <a:cs typeface="Segoe UI" panose="020B0502040204020203" pitchFamily="34" charset="0"/>
              </a:rPr>
              <a:t>Model: YOLOv8n-cls</a:t>
            </a:r>
            <a:endParaRPr lang="en-IN" dirty="0"/>
          </a:p>
        </p:txBody>
      </p:sp>
      <p:sp>
        <p:nvSpPr>
          <p:cNvPr id="4" name="Slide Number Placeholder 3">
            <a:extLst>
              <a:ext uri="{FF2B5EF4-FFF2-40B4-BE49-F238E27FC236}">
                <a16:creationId xmlns:a16="http://schemas.microsoft.com/office/drawing/2014/main" id="{3846DCB8-BC27-C34D-38DF-8A60A8B3E5BA}"/>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C2F0B0E8-5331-2644-34FA-DB1579652238}"/>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pic>
        <p:nvPicPr>
          <p:cNvPr id="8" name="Content Placeholder 8">
            <a:extLst>
              <a:ext uri="{FF2B5EF4-FFF2-40B4-BE49-F238E27FC236}">
                <a16:creationId xmlns:a16="http://schemas.microsoft.com/office/drawing/2014/main" id="{63025E24-4BE2-7E93-B3D4-42C52879A5CF}"/>
              </a:ext>
            </a:extLst>
          </p:cNvPr>
          <p:cNvPicPr>
            <a:picLocks noGrp="1" noChangeAspect="1"/>
          </p:cNvPicPr>
          <p:nvPr>
            <p:ph idx="1"/>
          </p:nvPr>
        </p:nvPicPr>
        <p:blipFill>
          <a:blip r:embed="rId2"/>
          <a:stretch>
            <a:fillRect/>
          </a:stretch>
        </p:blipFill>
        <p:spPr>
          <a:xfrm>
            <a:off x="1295399" y="1699256"/>
            <a:ext cx="9240540" cy="1971950"/>
          </a:xfrm>
        </p:spPr>
      </p:pic>
      <p:pic>
        <p:nvPicPr>
          <p:cNvPr id="9" name="Picture 8">
            <a:extLst>
              <a:ext uri="{FF2B5EF4-FFF2-40B4-BE49-F238E27FC236}">
                <a16:creationId xmlns:a16="http://schemas.microsoft.com/office/drawing/2014/main" id="{314FAC0B-3634-D508-9B97-FE6660BC0E90}"/>
              </a:ext>
            </a:extLst>
          </p:cNvPr>
          <p:cNvPicPr>
            <a:picLocks noChangeAspect="1"/>
          </p:cNvPicPr>
          <p:nvPr/>
        </p:nvPicPr>
        <p:blipFill>
          <a:blip r:embed="rId3"/>
          <a:stretch>
            <a:fillRect/>
          </a:stretch>
        </p:blipFill>
        <p:spPr>
          <a:xfrm>
            <a:off x="1295399" y="3671206"/>
            <a:ext cx="7697274" cy="2772162"/>
          </a:xfrm>
          <a:prstGeom prst="rect">
            <a:avLst/>
          </a:prstGeom>
        </p:spPr>
      </p:pic>
    </p:spTree>
    <p:extLst>
      <p:ext uri="{BB962C8B-B14F-4D97-AF65-F5344CB8AC3E}">
        <p14:creationId xmlns:p14="http://schemas.microsoft.com/office/powerpoint/2010/main" val="236994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18E3-11A5-2578-3DBC-C138DDEA2423}"/>
              </a:ext>
            </a:extLst>
          </p:cNvPr>
          <p:cNvSpPr>
            <a:spLocks noGrp="1"/>
          </p:cNvSpPr>
          <p:nvPr>
            <p:ph type="title"/>
          </p:nvPr>
        </p:nvSpPr>
        <p:spPr/>
        <p:txBody>
          <a:bodyPr/>
          <a:lstStyle/>
          <a:p>
            <a:r>
              <a:rPr lang="en-US" dirty="0"/>
              <a:t>Yolov8n-cls Results </a:t>
            </a:r>
            <a:endParaRPr lang="en-IN" dirty="0"/>
          </a:p>
        </p:txBody>
      </p:sp>
      <p:pic>
        <p:nvPicPr>
          <p:cNvPr id="7" name="Content Placeholder 6">
            <a:extLst>
              <a:ext uri="{FF2B5EF4-FFF2-40B4-BE49-F238E27FC236}">
                <a16:creationId xmlns:a16="http://schemas.microsoft.com/office/drawing/2014/main" id="{A7C55C1C-8601-80D8-B549-1DB467060173}"/>
              </a:ext>
            </a:extLst>
          </p:cNvPr>
          <p:cNvPicPr>
            <a:picLocks noGrp="1" noChangeAspect="1"/>
          </p:cNvPicPr>
          <p:nvPr>
            <p:ph idx="1"/>
          </p:nvPr>
        </p:nvPicPr>
        <p:blipFill>
          <a:blip r:embed="rId2"/>
          <a:stretch>
            <a:fillRect/>
          </a:stretch>
        </p:blipFill>
        <p:spPr>
          <a:xfrm>
            <a:off x="848327" y="1666876"/>
            <a:ext cx="4352925" cy="4352925"/>
          </a:xfrm>
        </p:spPr>
      </p:pic>
      <p:sp>
        <p:nvSpPr>
          <p:cNvPr id="4" name="Slide Number Placeholder 3">
            <a:extLst>
              <a:ext uri="{FF2B5EF4-FFF2-40B4-BE49-F238E27FC236}">
                <a16:creationId xmlns:a16="http://schemas.microsoft.com/office/drawing/2014/main" id="{4EFC8754-587B-F069-53AE-A78C98815B5B}"/>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D8482A7C-19CD-0AFB-343D-BC4E9803EFF1}"/>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pic>
        <p:nvPicPr>
          <p:cNvPr id="9" name="Picture 8">
            <a:extLst>
              <a:ext uri="{FF2B5EF4-FFF2-40B4-BE49-F238E27FC236}">
                <a16:creationId xmlns:a16="http://schemas.microsoft.com/office/drawing/2014/main" id="{A47CF29C-0D33-83C2-C854-3E48FA66F7D1}"/>
              </a:ext>
            </a:extLst>
          </p:cNvPr>
          <p:cNvPicPr>
            <a:picLocks noChangeAspect="1"/>
          </p:cNvPicPr>
          <p:nvPr/>
        </p:nvPicPr>
        <p:blipFill>
          <a:blip r:embed="rId3"/>
          <a:stretch>
            <a:fillRect/>
          </a:stretch>
        </p:blipFill>
        <p:spPr>
          <a:xfrm>
            <a:off x="5407742" y="1524000"/>
            <a:ext cx="5830529" cy="4372897"/>
          </a:xfrm>
          <a:prstGeom prst="rect">
            <a:avLst/>
          </a:prstGeom>
        </p:spPr>
      </p:pic>
    </p:spTree>
    <p:extLst>
      <p:ext uri="{BB962C8B-B14F-4D97-AF65-F5344CB8AC3E}">
        <p14:creationId xmlns:p14="http://schemas.microsoft.com/office/powerpoint/2010/main" val="332394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A9CB-ADF8-A156-5EA8-2E5479C33932}"/>
              </a:ext>
            </a:extLst>
          </p:cNvPr>
          <p:cNvSpPr>
            <a:spLocks noGrp="1"/>
          </p:cNvSpPr>
          <p:nvPr>
            <p:ph type="title"/>
          </p:nvPr>
        </p:nvSpPr>
        <p:spPr>
          <a:xfrm>
            <a:off x="1316539" y="196848"/>
            <a:ext cx="9829800" cy="914400"/>
          </a:xfrm>
        </p:spPr>
        <p:txBody>
          <a:bodyPr/>
          <a:lstStyle/>
          <a:p>
            <a:r>
              <a:rPr lang="en-US" sz="3600" dirty="0"/>
              <a:t>Classification results per epoch</a:t>
            </a:r>
            <a:endParaRPr lang="en-IN" sz="3600" dirty="0"/>
          </a:p>
        </p:txBody>
      </p:sp>
      <p:graphicFrame>
        <p:nvGraphicFramePr>
          <p:cNvPr id="6" name="Content Placeholder 5">
            <a:extLst>
              <a:ext uri="{FF2B5EF4-FFF2-40B4-BE49-F238E27FC236}">
                <a16:creationId xmlns:a16="http://schemas.microsoft.com/office/drawing/2014/main" id="{3C8156F5-E634-B21A-C815-ED9D0E3CF8B0}"/>
              </a:ext>
            </a:extLst>
          </p:cNvPr>
          <p:cNvGraphicFramePr>
            <a:graphicFrameLocks noGrp="1"/>
          </p:cNvGraphicFramePr>
          <p:nvPr>
            <p:ph idx="1"/>
            <p:extLst>
              <p:ext uri="{D42A27DB-BD31-4B8C-83A1-F6EECF244321}">
                <p14:modId xmlns:p14="http://schemas.microsoft.com/office/powerpoint/2010/main" val="3382874831"/>
              </p:ext>
            </p:extLst>
          </p:nvPr>
        </p:nvGraphicFramePr>
        <p:xfrm>
          <a:off x="1986114" y="892812"/>
          <a:ext cx="7767488" cy="5768340"/>
        </p:xfrm>
        <a:graphic>
          <a:graphicData uri="http://schemas.openxmlformats.org/drawingml/2006/table">
            <a:tbl>
              <a:tblPr firstRow="1" bandRow="1">
                <a:tableStyleId>{5C22544A-7EE6-4342-B048-85BDC9FD1C3A}</a:tableStyleId>
              </a:tblPr>
              <a:tblGrid>
                <a:gridCol w="970936">
                  <a:extLst>
                    <a:ext uri="{9D8B030D-6E8A-4147-A177-3AD203B41FA5}">
                      <a16:colId xmlns:a16="http://schemas.microsoft.com/office/drawing/2014/main" val="1564405385"/>
                    </a:ext>
                  </a:extLst>
                </a:gridCol>
                <a:gridCol w="970936">
                  <a:extLst>
                    <a:ext uri="{9D8B030D-6E8A-4147-A177-3AD203B41FA5}">
                      <a16:colId xmlns:a16="http://schemas.microsoft.com/office/drawing/2014/main" val="2444889739"/>
                    </a:ext>
                  </a:extLst>
                </a:gridCol>
                <a:gridCol w="970936">
                  <a:extLst>
                    <a:ext uri="{9D8B030D-6E8A-4147-A177-3AD203B41FA5}">
                      <a16:colId xmlns:a16="http://schemas.microsoft.com/office/drawing/2014/main" val="2757555796"/>
                    </a:ext>
                  </a:extLst>
                </a:gridCol>
                <a:gridCol w="970936">
                  <a:extLst>
                    <a:ext uri="{9D8B030D-6E8A-4147-A177-3AD203B41FA5}">
                      <a16:colId xmlns:a16="http://schemas.microsoft.com/office/drawing/2014/main" val="3775974099"/>
                    </a:ext>
                  </a:extLst>
                </a:gridCol>
                <a:gridCol w="970936">
                  <a:extLst>
                    <a:ext uri="{9D8B030D-6E8A-4147-A177-3AD203B41FA5}">
                      <a16:colId xmlns:a16="http://schemas.microsoft.com/office/drawing/2014/main" val="1950260657"/>
                    </a:ext>
                  </a:extLst>
                </a:gridCol>
                <a:gridCol w="970936">
                  <a:extLst>
                    <a:ext uri="{9D8B030D-6E8A-4147-A177-3AD203B41FA5}">
                      <a16:colId xmlns:a16="http://schemas.microsoft.com/office/drawing/2014/main" val="3492632834"/>
                    </a:ext>
                  </a:extLst>
                </a:gridCol>
                <a:gridCol w="970936">
                  <a:extLst>
                    <a:ext uri="{9D8B030D-6E8A-4147-A177-3AD203B41FA5}">
                      <a16:colId xmlns:a16="http://schemas.microsoft.com/office/drawing/2014/main" val="3335225690"/>
                    </a:ext>
                  </a:extLst>
                </a:gridCol>
                <a:gridCol w="970936">
                  <a:extLst>
                    <a:ext uri="{9D8B030D-6E8A-4147-A177-3AD203B41FA5}">
                      <a16:colId xmlns:a16="http://schemas.microsoft.com/office/drawing/2014/main" val="2432429916"/>
                    </a:ext>
                  </a:extLst>
                </a:gridCol>
              </a:tblGrid>
              <a:tr h="473748">
                <a:tc>
                  <a:txBody>
                    <a:bodyPr/>
                    <a:lstStyle/>
                    <a:p>
                      <a:pPr algn="l" fontAlgn="b"/>
                      <a:r>
                        <a:rPr lang="en-IN" sz="1100" b="0" i="0" u="none" strike="noStrike" dirty="0">
                          <a:solidFill>
                            <a:srgbClr val="000000"/>
                          </a:solidFill>
                          <a:effectLst/>
                          <a:latin typeface="Calibri" panose="020F0502020204030204" pitchFamily="34" charset="0"/>
                        </a:rPr>
                        <a:t>                  epoch</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             train/loss</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  metrics/accuracy_top1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  metrics/accuracy_top5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               val/loss</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                 lr/pg0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                 lr/pg1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                 lr/pg2</a:t>
                      </a:r>
                    </a:p>
                  </a:txBody>
                  <a:tcPr marL="7620" marR="7620" marT="7620" marB="0" anchor="b"/>
                </a:tc>
                <a:extLst>
                  <a:ext uri="{0D108BD9-81ED-4DB2-BD59-A6C34878D82A}">
                    <a16:rowId xmlns:a16="http://schemas.microsoft.com/office/drawing/2014/main" val="638235289"/>
                  </a:ext>
                </a:extLst>
              </a:tr>
              <a:tr h="162630">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1.1605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0.69532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1.2336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0.003329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0.003329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0.003329</a:t>
                      </a:r>
                    </a:p>
                  </a:txBody>
                  <a:tcPr marL="7620" marR="7620" marT="7620" marB="0" anchor="b"/>
                </a:tc>
                <a:extLst>
                  <a:ext uri="{0D108BD9-81ED-4DB2-BD59-A6C34878D82A}">
                    <a16:rowId xmlns:a16="http://schemas.microsoft.com/office/drawing/2014/main" val="3808970085"/>
                  </a:ext>
                </a:extLst>
              </a:tr>
              <a:tr h="162630">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0.88474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0.7632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1.206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0.006442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0.006442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0.006442</a:t>
                      </a:r>
                    </a:p>
                  </a:txBody>
                  <a:tcPr marL="7620" marR="7620" marT="7620" marB="0" anchor="b"/>
                </a:tc>
                <a:extLst>
                  <a:ext uri="{0D108BD9-81ED-4DB2-BD59-A6C34878D82A}">
                    <a16:rowId xmlns:a16="http://schemas.microsoft.com/office/drawing/2014/main" val="401751118"/>
                  </a:ext>
                </a:extLst>
              </a:tr>
              <a:tr h="162630">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0.82762</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0.75867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1.1802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0.009336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0.009336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0.009336</a:t>
                      </a:r>
                    </a:p>
                  </a:txBody>
                  <a:tcPr marL="7620" marR="7620" marT="7620" marB="0" anchor="b"/>
                </a:tc>
                <a:extLst>
                  <a:ext uri="{0D108BD9-81ED-4DB2-BD59-A6C34878D82A}">
                    <a16:rowId xmlns:a16="http://schemas.microsoft.com/office/drawing/2014/main" val="2782709544"/>
                  </a:ext>
                </a:extLst>
              </a:tr>
              <a:tr h="162630">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0.76374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0.74811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1.1721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0.00901</a:t>
                      </a:r>
                    </a:p>
                  </a:txBody>
                  <a:tcPr marL="7620" marR="7620" marT="7620" marB="0" anchor="b"/>
                </a:tc>
                <a:extLst>
                  <a:ext uri="{0D108BD9-81ED-4DB2-BD59-A6C34878D82A}">
                    <a16:rowId xmlns:a16="http://schemas.microsoft.com/office/drawing/2014/main" val="2229563503"/>
                  </a:ext>
                </a:extLst>
              </a:tr>
              <a:tr h="162630">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0.68347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0.76923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1.1538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0.00901</a:t>
                      </a:r>
                    </a:p>
                  </a:txBody>
                  <a:tcPr marL="7620" marR="7620" marT="7620" marB="0" anchor="b"/>
                </a:tc>
                <a:extLst>
                  <a:ext uri="{0D108BD9-81ED-4DB2-BD59-A6C34878D82A}">
                    <a16:rowId xmlns:a16="http://schemas.microsoft.com/office/drawing/2014/main" val="193681066"/>
                  </a:ext>
                </a:extLst>
              </a:tr>
              <a:tr h="162630">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0.61194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0.80694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1.1238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0.00868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0.00868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0.00868</a:t>
                      </a:r>
                    </a:p>
                  </a:txBody>
                  <a:tcPr marL="7620" marR="7620" marT="7620" marB="0" anchor="b"/>
                </a:tc>
                <a:extLst>
                  <a:ext uri="{0D108BD9-81ED-4DB2-BD59-A6C34878D82A}">
                    <a16:rowId xmlns:a16="http://schemas.microsoft.com/office/drawing/2014/main" val="370366076"/>
                  </a:ext>
                </a:extLst>
              </a:tr>
              <a:tr h="162630">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0.58267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0.78281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1.1478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0.00835</a:t>
                      </a:r>
                    </a:p>
                  </a:txBody>
                  <a:tcPr marL="7620" marR="7620" marT="7620" marB="0" anchor="b"/>
                </a:tc>
                <a:extLst>
                  <a:ext uri="{0D108BD9-81ED-4DB2-BD59-A6C34878D82A}">
                    <a16:rowId xmlns:a16="http://schemas.microsoft.com/office/drawing/2014/main" val="2709174080"/>
                  </a:ext>
                </a:extLst>
              </a:tr>
              <a:tr h="162630">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0.53031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0.77376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1.1377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0.00802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0.00802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0.00802</a:t>
                      </a:r>
                    </a:p>
                  </a:txBody>
                  <a:tcPr marL="7620" marR="7620" marT="7620" marB="0" anchor="b"/>
                </a:tc>
                <a:extLst>
                  <a:ext uri="{0D108BD9-81ED-4DB2-BD59-A6C34878D82A}">
                    <a16:rowId xmlns:a16="http://schemas.microsoft.com/office/drawing/2014/main" val="2539379760"/>
                  </a:ext>
                </a:extLst>
              </a:tr>
              <a:tr h="162630">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0.48779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0.79035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0.00769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0.00769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0.00769</a:t>
                      </a:r>
                    </a:p>
                  </a:txBody>
                  <a:tcPr marL="7620" marR="7620" marT="7620" marB="0" anchor="b"/>
                </a:tc>
                <a:extLst>
                  <a:ext uri="{0D108BD9-81ED-4DB2-BD59-A6C34878D82A}">
                    <a16:rowId xmlns:a16="http://schemas.microsoft.com/office/drawing/2014/main" val="1427964340"/>
                  </a:ext>
                </a:extLst>
              </a:tr>
              <a:tr h="162630">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0.45135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0.77677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1.1444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0.00736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0.00736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0.00736</a:t>
                      </a:r>
                    </a:p>
                  </a:txBody>
                  <a:tcPr marL="7620" marR="7620" marT="7620" marB="0" anchor="b"/>
                </a:tc>
                <a:extLst>
                  <a:ext uri="{0D108BD9-81ED-4DB2-BD59-A6C34878D82A}">
                    <a16:rowId xmlns:a16="http://schemas.microsoft.com/office/drawing/2014/main" val="1219810411"/>
                  </a:ext>
                </a:extLst>
              </a:tr>
              <a:tr h="162630">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0.42479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0.78431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1.1234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0.00703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0.00703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0.00703</a:t>
                      </a:r>
                    </a:p>
                  </a:txBody>
                  <a:tcPr marL="7620" marR="7620" marT="7620" marB="0" anchor="b"/>
                </a:tc>
                <a:extLst>
                  <a:ext uri="{0D108BD9-81ED-4DB2-BD59-A6C34878D82A}">
                    <a16:rowId xmlns:a16="http://schemas.microsoft.com/office/drawing/2014/main" val="3523304403"/>
                  </a:ext>
                </a:extLst>
              </a:tr>
              <a:tr h="162630">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0.39231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0.80241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1.1032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0.0067</a:t>
                      </a:r>
                    </a:p>
                  </a:txBody>
                  <a:tcPr marL="7620" marR="7620" marT="7620" marB="0" anchor="b"/>
                </a:tc>
                <a:extLst>
                  <a:ext uri="{0D108BD9-81ED-4DB2-BD59-A6C34878D82A}">
                    <a16:rowId xmlns:a16="http://schemas.microsoft.com/office/drawing/2014/main" val="307779466"/>
                  </a:ext>
                </a:extLst>
              </a:tr>
              <a:tr h="162630">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0.36125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0.80995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1.1078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0.00637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0.00637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0.00637</a:t>
                      </a:r>
                    </a:p>
                  </a:txBody>
                  <a:tcPr marL="7620" marR="7620" marT="7620" marB="0" anchor="b"/>
                </a:tc>
                <a:extLst>
                  <a:ext uri="{0D108BD9-81ED-4DB2-BD59-A6C34878D82A}">
                    <a16:rowId xmlns:a16="http://schemas.microsoft.com/office/drawing/2014/main" val="2933928726"/>
                  </a:ext>
                </a:extLst>
              </a:tr>
              <a:tr h="162630">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0.34319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0.80995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1.1056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0.00604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0.00604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0.00604</a:t>
                      </a:r>
                    </a:p>
                  </a:txBody>
                  <a:tcPr marL="7620" marR="7620" marT="7620" marB="0" anchor="b"/>
                </a:tc>
                <a:extLst>
                  <a:ext uri="{0D108BD9-81ED-4DB2-BD59-A6C34878D82A}">
                    <a16:rowId xmlns:a16="http://schemas.microsoft.com/office/drawing/2014/main" val="3832456671"/>
                  </a:ext>
                </a:extLst>
              </a:tr>
              <a:tr h="162630">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0.32076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0.7813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1.1183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0.00571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0.00571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0.00571</a:t>
                      </a:r>
                    </a:p>
                  </a:txBody>
                  <a:tcPr marL="7620" marR="7620" marT="7620" marB="0" anchor="b"/>
                </a:tc>
                <a:extLst>
                  <a:ext uri="{0D108BD9-81ED-4DB2-BD59-A6C34878D82A}">
                    <a16:rowId xmlns:a16="http://schemas.microsoft.com/office/drawing/2014/main" val="1863014525"/>
                  </a:ext>
                </a:extLst>
              </a:tr>
              <a:tr h="162630">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0.30327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0.80241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1.1083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0.00538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0.00538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0.00538</a:t>
                      </a:r>
                    </a:p>
                  </a:txBody>
                  <a:tcPr marL="7620" marR="7620" marT="7620" marB="0" anchor="b"/>
                </a:tc>
                <a:extLst>
                  <a:ext uri="{0D108BD9-81ED-4DB2-BD59-A6C34878D82A}">
                    <a16:rowId xmlns:a16="http://schemas.microsoft.com/office/drawing/2014/main" val="1126773870"/>
                  </a:ext>
                </a:extLst>
              </a:tr>
              <a:tr h="162630">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0.28528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0.83258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1.0927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0.00505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0.00505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0.00505</a:t>
                      </a:r>
                    </a:p>
                  </a:txBody>
                  <a:tcPr marL="7620" marR="7620" marT="7620" marB="0" anchor="b"/>
                </a:tc>
                <a:extLst>
                  <a:ext uri="{0D108BD9-81ED-4DB2-BD59-A6C34878D82A}">
                    <a16:rowId xmlns:a16="http://schemas.microsoft.com/office/drawing/2014/main" val="1719172841"/>
                  </a:ext>
                </a:extLst>
              </a:tr>
              <a:tr h="162630">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0.26193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0.80995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1.0933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0.00472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0.00472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0.00472</a:t>
                      </a:r>
                    </a:p>
                  </a:txBody>
                  <a:tcPr marL="7620" marR="7620" marT="7620" marB="0" anchor="b"/>
                </a:tc>
                <a:extLst>
                  <a:ext uri="{0D108BD9-81ED-4DB2-BD59-A6C34878D82A}">
                    <a16:rowId xmlns:a16="http://schemas.microsoft.com/office/drawing/2014/main" val="1756283058"/>
                  </a:ext>
                </a:extLst>
              </a:tr>
              <a:tr h="162630">
                <a:tc>
                  <a:txBody>
                    <a:bodyPr/>
                    <a:lstStyle/>
                    <a:p>
                      <a:pPr algn="r" fontAlgn="b"/>
                      <a:r>
                        <a:rPr lang="en-IN" sz="1100" b="0" i="0" u="none" strike="noStrike">
                          <a:solidFill>
                            <a:srgbClr val="000000"/>
                          </a:solidFill>
                          <a:effectLst/>
                          <a:latin typeface="Calibri" panose="020F0502020204030204" pitchFamily="34" charset="0"/>
                        </a:rPr>
                        <a:t>19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0.24551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0.80694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1.1024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0.00439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0.00439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0.00439</a:t>
                      </a:r>
                    </a:p>
                  </a:txBody>
                  <a:tcPr marL="7620" marR="7620" marT="7620" marB="0" anchor="b"/>
                </a:tc>
                <a:extLst>
                  <a:ext uri="{0D108BD9-81ED-4DB2-BD59-A6C34878D82A}">
                    <a16:rowId xmlns:a16="http://schemas.microsoft.com/office/drawing/2014/main" val="2417781916"/>
                  </a:ext>
                </a:extLst>
              </a:tr>
              <a:tr h="162630">
                <a:tc>
                  <a:txBody>
                    <a:bodyPr/>
                    <a:lstStyle/>
                    <a:p>
                      <a:pPr algn="r" fontAlgn="b"/>
                      <a:r>
                        <a:rPr lang="en-IN" sz="1100" b="0" i="0" u="none" strike="noStrike">
                          <a:solidFill>
                            <a:srgbClr val="000000"/>
                          </a:solidFill>
                          <a:effectLst/>
                          <a:latin typeface="Calibri" panose="020F0502020204030204" pitchFamily="34" charset="0"/>
                        </a:rPr>
                        <a:t>20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0.22037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0.82202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1.0882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0.00406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0.00406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0.00406</a:t>
                      </a:r>
                    </a:p>
                  </a:txBody>
                  <a:tcPr marL="7620" marR="7620" marT="7620" marB="0" anchor="b"/>
                </a:tc>
                <a:extLst>
                  <a:ext uri="{0D108BD9-81ED-4DB2-BD59-A6C34878D82A}">
                    <a16:rowId xmlns:a16="http://schemas.microsoft.com/office/drawing/2014/main" val="1763480017"/>
                  </a:ext>
                </a:extLst>
              </a:tr>
              <a:tr h="162630">
                <a:tc>
                  <a:txBody>
                    <a:bodyPr/>
                    <a:lstStyle/>
                    <a:p>
                      <a:pPr algn="r" fontAlgn="b"/>
                      <a:r>
                        <a:rPr lang="en-IN" sz="1100" b="0" i="0" u="none" strike="noStrike">
                          <a:solidFill>
                            <a:srgbClr val="000000"/>
                          </a:solidFill>
                          <a:effectLst/>
                          <a:latin typeface="Calibri" panose="020F0502020204030204" pitchFamily="34" charset="0"/>
                        </a:rPr>
                        <a:t>21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0.21532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0.8356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1.0758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0.00373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0.00373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0.00373</a:t>
                      </a:r>
                    </a:p>
                  </a:txBody>
                  <a:tcPr marL="7620" marR="7620" marT="7620" marB="0" anchor="b"/>
                </a:tc>
                <a:extLst>
                  <a:ext uri="{0D108BD9-81ED-4DB2-BD59-A6C34878D82A}">
                    <a16:rowId xmlns:a16="http://schemas.microsoft.com/office/drawing/2014/main" val="4021694827"/>
                  </a:ext>
                </a:extLst>
              </a:tr>
              <a:tr h="162630">
                <a:tc>
                  <a:txBody>
                    <a:bodyPr/>
                    <a:lstStyle/>
                    <a:p>
                      <a:pPr algn="r" fontAlgn="b"/>
                      <a:r>
                        <a:rPr lang="en-IN" sz="1100" b="0" i="0" u="none" strike="noStrike">
                          <a:solidFill>
                            <a:srgbClr val="000000"/>
                          </a:solidFill>
                          <a:effectLst/>
                          <a:latin typeface="Calibri" panose="020F0502020204030204" pitchFamily="34" charset="0"/>
                        </a:rPr>
                        <a:t>22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0.20363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0.81146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1.0931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0.0034</a:t>
                      </a:r>
                    </a:p>
                  </a:txBody>
                  <a:tcPr marL="7620" marR="7620" marT="7620" marB="0" anchor="b"/>
                </a:tc>
                <a:extLst>
                  <a:ext uri="{0D108BD9-81ED-4DB2-BD59-A6C34878D82A}">
                    <a16:rowId xmlns:a16="http://schemas.microsoft.com/office/drawing/2014/main" val="3976292190"/>
                  </a:ext>
                </a:extLst>
              </a:tr>
              <a:tr h="162630">
                <a:tc>
                  <a:txBody>
                    <a:bodyPr/>
                    <a:lstStyle/>
                    <a:p>
                      <a:pPr algn="r" fontAlgn="b"/>
                      <a:r>
                        <a:rPr lang="en-IN" sz="1100" b="0" i="0" u="none" strike="noStrike">
                          <a:solidFill>
                            <a:srgbClr val="000000"/>
                          </a:solidFill>
                          <a:effectLst/>
                          <a:latin typeface="Calibri" panose="020F0502020204030204" pitchFamily="34" charset="0"/>
                        </a:rPr>
                        <a:t>23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0.18576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0.82202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1.0897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0.00307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0.00307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0.00307</a:t>
                      </a:r>
                    </a:p>
                  </a:txBody>
                  <a:tcPr marL="7620" marR="7620" marT="7620" marB="0" anchor="b"/>
                </a:tc>
                <a:extLst>
                  <a:ext uri="{0D108BD9-81ED-4DB2-BD59-A6C34878D82A}">
                    <a16:rowId xmlns:a16="http://schemas.microsoft.com/office/drawing/2014/main" val="2995102365"/>
                  </a:ext>
                </a:extLst>
              </a:tr>
              <a:tr h="162630">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0.16938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0.80995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1.0979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0.00274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0.00274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0.00274</a:t>
                      </a:r>
                    </a:p>
                  </a:txBody>
                  <a:tcPr marL="7620" marR="7620" marT="7620" marB="0" anchor="b"/>
                </a:tc>
                <a:extLst>
                  <a:ext uri="{0D108BD9-81ED-4DB2-BD59-A6C34878D82A}">
                    <a16:rowId xmlns:a16="http://schemas.microsoft.com/office/drawing/2014/main" val="490908142"/>
                  </a:ext>
                </a:extLst>
              </a:tr>
              <a:tr h="162630">
                <a:tc>
                  <a:txBody>
                    <a:bodyPr/>
                    <a:lstStyle/>
                    <a:p>
                      <a:pPr algn="r" fontAlgn="b"/>
                      <a:r>
                        <a:rPr lang="en-IN" sz="1100" b="0"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0.16457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0.81297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0.00241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0.00241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0.00241</a:t>
                      </a:r>
                    </a:p>
                  </a:txBody>
                  <a:tcPr marL="7620" marR="7620" marT="7620" marB="0" anchor="b"/>
                </a:tc>
                <a:extLst>
                  <a:ext uri="{0D108BD9-81ED-4DB2-BD59-A6C34878D82A}">
                    <a16:rowId xmlns:a16="http://schemas.microsoft.com/office/drawing/2014/main" val="1936770269"/>
                  </a:ext>
                </a:extLst>
              </a:tr>
              <a:tr h="162630">
                <a:tc>
                  <a:txBody>
                    <a:bodyPr/>
                    <a:lstStyle/>
                    <a:p>
                      <a:pPr algn="r" fontAlgn="b"/>
                      <a:r>
                        <a:rPr lang="en-IN" sz="1100" b="0" i="0" u="none" strike="noStrike">
                          <a:solidFill>
                            <a:srgbClr val="000000"/>
                          </a:solidFill>
                          <a:effectLst/>
                          <a:latin typeface="Calibri" panose="020F0502020204030204" pitchFamily="34" charset="0"/>
                        </a:rPr>
                        <a:t>26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0.15145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0.82805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1.0819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0.00208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0.00208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0.00208</a:t>
                      </a:r>
                    </a:p>
                  </a:txBody>
                  <a:tcPr marL="7620" marR="7620" marT="7620" marB="0" anchor="b"/>
                </a:tc>
                <a:extLst>
                  <a:ext uri="{0D108BD9-81ED-4DB2-BD59-A6C34878D82A}">
                    <a16:rowId xmlns:a16="http://schemas.microsoft.com/office/drawing/2014/main" val="3768052438"/>
                  </a:ext>
                </a:extLst>
              </a:tr>
              <a:tr h="162630">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0.14531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0.81146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1.0912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0.00175</a:t>
                      </a:r>
                    </a:p>
                  </a:txBody>
                  <a:tcPr marL="7620" marR="7620" marT="7620" marB="0" anchor="b"/>
                </a:tc>
                <a:extLst>
                  <a:ext uri="{0D108BD9-81ED-4DB2-BD59-A6C34878D82A}">
                    <a16:rowId xmlns:a16="http://schemas.microsoft.com/office/drawing/2014/main" val="1520591572"/>
                  </a:ext>
                </a:extLst>
              </a:tr>
              <a:tr h="162630">
                <a:tc>
                  <a:txBody>
                    <a:bodyPr/>
                    <a:lstStyle/>
                    <a:p>
                      <a:pPr algn="r" fontAlgn="b"/>
                      <a:r>
                        <a:rPr lang="en-IN" sz="1100" b="0"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0.13497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0.81297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1.0864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0.00142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0.00142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0.00142</a:t>
                      </a:r>
                    </a:p>
                  </a:txBody>
                  <a:tcPr marL="7620" marR="7620" marT="7620" marB="0" anchor="b"/>
                </a:tc>
                <a:extLst>
                  <a:ext uri="{0D108BD9-81ED-4DB2-BD59-A6C34878D82A}">
                    <a16:rowId xmlns:a16="http://schemas.microsoft.com/office/drawing/2014/main" val="2663292667"/>
                  </a:ext>
                </a:extLst>
              </a:tr>
              <a:tr h="162630">
                <a:tc>
                  <a:txBody>
                    <a:bodyPr/>
                    <a:lstStyle/>
                    <a:p>
                      <a:pPr algn="r" fontAlgn="b"/>
                      <a:r>
                        <a:rPr lang="en-IN" sz="1100" b="0"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0.12532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0.8175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1.0865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0.00109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0.00109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0.00109</a:t>
                      </a:r>
                    </a:p>
                  </a:txBody>
                  <a:tcPr marL="7620" marR="7620" marT="7620" marB="0" anchor="b"/>
                </a:tc>
                <a:extLst>
                  <a:ext uri="{0D108BD9-81ED-4DB2-BD59-A6C34878D82A}">
                    <a16:rowId xmlns:a16="http://schemas.microsoft.com/office/drawing/2014/main" val="3556587591"/>
                  </a:ext>
                </a:extLst>
              </a:tr>
              <a:tr h="162630">
                <a:tc>
                  <a:txBody>
                    <a:bodyPr/>
                    <a:lstStyle/>
                    <a:p>
                      <a:pPr algn="r" fontAlgn="b"/>
                      <a:r>
                        <a:rPr lang="en-IN" sz="1100" b="0"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0.11707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0.819</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1.0871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0.00076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0.00076</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0.00076</a:t>
                      </a:r>
                    </a:p>
                  </a:txBody>
                  <a:tcPr marL="7620" marR="7620" marT="7620" marB="0" anchor="b"/>
                </a:tc>
                <a:extLst>
                  <a:ext uri="{0D108BD9-81ED-4DB2-BD59-A6C34878D82A}">
                    <a16:rowId xmlns:a16="http://schemas.microsoft.com/office/drawing/2014/main" val="4081468153"/>
                  </a:ext>
                </a:extLst>
              </a:tr>
            </a:tbl>
          </a:graphicData>
        </a:graphic>
      </p:graphicFrame>
      <p:sp>
        <p:nvSpPr>
          <p:cNvPr id="4" name="Slide Number Placeholder 3">
            <a:extLst>
              <a:ext uri="{FF2B5EF4-FFF2-40B4-BE49-F238E27FC236}">
                <a16:creationId xmlns:a16="http://schemas.microsoft.com/office/drawing/2014/main" id="{4C1B6EA7-C2D7-3085-D30E-3203099A0E60}"/>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E533F40F-6C34-FD60-C50A-957584108163}"/>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Tree>
    <p:extLst>
      <p:ext uri="{BB962C8B-B14F-4D97-AF65-F5344CB8AC3E}">
        <p14:creationId xmlns:p14="http://schemas.microsoft.com/office/powerpoint/2010/main" val="185114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78658"/>
            <a:ext cx="9829800" cy="914400"/>
          </a:xfrm>
        </p:spPr>
        <p:txBody>
          <a:bodyPr/>
          <a:lstStyle/>
          <a:p>
            <a:r>
              <a:rPr lang="en-US" dirty="0"/>
              <a:t>Performance on raw dataset</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16</a:t>
            </a:fld>
            <a:endParaRPr lang="en-US" dirty="0"/>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876485814"/>
              </p:ext>
            </p:extLst>
          </p:nvPr>
        </p:nvGraphicFramePr>
        <p:xfrm>
          <a:off x="1315475" y="1328377"/>
          <a:ext cx="9703045" cy="5018346"/>
        </p:xfrm>
        <a:graphic>
          <a:graphicData uri="http://schemas.openxmlformats.org/drawingml/2006/table">
            <a:tbl>
              <a:tblPr firstRow="1" bandRow="1">
                <a:tableStyleId>{5C22544A-7EE6-4342-B048-85BDC9FD1C3A}</a:tableStyleId>
              </a:tblPr>
              <a:tblGrid>
                <a:gridCol w="1192442">
                  <a:extLst>
                    <a:ext uri="{9D8B030D-6E8A-4147-A177-3AD203B41FA5}">
                      <a16:colId xmlns:a16="http://schemas.microsoft.com/office/drawing/2014/main" val="1689330750"/>
                    </a:ext>
                  </a:extLst>
                </a:gridCol>
                <a:gridCol w="963791">
                  <a:extLst>
                    <a:ext uri="{9D8B030D-6E8A-4147-A177-3AD203B41FA5}">
                      <a16:colId xmlns:a16="http://schemas.microsoft.com/office/drawing/2014/main" val="2660631934"/>
                    </a:ext>
                  </a:extLst>
                </a:gridCol>
                <a:gridCol w="1078116">
                  <a:extLst>
                    <a:ext uri="{9D8B030D-6E8A-4147-A177-3AD203B41FA5}">
                      <a16:colId xmlns:a16="http://schemas.microsoft.com/office/drawing/2014/main" val="3909717689"/>
                    </a:ext>
                  </a:extLst>
                </a:gridCol>
                <a:gridCol w="1078116">
                  <a:extLst>
                    <a:ext uri="{9D8B030D-6E8A-4147-A177-3AD203B41FA5}">
                      <a16:colId xmlns:a16="http://schemas.microsoft.com/office/drawing/2014/main" val="1603189107"/>
                    </a:ext>
                  </a:extLst>
                </a:gridCol>
                <a:gridCol w="1078116">
                  <a:extLst>
                    <a:ext uri="{9D8B030D-6E8A-4147-A177-3AD203B41FA5}">
                      <a16:colId xmlns:a16="http://schemas.microsoft.com/office/drawing/2014/main" val="2755691855"/>
                    </a:ext>
                  </a:extLst>
                </a:gridCol>
                <a:gridCol w="1078116">
                  <a:extLst>
                    <a:ext uri="{9D8B030D-6E8A-4147-A177-3AD203B41FA5}">
                      <a16:colId xmlns:a16="http://schemas.microsoft.com/office/drawing/2014/main" val="751825209"/>
                    </a:ext>
                  </a:extLst>
                </a:gridCol>
                <a:gridCol w="1078116">
                  <a:extLst>
                    <a:ext uri="{9D8B030D-6E8A-4147-A177-3AD203B41FA5}">
                      <a16:colId xmlns:a16="http://schemas.microsoft.com/office/drawing/2014/main" val="2726936900"/>
                    </a:ext>
                  </a:extLst>
                </a:gridCol>
                <a:gridCol w="1078116">
                  <a:extLst>
                    <a:ext uri="{9D8B030D-6E8A-4147-A177-3AD203B41FA5}">
                      <a16:colId xmlns:a16="http://schemas.microsoft.com/office/drawing/2014/main" val="4174915273"/>
                    </a:ext>
                  </a:extLst>
                </a:gridCol>
                <a:gridCol w="1078116">
                  <a:extLst>
                    <a:ext uri="{9D8B030D-6E8A-4147-A177-3AD203B41FA5}">
                      <a16:colId xmlns:a16="http://schemas.microsoft.com/office/drawing/2014/main" val="2178174577"/>
                    </a:ext>
                  </a:extLst>
                </a:gridCol>
              </a:tblGrid>
              <a:tr h="836391">
                <a:tc>
                  <a:txBody>
                    <a:bodyPr/>
                    <a:lstStyle/>
                    <a:p>
                      <a:pPr algn="ctr"/>
                      <a:endParaRPr lang="en-US" sz="1400" b="0" i="0" cap="all" spc="200" baseline="0" dirty="0">
                        <a:solidFill>
                          <a:schemeClr val="tx1"/>
                        </a:solidFill>
                        <a:latin typeface="Posterama" panose="020B0504020200020000" pitchFamily="34" charset="0"/>
                      </a:endParaRPr>
                    </a:p>
                  </a:txBody>
                  <a:tcPr anchor="ctr">
                    <a:solidFill>
                      <a:schemeClr val="accent4"/>
                    </a:solidFill>
                  </a:tcPr>
                </a:tc>
                <a:tc gridSpan="4">
                  <a:txBody>
                    <a:bodyPr/>
                    <a:lstStyle/>
                    <a:p>
                      <a:pPr algn="ctr"/>
                      <a:r>
                        <a:rPr lang="en-US" sz="1400" b="0" i="0" cap="all" spc="200" baseline="0" dirty="0">
                          <a:solidFill>
                            <a:schemeClr val="tx1"/>
                          </a:solidFill>
                          <a:latin typeface="Posterama" panose="020B0504020200020000" pitchFamily="34" charset="0"/>
                          <a:cs typeface="Posterama" panose="020B0504020200020000" pitchFamily="34" charset="0"/>
                        </a:rPr>
                        <a:t>APTOS Dataset</a:t>
                      </a:r>
                    </a:p>
                  </a:txBody>
                  <a:tcPr anchor="ctr">
                    <a:solidFill>
                      <a:schemeClr val="accent4"/>
                    </a:solidFill>
                  </a:tcPr>
                </a:tc>
                <a:tc hMerge="1">
                  <a:txBody>
                    <a:bodyPr/>
                    <a:lstStyle/>
                    <a:p>
                      <a:pPr algn="ctr"/>
                      <a:endParaRPr lang="en-US" sz="1400" b="0" i="0" cap="all" spc="200" baseline="0" dirty="0">
                        <a:solidFill>
                          <a:schemeClr val="tx1"/>
                        </a:solidFill>
                        <a:latin typeface="Posterama" panose="020B0504020200020000" pitchFamily="34" charset="0"/>
                        <a:cs typeface="Posterama" panose="020B0504020200020000" pitchFamily="34" charset="0"/>
                      </a:endParaRPr>
                    </a:p>
                  </a:txBody>
                  <a:tcPr anchor="ctr">
                    <a:solidFill>
                      <a:schemeClr val="accent4"/>
                    </a:solidFill>
                  </a:tcPr>
                </a:tc>
                <a:tc hMerge="1">
                  <a:txBody>
                    <a:bodyPr/>
                    <a:lstStyle/>
                    <a:p>
                      <a:pPr algn="ctr"/>
                      <a:endParaRPr lang="en-US" sz="1400" b="0" i="0" cap="all" spc="200" baseline="0" dirty="0">
                        <a:solidFill>
                          <a:schemeClr val="tx1"/>
                        </a:solidFill>
                        <a:latin typeface="Posterama" panose="020B0504020200020000" pitchFamily="34" charset="0"/>
                        <a:cs typeface="Posterama" panose="020B0504020200020000" pitchFamily="34" charset="0"/>
                      </a:endParaRPr>
                    </a:p>
                  </a:txBody>
                  <a:tcPr anchor="ctr">
                    <a:solidFill>
                      <a:schemeClr val="accent4"/>
                    </a:solidFill>
                  </a:tcPr>
                </a:tc>
                <a:tc hMerge="1">
                  <a:txBody>
                    <a:bodyPr/>
                    <a:lstStyle/>
                    <a:p>
                      <a:pPr algn="ctr"/>
                      <a:endParaRPr lang="en-US" sz="1400" b="0" i="0" cap="all" spc="200" baseline="0" dirty="0">
                        <a:solidFill>
                          <a:schemeClr val="tx1"/>
                        </a:solidFill>
                        <a:latin typeface="Posterama" panose="020B0504020200020000" pitchFamily="34" charset="0"/>
                        <a:cs typeface="Posterama" panose="020B0504020200020000" pitchFamily="34" charset="0"/>
                      </a:endParaRPr>
                    </a:p>
                  </a:txBody>
                  <a:tcPr anchor="ctr">
                    <a:solidFill>
                      <a:schemeClr val="accent4"/>
                    </a:solidFill>
                  </a:tcPr>
                </a:tc>
                <a:tc gridSpan="4">
                  <a:txBody>
                    <a:bodyPr/>
                    <a:lstStyle/>
                    <a:p>
                      <a:pPr algn="ctr"/>
                      <a:r>
                        <a:rPr lang="en-US" sz="1400" b="0" i="0" cap="all" spc="200" baseline="0" dirty="0">
                          <a:solidFill>
                            <a:schemeClr val="tx1"/>
                          </a:solidFill>
                          <a:latin typeface="Posterama" panose="020B0504020200020000" pitchFamily="34" charset="0"/>
                          <a:cs typeface="Posterama" panose="020B0504020200020000" pitchFamily="34" charset="0"/>
                        </a:rPr>
                        <a:t>FUNDUS dataset</a:t>
                      </a:r>
                    </a:p>
                  </a:txBody>
                  <a:tcPr anchor="ctr">
                    <a:solidFill>
                      <a:schemeClr val="accent4"/>
                    </a:solidFill>
                  </a:tcPr>
                </a:tc>
                <a:tc hMerge="1">
                  <a:txBody>
                    <a:bodyPr/>
                    <a:lstStyle/>
                    <a:p>
                      <a:pPr algn="ctr"/>
                      <a:endParaRPr lang="en-US" sz="1400" b="0" i="0" cap="all" spc="200" baseline="0" dirty="0">
                        <a:solidFill>
                          <a:schemeClr val="tx1"/>
                        </a:solidFill>
                        <a:latin typeface="Posterama" panose="020B0504020200020000" pitchFamily="34" charset="0"/>
                        <a:cs typeface="Posterama" panose="020B0504020200020000" pitchFamily="34" charset="0"/>
                      </a:endParaRPr>
                    </a:p>
                  </a:txBody>
                  <a:tcPr anchor="ctr">
                    <a:solidFill>
                      <a:schemeClr val="accent4"/>
                    </a:solidFill>
                  </a:tcPr>
                </a:tc>
                <a:tc hMerge="1">
                  <a:txBody>
                    <a:bodyPr/>
                    <a:lstStyle/>
                    <a:p>
                      <a:pPr algn="ctr"/>
                      <a:endParaRPr lang="en-US" sz="1400" b="0" i="0" cap="all" spc="200" baseline="0" dirty="0">
                        <a:solidFill>
                          <a:schemeClr val="tx1"/>
                        </a:solidFill>
                        <a:latin typeface="Posterama" panose="020B0504020200020000" pitchFamily="34" charset="0"/>
                        <a:cs typeface="Posterama" panose="020B0504020200020000" pitchFamily="34" charset="0"/>
                      </a:endParaRPr>
                    </a:p>
                  </a:txBody>
                  <a:tcPr anchor="ctr">
                    <a:solidFill>
                      <a:schemeClr val="accent4"/>
                    </a:solidFill>
                  </a:tcPr>
                </a:tc>
                <a:tc hMerge="1">
                  <a:txBody>
                    <a:bodyPr/>
                    <a:lstStyle/>
                    <a:p>
                      <a:pPr algn="ctr"/>
                      <a:endParaRPr lang="en-US" sz="1400" b="0" i="0" cap="all" spc="200" baseline="0" dirty="0">
                        <a:solidFill>
                          <a:schemeClr val="tx1"/>
                        </a:solidFill>
                        <a:latin typeface="Posterama" panose="020B0504020200020000" pitchFamily="34" charset="0"/>
                        <a:cs typeface="Posterama" panose="020B0504020200020000" pitchFamily="34" charset="0"/>
                      </a:endParaRPr>
                    </a:p>
                  </a:txBody>
                  <a:tcPr anchor="ctr">
                    <a:solidFill>
                      <a:schemeClr val="accent4"/>
                    </a:solidFill>
                  </a:tcPr>
                </a:tc>
                <a:extLst>
                  <a:ext uri="{0D108BD9-81ED-4DB2-BD59-A6C34878D82A}">
                    <a16:rowId xmlns:a16="http://schemas.microsoft.com/office/drawing/2014/main" val="21369988"/>
                  </a:ext>
                </a:extLst>
              </a:tr>
              <a:tr h="836391">
                <a:tc>
                  <a:txBody>
                    <a:bodyPr/>
                    <a:lstStyle/>
                    <a:p>
                      <a:pPr algn="ctr"/>
                      <a:r>
                        <a:rPr lang="en-US" sz="1400" b="0" i="0" cap="all" spc="200" baseline="0" dirty="0">
                          <a:solidFill>
                            <a:schemeClr val="tx1"/>
                          </a:solidFill>
                          <a:latin typeface="Posterama" panose="020B0504020200020000" pitchFamily="34" charset="0"/>
                        </a:rPr>
                        <a:t>Models</a:t>
                      </a:r>
                    </a:p>
                  </a:txBody>
                  <a:tcPr anchor="ctr">
                    <a:solidFill>
                      <a:schemeClr val="accent4"/>
                    </a:solidFill>
                  </a:tcPr>
                </a:tc>
                <a:tc>
                  <a:txBody>
                    <a:bodyPr/>
                    <a:lstStyle/>
                    <a:p>
                      <a:pPr algn="ctr" fontAlgn="ctr"/>
                      <a:r>
                        <a:rPr lang="en-IN" sz="1100" b="0" i="0" u="none" strike="noStrike" dirty="0">
                          <a:solidFill>
                            <a:srgbClr val="000000"/>
                          </a:solidFill>
                          <a:effectLst/>
                          <a:highlight>
                            <a:srgbClr val="F5F5F5"/>
                          </a:highlight>
                          <a:latin typeface="Arial" panose="020B0604020202020204" pitchFamily="34" charset="0"/>
                        </a:rPr>
                        <a:t>Accuracy</a:t>
                      </a:r>
                    </a:p>
                  </a:txBody>
                  <a:tcPr marL="7620" marR="7620" marT="7620" marB="0" anchor="ctr">
                    <a:solidFill>
                      <a:schemeClr val="accent4"/>
                    </a:solidFill>
                  </a:tcPr>
                </a:tc>
                <a:tc>
                  <a:txBody>
                    <a:bodyPr/>
                    <a:lstStyle/>
                    <a:p>
                      <a:pPr algn="ctr" fontAlgn="ctr"/>
                      <a:r>
                        <a:rPr lang="en-IN" sz="1100" b="0" i="0" u="none" strike="noStrike" dirty="0">
                          <a:solidFill>
                            <a:srgbClr val="000000"/>
                          </a:solidFill>
                          <a:effectLst/>
                          <a:highlight>
                            <a:srgbClr val="F5F5F5"/>
                          </a:highlight>
                          <a:latin typeface="Arial" panose="020B0604020202020204" pitchFamily="34" charset="0"/>
                        </a:rPr>
                        <a:t>Misclassification Rate</a:t>
                      </a:r>
                    </a:p>
                  </a:txBody>
                  <a:tcPr marL="7620" marR="7620" marT="7620" marB="0" anchor="ctr">
                    <a:solidFill>
                      <a:schemeClr val="accent4"/>
                    </a:solidFill>
                  </a:tcPr>
                </a:tc>
                <a:tc>
                  <a:txBody>
                    <a:bodyPr/>
                    <a:lstStyle/>
                    <a:p>
                      <a:pPr algn="ctr" fontAlgn="ctr"/>
                      <a:r>
                        <a:rPr lang="en-IN" sz="1100" b="0" i="0" u="none" strike="noStrike" dirty="0">
                          <a:solidFill>
                            <a:srgbClr val="000000"/>
                          </a:solidFill>
                          <a:effectLst/>
                          <a:highlight>
                            <a:srgbClr val="F5F5F5"/>
                          </a:highlight>
                          <a:latin typeface="Arial" panose="020B0604020202020204" pitchFamily="34" charset="0"/>
                        </a:rPr>
                        <a:t>Macro-F1</a:t>
                      </a:r>
                    </a:p>
                  </a:txBody>
                  <a:tcPr marL="7620" marR="7620" marT="7620" marB="0" anchor="ctr">
                    <a:solidFill>
                      <a:schemeClr val="accent4"/>
                    </a:solidFill>
                  </a:tcPr>
                </a:tc>
                <a:tc>
                  <a:txBody>
                    <a:bodyPr/>
                    <a:lstStyle/>
                    <a:p>
                      <a:pPr algn="ctr" fontAlgn="ctr"/>
                      <a:r>
                        <a:rPr lang="en-IN" sz="1100" b="0" i="0" u="none" strike="noStrike" dirty="0">
                          <a:solidFill>
                            <a:srgbClr val="000000"/>
                          </a:solidFill>
                          <a:effectLst/>
                          <a:highlight>
                            <a:srgbClr val="F5F5F5"/>
                          </a:highlight>
                          <a:latin typeface="Arial" panose="020B0604020202020204" pitchFamily="34" charset="0"/>
                        </a:rPr>
                        <a:t>Weighted-F1</a:t>
                      </a:r>
                    </a:p>
                  </a:txBody>
                  <a:tcPr marL="7620" marR="7620" marT="7620" marB="0" anchor="ctr">
                    <a:solidFill>
                      <a:schemeClr val="accent4"/>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highlight>
                            <a:srgbClr val="F5F5F5"/>
                          </a:highlight>
                          <a:uLnTx/>
                          <a:uFillTx/>
                          <a:latin typeface="Arial" panose="020B0604020202020204" pitchFamily="34" charset="0"/>
                          <a:ea typeface="+mn-ea"/>
                          <a:cs typeface="+mn-cs"/>
                        </a:rPr>
                        <a:t>Accuracy</a:t>
                      </a:r>
                    </a:p>
                  </a:txBody>
                  <a:tcPr anchor="ctr">
                    <a:solidFill>
                      <a:schemeClr val="accent4"/>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highlight>
                            <a:srgbClr val="F5F5F5"/>
                          </a:highlight>
                          <a:uLnTx/>
                          <a:uFillTx/>
                          <a:latin typeface="Arial" panose="020B0604020202020204" pitchFamily="34" charset="0"/>
                          <a:ea typeface="+mn-ea"/>
                          <a:cs typeface="+mn-cs"/>
                        </a:rPr>
                        <a:t>Misclassification Rate</a:t>
                      </a:r>
                    </a:p>
                  </a:txBody>
                  <a:tcPr anchor="ctr">
                    <a:solidFill>
                      <a:schemeClr val="accent4"/>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highlight>
                            <a:srgbClr val="F5F5F5"/>
                          </a:highlight>
                          <a:uLnTx/>
                          <a:uFillTx/>
                          <a:latin typeface="Arial" panose="020B0604020202020204" pitchFamily="34" charset="0"/>
                          <a:ea typeface="+mn-ea"/>
                          <a:cs typeface="+mn-cs"/>
                        </a:rPr>
                        <a:t>Macro-F1</a:t>
                      </a:r>
                    </a:p>
                  </a:txBody>
                  <a:tcPr anchor="ctr">
                    <a:solidFill>
                      <a:schemeClr val="accent4"/>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highlight>
                            <a:srgbClr val="F5F5F5"/>
                          </a:highlight>
                          <a:uLnTx/>
                          <a:uFillTx/>
                          <a:latin typeface="Arial" panose="020B0604020202020204" pitchFamily="34" charset="0"/>
                          <a:ea typeface="+mn-ea"/>
                          <a:cs typeface="+mn-cs"/>
                        </a:rPr>
                        <a:t>Weighted-F1</a:t>
                      </a:r>
                    </a:p>
                  </a:txBody>
                  <a:tcPr anchor="ctr">
                    <a:solidFill>
                      <a:schemeClr val="accent4"/>
                    </a:solidFill>
                  </a:tcPr>
                </a:tc>
                <a:extLst>
                  <a:ext uri="{0D108BD9-81ED-4DB2-BD59-A6C34878D82A}">
                    <a16:rowId xmlns:a16="http://schemas.microsoft.com/office/drawing/2014/main" val="479928716"/>
                  </a:ext>
                </a:extLst>
              </a:tr>
              <a:tr h="836391">
                <a:tc>
                  <a:txBody>
                    <a:bodyPr/>
                    <a:lstStyle/>
                    <a:p>
                      <a:pPr algn="ctr"/>
                      <a:r>
                        <a:rPr lang="en-US" sz="1400" b="0" i="0" baseline="0" dirty="0">
                          <a:solidFill>
                            <a:schemeClr val="tx2">
                              <a:lumMod val="75000"/>
                            </a:schemeClr>
                          </a:solidFill>
                          <a:latin typeface="Daytona Pro Condensed Light" panose="020B0306030503040204" pitchFamily="34" charset="0"/>
                        </a:rPr>
                        <a:t>YOLOv8n-cls</a:t>
                      </a:r>
                    </a:p>
                  </a:txBody>
                  <a:tcPr anchor="ctr">
                    <a:solidFill>
                      <a:schemeClr val="accent2">
                        <a:alpha val="10000"/>
                      </a:schemeClr>
                    </a:solidFill>
                  </a:tcPr>
                </a:tc>
                <a:tc>
                  <a:txBody>
                    <a:bodyPr/>
                    <a:lstStyle/>
                    <a:p>
                      <a:pPr algn="ctr"/>
                      <a:r>
                        <a:rPr lang="en-US" sz="1200" b="1" i="0" baseline="0" dirty="0">
                          <a:solidFill>
                            <a:schemeClr val="tx2">
                              <a:lumMod val="75000"/>
                            </a:schemeClr>
                          </a:solidFill>
                          <a:latin typeface="Daytona Pro Condensed Light" panose="020B0306030503040204" pitchFamily="34" charset="0"/>
                        </a:rPr>
                        <a:t>0.8509</a:t>
                      </a:r>
                    </a:p>
                  </a:txBody>
                  <a:tcPr anchor="ctr">
                    <a:solidFill>
                      <a:schemeClr val="accent2">
                        <a:alpha val="10000"/>
                      </a:schemeClr>
                    </a:solidFill>
                  </a:tcPr>
                </a:tc>
                <a:tc>
                  <a:txBody>
                    <a:bodyPr/>
                    <a:lstStyle/>
                    <a:p>
                      <a:pPr algn="ctr"/>
                      <a:r>
                        <a:rPr lang="en-US" sz="1200" b="1" i="0" baseline="0" dirty="0">
                          <a:solidFill>
                            <a:schemeClr val="tx2">
                              <a:lumMod val="75000"/>
                            </a:schemeClr>
                          </a:solidFill>
                          <a:latin typeface="Daytona Pro Condensed Light" panose="020B0306030503040204" pitchFamily="34" charset="0"/>
                        </a:rPr>
                        <a:t>0.1491</a:t>
                      </a:r>
                    </a:p>
                  </a:txBody>
                  <a:tcPr anchor="ctr">
                    <a:solidFill>
                      <a:schemeClr val="accent2">
                        <a:alpha val="10000"/>
                      </a:schemeClr>
                    </a:solidFill>
                  </a:tcPr>
                </a:tc>
                <a:tc>
                  <a:txBody>
                    <a:bodyPr/>
                    <a:lstStyle/>
                    <a:p>
                      <a:pPr algn="ctr"/>
                      <a:r>
                        <a:rPr lang="en-US" sz="1200" b="1" i="0" baseline="0" dirty="0">
                          <a:solidFill>
                            <a:schemeClr val="tx2">
                              <a:lumMod val="75000"/>
                            </a:schemeClr>
                          </a:solidFill>
                          <a:latin typeface="Daytona Pro Condensed Light" panose="020B0306030503040204" pitchFamily="34" charset="0"/>
                        </a:rPr>
                        <a:t>0.7069</a:t>
                      </a:r>
                    </a:p>
                  </a:txBody>
                  <a:tcPr anchor="ctr">
                    <a:solidFill>
                      <a:schemeClr val="accent2">
                        <a:alpha val="10000"/>
                      </a:schemeClr>
                    </a:solidFill>
                  </a:tcPr>
                </a:tc>
                <a:tc>
                  <a:txBody>
                    <a:bodyPr/>
                    <a:lstStyle/>
                    <a:p>
                      <a:pPr algn="ctr"/>
                      <a:r>
                        <a:rPr lang="en-US" sz="1200" b="1" i="0" baseline="0" dirty="0">
                          <a:solidFill>
                            <a:schemeClr val="tx2">
                              <a:lumMod val="75000"/>
                            </a:schemeClr>
                          </a:solidFill>
                          <a:latin typeface="Daytona Pro Condensed Light" panose="020B0306030503040204" pitchFamily="34" charset="0"/>
                        </a:rPr>
                        <a:t>0.8444</a:t>
                      </a:r>
                    </a:p>
                  </a:txBody>
                  <a:tcPr anchor="ctr">
                    <a:solidFill>
                      <a:schemeClr val="accent2">
                        <a:alpha val="10000"/>
                      </a:schemeClr>
                    </a:solidFill>
                  </a:tcPr>
                </a:tc>
                <a:tc>
                  <a:txBody>
                    <a:bodyPr/>
                    <a:lstStyle/>
                    <a:p>
                      <a:pPr algn="ctr"/>
                      <a:r>
                        <a:rPr lang="en-US" sz="1200" b="1" i="0" baseline="0" dirty="0">
                          <a:solidFill>
                            <a:schemeClr val="tx2">
                              <a:lumMod val="75000"/>
                            </a:schemeClr>
                          </a:solidFill>
                          <a:latin typeface="Daytona Pro Condensed Light" panose="020B0306030503040204" pitchFamily="34" charset="0"/>
                        </a:rPr>
                        <a:t>0.8195</a:t>
                      </a:r>
                    </a:p>
                  </a:txBody>
                  <a:tcPr anchor="ctr">
                    <a:solidFill>
                      <a:schemeClr val="accent2">
                        <a:alpha val="10000"/>
                      </a:schemeClr>
                    </a:solidFill>
                  </a:tcPr>
                </a:tc>
                <a:tc>
                  <a:txBody>
                    <a:bodyPr/>
                    <a:lstStyle/>
                    <a:p>
                      <a:pPr algn="ctr"/>
                      <a:r>
                        <a:rPr lang="en-US" sz="1200" b="1" i="0" baseline="0" dirty="0">
                          <a:solidFill>
                            <a:schemeClr val="tx2">
                              <a:lumMod val="75000"/>
                            </a:schemeClr>
                          </a:solidFill>
                          <a:latin typeface="Daytona Pro Condensed Light" panose="020B0306030503040204" pitchFamily="34" charset="0"/>
                        </a:rPr>
                        <a:t>0.1805</a:t>
                      </a:r>
                    </a:p>
                  </a:txBody>
                  <a:tcPr anchor="ctr">
                    <a:solidFill>
                      <a:schemeClr val="accent2">
                        <a:alpha val="10000"/>
                      </a:schemeClr>
                    </a:solidFill>
                  </a:tcPr>
                </a:tc>
                <a:tc>
                  <a:txBody>
                    <a:bodyPr/>
                    <a:lstStyle/>
                    <a:p>
                      <a:pPr algn="ctr"/>
                      <a:r>
                        <a:rPr lang="en-US" sz="1400" b="0" i="0" baseline="0" dirty="0" err="1">
                          <a:solidFill>
                            <a:schemeClr val="tx2">
                              <a:lumMod val="75000"/>
                            </a:schemeClr>
                          </a:solidFill>
                          <a:latin typeface="Daytona Pro Condensed Light" panose="020B0306030503040204" pitchFamily="34" charset="0"/>
                        </a:rPr>
                        <a:t>NaN</a:t>
                      </a: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2">
                        <a:alpha val="10000"/>
                      </a:schemeClr>
                    </a:solidFill>
                  </a:tcPr>
                </a:tc>
                <a:tc>
                  <a:txBody>
                    <a:bodyPr/>
                    <a:lstStyle/>
                    <a:p>
                      <a:pPr algn="ctr"/>
                      <a:r>
                        <a:rPr lang="en-US" sz="1400" b="0" i="0" baseline="0" dirty="0" err="1">
                          <a:solidFill>
                            <a:schemeClr val="tx2">
                              <a:lumMod val="75000"/>
                            </a:schemeClr>
                          </a:solidFill>
                          <a:latin typeface="Daytona Pro Condensed Light" panose="020B0306030503040204" pitchFamily="34" charset="0"/>
                        </a:rPr>
                        <a:t>NaN</a:t>
                      </a: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2">
                        <a:alpha val="10000"/>
                      </a:schemeClr>
                    </a:solidFill>
                  </a:tcPr>
                </a:tc>
                <a:extLst>
                  <a:ext uri="{0D108BD9-81ED-4DB2-BD59-A6C34878D82A}">
                    <a16:rowId xmlns:a16="http://schemas.microsoft.com/office/drawing/2014/main" val="1760208656"/>
                  </a:ext>
                </a:extLst>
              </a:tr>
              <a:tr h="836391">
                <a:tc>
                  <a:txBody>
                    <a:bodyPr/>
                    <a:lstStyle/>
                    <a:p>
                      <a:pPr algn="ctr"/>
                      <a:r>
                        <a:rPr lang="en-US" sz="1400" b="0" i="0" baseline="0" dirty="0">
                          <a:solidFill>
                            <a:schemeClr val="tx2">
                              <a:lumMod val="75000"/>
                            </a:schemeClr>
                          </a:solidFill>
                          <a:latin typeface="Daytona Pro Condensed Light" panose="020B0306030503040204" pitchFamily="34" charset="0"/>
                        </a:rPr>
                        <a:t>YOLOv8s-cls</a:t>
                      </a:r>
                    </a:p>
                  </a:txBody>
                  <a:tcPr anchor="ctr">
                    <a:solidFill>
                      <a:schemeClr val="accent1">
                        <a:alpha val="15000"/>
                      </a:schemeClr>
                    </a:solidFill>
                  </a:tcPr>
                </a:tc>
                <a:tc>
                  <a:txBody>
                    <a:bodyPr/>
                    <a:lstStyle/>
                    <a:p>
                      <a:pPr algn="ctr"/>
                      <a:r>
                        <a:rPr lang="en-US" sz="1400" b="1" i="0" baseline="0" dirty="0">
                          <a:solidFill>
                            <a:schemeClr val="tx2">
                              <a:lumMod val="75000"/>
                            </a:schemeClr>
                          </a:solidFill>
                          <a:latin typeface="Daytona Pro Condensed Light" panose="020B0306030503040204" pitchFamily="34" charset="0"/>
                        </a:rPr>
                        <a:t>0.8582</a:t>
                      </a:r>
                    </a:p>
                  </a:txBody>
                  <a:tcPr anchor="ctr">
                    <a:solidFill>
                      <a:schemeClr val="accent1">
                        <a:alpha val="15000"/>
                      </a:schemeClr>
                    </a:solidFill>
                  </a:tcPr>
                </a:tc>
                <a:tc>
                  <a:txBody>
                    <a:bodyPr/>
                    <a:lstStyle/>
                    <a:p>
                      <a:pPr algn="ctr"/>
                      <a:r>
                        <a:rPr lang="en-US" sz="1400" b="1" i="0" baseline="0" dirty="0">
                          <a:solidFill>
                            <a:schemeClr val="tx2">
                              <a:lumMod val="75000"/>
                            </a:schemeClr>
                          </a:solidFill>
                          <a:latin typeface="Daytona Pro Condensed Light" panose="020B0306030503040204" pitchFamily="34" charset="0"/>
                        </a:rPr>
                        <a:t>0.1418</a:t>
                      </a:r>
                    </a:p>
                  </a:txBody>
                  <a:tcPr anchor="ctr">
                    <a:solidFill>
                      <a:schemeClr val="accent1">
                        <a:alpha val="15000"/>
                      </a:schemeClr>
                    </a:solidFill>
                  </a:tcPr>
                </a:tc>
                <a:tc>
                  <a:txBody>
                    <a:bodyPr/>
                    <a:lstStyle/>
                    <a:p>
                      <a:pPr algn="ctr"/>
                      <a:r>
                        <a:rPr lang="en-US" sz="1400" b="1" i="0" baseline="0" dirty="0">
                          <a:solidFill>
                            <a:schemeClr val="tx2">
                              <a:lumMod val="75000"/>
                            </a:schemeClr>
                          </a:solidFill>
                          <a:latin typeface="Daytona Pro Condensed Light" panose="020B0306030503040204" pitchFamily="34" charset="0"/>
                        </a:rPr>
                        <a:t>0.7242</a:t>
                      </a:r>
                    </a:p>
                  </a:txBody>
                  <a:tcPr anchor="ctr">
                    <a:solidFill>
                      <a:schemeClr val="accent1">
                        <a:alpha val="15000"/>
                      </a:schemeClr>
                    </a:solidFill>
                  </a:tcPr>
                </a:tc>
                <a:tc>
                  <a:txBody>
                    <a:bodyPr/>
                    <a:lstStyle/>
                    <a:p>
                      <a:pPr algn="ctr"/>
                      <a:r>
                        <a:rPr lang="en-US" sz="1400" b="1" i="0" baseline="0" dirty="0">
                          <a:solidFill>
                            <a:schemeClr val="tx2">
                              <a:lumMod val="75000"/>
                            </a:schemeClr>
                          </a:solidFill>
                          <a:latin typeface="Daytona Pro Condensed Light" panose="020B0306030503040204" pitchFamily="34" charset="0"/>
                        </a:rPr>
                        <a:t>0.8517</a:t>
                      </a:r>
                    </a:p>
                  </a:txBody>
                  <a:tcPr anchor="ctr">
                    <a:solidFill>
                      <a:schemeClr val="accent1">
                        <a:alpha val="15000"/>
                      </a:schemeClr>
                    </a:solidFill>
                  </a:tcPr>
                </a:tc>
                <a:tc>
                  <a:txBody>
                    <a:bodyPr/>
                    <a:lstStyle/>
                    <a:p>
                      <a:pPr algn="ctr"/>
                      <a:r>
                        <a:rPr lang="en-US" sz="1400" b="1" i="0" baseline="0" dirty="0">
                          <a:solidFill>
                            <a:schemeClr val="tx2">
                              <a:lumMod val="75000"/>
                            </a:schemeClr>
                          </a:solidFill>
                          <a:latin typeface="Daytona Pro Condensed Light" panose="020B0306030503040204" pitchFamily="34" charset="0"/>
                        </a:rPr>
                        <a:t>0.8271</a:t>
                      </a:r>
                    </a:p>
                  </a:txBody>
                  <a:tcPr anchor="ctr">
                    <a:solidFill>
                      <a:schemeClr val="accent1">
                        <a:alpha val="15000"/>
                      </a:schemeClr>
                    </a:solidFill>
                  </a:tcPr>
                </a:tc>
                <a:tc>
                  <a:txBody>
                    <a:bodyPr/>
                    <a:lstStyle/>
                    <a:p>
                      <a:pPr algn="ctr"/>
                      <a:r>
                        <a:rPr lang="en-US" sz="1400" b="1" i="0" baseline="0" dirty="0">
                          <a:solidFill>
                            <a:schemeClr val="tx2">
                              <a:lumMod val="75000"/>
                            </a:schemeClr>
                          </a:solidFill>
                          <a:latin typeface="Daytona Pro Condensed Light" panose="020B0306030503040204" pitchFamily="34" charset="0"/>
                        </a:rPr>
                        <a:t>0.1729</a:t>
                      </a:r>
                    </a:p>
                  </a:txBody>
                  <a:tcPr anchor="ctr">
                    <a:solidFill>
                      <a:schemeClr val="accent1">
                        <a:alpha val="15000"/>
                      </a:schemeClr>
                    </a:solidFill>
                  </a:tcPr>
                </a:tc>
                <a:tc>
                  <a:txBody>
                    <a:bodyPr/>
                    <a:lstStyle/>
                    <a:p>
                      <a:pPr algn="ctr"/>
                      <a:r>
                        <a:rPr lang="en-US" sz="1400" b="0" i="0" baseline="0" dirty="0" err="1">
                          <a:solidFill>
                            <a:schemeClr val="tx2">
                              <a:lumMod val="75000"/>
                            </a:schemeClr>
                          </a:solidFill>
                          <a:latin typeface="Daytona Pro Condensed Light" panose="020B0306030503040204" pitchFamily="34" charset="0"/>
                        </a:rPr>
                        <a:t>NaN</a:t>
                      </a: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1">
                        <a:alpha val="15000"/>
                      </a:schemeClr>
                    </a:solidFill>
                  </a:tcPr>
                </a:tc>
                <a:tc>
                  <a:txBody>
                    <a:bodyPr/>
                    <a:lstStyle/>
                    <a:p>
                      <a:pPr algn="ctr"/>
                      <a:r>
                        <a:rPr lang="en-US" sz="1400" b="0" i="0" baseline="0" dirty="0" err="1">
                          <a:solidFill>
                            <a:schemeClr val="tx2">
                              <a:lumMod val="75000"/>
                            </a:schemeClr>
                          </a:solidFill>
                          <a:latin typeface="Daytona Pro Condensed Light" panose="020B0306030503040204" pitchFamily="34" charset="0"/>
                        </a:rPr>
                        <a:t>NaN</a:t>
                      </a: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1">
                        <a:alpha val="15000"/>
                      </a:schemeClr>
                    </a:solidFill>
                  </a:tcPr>
                </a:tc>
                <a:extLst>
                  <a:ext uri="{0D108BD9-81ED-4DB2-BD59-A6C34878D82A}">
                    <a16:rowId xmlns:a16="http://schemas.microsoft.com/office/drawing/2014/main" val="3634243071"/>
                  </a:ext>
                </a:extLst>
              </a:tr>
              <a:tr h="836391">
                <a:tc>
                  <a:txBody>
                    <a:bodyPr/>
                    <a:lstStyle/>
                    <a:p>
                      <a:pPr algn="ctr"/>
                      <a:r>
                        <a:rPr lang="en-US" sz="1400" b="0" i="0" baseline="0" dirty="0">
                          <a:solidFill>
                            <a:schemeClr val="tx2">
                              <a:lumMod val="75000"/>
                            </a:schemeClr>
                          </a:solidFill>
                          <a:latin typeface="Daytona Pro Condensed Light" panose="020B0306030503040204" pitchFamily="34" charset="0"/>
                        </a:rPr>
                        <a:t>YOLOv8m-cls</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0.8473</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0.1527</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0.7222</a:t>
                      </a:r>
                    </a:p>
                  </a:txBody>
                  <a:tcPr marL="0" marR="0" marT="0" marB="0"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0.8445</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0.812</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0.188</a:t>
                      </a:r>
                    </a:p>
                  </a:txBody>
                  <a:tcPr anchor="ctr">
                    <a:solidFill>
                      <a:schemeClr val="accent2">
                        <a:alpha val="10000"/>
                      </a:schemeClr>
                    </a:solidFill>
                  </a:tcPr>
                </a:tc>
                <a:tc>
                  <a:txBody>
                    <a:bodyPr/>
                    <a:lstStyle/>
                    <a:p>
                      <a:pPr algn="ctr"/>
                      <a:r>
                        <a:rPr lang="en-US" sz="1400" b="0" i="0" baseline="0" dirty="0" err="1">
                          <a:solidFill>
                            <a:schemeClr val="tx2">
                              <a:lumMod val="75000"/>
                            </a:schemeClr>
                          </a:solidFill>
                          <a:latin typeface="Daytona Pro Condensed Light" panose="020B0306030503040204" pitchFamily="34" charset="0"/>
                        </a:rPr>
                        <a:t>NaN</a:t>
                      </a: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2">
                        <a:alpha val="10000"/>
                      </a:schemeClr>
                    </a:solidFill>
                  </a:tcPr>
                </a:tc>
                <a:tc>
                  <a:txBody>
                    <a:bodyPr/>
                    <a:lstStyle/>
                    <a:p>
                      <a:pPr algn="ctr"/>
                      <a:r>
                        <a:rPr lang="en-US" sz="1400" b="0" i="0" baseline="0" dirty="0" err="1">
                          <a:solidFill>
                            <a:schemeClr val="tx2">
                              <a:lumMod val="75000"/>
                            </a:schemeClr>
                          </a:solidFill>
                          <a:latin typeface="Daytona Pro Condensed Light" panose="020B0306030503040204" pitchFamily="34" charset="0"/>
                        </a:rPr>
                        <a:t>NaN</a:t>
                      </a: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2">
                        <a:alpha val="10000"/>
                      </a:schemeClr>
                    </a:solidFill>
                  </a:tcPr>
                </a:tc>
                <a:extLst>
                  <a:ext uri="{0D108BD9-81ED-4DB2-BD59-A6C34878D82A}">
                    <a16:rowId xmlns:a16="http://schemas.microsoft.com/office/drawing/2014/main" val="415808797"/>
                  </a:ext>
                </a:extLst>
              </a:tr>
              <a:tr h="836391">
                <a:tc>
                  <a:txBody>
                    <a:bodyPr/>
                    <a:lstStyle/>
                    <a:p>
                      <a:pPr algn="ctr"/>
                      <a:r>
                        <a:rPr lang="en-US" sz="1400" b="0" i="0" baseline="0" dirty="0">
                          <a:solidFill>
                            <a:schemeClr val="tx2">
                              <a:lumMod val="75000"/>
                            </a:schemeClr>
                          </a:solidFill>
                          <a:latin typeface="Daytona Pro Condensed Light" panose="020B0306030503040204" pitchFamily="34" charset="0"/>
                        </a:rPr>
                        <a:t>YOLOv8l-cls</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0.8436</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0.1564</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0.7003</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0.8407</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0.812</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0.188</a:t>
                      </a:r>
                    </a:p>
                  </a:txBody>
                  <a:tcPr anchor="ctr">
                    <a:solidFill>
                      <a:schemeClr val="accent1">
                        <a:alpha val="15000"/>
                      </a:schemeClr>
                    </a:solidFill>
                  </a:tcPr>
                </a:tc>
                <a:tc>
                  <a:txBody>
                    <a:bodyPr/>
                    <a:lstStyle/>
                    <a:p>
                      <a:pPr algn="ctr"/>
                      <a:r>
                        <a:rPr lang="en-US" sz="1400" b="0" i="0" baseline="0" dirty="0" err="1">
                          <a:solidFill>
                            <a:schemeClr val="tx2">
                              <a:lumMod val="75000"/>
                            </a:schemeClr>
                          </a:solidFill>
                          <a:latin typeface="Daytona Pro Condensed Light" panose="020B0306030503040204" pitchFamily="34" charset="0"/>
                        </a:rPr>
                        <a:t>NaN</a:t>
                      </a: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1">
                        <a:alpha val="15000"/>
                      </a:schemeClr>
                    </a:solidFill>
                  </a:tcPr>
                </a:tc>
                <a:tc>
                  <a:txBody>
                    <a:bodyPr/>
                    <a:lstStyle/>
                    <a:p>
                      <a:pPr algn="ctr"/>
                      <a:r>
                        <a:rPr lang="en-US" sz="1400" b="0" i="0" baseline="0" dirty="0" err="1">
                          <a:solidFill>
                            <a:schemeClr val="tx2">
                              <a:lumMod val="75000"/>
                            </a:schemeClr>
                          </a:solidFill>
                          <a:latin typeface="Daytona Pro Condensed Light" panose="020B0306030503040204" pitchFamily="34" charset="0"/>
                        </a:rPr>
                        <a:t>NaN</a:t>
                      </a: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1">
                        <a:alpha val="15000"/>
                      </a:schemeClr>
                    </a:solidFill>
                  </a:tcP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123935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p:txBody>
          <a:bodyPr/>
          <a:lstStyle/>
          <a:p>
            <a:r>
              <a:rPr lang="en-US" dirty="0"/>
              <a:t>Timeline </a:t>
            </a:r>
          </a:p>
        </p:txBody>
      </p:sp>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17</a:t>
            </a:fld>
            <a:endParaRPr lang="en-US" dirty="0"/>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p:txBody>
          <a:bodyPr/>
          <a:lstStyle/>
          <a:p>
            <a:endParaRPr lang="en-US" dirty="0"/>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p:txBody>
          <a:bodyPr/>
          <a:lstStyle/>
          <a:p>
            <a:r>
              <a:rPr lang="en-US" dirty="0"/>
              <a:t>JAN</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p:txBody>
          <a:bodyPr/>
          <a:lstStyle/>
          <a:p>
            <a:pPr lvl="0"/>
            <a:r>
              <a:rPr lang="en-US" dirty="0"/>
              <a:t>Dataset gathering</a:t>
            </a:r>
          </a:p>
          <a:p>
            <a:endParaRPr lang="en-US" dirty="0"/>
          </a:p>
        </p:txBody>
      </p:sp>
      <p:sp>
        <p:nvSpPr>
          <p:cNvPr id="81" name="Text Placeholder 80">
            <a:extLst>
              <a:ext uri="{FF2B5EF4-FFF2-40B4-BE49-F238E27FC236}">
                <a16:creationId xmlns:a16="http://schemas.microsoft.com/office/drawing/2014/main" id="{F670FB6E-8396-CF15-B901-347F21C06620}"/>
              </a:ext>
            </a:extLst>
          </p:cNvPr>
          <p:cNvSpPr>
            <a:spLocks noGrp="1"/>
          </p:cNvSpPr>
          <p:nvPr>
            <p:ph type="body" sz="quarter" idx="31"/>
          </p:nvPr>
        </p:nvSpPr>
        <p:spPr/>
        <p:txBody>
          <a:bodyPr/>
          <a:lstStyle/>
          <a:p>
            <a:endParaRPr lang="en-US" dirty="0"/>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p:txBody>
          <a:bodyPr/>
          <a:lstStyle/>
          <a:p>
            <a:r>
              <a:rPr lang="en-US" dirty="0"/>
              <a:t>FEB</a:t>
            </a:r>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p:txBody>
          <a:bodyPr/>
          <a:lstStyle/>
          <a:p>
            <a:pPr lvl="0"/>
            <a:r>
              <a:rPr lang="en-US" dirty="0"/>
              <a:t>Previous Research Finding</a:t>
            </a:r>
          </a:p>
          <a:p>
            <a:endParaRPr lang="en-US" dirty="0"/>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p:txBody>
          <a:bodyPr/>
          <a:lstStyle/>
          <a:p>
            <a:endParaRPr lang="en-US" dirty="0"/>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p:txBody>
          <a:bodyPr/>
          <a:lstStyle/>
          <a:p>
            <a:r>
              <a:rPr lang="en-US" dirty="0"/>
              <a:t>Mar</a:t>
            </a:r>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p:txBody>
          <a:bodyPr/>
          <a:lstStyle/>
          <a:p>
            <a:r>
              <a:rPr lang="en-US" dirty="0"/>
              <a:t>Finding better hyperparameters</a:t>
            </a:r>
          </a:p>
        </p:txBody>
      </p:sp>
      <p:sp>
        <p:nvSpPr>
          <p:cNvPr id="84" name="Text Placeholder 83">
            <a:extLst>
              <a:ext uri="{FF2B5EF4-FFF2-40B4-BE49-F238E27FC236}">
                <a16:creationId xmlns:a16="http://schemas.microsoft.com/office/drawing/2014/main" id="{3FE9BB50-1FAA-348B-F236-D51B9527BE3B}"/>
              </a:ext>
            </a:extLst>
          </p:cNvPr>
          <p:cNvSpPr>
            <a:spLocks noGrp="1"/>
          </p:cNvSpPr>
          <p:nvPr>
            <p:ph type="body" sz="quarter" idx="34"/>
          </p:nvPr>
        </p:nvSpPr>
        <p:spPr/>
        <p:txBody>
          <a:bodyPr/>
          <a:lstStyle/>
          <a:p>
            <a:endParaRPr lang="en-US" dirty="0"/>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p:txBody>
          <a:bodyPr/>
          <a:lstStyle/>
          <a:p>
            <a:r>
              <a:rPr lang="en-US" dirty="0"/>
              <a:t>Apr</a:t>
            </a:r>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p:txBody>
          <a:bodyPr/>
          <a:lstStyle/>
          <a:p>
            <a:r>
              <a:rPr lang="en-US" dirty="0"/>
              <a:t>Running different Models with the best suitable hyperparameters</a:t>
            </a:r>
          </a:p>
          <a:p>
            <a:endParaRPr lang="en-US" dirty="0"/>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p:txBody>
          <a:bodyPr/>
          <a:lstStyle/>
          <a:p>
            <a:endParaRPr lang="en-US" dirty="0"/>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p:txBody>
          <a:bodyPr/>
          <a:lstStyle/>
          <a:p>
            <a:r>
              <a:rPr lang="en-US" dirty="0"/>
              <a:t>May</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p:txBody>
          <a:bodyPr/>
          <a:lstStyle/>
          <a:p>
            <a:pPr lvl="0"/>
            <a:r>
              <a:rPr lang="en-US" dirty="0"/>
              <a:t>Deploy and analyzing strategic networks</a:t>
            </a:r>
          </a:p>
          <a:p>
            <a:endParaRPr lang="en-US" dirty="0"/>
          </a:p>
        </p:txBody>
      </p:sp>
    </p:spTree>
    <p:extLst>
      <p:ext uri="{BB962C8B-B14F-4D97-AF65-F5344CB8AC3E}">
        <p14:creationId xmlns:p14="http://schemas.microsoft.com/office/powerpoint/2010/main" val="75888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dirty="0"/>
              <a:t>Areas of focus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p:txBody>
          <a:bodyPr/>
          <a:lstStyle/>
          <a:p>
            <a:r>
              <a:rPr lang="en-US" dirty="0"/>
              <a:t>ACCESSIBILITY</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p:txBody>
          <a:bodyPr/>
          <a:lstStyle/>
          <a:p>
            <a:r>
              <a:rPr lang="en-US" sz="1400" dirty="0"/>
              <a:t>Despite these advances, healthcare systems around the world continue to face many challenges, e.g. Access to Health Care: Access to quality health care is an important issue in many parts of the world, especially in rural and developing countries Geographical barriers, economic barriers, and lack of health professionals contributes to more care</a:t>
            </a:r>
            <a:endParaRPr lang="en-US" sz="1400" i="1" dirty="0">
              <a:latin typeface="Segoe UI" panose="020B0502040204020203" pitchFamily="34" charset="0"/>
              <a:cs typeface="Segoe UI" panose="020B0502040204020203" pitchFamily="34" charset="0"/>
            </a:endParaRPr>
          </a:p>
          <a:p>
            <a:endParaRPr lang="en-US" dirty="0"/>
          </a:p>
          <a:p>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p:txBody>
          <a:bodyPr/>
          <a:lstStyle/>
          <a:p>
            <a:r>
              <a:rPr lang="en-US" dirty="0"/>
              <a:t>ENGAGIBILITY</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p:txBody>
          <a:bodyPr/>
          <a:lstStyle/>
          <a:p>
            <a:r>
              <a:rPr lang="en-US" dirty="0"/>
              <a:t>Patients are increasingly demanding an active role in their health care decisions. But many health systems struggle to engage patients better and give them the information and tools they need to make informed decisions about their health.</a:t>
            </a:r>
            <a:endParaRPr lang="en-IN" dirty="0"/>
          </a:p>
          <a:p>
            <a:endParaRPr lang="en-US" dirty="0"/>
          </a:p>
          <a:p>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Diabetic retinopathy</a:t>
            </a:r>
            <a:br>
              <a:rPr lang="en-US" dirty="0"/>
            </a:br>
            <a:r>
              <a:rPr lang="en-US" dirty="0"/>
              <a:t>diagnostic system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19</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sz="2000" spc="100" dirty="0">
                <a:ea typeface="+mn-lt"/>
                <a:cs typeface="Posterama" panose="020B0504020200020000" pitchFamily="34" charset="0"/>
              </a:rPr>
              <a:t>AI and ML are used to develop intelligent systems that can analyze vast amounts of patient data, identify patterns, and provide relevant insights to healthcare professionals. This allows for more accurate diagnosis, prediction of risk factors for patients, and tailored treatment recommendations. </a:t>
            </a: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405899" y="1666501"/>
            <a:ext cx="2162305" cy="137399"/>
          </a:xfrm>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dirty="0"/>
              <a:t>RAGHAV AGARWAL</a:t>
            </a:r>
            <a:r>
              <a:rPr lang="en-US" sz="2000" cap="all" spc="0" dirty="0"/>
              <a:t>​</a:t>
            </a:r>
          </a:p>
          <a:p>
            <a:pPr marL="0" indent="0" algn="ctr">
              <a:lnSpc>
                <a:spcPts val="2660"/>
              </a:lnSpc>
              <a:spcBef>
                <a:spcPts val="0"/>
              </a:spcBef>
              <a:buNone/>
            </a:pPr>
            <a:r>
              <a:rPr lang="en-US" dirty="0"/>
              <a:t>Raghav.20bce7383@vitap.ac.in</a:t>
            </a:r>
            <a:r>
              <a:rPr lang="en-US" sz="2000" cap="all" spc="0" dirty="0"/>
              <a:t> | </a:t>
            </a:r>
            <a:r>
              <a:rPr lang="en-IN" b="0" i="0" dirty="0">
                <a:solidFill>
                  <a:srgbClr val="222222"/>
                </a:solidFill>
                <a:effectLst/>
                <a:highlight>
                  <a:srgbClr val="FFFFFF"/>
                </a:highlight>
                <a:latin typeface="Arial" panose="020B0604020202020204" pitchFamily="34" charset="0"/>
              </a:rPr>
              <a:t>SDP ID: </a:t>
            </a:r>
            <a:r>
              <a:rPr lang="en-IN" sz="1800" b="0" i="0" dirty="0">
                <a:solidFill>
                  <a:srgbClr val="222222"/>
                </a:solidFill>
                <a:effectLst/>
                <a:highlight>
                  <a:srgbClr val="FFFFFF"/>
                </a:highlight>
                <a:latin typeface="Arial" panose="020B0604020202020204" pitchFamily="34" charset="0"/>
              </a:rPr>
              <a:t>20240145</a:t>
            </a: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492444" y="1585463"/>
            <a:ext cx="2167812" cy="304984"/>
          </a:xfrm>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358581" y="2161917"/>
            <a:ext cx="5851963" cy="3857884"/>
          </a:xfrm>
        </p:spPr>
        <p:txBody>
          <a:bodyPr/>
          <a:lstStyle/>
          <a:p>
            <a:pPr marL="0" indent="0">
              <a:lnSpc>
                <a:spcPts val="2400"/>
              </a:lnSpc>
              <a:buNone/>
            </a:pPr>
            <a:r>
              <a:rPr lang="en-US" sz="2000" spc="0" dirty="0">
                <a:ea typeface="+mn-lt"/>
                <a:cs typeface="+mn-lt"/>
              </a:rPr>
              <a:t>Diabetic retinopathy, the primary cause of vision loss, poses a significant risk to diabetics. Diabetic Retinopathy Detector empowers patients to self-monitor their eye health, enabling early detection and timely treatment to prevent irreversible vision loss. This combination is determined to emphasize preventive health care and patient empowerment.</a:t>
            </a:r>
          </a:p>
          <a:p>
            <a:pPr marL="0" indent="0">
              <a:lnSpc>
                <a:spcPts val="2400"/>
              </a:lnSpc>
              <a:buNone/>
            </a:pPr>
            <a:r>
              <a:rPr lang="en-US" sz="2000" spc="0" dirty="0">
                <a:ea typeface="+mn-lt"/>
                <a:cs typeface="+mn-lt"/>
              </a:rPr>
              <a:t>The healthcare landscape is constantly evolving, driven by technological advances, changing patient needs, and the emergence of new diseases and conditions. In this dynamic environment, new solutions are being sought that overcome traditional limitations of healthcare systems and improve patient outcomes.</a:t>
            </a: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292609" y="189187"/>
            <a:ext cx="11606785" cy="6479626"/>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742777" y="703007"/>
            <a:ext cx="8110728" cy="457200"/>
          </a:xfrm>
        </p:spPr>
        <p:txBody>
          <a:bodyPr/>
          <a:lstStyle/>
          <a:p>
            <a:r>
              <a:rPr lang="en-US" dirty="0"/>
              <a:t>Primary goals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85168" y="1160207"/>
            <a:ext cx="9421663" cy="5152104"/>
          </a:xfrm>
        </p:spPr>
        <p:txBody>
          <a:bodyPr/>
          <a:lstStyle/>
          <a:p>
            <a:pPr marL="0" indent="0">
              <a:buNone/>
            </a:pPr>
            <a:r>
              <a:rPr lang="en-US" dirty="0"/>
              <a:t>While this research has made great strides in meeting healthcare delivery challenges, </a:t>
            </a:r>
          </a:p>
          <a:p>
            <a:r>
              <a:rPr lang="en-US" dirty="0"/>
              <a:t>Expanding the power of AI: Integrating advanced AI models to deliver relevant healthcare recommendations, predict health risks, and support clinical decision-making.</a:t>
            </a:r>
          </a:p>
          <a:p>
            <a:r>
              <a:rPr lang="en-US" dirty="0"/>
              <a:t>Explore live integration: Develop a working application to provide seamless access to facilities on machines, making it easier for users. </a:t>
            </a:r>
          </a:p>
          <a:p>
            <a:r>
              <a:rPr lang="en-US" dirty="0"/>
              <a:t>Conducting clinical trials: Evaluating the efficacy of AI-powered features to gather strong evidence of their impact on patient outcomes. By continuing to innovate and expand its capabilities, our research has the potential to become an indispensable tool for improving healthcare and empowering individuals to take control of their health.</a:t>
            </a:r>
            <a:endParaRPr lang="en-IN" dirty="0"/>
          </a:p>
          <a:p>
            <a:endParaRPr lang="en-US"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47484" y="147482"/>
            <a:ext cx="11363796" cy="6486997"/>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47484" y="1410929"/>
            <a:ext cx="8110728" cy="457200"/>
          </a:xfrm>
        </p:spPr>
        <p:txBody>
          <a:bodyPr/>
          <a:lstStyle/>
          <a:p>
            <a:r>
              <a:rPr lang="en-US" dirty="0"/>
              <a:t>Areas of growth</a:t>
            </a:r>
          </a:p>
        </p:txBody>
      </p:sp>
      <p:pic>
        <p:nvPicPr>
          <p:cNvPr id="6" name="Content Placeholder 9">
            <a:extLst>
              <a:ext uri="{FF2B5EF4-FFF2-40B4-BE49-F238E27FC236}">
                <a16:creationId xmlns:a16="http://schemas.microsoft.com/office/drawing/2014/main" id="{CBFA1F66-06B5-EDB7-678C-71DAF0AD74B7}"/>
              </a:ext>
            </a:extLst>
          </p:cNvPr>
          <p:cNvPicPr>
            <a:picLocks noChangeAspect="1"/>
          </p:cNvPicPr>
          <p:nvPr/>
        </p:nvPicPr>
        <p:blipFill>
          <a:blip r:embed="rId3"/>
          <a:stretch>
            <a:fillRect/>
          </a:stretch>
        </p:blipFill>
        <p:spPr>
          <a:xfrm rot="10800000">
            <a:off x="5409839" y="2093590"/>
            <a:ext cx="5696745" cy="4315427"/>
          </a:xfrm>
          <a:prstGeom prst="rect">
            <a:avLst/>
          </a:prstGeom>
        </p:spPr>
      </p:pic>
    </p:spTree>
    <p:extLst>
      <p:ext uri="{BB962C8B-B14F-4D97-AF65-F5344CB8AC3E}">
        <p14:creationId xmlns:p14="http://schemas.microsoft.com/office/powerpoint/2010/main" val="138335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743953" y="80330"/>
            <a:ext cx="5157216" cy="2670048"/>
          </a:xfrm>
        </p:spPr>
        <p:txBody>
          <a:bodyPr/>
          <a:lstStyle/>
          <a:p>
            <a:r>
              <a:rPr lang="en-US" dirty="0"/>
              <a:t>METHODOLOGY</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6</a:t>
            </a:fld>
            <a:endParaRPr lang="en-US" dirty="0"/>
          </a:p>
        </p:txBody>
      </p:sp>
      <p:pic>
        <p:nvPicPr>
          <p:cNvPr id="5" name="Content Placeholder 5">
            <a:extLst>
              <a:ext uri="{FF2B5EF4-FFF2-40B4-BE49-F238E27FC236}">
                <a16:creationId xmlns:a16="http://schemas.microsoft.com/office/drawing/2014/main" id="{69566B6A-85DA-6B6F-6001-936295057F37}"/>
              </a:ext>
            </a:extLst>
          </p:cNvPr>
          <p:cNvPicPr>
            <a:picLocks noChangeAspect="1"/>
          </p:cNvPicPr>
          <p:nvPr/>
        </p:nvPicPr>
        <p:blipFill>
          <a:blip r:embed="rId3"/>
          <a:stretch>
            <a:fillRect/>
          </a:stretch>
        </p:blipFill>
        <p:spPr>
          <a:xfrm>
            <a:off x="554495" y="3658286"/>
            <a:ext cx="6680200" cy="2683227"/>
          </a:xfrm>
          <a:prstGeom prst="rect">
            <a:avLst/>
          </a:prstGeom>
        </p:spPr>
      </p:pic>
    </p:spTree>
    <p:extLst>
      <p:ext uri="{BB962C8B-B14F-4D97-AF65-F5344CB8AC3E}">
        <p14:creationId xmlns:p14="http://schemas.microsoft.com/office/powerpoint/2010/main" val="259085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5A02-8F7C-20E1-720E-AB3E2E952093}"/>
              </a:ext>
            </a:extLst>
          </p:cNvPr>
          <p:cNvSpPr>
            <a:spLocks noGrp="1"/>
          </p:cNvSpPr>
          <p:nvPr>
            <p:ph type="title"/>
          </p:nvPr>
        </p:nvSpPr>
        <p:spPr>
          <a:xfrm>
            <a:off x="1334728" y="530942"/>
            <a:ext cx="10058400" cy="914400"/>
          </a:xfrm>
        </p:spPr>
        <p:txBody>
          <a:bodyPr/>
          <a:lstStyle/>
          <a:p>
            <a:r>
              <a:rPr lang="en-IN" dirty="0"/>
              <a:t>Dataset description</a:t>
            </a:r>
          </a:p>
        </p:txBody>
      </p:sp>
      <p:graphicFrame>
        <p:nvGraphicFramePr>
          <p:cNvPr id="6" name="Content Placeholder 5">
            <a:extLst>
              <a:ext uri="{FF2B5EF4-FFF2-40B4-BE49-F238E27FC236}">
                <a16:creationId xmlns:a16="http://schemas.microsoft.com/office/drawing/2014/main" id="{D70F8171-3AB6-9568-1842-E7177E991E3F}"/>
              </a:ext>
            </a:extLst>
          </p:cNvPr>
          <p:cNvGraphicFramePr>
            <a:graphicFrameLocks noGrp="1"/>
          </p:cNvGraphicFramePr>
          <p:nvPr>
            <p:ph idx="1"/>
            <p:extLst>
              <p:ext uri="{D42A27DB-BD31-4B8C-83A1-F6EECF244321}">
                <p14:modId xmlns:p14="http://schemas.microsoft.com/office/powerpoint/2010/main" val="3554381644"/>
              </p:ext>
            </p:extLst>
          </p:nvPr>
        </p:nvGraphicFramePr>
        <p:xfrm>
          <a:off x="1472379" y="1945640"/>
          <a:ext cx="8318091" cy="2966720"/>
        </p:xfrm>
        <a:graphic>
          <a:graphicData uri="http://schemas.openxmlformats.org/drawingml/2006/table">
            <a:tbl>
              <a:tblPr firstRow="1" bandRow="1">
                <a:tableStyleId>{08FB837D-C827-4EFA-A057-4D05807E0F7C}</a:tableStyleId>
              </a:tblPr>
              <a:tblGrid>
                <a:gridCol w="1425678">
                  <a:extLst>
                    <a:ext uri="{9D8B030D-6E8A-4147-A177-3AD203B41FA5}">
                      <a16:colId xmlns:a16="http://schemas.microsoft.com/office/drawing/2014/main" val="417527527"/>
                    </a:ext>
                  </a:extLst>
                </a:gridCol>
                <a:gridCol w="1053902">
                  <a:extLst>
                    <a:ext uri="{9D8B030D-6E8A-4147-A177-3AD203B41FA5}">
                      <a16:colId xmlns:a16="http://schemas.microsoft.com/office/drawing/2014/main" val="3997202722"/>
                    </a:ext>
                  </a:extLst>
                </a:gridCol>
                <a:gridCol w="1042828">
                  <a:extLst>
                    <a:ext uri="{9D8B030D-6E8A-4147-A177-3AD203B41FA5}">
                      <a16:colId xmlns:a16="http://schemas.microsoft.com/office/drawing/2014/main" val="4192347343"/>
                    </a:ext>
                  </a:extLst>
                </a:gridCol>
                <a:gridCol w="1413084">
                  <a:extLst>
                    <a:ext uri="{9D8B030D-6E8A-4147-A177-3AD203B41FA5}">
                      <a16:colId xmlns:a16="http://schemas.microsoft.com/office/drawing/2014/main" val="1143019837"/>
                    </a:ext>
                  </a:extLst>
                </a:gridCol>
                <a:gridCol w="1025316">
                  <a:extLst>
                    <a:ext uri="{9D8B030D-6E8A-4147-A177-3AD203B41FA5}">
                      <a16:colId xmlns:a16="http://schemas.microsoft.com/office/drawing/2014/main" val="3611243376"/>
                    </a:ext>
                  </a:extLst>
                </a:gridCol>
                <a:gridCol w="1199536">
                  <a:extLst>
                    <a:ext uri="{9D8B030D-6E8A-4147-A177-3AD203B41FA5}">
                      <a16:colId xmlns:a16="http://schemas.microsoft.com/office/drawing/2014/main" val="1461182744"/>
                    </a:ext>
                  </a:extLst>
                </a:gridCol>
                <a:gridCol w="1157747">
                  <a:extLst>
                    <a:ext uri="{9D8B030D-6E8A-4147-A177-3AD203B41FA5}">
                      <a16:colId xmlns:a16="http://schemas.microsoft.com/office/drawing/2014/main" val="2539099580"/>
                    </a:ext>
                  </a:extLst>
                </a:gridCol>
              </a:tblGrid>
              <a:tr h="370840">
                <a:tc>
                  <a:txBody>
                    <a:bodyPr/>
                    <a:lstStyle/>
                    <a:p>
                      <a:endParaRPr lang="en-IN" dirty="0"/>
                    </a:p>
                  </a:txBody>
                  <a:tcPr/>
                </a:tc>
                <a:tc gridSpan="2">
                  <a:txBody>
                    <a:bodyPr/>
                    <a:lstStyle/>
                    <a:p>
                      <a:r>
                        <a:rPr lang="en-US" dirty="0"/>
                        <a:t>APTOS DATASET</a:t>
                      </a:r>
                      <a:endParaRPr lang="en-IN" dirty="0"/>
                    </a:p>
                  </a:txBody>
                  <a:tcPr/>
                </a:tc>
                <a:tc hMerge="1">
                  <a:txBody>
                    <a:bodyPr/>
                    <a:lstStyle/>
                    <a:p>
                      <a:endParaRPr lang="en-IN" dirty="0"/>
                    </a:p>
                  </a:txBody>
                  <a:tcPr/>
                </a:tc>
                <a:tc gridSpan="2">
                  <a:txBody>
                    <a:bodyPr/>
                    <a:lstStyle/>
                    <a:p>
                      <a:r>
                        <a:rPr lang="en-US" dirty="0"/>
                        <a:t>FUNDUS DATASET</a:t>
                      </a:r>
                      <a:endParaRPr lang="en-IN" dirty="0"/>
                    </a:p>
                  </a:txBody>
                  <a:tcPr/>
                </a:tc>
                <a:tc hMerge="1">
                  <a:txBody>
                    <a:bodyPr/>
                    <a:lstStyle/>
                    <a:p>
                      <a:endParaRPr lang="en-IN" dirty="0"/>
                    </a:p>
                  </a:txBody>
                  <a:tcPr/>
                </a:tc>
                <a:tc gridSpan="2">
                  <a:txBody>
                    <a:bodyPr/>
                    <a:lstStyle/>
                    <a:p>
                      <a:r>
                        <a:rPr lang="en-US" dirty="0"/>
                        <a:t>HYBRID DATASET</a:t>
                      </a:r>
                      <a:endParaRPr lang="en-IN" dirty="0"/>
                    </a:p>
                  </a:txBody>
                  <a:tcPr/>
                </a:tc>
                <a:tc hMerge="1">
                  <a:txBody>
                    <a:bodyPr/>
                    <a:lstStyle/>
                    <a:p>
                      <a:endParaRPr lang="en-IN" dirty="0"/>
                    </a:p>
                  </a:txBody>
                  <a:tcPr/>
                </a:tc>
                <a:extLst>
                  <a:ext uri="{0D108BD9-81ED-4DB2-BD59-A6C34878D82A}">
                    <a16:rowId xmlns:a16="http://schemas.microsoft.com/office/drawing/2014/main" val="3760067890"/>
                  </a:ext>
                </a:extLst>
              </a:tr>
              <a:tr h="370840">
                <a:tc>
                  <a:txBody>
                    <a:bodyPr/>
                    <a:lstStyle/>
                    <a:p>
                      <a:endParaRPr lang="en-IN" dirty="0"/>
                    </a:p>
                  </a:txBody>
                  <a:tcPr/>
                </a:tc>
                <a:tc>
                  <a:txBody>
                    <a:bodyPr/>
                    <a:lstStyle/>
                    <a:p>
                      <a:r>
                        <a:rPr lang="en-IN" dirty="0"/>
                        <a:t>Train</a:t>
                      </a:r>
                    </a:p>
                  </a:txBody>
                  <a:tcPr/>
                </a:tc>
                <a:tc>
                  <a:txBody>
                    <a:bodyPr/>
                    <a:lstStyle/>
                    <a:p>
                      <a:r>
                        <a:rPr lang="en-IN" dirty="0"/>
                        <a:t>Val</a:t>
                      </a:r>
                    </a:p>
                  </a:txBody>
                  <a:tcPr/>
                </a:tc>
                <a:tc>
                  <a:txBody>
                    <a:bodyPr/>
                    <a:lstStyle/>
                    <a:p>
                      <a:r>
                        <a:rPr lang="en-IN" dirty="0"/>
                        <a:t>Train</a:t>
                      </a:r>
                    </a:p>
                  </a:txBody>
                  <a:tcPr/>
                </a:tc>
                <a:tc>
                  <a:txBody>
                    <a:bodyPr/>
                    <a:lstStyle/>
                    <a:p>
                      <a:r>
                        <a:rPr lang="en-IN" dirty="0"/>
                        <a:t>Val</a:t>
                      </a:r>
                    </a:p>
                  </a:txBody>
                  <a:tcPr/>
                </a:tc>
                <a:tc>
                  <a:txBody>
                    <a:bodyPr/>
                    <a:lstStyle/>
                    <a:p>
                      <a:r>
                        <a:rPr lang="en-IN" dirty="0"/>
                        <a:t>Train</a:t>
                      </a:r>
                    </a:p>
                  </a:txBody>
                  <a:tcPr/>
                </a:tc>
                <a:tc>
                  <a:txBody>
                    <a:bodyPr/>
                    <a:lstStyle/>
                    <a:p>
                      <a:r>
                        <a:rPr lang="en-IN" dirty="0"/>
                        <a:t>Val</a:t>
                      </a:r>
                    </a:p>
                  </a:txBody>
                  <a:tcPr/>
                </a:tc>
                <a:extLst>
                  <a:ext uri="{0D108BD9-81ED-4DB2-BD59-A6C34878D82A}">
                    <a16:rowId xmlns:a16="http://schemas.microsoft.com/office/drawing/2014/main" val="582297638"/>
                  </a:ext>
                </a:extLst>
              </a:tr>
              <a:tr h="370840">
                <a:tc>
                  <a:txBody>
                    <a:bodyPr/>
                    <a:lstStyle/>
                    <a:p>
                      <a:r>
                        <a:rPr lang="en-US" dirty="0"/>
                        <a:t>Mild DR</a:t>
                      </a:r>
                      <a:endParaRPr lang="en-IN" dirty="0"/>
                    </a:p>
                  </a:txBody>
                  <a:tcPr/>
                </a:tc>
                <a:tc>
                  <a:txBody>
                    <a:bodyPr/>
                    <a:lstStyle/>
                    <a:p>
                      <a:r>
                        <a:rPr lang="en-IN" dirty="0"/>
                        <a:t>314</a:t>
                      </a:r>
                    </a:p>
                  </a:txBody>
                  <a:tcPr/>
                </a:tc>
                <a:tc>
                  <a:txBody>
                    <a:bodyPr/>
                    <a:lstStyle/>
                    <a:p>
                      <a:r>
                        <a:rPr lang="en-IN" dirty="0"/>
                        <a:t>56</a:t>
                      </a:r>
                    </a:p>
                  </a:txBody>
                  <a:tcPr/>
                </a:tc>
                <a:tc>
                  <a:txBody>
                    <a:bodyPr/>
                    <a:lstStyle/>
                    <a:p>
                      <a:r>
                        <a:rPr lang="en-IN" dirty="0"/>
                        <a:t>3</a:t>
                      </a:r>
                    </a:p>
                  </a:txBody>
                  <a:tcPr/>
                </a:tc>
                <a:tc>
                  <a:txBody>
                    <a:bodyPr/>
                    <a:lstStyle/>
                    <a:p>
                      <a:r>
                        <a:rPr lang="en-IN" dirty="0"/>
                        <a:t>1</a:t>
                      </a:r>
                    </a:p>
                  </a:txBody>
                  <a:tcPr/>
                </a:tc>
                <a:tc>
                  <a:txBody>
                    <a:bodyPr/>
                    <a:lstStyle/>
                    <a:p>
                      <a:r>
                        <a:rPr lang="en-IN" dirty="0"/>
                        <a:t>317</a:t>
                      </a:r>
                    </a:p>
                  </a:txBody>
                  <a:tcPr/>
                </a:tc>
                <a:tc>
                  <a:txBody>
                    <a:bodyPr/>
                    <a:lstStyle/>
                    <a:p>
                      <a:r>
                        <a:rPr lang="en-IN" dirty="0"/>
                        <a:t>57</a:t>
                      </a:r>
                    </a:p>
                  </a:txBody>
                  <a:tcPr/>
                </a:tc>
                <a:extLst>
                  <a:ext uri="{0D108BD9-81ED-4DB2-BD59-A6C34878D82A}">
                    <a16:rowId xmlns:a16="http://schemas.microsoft.com/office/drawing/2014/main" val="2605161888"/>
                  </a:ext>
                </a:extLst>
              </a:tr>
              <a:tr h="370840">
                <a:tc>
                  <a:txBody>
                    <a:bodyPr/>
                    <a:lstStyle/>
                    <a:p>
                      <a:r>
                        <a:rPr lang="en-US" dirty="0" err="1"/>
                        <a:t>Moderare</a:t>
                      </a:r>
                      <a:r>
                        <a:rPr lang="en-US" dirty="0"/>
                        <a:t> DR</a:t>
                      </a:r>
                      <a:endParaRPr lang="en-IN" dirty="0"/>
                    </a:p>
                  </a:txBody>
                  <a:tcPr/>
                </a:tc>
                <a:tc>
                  <a:txBody>
                    <a:bodyPr/>
                    <a:lstStyle/>
                    <a:p>
                      <a:r>
                        <a:rPr lang="en-IN" dirty="0"/>
                        <a:t>849</a:t>
                      </a:r>
                    </a:p>
                  </a:txBody>
                  <a:tcPr/>
                </a:tc>
                <a:tc>
                  <a:txBody>
                    <a:bodyPr/>
                    <a:lstStyle/>
                    <a:p>
                      <a:r>
                        <a:rPr lang="en-IN" dirty="0"/>
                        <a:t>150</a:t>
                      </a:r>
                    </a:p>
                  </a:txBody>
                  <a:tcPr/>
                </a:tc>
                <a:tc>
                  <a:txBody>
                    <a:bodyPr/>
                    <a:lstStyle/>
                    <a:p>
                      <a:r>
                        <a:rPr lang="en-IN" dirty="0"/>
                        <a:t>68</a:t>
                      </a:r>
                    </a:p>
                  </a:txBody>
                  <a:tcPr/>
                </a:tc>
                <a:tc>
                  <a:txBody>
                    <a:bodyPr/>
                    <a:lstStyle/>
                    <a:p>
                      <a:r>
                        <a:rPr lang="en-IN" dirty="0"/>
                        <a:t>12</a:t>
                      </a:r>
                    </a:p>
                  </a:txBody>
                  <a:tcPr/>
                </a:tc>
                <a:tc>
                  <a:txBody>
                    <a:bodyPr/>
                    <a:lstStyle/>
                    <a:p>
                      <a:r>
                        <a:rPr lang="en-IN" dirty="0"/>
                        <a:t>917</a:t>
                      </a:r>
                    </a:p>
                  </a:txBody>
                  <a:tcPr/>
                </a:tc>
                <a:tc>
                  <a:txBody>
                    <a:bodyPr/>
                    <a:lstStyle/>
                    <a:p>
                      <a:r>
                        <a:rPr lang="en-IN" dirty="0"/>
                        <a:t>162</a:t>
                      </a:r>
                    </a:p>
                  </a:txBody>
                  <a:tcPr/>
                </a:tc>
                <a:extLst>
                  <a:ext uri="{0D108BD9-81ED-4DB2-BD59-A6C34878D82A}">
                    <a16:rowId xmlns:a16="http://schemas.microsoft.com/office/drawing/2014/main" val="118644001"/>
                  </a:ext>
                </a:extLst>
              </a:tr>
              <a:tr h="370840">
                <a:tc>
                  <a:txBody>
                    <a:bodyPr/>
                    <a:lstStyle/>
                    <a:p>
                      <a:r>
                        <a:rPr lang="en-US" dirty="0"/>
                        <a:t>No DR</a:t>
                      </a:r>
                      <a:endParaRPr lang="en-IN" dirty="0"/>
                    </a:p>
                  </a:txBody>
                  <a:tcPr/>
                </a:tc>
                <a:tc>
                  <a:txBody>
                    <a:bodyPr/>
                    <a:lstStyle/>
                    <a:p>
                      <a:r>
                        <a:rPr lang="en-IN" dirty="0"/>
                        <a:t>1534</a:t>
                      </a:r>
                    </a:p>
                  </a:txBody>
                  <a:tcPr/>
                </a:tc>
                <a:tc>
                  <a:txBody>
                    <a:bodyPr/>
                    <a:lstStyle/>
                    <a:p>
                      <a:r>
                        <a:rPr lang="en-IN" dirty="0"/>
                        <a:t>271</a:t>
                      </a:r>
                    </a:p>
                  </a:txBody>
                  <a:tcPr/>
                </a:tc>
                <a:tc>
                  <a:txBody>
                    <a:bodyPr/>
                    <a:lstStyle/>
                    <a:p>
                      <a:r>
                        <a:rPr lang="en-IN" dirty="0"/>
                        <a:t>159</a:t>
                      </a:r>
                    </a:p>
                  </a:txBody>
                  <a:tcPr/>
                </a:tc>
                <a:tc>
                  <a:txBody>
                    <a:bodyPr/>
                    <a:lstStyle/>
                    <a:p>
                      <a:r>
                        <a:rPr lang="en-IN" dirty="0"/>
                        <a:t>28</a:t>
                      </a:r>
                    </a:p>
                  </a:txBody>
                  <a:tcPr/>
                </a:tc>
                <a:tc>
                  <a:txBody>
                    <a:bodyPr/>
                    <a:lstStyle/>
                    <a:p>
                      <a:r>
                        <a:rPr lang="en-IN" dirty="0"/>
                        <a:t>1693</a:t>
                      </a:r>
                    </a:p>
                  </a:txBody>
                  <a:tcPr/>
                </a:tc>
                <a:tc>
                  <a:txBody>
                    <a:bodyPr/>
                    <a:lstStyle/>
                    <a:p>
                      <a:r>
                        <a:rPr lang="en-IN" dirty="0"/>
                        <a:t>299</a:t>
                      </a:r>
                    </a:p>
                  </a:txBody>
                  <a:tcPr/>
                </a:tc>
                <a:extLst>
                  <a:ext uri="{0D108BD9-81ED-4DB2-BD59-A6C34878D82A}">
                    <a16:rowId xmlns:a16="http://schemas.microsoft.com/office/drawing/2014/main" val="2549883823"/>
                  </a:ext>
                </a:extLst>
              </a:tr>
              <a:tr h="370840">
                <a:tc>
                  <a:txBody>
                    <a:bodyPr/>
                    <a:lstStyle/>
                    <a:p>
                      <a:r>
                        <a:rPr lang="en-IN" dirty="0"/>
                        <a:t>Proliferate DR</a:t>
                      </a:r>
                    </a:p>
                  </a:txBody>
                  <a:tcPr/>
                </a:tc>
                <a:tc>
                  <a:txBody>
                    <a:bodyPr/>
                    <a:lstStyle/>
                    <a:p>
                      <a:r>
                        <a:rPr lang="en-IN" dirty="0"/>
                        <a:t>251</a:t>
                      </a:r>
                    </a:p>
                  </a:txBody>
                  <a:tcPr/>
                </a:tc>
                <a:tc>
                  <a:txBody>
                    <a:bodyPr/>
                    <a:lstStyle/>
                    <a:p>
                      <a:r>
                        <a:rPr lang="en-IN" dirty="0"/>
                        <a:t>44</a:t>
                      </a:r>
                    </a:p>
                  </a:txBody>
                  <a:tcPr/>
                </a:tc>
                <a:tc>
                  <a:txBody>
                    <a:bodyPr/>
                    <a:lstStyle/>
                    <a:p>
                      <a:r>
                        <a:rPr lang="en-IN" dirty="0"/>
                        <a:t>154</a:t>
                      </a:r>
                    </a:p>
                  </a:txBody>
                  <a:tcPr/>
                </a:tc>
                <a:tc>
                  <a:txBody>
                    <a:bodyPr/>
                    <a:lstStyle/>
                    <a:p>
                      <a:r>
                        <a:rPr lang="en-IN" dirty="0"/>
                        <a:t>48</a:t>
                      </a:r>
                    </a:p>
                  </a:txBody>
                  <a:tcPr/>
                </a:tc>
                <a:tc>
                  <a:txBody>
                    <a:bodyPr/>
                    <a:lstStyle/>
                    <a:p>
                      <a:r>
                        <a:rPr lang="en-IN" dirty="0"/>
                        <a:t>405</a:t>
                      </a:r>
                    </a:p>
                  </a:txBody>
                  <a:tcPr/>
                </a:tc>
                <a:tc>
                  <a:txBody>
                    <a:bodyPr/>
                    <a:lstStyle/>
                    <a:p>
                      <a:r>
                        <a:rPr lang="en-IN" dirty="0"/>
                        <a:t>92</a:t>
                      </a:r>
                    </a:p>
                  </a:txBody>
                  <a:tcPr/>
                </a:tc>
                <a:extLst>
                  <a:ext uri="{0D108BD9-81ED-4DB2-BD59-A6C34878D82A}">
                    <a16:rowId xmlns:a16="http://schemas.microsoft.com/office/drawing/2014/main" val="2144296812"/>
                  </a:ext>
                </a:extLst>
              </a:tr>
              <a:tr h="370840">
                <a:tc>
                  <a:txBody>
                    <a:bodyPr/>
                    <a:lstStyle/>
                    <a:p>
                      <a:r>
                        <a:rPr lang="en-IN" dirty="0"/>
                        <a:t>Severe DR</a:t>
                      </a:r>
                    </a:p>
                  </a:txBody>
                  <a:tcPr/>
                </a:tc>
                <a:tc>
                  <a:txBody>
                    <a:bodyPr/>
                    <a:lstStyle/>
                    <a:p>
                      <a:r>
                        <a:rPr lang="en-IN" dirty="0"/>
                        <a:t>164</a:t>
                      </a:r>
                    </a:p>
                  </a:txBody>
                  <a:tcPr/>
                </a:tc>
                <a:tc>
                  <a:txBody>
                    <a:bodyPr/>
                    <a:lstStyle/>
                    <a:p>
                      <a:r>
                        <a:rPr lang="en-IN" dirty="0"/>
                        <a:t>29</a:t>
                      </a:r>
                    </a:p>
                  </a:txBody>
                  <a:tcPr/>
                </a:tc>
                <a:tc>
                  <a:txBody>
                    <a:bodyPr/>
                    <a:lstStyle/>
                    <a:p>
                      <a:r>
                        <a:rPr lang="en-IN" dirty="0"/>
                        <a:t>240</a:t>
                      </a:r>
                    </a:p>
                  </a:txBody>
                  <a:tcPr/>
                </a:tc>
                <a:tc>
                  <a:txBody>
                    <a:bodyPr/>
                    <a:lstStyle/>
                    <a:p>
                      <a:r>
                        <a:rPr lang="en-IN" dirty="0"/>
                        <a:t>44</a:t>
                      </a:r>
                    </a:p>
                  </a:txBody>
                  <a:tcPr/>
                </a:tc>
                <a:tc>
                  <a:txBody>
                    <a:bodyPr/>
                    <a:lstStyle/>
                    <a:p>
                      <a:r>
                        <a:rPr lang="en-IN" dirty="0"/>
                        <a:t>404</a:t>
                      </a:r>
                    </a:p>
                  </a:txBody>
                  <a:tcPr/>
                </a:tc>
                <a:tc>
                  <a:txBody>
                    <a:bodyPr/>
                    <a:lstStyle/>
                    <a:p>
                      <a:r>
                        <a:rPr lang="en-IN" dirty="0"/>
                        <a:t>73</a:t>
                      </a:r>
                    </a:p>
                  </a:txBody>
                  <a:tcPr/>
                </a:tc>
                <a:extLst>
                  <a:ext uri="{0D108BD9-81ED-4DB2-BD59-A6C34878D82A}">
                    <a16:rowId xmlns:a16="http://schemas.microsoft.com/office/drawing/2014/main" val="3032714351"/>
                  </a:ext>
                </a:extLst>
              </a:tr>
              <a:tr h="370840">
                <a:tc>
                  <a:txBody>
                    <a:bodyPr/>
                    <a:lstStyle/>
                    <a:p>
                      <a:r>
                        <a:rPr lang="en-IN" dirty="0"/>
                        <a:t>(Total)</a:t>
                      </a:r>
                    </a:p>
                  </a:txBody>
                  <a:tcPr/>
                </a:tc>
                <a:tc>
                  <a:txBody>
                    <a:bodyPr/>
                    <a:lstStyle/>
                    <a:p>
                      <a:r>
                        <a:rPr lang="en-IN" dirty="0"/>
                        <a:t>3112</a:t>
                      </a:r>
                    </a:p>
                  </a:txBody>
                  <a:tcPr/>
                </a:tc>
                <a:tc>
                  <a:txBody>
                    <a:bodyPr/>
                    <a:lstStyle/>
                    <a:p>
                      <a:r>
                        <a:rPr lang="en-IN" dirty="0"/>
                        <a:t>550</a:t>
                      </a:r>
                    </a:p>
                  </a:txBody>
                  <a:tcPr/>
                </a:tc>
                <a:tc>
                  <a:txBody>
                    <a:bodyPr/>
                    <a:lstStyle/>
                    <a:p>
                      <a:r>
                        <a:rPr lang="en-IN" dirty="0"/>
                        <a:t>624</a:t>
                      </a:r>
                    </a:p>
                  </a:txBody>
                  <a:tcPr/>
                </a:tc>
                <a:tc>
                  <a:txBody>
                    <a:bodyPr/>
                    <a:lstStyle/>
                    <a:p>
                      <a:r>
                        <a:rPr lang="en-IN" dirty="0"/>
                        <a:t>133</a:t>
                      </a:r>
                    </a:p>
                  </a:txBody>
                  <a:tcPr/>
                </a:tc>
                <a:tc>
                  <a:txBody>
                    <a:bodyPr/>
                    <a:lstStyle/>
                    <a:p>
                      <a:r>
                        <a:rPr lang="en-IN" dirty="0"/>
                        <a:t>3726</a:t>
                      </a:r>
                    </a:p>
                  </a:txBody>
                  <a:tcPr/>
                </a:tc>
                <a:tc>
                  <a:txBody>
                    <a:bodyPr/>
                    <a:lstStyle/>
                    <a:p>
                      <a:r>
                        <a:rPr lang="en-IN" dirty="0"/>
                        <a:t>683</a:t>
                      </a:r>
                    </a:p>
                  </a:txBody>
                  <a:tcPr/>
                </a:tc>
                <a:extLst>
                  <a:ext uri="{0D108BD9-81ED-4DB2-BD59-A6C34878D82A}">
                    <a16:rowId xmlns:a16="http://schemas.microsoft.com/office/drawing/2014/main" val="2554168570"/>
                  </a:ext>
                </a:extLst>
              </a:tr>
            </a:tbl>
          </a:graphicData>
        </a:graphic>
      </p:graphicFrame>
      <p:sp>
        <p:nvSpPr>
          <p:cNvPr id="4" name="Slide Number Placeholder 3">
            <a:extLst>
              <a:ext uri="{FF2B5EF4-FFF2-40B4-BE49-F238E27FC236}">
                <a16:creationId xmlns:a16="http://schemas.microsoft.com/office/drawing/2014/main" id="{05356D55-5105-1B3C-7859-8CAE3EE45669}"/>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D3E354AD-8ADC-1A9E-7F9E-5FD4926AE8C9}"/>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Tree>
    <p:extLst>
      <p:ext uri="{BB962C8B-B14F-4D97-AF65-F5344CB8AC3E}">
        <p14:creationId xmlns:p14="http://schemas.microsoft.com/office/powerpoint/2010/main" val="137034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Filters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graphicFrame>
        <p:nvGraphicFramePr>
          <p:cNvPr id="6" name="Content Placeholder 5" descr="Bar chart">
            <a:extLst>
              <a:ext uri="{FF2B5EF4-FFF2-40B4-BE49-F238E27FC236}">
                <a16:creationId xmlns:a16="http://schemas.microsoft.com/office/drawing/2014/main" id="{0C13AF58-0A57-17B6-8A17-FFB296CEA922}"/>
              </a:ext>
            </a:extLst>
          </p:cNvPr>
          <p:cNvGraphicFramePr>
            <a:graphicFrameLocks noGrp="1"/>
          </p:cNvGraphicFramePr>
          <p:nvPr>
            <p:ph idx="1"/>
            <p:extLst>
              <p:ext uri="{D42A27DB-BD31-4B8C-83A1-F6EECF244321}">
                <p14:modId xmlns:p14="http://schemas.microsoft.com/office/powerpoint/2010/main" val="3958103130"/>
              </p:ext>
            </p:extLst>
          </p:nvPr>
        </p:nvGraphicFramePr>
        <p:xfrm>
          <a:off x="1295400" y="1855788"/>
          <a:ext cx="9820275" cy="435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optimizer</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Diabetic retinopathy</a:t>
            </a:r>
            <a:br>
              <a:rPr lang="en-US" dirty="0"/>
            </a:br>
            <a:r>
              <a:rPr lang="en-US" dirty="0"/>
              <a:t>diagnostic system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graphicFrame>
        <p:nvGraphicFramePr>
          <p:cNvPr id="6" name="Content Placeholder 5" descr="Bar chart">
            <a:extLst>
              <a:ext uri="{FF2B5EF4-FFF2-40B4-BE49-F238E27FC236}">
                <a16:creationId xmlns:a16="http://schemas.microsoft.com/office/drawing/2014/main" id="{0C13AF58-0A57-17B6-8A17-FFB296CEA922}"/>
              </a:ext>
            </a:extLst>
          </p:cNvPr>
          <p:cNvGraphicFramePr>
            <a:graphicFrameLocks noGrp="1"/>
          </p:cNvGraphicFramePr>
          <p:nvPr>
            <p:ph idx="1"/>
            <p:extLst>
              <p:ext uri="{D42A27DB-BD31-4B8C-83A1-F6EECF244321}">
                <p14:modId xmlns:p14="http://schemas.microsoft.com/office/powerpoint/2010/main" val="2960867692"/>
              </p:ext>
            </p:extLst>
          </p:nvPr>
        </p:nvGraphicFramePr>
        <p:xfrm>
          <a:off x="1295400" y="1855788"/>
          <a:ext cx="9820275" cy="435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812375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{96A8AD25-4EBE-423F-A270-AFF96476E91E}tf67061901_win32</Template>
  <TotalTime>485</TotalTime>
  <Words>954</Words>
  <Application>Microsoft Office PowerPoint</Application>
  <PresentationFormat>Widescreen</PresentationFormat>
  <Paragraphs>433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Daytona Condensed Light</vt:lpstr>
      <vt:lpstr>Daytona Pro Condensed Light</vt:lpstr>
      <vt:lpstr>Franklin Gothic Book</vt:lpstr>
      <vt:lpstr>Posterama</vt:lpstr>
      <vt:lpstr>Segoe UI</vt:lpstr>
      <vt:lpstr>Office Theme</vt:lpstr>
      <vt:lpstr>Diabetic retinopathy diagnostic system </vt:lpstr>
      <vt:lpstr>Agenda</vt:lpstr>
      <vt:lpstr>Introduction</vt:lpstr>
      <vt:lpstr>Primary goals</vt:lpstr>
      <vt:lpstr>Areas of growth</vt:lpstr>
      <vt:lpstr>METHODOLOGY</vt:lpstr>
      <vt:lpstr>Dataset description</vt:lpstr>
      <vt:lpstr>Filters</vt:lpstr>
      <vt:lpstr>optimizer</vt:lpstr>
      <vt:lpstr>Batch size</vt:lpstr>
      <vt:lpstr>image size</vt:lpstr>
      <vt:lpstr>YOLOv8 classification models</vt:lpstr>
      <vt:lpstr>Model: YOLOv8n-cls</vt:lpstr>
      <vt:lpstr>Yolov8n-cls Results </vt:lpstr>
      <vt:lpstr>Classification results per epoch</vt:lpstr>
      <vt:lpstr>Performance on raw dataset</vt:lpstr>
      <vt:lpstr>Timeline </vt:lpstr>
      <vt:lpstr>Areas of focus</vt:lpstr>
      <vt:lpstr>Summary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Raghav 20BCE7383</dc:creator>
  <cp:lastModifiedBy>raghav.g2106@gmail.com</cp:lastModifiedBy>
  <cp:revision>6</cp:revision>
  <dcterms:created xsi:type="dcterms:W3CDTF">2024-05-17T05:50:23Z</dcterms:created>
  <dcterms:modified xsi:type="dcterms:W3CDTF">2024-05-17T16:13:10Z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