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sldIdLst>
    <p:sldId id="256" r:id="rId2"/>
    <p:sldId id="257" r:id="rId3"/>
    <p:sldId id="258" r:id="rId4"/>
    <p:sldId id="259" r:id="rId5"/>
    <p:sldId id="260" r:id="rId6"/>
    <p:sldId id="268" r:id="rId7"/>
    <p:sldId id="262" r:id="rId8"/>
    <p:sldId id="261" r:id="rId9"/>
    <p:sldId id="263" r:id="rId10"/>
    <p:sldId id="269"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949B44-F02C-47FC-9693-E7DA4B745726}"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245387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49B44-F02C-47FC-9693-E7DA4B745726}"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274851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49B44-F02C-47FC-9693-E7DA4B745726}"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E91BD-B890-47AF-A05A-080AFB7A771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9755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49B44-F02C-47FC-9693-E7DA4B745726}"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3971740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49B44-F02C-47FC-9693-E7DA4B745726}"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E91BD-B890-47AF-A05A-080AFB7A771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8206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49B44-F02C-47FC-9693-E7DA4B745726}"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842442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49B44-F02C-47FC-9693-E7DA4B745726}"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1064058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49B44-F02C-47FC-9693-E7DA4B745726}"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395853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49B44-F02C-47FC-9693-E7DA4B745726}"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298646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49B44-F02C-47FC-9693-E7DA4B745726}"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302936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949B44-F02C-47FC-9693-E7DA4B745726}"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403410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949B44-F02C-47FC-9693-E7DA4B745726}"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385319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949B44-F02C-47FC-9693-E7DA4B745726}"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412575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49B44-F02C-47FC-9693-E7DA4B745726}" type="datetimeFigureOut">
              <a:rPr lang="en-IN" smtClean="0"/>
              <a:t>17-09-2022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38867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49B44-F02C-47FC-9693-E7DA4B745726}"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FE91BD-B890-47AF-A05A-080AFB7A771A}" type="slidenum">
              <a:rPr lang="en-IN" smtClean="0"/>
              <a:t>‹#›</a:t>
            </a:fld>
            <a:endParaRPr lang="en-IN"/>
          </a:p>
        </p:txBody>
      </p:sp>
    </p:spTree>
    <p:extLst>
      <p:ext uri="{BB962C8B-B14F-4D97-AF65-F5344CB8AC3E}">
        <p14:creationId xmlns:p14="http://schemas.microsoft.com/office/powerpoint/2010/main" val="298723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FE91BD-B890-47AF-A05A-080AFB7A771A}" type="slidenum">
              <a:rPr lang="en-IN" smtClean="0"/>
              <a:t>‹#›</a:t>
            </a:fld>
            <a:endParaRPr lang="en-IN"/>
          </a:p>
        </p:txBody>
      </p:sp>
      <p:sp>
        <p:nvSpPr>
          <p:cNvPr id="5" name="Date Placeholder 4"/>
          <p:cNvSpPr>
            <a:spLocks noGrp="1"/>
          </p:cNvSpPr>
          <p:nvPr>
            <p:ph type="dt" sz="half" idx="10"/>
          </p:nvPr>
        </p:nvSpPr>
        <p:spPr/>
        <p:txBody>
          <a:bodyPr/>
          <a:lstStyle/>
          <a:p>
            <a:fld id="{DD949B44-F02C-47FC-9693-E7DA4B745726}" type="datetimeFigureOut">
              <a:rPr lang="en-IN" smtClean="0"/>
              <a:t>17-09-2022</a:t>
            </a:fld>
            <a:endParaRPr lang="en-IN"/>
          </a:p>
        </p:txBody>
      </p:sp>
    </p:spTree>
    <p:extLst>
      <p:ext uri="{BB962C8B-B14F-4D97-AF65-F5344CB8AC3E}">
        <p14:creationId xmlns:p14="http://schemas.microsoft.com/office/powerpoint/2010/main" val="412435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949B44-F02C-47FC-9693-E7DA4B745726}" type="datetimeFigureOut">
              <a:rPr lang="en-IN" smtClean="0"/>
              <a:t>17-09-2022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FE91BD-B890-47AF-A05A-080AFB7A771A}" type="slidenum">
              <a:rPr lang="en-IN" smtClean="0"/>
              <a:t>‹#›</a:t>
            </a:fld>
            <a:endParaRPr lang="en-IN"/>
          </a:p>
        </p:txBody>
      </p:sp>
    </p:spTree>
    <p:extLst>
      <p:ext uri="{BB962C8B-B14F-4D97-AF65-F5344CB8AC3E}">
        <p14:creationId xmlns:p14="http://schemas.microsoft.com/office/powerpoint/2010/main" val="712103484"/>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VWyHlJx0fcCpbxDQ826eJ5D27KwxM3OM/view?usp=sharing" TargetMode="External"/><Relationship Id="rId2" Type="http://schemas.openxmlformats.org/officeDocument/2006/relationships/hyperlink" Target="https://github.com/Raghav-kani/Classification-ML.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404534"/>
            <a:ext cx="8987246" cy="1646302"/>
          </a:xfrm>
        </p:spPr>
        <p:txBody>
          <a:bodyPr/>
          <a:lstStyle/>
          <a:p>
            <a:r>
              <a:rPr lang="en-IN" sz="6000" dirty="0" smtClean="0"/>
              <a:t>Hotel Booking Prediction </a:t>
            </a:r>
            <a:endParaRPr lang="en-IN" sz="6000" dirty="0"/>
          </a:p>
        </p:txBody>
      </p:sp>
      <p:sp>
        <p:nvSpPr>
          <p:cNvPr id="3" name="Subtitle 2"/>
          <p:cNvSpPr>
            <a:spLocks noGrp="1"/>
          </p:cNvSpPr>
          <p:nvPr>
            <p:ph type="subTitle" idx="1"/>
          </p:nvPr>
        </p:nvSpPr>
        <p:spPr/>
        <p:txBody>
          <a:bodyPr>
            <a:normAutofit/>
          </a:bodyPr>
          <a:lstStyle/>
          <a:p>
            <a:r>
              <a:rPr lang="en-IN" dirty="0" smtClean="0"/>
              <a:t>							</a:t>
            </a:r>
            <a:r>
              <a:rPr lang="en-IN" sz="2000" dirty="0" smtClean="0">
                <a:solidFill>
                  <a:schemeClr val="tx1"/>
                </a:solidFill>
              </a:rPr>
              <a:t>RAGHAV KANI K</a:t>
            </a:r>
          </a:p>
          <a:p>
            <a:r>
              <a:rPr lang="en-IN" sz="2000" dirty="0" smtClean="0">
                <a:solidFill>
                  <a:schemeClr val="tx1"/>
                </a:solidFill>
              </a:rPr>
              <a:t>						        August 2022</a:t>
            </a:r>
            <a:endParaRPr lang="en-IN" sz="2000" dirty="0">
              <a:solidFill>
                <a:schemeClr val="tx1"/>
              </a:solidFill>
            </a:endParaRPr>
          </a:p>
        </p:txBody>
      </p:sp>
    </p:spTree>
    <p:extLst>
      <p:ext uri="{BB962C8B-B14F-4D97-AF65-F5344CB8AC3E}">
        <p14:creationId xmlns:p14="http://schemas.microsoft.com/office/powerpoint/2010/main" val="3878370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930400"/>
            <a:ext cx="6518367" cy="49276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18366" y="1930400"/>
            <a:ext cx="5673634" cy="4927600"/>
          </a:xfrm>
        </p:spPr>
      </p:pic>
    </p:spTree>
    <p:extLst>
      <p:ext uri="{BB962C8B-B14F-4D97-AF65-F5344CB8AC3E}">
        <p14:creationId xmlns:p14="http://schemas.microsoft.com/office/powerpoint/2010/main" val="1608819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Links for Code</a:t>
            </a:r>
            <a:endParaRPr lang="en-IN" dirty="0"/>
          </a:p>
        </p:txBody>
      </p:sp>
      <p:sp>
        <p:nvSpPr>
          <p:cNvPr id="3" name="Content Placeholder 2"/>
          <p:cNvSpPr>
            <a:spLocks noGrp="1"/>
          </p:cNvSpPr>
          <p:nvPr>
            <p:ph idx="1"/>
          </p:nvPr>
        </p:nvSpPr>
        <p:spPr/>
        <p:txBody>
          <a:bodyPr>
            <a:normAutofit/>
          </a:bodyPr>
          <a:lstStyle/>
          <a:p>
            <a:r>
              <a:rPr lang="en-IN" sz="2800" dirty="0" smtClean="0"/>
              <a:t>Code “</a:t>
            </a:r>
            <a:r>
              <a:rPr lang="en-IN" sz="2800" dirty="0" err="1" smtClean="0"/>
              <a:t>Github</a:t>
            </a:r>
            <a:r>
              <a:rPr lang="en-IN" sz="2800" dirty="0" smtClean="0"/>
              <a:t>”, Click – </a:t>
            </a:r>
            <a:r>
              <a:rPr lang="en-IN" sz="2800" dirty="0" smtClean="0">
                <a:hlinkClick r:id="rId2"/>
              </a:rPr>
              <a:t>URL</a:t>
            </a:r>
            <a:r>
              <a:rPr lang="en-IN" sz="2800" dirty="0" smtClean="0"/>
              <a:t> </a:t>
            </a:r>
            <a:endParaRPr lang="en-IN" sz="2800" dirty="0"/>
          </a:p>
          <a:p>
            <a:endParaRPr lang="en-IN" sz="2800" dirty="0" smtClean="0"/>
          </a:p>
          <a:p>
            <a:endParaRPr lang="en-IN" sz="2800" dirty="0"/>
          </a:p>
          <a:p>
            <a:r>
              <a:rPr lang="en-IN" sz="2800" dirty="0" smtClean="0"/>
              <a:t>Data Link:- </a:t>
            </a:r>
          </a:p>
          <a:p>
            <a:pPr lvl="1"/>
            <a:r>
              <a:rPr lang="en-IN" sz="2400" dirty="0" smtClean="0"/>
              <a:t>Spreadsheet ‘Hotel Booking’ , Click – </a:t>
            </a:r>
            <a:r>
              <a:rPr lang="en-IN" sz="2400" dirty="0" smtClean="0">
                <a:hlinkClick r:id="rId3"/>
              </a:rPr>
              <a:t>URL</a:t>
            </a:r>
            <a:r>
              <a:rPr lang="en-IN" sz="2400" dirty="0" smtClean="0"/>
              <a:t> </a:t>
            </a:r>
            <a:endParaRPr lang="en-IN" sz="2400" dirty="0"/>
          </a:p>
        </p:txBody>
      </p:sp>
    </p:spTree>
    <p:extLst>
      <p:ext uri="{BB962C8B-B14F-4D97-AF65-F5344CB8AC3E}">
        <p14:creationId xmlns:p14="http://schemas.microsoft.com/office/powerpoint/2010/main" val="1559347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400" dirty="0" smtClean="0"/>
              <a:t>What did we performed in this project?</a:t>
            </a:r>
          </a:p>
          <a:p>
            <a:pPr lvl="1"/>
            <a:r>
              <a:rPr lang="en-US" sz="1800" dirty="0" smtClean="0"/>
              <a:t>Python was used for this project, along with the import of libraries and other necessary procedures to finish this forecast.</a:t>
            </a:r>
          </a:p>
          <a:p>
            <a:pPr lvl="1"/>
            <a:r>
              <a:rPr lang="en-US" sz="1800" dirty="0" smtClean="0"/>
              <a:t>Import libraries, data outlook, data pretreatment, analysis, visualization, encoding, handling outliers, feature importance, dataset splitting, and model building are the steps.</a:t>
            </a:r>
          </a:p>
          <a:p>
            <a:pPr lvl="1"/>
            <a:r>
              <a:rPr lang="en-US" sz="1800" dirty="0" smtClean="0"/>
              <a:t>Using spatial analysis and other data analysis techniques, visualize the full dataset to improve understanding.</a:t>
            </a:r>
          </a:p>
          <a:p>
            <a:pPr lvl="1"/>
            <a:r>
              <a:rPr lang="en-US" sz="1800" dirty="0" smtClean="0"/>
              <a:t>Preprocessing includes actions like removing NULL values and outliers. </a:t>
            </a:r>
          </a:p>
          <a:p>
            <a:pPr lvl="1"/>
            <a:r>
              <a:rPr lang="en-US" sz="1800" dirty="0" smtClean="0"/>
              <a:t>In the analysis, we have derive the guest's residence, the cost of a room per night, how the cost changes throughout the year, and so forth.</a:t>
            </a:r>
            <a:endParaRPr lang="en-IN" sz="1800" dirty="0"/>
          </a:p>
        </p:txBody>
      </p:sp>
    </p:spTree>
    <p:extLst>
      <p:ext uri="{BB962C8B-B14F-4D97-AF65-F5344CB8AC3E}">
        <p14:creationId xmlns:p14="http://schemas.microsoft.com/office/powerpoint/2010/main" val="471815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Outline</a:t>
            </a:r>
            <a:endParaRPr lang="en-IN" b="1" dirty="0"/>
          </a:p>
        </p:txBody>
      </p:sp>
      <p:sp>
        <p:nvSpPr>
          <p:cNvPr id="3" name="Content Placeholder 2"/>
          <p:cNvSpPr>
            <a:spLocks noGrp="1"/>
          </p:cNvSpPr>
          <p:nvPr>
            <p:ph idx="1"/>
          </p:nvPr>
        </p:nvSpPr>
        <p:spPr>
          <a:xfrm>
            <a:off x="677334" y="1930400"/>
            <a:ext cx="8596668" cy="4313645"/>
          </a:xfrm>
        </p:spPr>
        <p:txBody>
          <a:bodyPr>
            <a:noAutofit/>
          </a:bodyPr>
          <a:lstStyle/>
          <a:p>
            <a:pPr fontAlgn="base"/>
            <a:r>
              <a:rPr lang="en-US" sz="3200" dirty="0"/>
              <a:t>Scope and Goals </a:t>
            </a:r>
          </a:p>
          <a:p>
            <a:pPr fontAlgn="base"/>
            <a:r>
              <a:rPr lang="en-US" sz="3200" dirty="0" smtClean="0"/>
              <a:t>Specification</a:t>
            </a:r>
            <a:r>
              <a:rPr lang="en-US" sz="3200" dirty="0"/>
              <a:t>, Hypotheses, Visualization</a:t>
            </a:r>
          </a:p>
          <a:p>
            <a:pPr fontAlgn="base"/>
            <a:r>
              <a:rPr lang="en-US" sz="3200" dirty="0"/>
              <a:t>Derived Insights</a:t>
            </a:r>
          </a:p>
          <a:p>
            <a:pPr lvl="1" fontAlgn="base"/>
            <a:r>
              <a:rPr lang="en-US" sz="2800" dirty="0"/>
              <a:t>Preliminary Insights</a:t>
            </a:r>
          </a:p>
          <a:p>
            <a:pPr lvl="1" fontAlgn="base"/>
            <a:r>
              <a:rPr lang="en-US" sz="2800" dirty="0"/>
              <a:t>Core Insight</a:t>
            </a:r>
          </a:p>
          <a:p>
            <a:pPr fontAlgn="base"/>
            <a:r>
              <a:rPr lang="en-US" sz="3200" dirty="0" smtClean="0"/>
              <a:t>Links for Code</a:t>
            </a:r>
            <a:endParaRPr lang="en-US" sz="3200" dirty="0"/>
          </a:p>
          <a:p>
            <a:pPr fontAlgn="base"/>
            <a:r>
              <a:rPr lang="en-US" sz="3200" dirty="0" smtClean="0"/>
              <a:t>Conclusion</a:t>
            </a:r>
            <a:endParaRPr lang="en-US" sz="3200" dirty="0"/>
          </a:p>
        </p:txBody>
      </p:sp>
    </p:spTree>
    <p:extLst>
      <p:ext uri="{BB962C8B-B14F-4D97-AF65-F5344CB8AC3E}">
        <p14:creationId xmlns:p14="http://schemas.microsoft.com/office/powerpoint/2010/main" val="1953821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Scope</a:t>
            </a:r>
            <a:endParaRPr lang="en-IN" b="1" dirty="0"/>
          </a:p>
        </p:txBody>
      </p:sp>
      <p:sp>
        <p:nvSpPr>
          <p:cNvPr id="3" name="Content Placeholder 2"/>
          <p:cNvSpPr>
            <a:spLocks noGrp="1"/>
          </p:cNvSpPr>
          <p:nvPr>
            <p:ph idx="1"/>
          </p:nvPr>
        </p:nvSpPr>
        <p:spPr/>
        <p:txBody>
          <a:bodyPr>
            <a:normAutofit/>
          </a:bodyPr>
          <a:lstStyle/>
          <a:p>
            <a:r>
              <a:rPr lang="en-US" sz="2000" dirty="0" smtClean="0"/>
              <a:t>The scope of the project is to categorize whether a consumer will cancel a reservation or not. </a:t>
            </a:r>
          </a:p>
          <a:p>
            <a:r>
              <a:rPr lang="en-US" sz="2000" dirty="0" smtClean="0"/>
              <a:t>The machine learning method was used for this project. </a:t>
            </a:r>
          </a:p>
          <a:p>
            <a:r>
              <a:rPr lang="en-US" sz="2000" dirty="0" smtClean="0"/>
              <a:t>This is accomplished by data preparation, </a:t>
            </a:r>
            <a:r>
              <a:rPr lang="en-IN" sz="2000" dirty="0"/>
              <a:t>Spatial </a:t>
            </a:r>
            <a:r>
              <a:rPr lang="en-IN" sz="2000" dirty="0" smtClean="0"/>
              <a:t>Analysis</a:t>
            </a:r>
            <a:r>
              <a:rPr lang="en-US" sz="2000" dirty="0" smtClean="0"/>
              <a:t>, encoding, EDA, splitting the data collection, and model building. </a:t>
            </a:r>
          </a:p>
          <a:p>
            <a:r>
              <a:rPr lang="en-US" sz="2000" dirty="0" smtClean="0"/>
              <a:t>Python is used in this project for the visualization. </a:t>
            </a:r>
          </a:p>
          <a:p>
            <a:r>
              <a:rPr lang="en-US" sz="2000" dirty="0" smtClean="0"/>
              <a:t>We concluded data about the price per night, peak visitor months, average length of stay, and other factors.</a:t>
            </a:r>
          </a:p>
          <a:p>
            <a:r>
              <a:rPr lang="en-US" sz="2000" dirty="0" smtClean="0"/>
              <a:t>In order to determine which algorithms are the best, we also have an automated model.</a:t>
            </a:r>
            <a:endParaRPr lang="en-IN" sz="2000" dirty="0"/>
          </a:p>
        </p:txBody>
      </p:sp>
    </p:spTree>
    <p:extLst>
      <p:ext uri="{BB962C8B-B14F-4D97-AF65-F5344CB8AC3E}">
        <p14:creationId xmlns:p14="http://schemas.microsoft.com/office/powerpoint/2010/main" val="1557555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Goals</a:t>
            </a:r>
            <a:endParaRPr lang="en-IN" b="1" dirty="0"/>
          </a:p>
        </p:txBody>
      </p:sp>
      <p:sp>
        <p:nvSpPr>
          <p:cNvPr id="3" name="Content Placeholder 2"/>
          <p:cNvSpPr>
            <a:spLocks noGrp="1"/>
          </p:cNvSpPr>
          <p:nvPr>
            <p:ph idx="1"/>
          </p:nvPr>
        </p:nvSpPr>
        <p:spPr/>
        <p:txBody>
          <a:bodyPr>
            <a:normAutofit/>
          </a:bodyPr>
          <a:lstStyle/>
          <a:p>
            <a:r>
              <a:rPr lang="en-US" sz="2000" dirty="0" smtClean="0"/>
              <a:t>The project's objective is to categorize the types of customers that reserve rooms at hotels and resorts using historical data.</a:t>
            </a:r>
          </a:p>
          <a:p>
            <a:r>
              <a:rPr lang="en-US" sz="2000" dirty="0" smtClean="0"/>
              <a:t>Through a variety of algorithms, we can determine the best one to employ in determining if a consumer will book or cancel a room, </a:t>
            </a:r>
            <a:r>
              <a:rPr lang="en-US" sz="2000" dirty="0"/>
              <a:t>Guests pay for a room per </a:t>
            </a:r>
            <a:r>
              <a:rPr lang="en-US" sz="2000" dirty="0" smtClean="0"/>
              <a:t>night.</a:t>
            </a:r>
          </a:p>
          <a:p>
            <a:r>
              <a:rPr lang="en-US" sz="2000" dirty="0" smtClean="0"/>
              <a:t>We can also determine which season or month and which country have the highest customer ratios.</a:t>
            </a:r>
          </a:p>
          <a:p>
            <a:r>
              <a:rPr lang="en-US" sz="2000" dirty="0" smtClean="0"/>
              <a:t>The project's outcome allowed us to predict if a room will be reserved or cancelled using a flawless model.</a:t>
            </a:r>
            <a:endParaRPr lang="en-IN" sz="2000" dirty="0"/>
          </a:p>
        </p:txBody>
      </p:sp>
    </p:spTree>
    <p:extLst>
      <p:ext uri="{BB962C8B-B14F-4D97-AF65-F5344CB8AC3E}">
        <p14:creationId xmlns:p14="http://schemas.microsoft.com/office/powerpoint/2010/main" val="3657643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Specification, Hypotheses, Visualization</a:t>
            </a:r>
            <a:endParaRPr lang="en-US" dirty="0"/>
          </a:p>
        </p:txBody>
      </p:sp>
      <p:sp>
        <p:nvSpPr>
          <p:cNvPr id="3" name="Content Placeholder 2"/>
          <p:cNvSpPr>
            <a:spLocks noGrp="1"/>
          </p:cNvSpPr>
          <p:nvPr>
            <p:ph idx="1"/>
          </p:nvPr>
        </p:nvSpPr>
        <p:spPr/>
        <p:txBody>
          <a:bodyPr>
            <a:noAutofit/>
          </a:bodyPr>
          <a:lstStyle/>
          <a:p>
            <a:r>
              <a:rPr lang="en-US" sz="2000" dirty="0" smtClean="0"/>
              <a:t>The goal of the project is to determine if a customer would reserve a hotel or cancel their reservation using the best model. To speed up the process, we have automated the ML models to discover the best model.</a:t>
            </a:r>
          </a:p>
          <a:p>
            <a:r>
              <a:rPr lang="en-US" sz="2000" dirty="0" smtClean="0"/>
              <a:t>The project's hypotheses call for using historical data analysis to identify customers as children, adults, or newborns. And in order to determine the optimal score, we performed preprocessing, EDA, visualization of the filtered data, and used ML model.</a:t>
            </a:r>
          </a:p>
          <a:p>
            <a:r>
              <a:rPr lang="en-US" sz="2000" dirty="0" smtClean="0"/>
              <a:t>In this project, we also evaluated and visualized the entire data frame, which included information on how much adults, kids, and other visitors paid per night for a room.</a:t>
            </a:r>
          </a:p>
          <a:p>
            <a:r>
              <a:rPr lang="en-US" sz="2000" dirty="0" smtClean="0"/>
              <a:t>The analyzed, preprocessed data are visualized using </a:t>
            </a:r>
            <a:r>
              <a:rPr lang="en-US" sz="2000" dirty="0" err="1" smtClean="0"/>
              <a:t>Matplot</a:t>
            </a:r>
            <a:r>
              <a:rPr lang="en-US" sz="2000" dirty="0" smtClean="0"/>
              <a:t> &amp; </a:t>
            </a:r>
            <a:r>
              <a:rPr lang="en-US" sz="2000" dirty="0" err="1" smtClean="0"/>
              <a:t>Seaborn</a:t>
            </a:r>
            <a:r>
              <a:rPr lang="en-US" sz="2000" dirty="0" smtClean="0"/>
              <a:t>.</a:t>
            </a:r>
            <a:endParaRPr lang="en-IN" sz="2000" dirty="0"/>
          </a:p>
        </p:txBody>
      </p:sp>
    </p:spTree>
    <p:extLst>
      <p:ext uri="{BB962C8B-B14F-4D97-AF65-F5344CB8AC3E}">
        <p14:creationId xmlns:p14="http://schemas.microsoft.com/office/powerpoint/2010/main" val="1066432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930401"/>
            <a:ext cx="6165669" cy="49276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65669" y="2037807"/>
            <a:ext cx="6026331" cy="4820194"/>
          </a:xfrm>
        </p:spPr>
      </p:pic>
    </p:spTree>
    <p:extLst>
      <p:ext uri="{BB962C8B-B14F-4D97-AF65-F5344CB8AC3E}">
        <p14:creationId xmlns:p14="http://schemas.microsoft.com/office/powerpoint/2010/main" val="3016171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800" dirty="0" smtClean="0"/>
              <a:t>Derived Insights</a:t>
            </a:r>
            <a:endParaRPr lang="en-US" sz="4800" dirty="0"/>
          </a:p>
        </p:txBody>
      </p:sp>
      <p:sp>
        <p:nvSpPr>
          <p:cNvPr id="3" name="Text Placeholder 2"/>
          <p:cNvSpPr>
            <a:spLocks noGrp="1"/>
          </p:cNvSpPr>
          <p:nvPr>
            <p:ph type="body" idx="1"/>
          </p:nvPr>
        </p:nvSpPr>
        <p:spPr/>
        <p:txBody>
          <a:bodyPr>
            <a:normAutofit fontScale="92500" lnSpcReduction="20000"/>
          </a:bodyPr>
          <a:lstStyle/>
          <a:p>
            <a:pPr lvl="1" fontAlgn="base"/>
            <a:r>
              <a:rPr lang="en-US" sz="2800" dirty="0" smtClean="0">
                <a:solidFill>
                  <a:schemeClr val="tx1"/>
                </a:solidFill>
              </a:rPr>
              <a:t>Preliminary Insights </a:t>
            </a:r>
          </a:p>
          <a:p>
            <a:pPr lvl="1" fontAlgn="base"/>
            <a:r>
              <a:rPr lang="en-US" sz="2800" dirty="0" smtClean="0">
                <a:solidFill>
                  <a:schemeClr val="tx1"/>
                </a:solidFill>
              </a:rPr>
              <a:t>Core Insight</a:t>
            </a:r>
            <a:endParaRPr lang="en-IN" sz="2800" dirty="0">
              <a:solidFill>
                <a:schemeClr val="tx1"/>
              </a:solidFill>
            </a:endParaRPr>
          </a:p>
        </p:txBody>
      </p:sp>
    </p:spTree>
    <p:extLst>
      <p:ext uri="{BB962C8B-B14F-4D97-AF65-F5344CB8AC3E}">
        <p14:creationId xmlns:p14="http://schemas.microsoft.com/office/powerpoint/2010/main" val="499206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fontAlgn="base"/>
            <a:r>
              <a:rPr lang="en-US" sz="2800" dirty="0" smtClean="0">
                <a:solidFill>
                  <a:schemeClr val="tx1"/>
                </a:solidFill>
              </a:rPr>
              <a:t>Preliminary Insights </a:t>
            </a:r>
          </a:p>
        </p:txBody>
      </p:sp>
      <p:sp>
        <p:nvSpPr>
          <p:cNvPr id="3" name="Content Placeholder 2"/>
          <p:cNvSpPr>
            <a:spLocks noGrp="1"/>
          </p:cNvSpPr>
          <p:nvPr>
            <p:ph idx="1"/>
          </p:nvPr>
        </p:nvSpPr>
        <p:spPr/>
        <p:txBody>
          <a:bodyPr>
            <a:normAutofit/>
          </a:bodyPr>
          <a:lstStyle/>
          <a:p>
            <a:r>
              <a:rPr lang="en-US" sz="2000" dirty="0" smtClean="0"/>
              <a:t>The project's preliminary insights focus on predicting whether the consumer will reserve or cancel a room. To find the best accuracy, a machine learning model is used to make the forecast.</a:t>
            </a:r>
          </a:p>
          <a:p>
            <a:r>
              <a:rPr lang="en-US" sz="2000" dirty="0" smtClean="0"/>
              <a:t>We have also used existing data to extract fresh data after preprocessing, analyzing, and other steps.</a:t>
            </a:r>
          </a:p>
          <a:p>
            <a:r>
              <a:rPr lang="en-US" sz="2000" dirty="0" smtClean="0"/>
              <a:t>To utilize Python for prediction, analysis, data preprocessing, etc., we import the necessary libraries.</a:t>
            </a:r>
          </a:p>
          <a:p>
            <a:r>
              <a:rPr lang="en-US" sz="2000" dirty="0" smtClean="0"/>
              <a:t>We have also discovered things like Did how long do guests spend at hotels, which months are busy, How much do guests pay every night, and so forth.</a:t>
            </a:r>
            <a:endParaRPr lang="en-IN" sz="2000" dirty="0"/>
          </a:p>
        </p:txBody>
      </p:sp>
    </p:spTree>
    <p:extLst>
      <p:ext uri="{BB962C8B-B14F-4D97-AF65-F5344CB8AC3E}">
        <p14:creationId xmlns:p14="http://schemas.microsoft.com/office/powerpoint/2010/main" val="2180507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fontAlgn="base"/>
            <a:r>
              <a:rPr lang="en-US" sz="2800" dirty="0" smtClean="0">
                <a:solidFill>
                  <a:schemeClr val="tx1"/>
                </a:solidFill>
              </a:rPr>
              <a:t>Core Insight</a:t>
            </a:r>
            <a:endParaRPr lang="en-IN" sz="2800" dirty="0">
              <a:solidFill>
                <a:schemeClr val="tx1"/>
              </a:solidFill>
            </a:endParaRPr>
          </a:p>
        </p:txBody>
      </p:sp>
      <p:sp>
        <p:nvSpPr>
          <p:cNvPr id="3" name="Content Placeholder 2"/>
          <p:cNvSpPr>
            <a:spLocks noGrp="1"/>
          </p:cNvSpPr>
          <p:nvPr>
            <p:ph idx="1"/>
          </p:nvPr>
        </p:nvSpPr>
        <p:spPr/>
        <p:txBody>
          <a:bodyPr/>
          <a:lstStyle/>
          <a:p>
            <a:r>
              <a:rPr lang="en-IN" dirty="0" smtClean="0"/>
              <a:t> </a:t>
            </a:r>
            <a:r>
              <a:rPr lang="en-US" sz="2000" dirty="0" smtClean="0"/>
              <a:t>The project's core insight is to assess and forecast whether a customer would book or cancel a room using the appropriate model to determine accuracy.</a:t>
            </a:r>
          </a:p>
          <a:p>
            <a:r>
              <a:rPr lang="en-US" sz="2000" dirty="0" smtClean="0"/>
              <a:t>As an illustration, using the ML model, we can determine whether a new consumer will reserve a room at a hotel or not.</a:t>
            </a:r>
          </a:p>
          <a:p>
            <a:r>
              <a:rPr lang="en-US" sz="2000" dirty="0" smtClean="0"/>
              <a:t>We have performed EDA, outlier analysis, data pretreatment, model development, and more. These are done using historical data for forecasting.</a:t>
            </a:r>
            <a:endParaRPr lang="en-IN" sz="2000" dirty="0"/>
          </a:p>
        </p:txBody>
      </p:sp>
    </p:spTree>
    <p:extLst>
      <p:ext uri="{BB962C8B-B14F-4D97-AF65-F5344CB8AC3E}">
        <p14:creationId xmlns:p14="http://schemas.microsoft.com/office/powerpoint/2010/main" val="3641312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292</TotalTime>
  <Words>677</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Hotel Booking Prediction </vt:lpstr>
      <vt:lpstr>Outline</vt:lpstr>
      <vt:lpstr>Scope</vt:lpstr>
      <vt:lpstr>Goals</vt:lpstr>
      <vt:lpstr>Specification, Hypotheses, Visualization</vt:lpstr>
      <vt:lpstr>Visualization</vt:lpstr>
      <vt:lpstr>Derived Insights</vt:lpstr>
      <vt:lpstr>Preliminary Insights </vt:lpstr>
      <vt:lpstr>Core Insight</vt:lpstr>
      <vt:lpstr>Visualization</vt:lpstr>
      <vt:lpstr>Links for Code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dc:title>
  <dc:creator>Microsoft account</dc:creator>
  <cp:lastModifiedBy>Microsoft account</cp:lastModifiedBy>
  <cp:revision>15</cp:revision>
  <dcterms:created xsi:type="dcterms:W3CDTF">2022-09-16T13:51:00Z</dcterms:created>
  <dcterms:modified xsi:type="dcterms:W3CDTF">2022-09-17T07:19:48Z</dcterms:modified>
</cp:coreProperties>
</file>