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59" r:id="rId4"/>
    <p:sldId id="260" r:id="rId5"/>
    <p:sldId id="264" r:id="rId6"/>
    <p:sldId id="261" r:id="rId7"/>
    <p:sldId id="282" r:id="rId8"/>
    <p:sldId id="263" r:id="rId9"/>
    <p:sldId id="265" r:id="rId10"/>
    <p:sldId id="267" r:id="rId11"/>
    <p:sldId id="266" r:id="rId12"/>
    <p:sldId id="268" r:id="rId13"/>
    <p:sldId id="269" r:id="rId14"/>
    <p:sldId id="283" r:id="rId15"/>
    <p:sldId id="271" r:id="rId16"/>
    <p:sldId id="270" r:id="rId17"/>
    <p:sldId id="284" r:id="rId18"/>
    <p:sldId id="275" r:id="rId19"/>
    <p:sldId id="276" r:id="rId20"/>
    <p:sldId id="277" r:id="rId21"/>
    <p:sldId id="273" r:id="rId22"/>
    <p:sldId id="279"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49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774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88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3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470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250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47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96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56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10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01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0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62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3/12/2022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65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3/12/2022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791385"/>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pFSjNFEjtwysIyJEMk7CI-qj76YCl4Qx/edit?usp=sharing&amp;ouid=106799362416909209375&amp;rtpof=true&amp;sd=true" TargetMode="External"/><Relationship Id="rId2" Type="http://schemas.openxmlformats.org/officeDocument/2006/relationships/hyperlink" Target="https://github.com/Raghav-kani/Data_Analysis-Projects/blob/main/Python_Finance-Project/Finance-Code.p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964267"/>
            <a:ext cx="9788525" cy="2421464"/>
          </a:xfrm>
        </p:spPr>
        <p:txBody>
          <a:bodyPr>
            <a:normAutofit/>
          </a:bodyPr>
          <a:lstStyle/>
          <a:p>
            <a:r>
              <a:rPr lang="en-IN" sz="6600" b="1" dirty="0" smtClean="0">
                <a:solidFill>
                  <a:schemeClr val="bg1"/>
                </a:solidFill>
                <a:effectLst>
                  <a:outerShdw blurRad="38100" dist="38100" dir="2700000" algn="tl">
                    <a:srgbClr val="000000">
                      <a:alpha val="43137"/>
                    </a:srgbClr>
                  </a:outerShdw>
                </a:effectLst>
              </a:rPr>
              <a:t>Finance Data </a:t>
            </a:r>
            <a:r>
              <a:rPr lang="en-IN" sz="6600" b="1" dirty="0">
                <a:solidFill>
                  <a:schemeClr val="bg1"/>
                </a:solidFill>
                <a:effectLst>
                  <a:outerShdw blurRad="38100" dist="38100" dir="2700000" algn="tl">
                    <a:srgbClr val="000000">
                      <a:alpha val="43137"/>
                    </a:srgbClr>
                  </a:outerShdw>
                </a:effectLst>
              </a:rPr>
              <a:t>Analysis</a:t>
            </a:r>
            <a:endParaRPr lang="en-IN" sz="6600"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589519" y="5352382"/>
            <a:ext cx="3479165" cy="1405467"/>
          </a:xfrm>
        </p:spPr>
        <p:txBody>
          <a:bodyPr/>
          <a:lstStyle/>
          <a:p>
            <a:r>
              <a:rPr lang="en-IN" sz="2800" dirty="0" smtClean="0"/>
              <a:t>RAGHAV KANI K</a:t>
            </a:r>
          </a:p>
          <a:p>
            <a:r>
              <a:rPr lang="en-IN" sz="2800" dirty="0" smtClean="0"/>
              <a:t>February 2022</a:t>
            </a:r>
            <a:endParaRPr lang="en-IN" sz="2800" dirty="0"/>
          </a:p>
          <a:p>
            <a:endParaRPr lang="en-IN" dirty="0" smtClean="0"/>
          </a:p>
          <a:p>
            <a:endParaRPr lang="en-IN" dirty="0"/>
          </a:p>
        </p:txBody>
      </p:sp>
    </p:spTree>
    <p:extLst>
      <p:ext uri="{BB962C8B-B14F-4D97-AF65-F5344CB8AC3E}">
        <p14:creationId xmlns:p14="http://schemas.microsoft.com/office/powerpoint/2010/main" val="1242877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01671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Preliminary Insights</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Ø"/>
            </a:pPr>
            <a:r>
              <a:rPr lang="en-US" sz="2000" dirty="0"/>
              <a:t>The project's preliminary goal is to </a:t>
            </a:r>
            <a:r>
              <a:rPr lang="en-US" sz="2000" dirty="0" smtClean="0"/>
              <a:t>analyze </a:t>
            </a:r>
            <a:r>
              <a:rPr lang="en-US" sz="2000" dirty="0"/>
              <a:t>loans based on their income, age, education, and other factors.</a:t>
            </a:r>
          </a:p>
          <a:p>
            <a:pPr>
              <a:buFont typeface="Wingdings" panose="05000000000000000000" pitchFamily="2" charset="2"/>
              <a:buChar char="Ø"/>
            </a:pPr>
            <a:r>
              <a:rPr lang="en-US" sz="2000" dirty="0"/>
              <a:t>The 'Data Base' contains data that is structured in a table fashion (Rows &amp; Column).</a:t>
            </a:r>
          </a:p>
          <a:p>
            <a:pPr>
              <a:buFont typeface="Wingdings" panose="05000000000000000000" pitchFamily="2" charset="2"/>
              <a:buChar char="Ø"/>
            </a:pPr>
            <a:r>
              <a:rPr lang="en-US" sz="2000" dirty="0"/>
              <a:t>We may extract the necessary data and store it in the new database using the query.</a:t>
            </a:r>
          </a:p>
          <a:p>
            <a:pPr>
              <a:buFont typeface="Wingdings" panose="05000000000000000000" pitchFamily="2" charset="2"/>
              <a:buChar char="Ø"/>
            </a:pPr>
            <a:r>
              <a:rPr lang="en-US" sz="2000" dirty="0"/>
              <a:t>Based on the requirements, we utilize Python-</a:t>
            </a:r>
            <a:r>
              <a:rPr lang="en-US" sz="2000" dirty="0" err="1"/>
              <a:t>spyder</a:t>
            </a:r>
            <a:r>
              <a:rPr lang="en-US" sz="2000" dirty="0"/>
              <a:t> and MS Excel to show the data in a table and chart.</a:t>
            </a:r>
          </a:p>
          <a:p>
            <a:pPr>
              <a:buFont typeface="Wingdings" panose="05000000000000000000" pitchFamily="2" charset="2"/>
              <a:buChar char="Ø"/>
            </a:pPr>
            <a:r>
              <a:rPr lang="en-US" sz="2000" dirty="0"/>
              <a:t>e.g., for such </a:t>
            </a:r>
            <a:r>
              <a:rPr lang="en-US" sz="2000" dirty="0" smtClean="0"/>
              <a:t>analysis</a:t>
            </a:r>
          </a:p>
          <a:p>
            <a:pPr lvl="1">
              <a:buFont typeface="Wingdings" panose="05000000000000000000" pitchFamily="2" charset="2"/>
              <a:buChar char="Ø"/>
            </a:pPr>
            <a:r>
              <a:rPr lang="en-US" dirty="0" smtClean="0"/>
              <a:t>We </a:t>
            </a:r>
            <a:r>
              <a:rPr lang="en-US" dirty="0"/>
              <a:t>found that persons who have a personal loan have a higher income than those who do not.</a:t>
            </a:r>
          </a:p>
          <a:p>
            <a:pPr lvl="1">
              <a:buFont typeface="Wingdings" panose="05000000000000000000" pitchFamily="2" charset="2"/>
              <a:buChar char="Ø"/>
            </a:pPr>
            <a:r>
              <a:rPr lang="en-US" dirty="0"/>
              <a:t>Personal Loans have been taken out by those who have a large mortgage value, i.e. more than 400k.</a:t>
            </a:r>
            <a:endParaRPr lang="en-IN" dirty="0"/>
          </a:p>
        </p:txBody>
      </p:sp>
    </p:spTree>
    <p:extLst>
      <p:ext uri="{BB962C8B-B14F-4D97-AF65-F5344CB8AC3E}">
        <p14:creationId xmlns:p14="http://schemas.microsoft.com/office/powerpoint/2010/main" val="106263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Core Insights</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Ø"/>
            </a:pPr>
            <a:r>
              <a:rPr lang="en-US" sz="2200" dirty="0"/>
              <a:t>In this project, each ID is classified into categories such as high income, experience, income, and so on. Personal Loan, Securities Account, CD Account, Online, and Credit Card are just a few of the categories that are </a:t>
            </a:r>
            <a:r>
              <a:rPr lang="en-US" sz="2200" dirty="0" smtClean="0"/>
              <a:t>utilized </a:t>
            </a:r>
            <a:r>
              <a:rPr lang="en-US" sz="2200" dirty="0"/>
              <a:t>to examine the accounts. Based on the necessity, these are </a:t>
            </a:r>
            <a:r>
              <a:rPr lang="en-US" sz="2200" dirty="0" smtClean="0"/>
              <a:t>utilized to </a:t>
            </a:r>
            <a:r>
              <a:rPr lang="en-US" sz="2200" dirty="0"/>
              <a:t>evaluate and extract the relevant data.</a:t>
            </a:r>
          </a:p>
          <a:p>
            <a:pPr>
              <a:buFont typeface="Wingdings" panose="05000000000000000000" pitchFamily="2" charset="2"/>
              <a:buChar char="Ø"/>
            </a:pPr>
            <a:r>
              <a:rPr lang="en-US" sz="2200" dirty="0"/>
              <a:t>The project's hypotheses are that each ID will be analyzed based on prior data.</a:t>
            </a:r>
          </a:p>
          <a:p>
            <a:pPr>
              <a:buFont typeface="Wingdings" panose="05000000000000000000" pitchFamily="2" charset="2"/>
              <a:buChar char="Ø"/>
            </a:pPr>
            <a:r>
              <a:rPr lang="en-US" sz="2200" dirty="0"/>
              <a:t>In </a:t>
            </a:r>
            <a:r>
              <a:rPr lang="en-US" sz="2200" dirty="0" smtClean="0"/>
              <a:t>Python-</a:t>
            </a:r>
            <a:r>
              <a:rPr lang="en-US" sz="2200" dirty="0" err="1" smtClean="0"/>
              <a:t>spyder</a:t>
            </a:r>
            <a:r>
              <a:rPr lang="en-US" sz="2200" dirty="0" smtClean="0"/>
              <a:t> </a:t>
            </a:r>
            <a:r>
              <a:rPr lang="en-US" sz="2200" dirty="0"/>
              <a:t>and MS Excel, the representations 'Table' (Rows and Columns) and 'Chart' (Column Chart, Line Chart, Pie Chart, Doughnut Chart, Bar Chart, Area Chart, and so on) are two of the most frequent ways to view data. The 'Pivot Table' in Microsoft Excel is used to compare two sets of data and present the findings in tables and charts.</a:t>
            </a:r>
            <a:endParaRPr lang="en-IN" sz="2200" dirty="0"/>
          </a:p>
        </p:txBody>
      </p:sp>
    </p:spTree>
    <p:extLst>
      <p:ext uri="{BB962C8B-B14F-4D97-AF65-F5344CB8AC3E}">
        <p14:creationId xmlns:p14="http://schemas.microsoft.com/office/powerpoint/2010/main" val="936078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447188"/>
            <a:ext cx="10907383" cy="970450"/>
          </a:xfrm>
        </p:spPr>
        <p:txBody>
          <a:bodyPr/>
          <a:lstStyle/>
          <a:p>
            <a:r>
              <a:rPr lang="en-IN" dirty="0" smtClean="0"/>
              <a:t>Visualization of A/C holder &amp; </a:t>
            </a:r>
            <a:r>
              <a:rPr lang="en-IN" dirty="0" smtClean="0"/>
              <a:t>Personal </a:t>
            </a:r>
            <a:r>
              <a:rPr lang="en-IN" dirty="0" smtClean="0"/>
              <a:t>loan</a:t>
            </a:r>
            <a:endParaRPr lang="en-IN" dirty="0"/>
          </a:p>
        </p:txBody>
      </p:sp>
      <p:sp>
        <p:nvSpPr>
          <p:cNvPr id="3" name="Text Placeholder 2"/>
          <p:cNvSpPr>
            <a:spLocks noGrp="1"/>
          </p:cNvSpPr>
          <p:nvPr>
            <p:ph type="body" idx="1"/>
          </p:nvPr>
        </p:nvSpPr>
        <p:spPr/>
        <p:txBody>
          <a:bodyPr/>
          <a:lstStyle/>
          <a:p>
            <a:r>
              <a:rPr lang="en-IN" dirty="0" smtClean="0"/>
              <a:t>Securities &amp; Deposit</a:t>
            </a:r>
            <a:endParaRPr lang="en-IN" dirty="0"/>
          </a:p>
        </p:txBody>
      </p:sp>
      <p:sp>
        <p:nvSpPr>
          <p:cNvPr id="5" name="Text Placeholder 4"/>
          <p:cNvSpPr>
            <a:spLocks noGrp="1"/>
          </p:cNvSpPr>
          <p:nvPr>
            <p:ph type="body" sz="quarter" idx="3"/>
          </p:nvPr>
        </p:nvSpPr>
        <p:spPr/>
        <p:txBody>
          <a:bodyPr/>
          <a:lstStyle/>
          <a:p>
            <a:r>
              <a:rPr lang="en-IN" dirty="0" smtClean="0"/>
              <a:t>Personal loan</a:t>
            </a:r>
            <a:endParaRPr lang="en-IN"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7416" y="2751136"/>
            <a:ext cx="6004584" cy="4106863"/>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2751136"/>
            <a:ext cx="6004585" cy="4106863"/>
          </a:xfrm>
        </p:spPr>
      </p:pic>
    </p:spTree>
    <p:extLst>
      <p:ext uri="{BB962C8B-B14F-4D97-AF65-F5344CB8AC3E}">
        <p14:creationId xmlns:p14="http://schemas.microsoft.com/office/powerpoint/2010/main" val="1440814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chart, the whole data is </a:t>
            </a:r>
            <a:r>
              <a:rPr lang="en-US" dirty="0" smtClean="0"/>
              <a:t>visualized</a:t>
            </a:r>
            <a:r>
              <a:rPr lang="en-US" dirty="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1051"/>
            <a:ext cx="12192000" cy="4976949"/>
          </a:xfrm>
        </p:spPr>
      </p:pic>
    </p:spTree>
    <p:extLst>
      <p:ext uri="{BB962C8B-B14F-4D97-AF65-F5344CB8AC3E}">
        <p14:creationId xmlns:p14="http://schemas.microsoft.com/office/powerpoint/2010/main" val="3794832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Specification, Hypotheses, Visualization</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2000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Specification, Hypotheses, Visualization</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ü"/>
            </a:pPr>
            <a:r>
              <a:rPr lang="en-US" sz="2100" dirty="0"/>
              <a:t>The 'Finance Analytics' requirements for the project is to evaluate individual IDs and provide separate statistics based on several categories. Other data are evaluate and compare the statistics of each participant.</a:t>
            </a:r>
          </a:p>
          <a:p>
            <a:pPr>
              <a:buFont typeface="Wingdings" panose="05000000000000000000" pitchFamily="2" charset="2"/>
              <a:buChar char="ü"/>
            </a:pPr>
            <a:r>
              <a:rPr lang="en-US" sz="2100" dirty="0"/>
              <a:t>The hypotheses of the analysis are the relationships between each age, experience, and so on. Based on the prior data, compare the performance of each individual ID. We can assess and compare data using numerous searches and receive different findings.</a:t>
            </a:r>
          </a:p>
          <a:p>
            <a:pPr>
              <a:buFont typeface="Wingdings" panose="05000000000000000000" pitchFamily="2" charset="2"/>
              <a:buChar char="ü"/>
            </a:pPr>
            <a:r>
              <a:rPr lang="en-US" sz="2100" dirty="0"/>
              <a:t>Following analysis, we move on to </a:t>
            </a:r>
            <a:r>
              <a:rPr lang="en-US" sz="2100" dirty="0" smtClean="0"/>
              <a:t>visualization</a:t>
            </a:r>
            <a:r>
              <a:rPr lang="en-US" sz="2100" dirty="0"/>
              <a:t>, where we use </a:t>
            </a:r>
            <a:r>
              <a:rPr lang="en-US" sz="2100" dirty="0" err="1"/>
              <a:t>spyder</a:t>
            </a:r>
            <a:r>
              <a:rPr lang="en-US" sz="2100" dirty="0"/>
              <a:t> and MS Excel to see the </a:t>
            </a:r>
            <a:r>
              <a:rPr lang="en-US" sz="2100" dirty="0" smtClean="0"/>
              <a:t>analyzed </a:t>
            </a:r>
            <a:r>
              <a:rPr lang="en-US" sz="2100" dirty="0"/>
              <a:t>data in a table and chart.</a:t>
            </a:r>
          </a:p>
          <a:p>
            <a:pPr>
              <a:buFont typeface="Wingdings" panose="05000000000000000000" pitchFamily="2" charset="2"/>
              <a:buChar char="ü"/>
            </a:pPr>
            <a:r>
              <a:rPr lang="en-US" sz="2100" dirty="0"/>
              <a:t>The 'Pivot Table' is mostly used to compare and view the obtained data.</a:t>
            </a:r>
            <a:endParaRPr lang="en-IN" sz="2100" dirty="0"/>
          </a:p>
        </p:txBody>
      </p:sp>
    </p:spTree>
    <p:extLst>
      <p:ext uri="{BB962C8B-B14F-4D97-AF65-F5344CB8AC3E}">
        <p14:creationId xmlns:p14="http://schemas.microsoft.com/office/powerpoint/2010/main" val="3140375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ID</a:t>
            </a:r>
          </a:p>
        </p:txBody>
      </p:sp>
      <p:sp>
        <p:nvSpPr>
          <p:cNvPr id="3" name="Text Placeholder 2"/>
          <p:cNvSpPr>
            <a:spLocks noGrp="1"/>
          </p:cNvSpPr>
          <p:nvPr>
            <p:ph type="body" idx="1"/>
          </p:nvPr>
        </p:nvSpPr>
        <p:spPr>
          <a:xfrm>
            <a:off x="810000" y="2031183"/>
            <a:ext cx="5189857" cy="576262"/>
          </a:xfrm>
        </p:spPr>
        <p:txBody>
          <a:bodyPr/>
          <a:lstStyle/>
          <a:p>
            <a:r>
              <a:rPr lang="en-IN" dirty="0" smtClean="0"/>
              <a:t>Income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607445"/>
            <a:ext cx="6187415" cy="4250555"/>
          </a:xfrm>
        </p:spPr>
      </p:pic>
      <p:sp>
        <p:nvSpPr>
          <p:cNvPr id="5" name="Text Placeholder 4"/>
          <p:cNvSpPr>
            <a:spLocks noGrp="1"/>
          </p:cNvSpPr>
          <p:nvPr>
            <p:ph type="body" sz="quarter" idx="3"/>
          </p:nvPr>
        </p:nvSpPr>
        <p:spPr>
          <a:xfrm>
            <a:off x="6187415" y="2031183"/>
            <a:ext cx="5194583" cy="576262"/>
          </a:xfrm>
        </p:spPr>
        <p:txBody>
          <a:bodyPr/>
          <a:lstStyle/>
          <a:p>
            <a:r>
              <a:rPr lang="en-IN" dirty="0" smtClean="0"/>
              <a:t>Credit card</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7415" y="2607445"/>
            <a:ext cx="6004585" cy="4250555"/>
          </a:xfrm>
        </p:spPr>
      </p:pic>
    </p:spTree>
    <p:extLst>
      <p:ext uri="{BB962C8B-B14F-4D97-AF65-F5344CB8AC3E}">
        <p14:creationId xmlns:p14="http://schemas.microsoft.com/office/powerpoint/2010/main" val="1730971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Derived Insights</a:t>
            </a:r>
          </a:p>
        </p:txBody>
      </p:sp>
      <p:sp>
        <p:nvSpPr>
          <p:cNvPr id="3" name="Text Placeholder 2"/>
          <p:cNvSpPr>
            <a:spLocks noGrp="1"/>
          </p:cNvSpPr>
          <p:nvPr>
            <p:ph type="body" idx="1"/>
          </p:nvPr>
        </p:nvSpPr>
        <p:spPr>
          <a:xfrm>
            <a:off x="810000" y="5281201"/>
            <a:ext cx="10561418" cy="1433108"/>
          </a:xfrm>
        </p:spPr>
        <p:txBody>
          <a:bodyPr/>
          <a:lstStyle/>
          <a:p>
            <a:pPr marL="457200" indent="-457200">
              <a:buAutoNum type="arabicPeriod"/>
            </a:pPr>
            <a:r>
              <a:rPr lang="en-IN" sz="2800" dirty="0"/>
              <a:t>Preliminary Insights (PI)</a:t>
            </a:r>
          </a:p>
          <a:p>
            <a:pPr marL="457200" indent="-457200">
              <a:buAutoNum type="arabicPeriod"/>
            </a:pPr>
            <a:r>
              <a:rPr lang="en-IN" sz="2800" dirty="0"/>
              <a:t>Core Insights </a:t>
            </a:r>
            <a:r>
              <a:rPr lang="en-IN" sz="2800" dirty="0" smtClean="0"/>
              <a:t>(CI)</a:t>
            </a:r>
            <a:endParaRPr lang="en-IN" dirty="0"/>
          </a:p>
          <a:p>
            <a:endParaRPr lang="en-IN" dirty="0"/>
          </a:p>
        </p:txBody>
      </p:sp>
    </p:spTree>
    <p:extLst>
      <p:ext uri="{BB962C8B-B14F-4D97-AF65-F5344CB8AC3E}">
        <p14:creationId xmlns:p14="http://schemas.microsoft.com/office/powerpoint/2010/main" val="1918346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IN" dirty="0"/>
              <a:t>Preliminary Insights (PI</a:t>
            </a:r>
            <a:r>
              <a:rPr lang="en-IN" dirty="0" smtClean="0"/>
              <a:t>)</a:t>
            </a:r>
            <a:endParaRPr lang="en-IN" dirty="0"/>
          </a:p>
        </p:txBody>
      </p:sp>
      <p:sp>
        <p:nvSpPr>
          <p:cNvPr id="3" name="Content Placeholder 2"/>
          <p:cNvSpPr>
            <a:spLocks noGrp="1"/>
          </p:cNvSpPr>
          <p:nvPr>
            <p:ph idx="1"/>
          </p:nvPr>
        </p:nvSpPr>
        <p:spPr>
          <a:xfrm>
            <a:off x="818712" y="2222287"/>
            <a:ext cx="10554574" cy="4635713"/>
          </a:xfrm>
        </p:spPr>
        <p:txBody>
          <a:bodyPr>
            <a:normAutofit/>
          </a:bodyPr>
          <a:lstStyle/>
          <a:p>
            <a:pPr>
              <a:buFont typeface="Wingdings" panose="05000000000000000000" pitchFamily="2" charset="2"/>
              <a:buChar char="v"/>
            </a:pPr>
            <a:r>
              <a:rPr lang="en-US" sz="2400" dirty="0"/>
              <a:t>The preliminary findings of each ID </a:t>
            </a:r>
            <a:r>
              <a:rPr lang="en-US" sz="2400" dirty="0" smtClean="0"/>
              <a:t>analysis, </a:t>
            </a:r>
            <a:r>
              <a:rPr lang="en-US" sz="2400" dirty="0"/>
              <a:t>as well as an analysis based on their performance, were </a:t>
            </a:r>
            <a:r>
              <a:rPr lang="en-US" sz="2400" dirty="0" smtClean="0"/>
              <a:t>analyzed </a:t>
            </a:r>
            <a:r>
              <a:rPr lang="en-US" sz="2400" dirty="0"/>
              <a:t>and </a:t>
            </a:r>
            <a:r>
              <a:rPr lang="en-US" sz="2400" dirty="0" smtClean="0"/>
              <a:t>visualized </a:t>
            </a:r>
            <a:r>
              <a:rPr lang="en-US" sz="2400" dirty="0"/>
              <a:t>using a range of technologies such as Python and MS Excel.</a:t>
            </a:r>
          </a:p>
          <a:p>
            <a:pPr>
              <a:buFont typeface="Wingdings" panose="05000000000000000000" pitchFamily="2" charset="2"/>
              <a:buChar char="v"/>
            </a:pPr>
            <a:r>
              <a:rPr lang="en-US" sz="2400" b="1" dirty="0"/>
              <a:t>Python-</a:t>
            </a:r>
            <a:r>
              <a:rPr lang="en-US" sz="2400" b="1" dirty="0" err="1"/>
              <a:t>spyder</a:t>
            </a:r>
            <a:r>
              <a:rPr lang="en-US" sz="2400" dirty="0"/>
              <a:t>: We can analyze the ID performance using </a:t>
            </a:r>
            <a:r>
              <a:rPr lang="en-US" sz="2400" dirty="0" err="1"/>
              <a:t>spyder's</a:t>
            </a:r>
            <a:r>
              <a:rPr lang="en-US" sz="2400" dirty="0"/>
              <a:t>. We can extract the data and generate new data by using the proper </a:t>
            </a:r>
            <a:r>
              <a:rPr lang="en-US" sz="2400" dirty="0" smtClean="0"/>
              <a:t>code.</a:t>
            </a:r>
            <a:endParaRPr lang="en-US" sz="2400" dirty="0"/>
          </a:p>
          <a:p>
            <a:pPr>
              <a:buFont typeface="Wingdings" panose="05000000000000000000" pitchFamily="2" charset="2"/>
              <a:buChar char="v"/>
            </a:pPr>
            <a:r>
              <a:rPr lang="en-US" sz="2400" b="1" dirty="0" err="1"/>
              <a:t>Spyder</a:t>
            </a:r>
            <a:r>
              <a:rPr lang="en-US" sz="2400" b="1" dirty="0"/>
              <a:t> and MS EXCEL</a:t>
            </a:r>
            <a:r>
              <a:rPr lang="en-US" sz="2400" dirty="0"/>
              <a:t>: Using MS Excel, we can view the data in table and chart format. We may also compare the results and depict them with a chart for easier comprehension. We can partition data into rows and columns with it.</a:t>
            </a:r>
            <a:endParaRPr lang="en-IN" sz="2400" dirty="0"/>
          </a:p>
        </p:txBody>
      </p:sp>
    </p:spTree>
    <p:extLst>
      <p:ext uri="{BB962C8B-B14F-4D97-AF65-F5344CB8AC3E}">
        <p14:creationId xmlns:p14="http://schemas.microsoft.com/office/powerpoint/2010/main" val="1593098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a:xfrm>
            <a:off x="1141412" y="2249487"/>
            <a:ext cx="9905999" cy="4608513"/>
          </a:xfrm>
        </p:spPr>
        <p:txBody>
          <a:bodyPr>
            <a:normAutofit/>
          </a:bodyPr>
          <a:lstStyle/>
          <a:p>
            <a:r>
              <a:rPr lang="en-IN" sz="2000" b="1" dirty="0"/>
              <a:t>Scope and Goals </a:t>
            </a:r>
          </a:p>
          <a:p>
            <a:r>
              <a:rPr lang="en-IN" sz="2000" b="1" dirty="0"/>
              <a:t>Data Description</a:t>
            </a:r>
          </a:p>
          <a:p>
            <a:r>
              <a:rPr lang="en-IN" sz="2000" b="1" dirty="0"/>
              <a:t>Requirements</a:t>
            </a:r>
          </a:p>
          <a:p>
            <a:r>
              <a:rPr lang="en-IN" sz="2000" b="1" dirty="0" smtClean="0"/>
              <a:t>Specification</a:t>
            </a:r>
            <a:r>
              <a:rPr lang="en-IN" sz="2000" b="1" dirty="0"/>
              <a:t>, Hypotheses, Visualization</a:t>
            </a:r>
          </a:p>
          <a:p>
            <a:r>
              <a:rPr lang="en-IN" sz="2000" b="1" dirty="0"/>
              <a:t>Derived Insights</a:t>
            </a:r>
          </a:p>
          <a:p>
            <a:pPr lvl="1"/>
            <a:r>
              <a:rPr lang="en-IN" sz="1800" b="1" dirty="0"/>
              <a:t>Preliminary Insights</a:t>
            </a:r>
          </a:p>
          <a:p>
            <a:pPr lvl="1"/>
            <a:r>
              <a:rPr lang="en-IN" sz="1800" b="1" dirty="0"/>
              <a:t>Core Insight</a:t>
            </a:r>
          </a:p>
          <a:p>
            <a:r>
              <a:rPr lang="en-IN" sz="2000" b="1" dirty="0" smtClean="0"/>
              <a:t>Discussion </a:t>
            </a:r>
            <a:endParaRPr lang="en-IN" sz="2000" b="1" dirty="0"/>
          </a:p>
          <a:p>
            <a:r>
              <a:rPr lang="en-IN" sz="2000" b="1" dirty="0"/>
              <a:t>Links to Code</a:t>
            </a:r>
          </a:p>
          <a:p>
            <a:r>
              <a:rPr lang="en-IN" sz="2000" b="1" dirty="0"/>
              <a:t>Conclusion</a:t>
            </a:r>
          </a:p>
          <a:p>
            <a:endParaRPr lang="en-IN" dirty="0"/>
          </a:p>
        </p:txBody>
      </p:sp>
    </p:spTree>
    <p:extLst>
      <p:ext uri="{BB962C8B-B14F-4D97-AF65-F5344CB8AC3E}">
        <p14:creationId xmlns:p14="http://schemas.microsoft.com/office/powerpoint/2010/main" val="1211500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IN" dirty="0" smtClean="0"/>
              <a:t>Core </a:t>
            </a:r>
            <a:r>
              <a:rPr lang="en-IN" dirty="0"/>
              <a:t>Insights (CI</a:t>
            </a:r>
            <a:r>
              <a:rPr lang="en-IN" dirty="0" smtClean="0"/>
              <a:t>)</a:t>
            </a:r>
            <a:endParaRPr lang="en-IN" dirty="0"/>
          </a:p>
        </p:txBody>
      </p:sp>
      <p:sp>
        <p:nvSpPr>
          <p:cNvPr id="3" name="Content Placeholder 2"/>
          <p:cNvSpPr>
            <a:spLocks noGrp="1"/>
          </p:cNvSpPr>
          <p:nvPr>
            <p:ph idx="1"/>
          </p:nvPr>
        </p:nvSpPr>
        <p:spPr>
          <a:xfrm>
            <a:off x="818712" y="2222287"/>
            <a:ext cx="10554574" cy="4635713"/>
          </a:xfrm>
        </p:spPr>
        <p:txBody>
          <a:bodyPr/>
          <a:lstStyle/>
          <a:p>
            <a:pPr marL="0" indent="0">
              <a:buNone/>
            </a:pPr>
            <a:endParaRPr lang="en-US" dirty="0" smtClean="0"/>
          </a:p>
          <a:p>
            <a:pPr>
              <a:buFont typeface="Wingdings" panose="05000000000000000000" pitchFamily="2" charset="2"/>
              <a:buChar char="v"/>
            </a:pPr>
            <a:r>
              <a:rPr lang="en-US" sz="2200" dirty="0"/>
              <a:t>The project's Core Insights looked into the analysis of individual ID. We compared each ID's performance in this study and derived fresh statistics based on the many categories</a:t>
            </a:r>
            <a:r>
              <a:rPr lang="en-US" sz="2200" dirty="0" smtClean="0"/>
              <a:t>.</a:t>
            </a:r>
          </a:p>
          <a:p>
            <a:pPr>
              <a:buFont typeface="Wingdings" panose="05000000000000000000" pitchFamily="2" charset="2"/>
              <a:buChar char="v"/>
            </a:pPr>
            <a:r>
              <a:rPr lang="en-US" sz="2200" dirty="0" smtClean="0"/>
              <a:t>For </a:t>
            </a:r>
            <a:r>
              <a:rPr lang="en-US" sz="2200" dirty="0"/>
              <a:t>example, we analyze each ID's data based on their income, education, and other </a:t>
            </a:r>
            <a:r>
              <a:rPr lang="en-US" sz="2200" dirty="0" smtClean="0"/>
              <a:t>factors. These </a:t>
            </a:r>
            <a:r>
              <a:rPr lang="en-US" sz="2200" dirty="0"/>
              <a:t>are the results of our project's research</a:t>
            </a:r>
            <a:r>
              <a:rPr lang="en-US" sz="2200" dirty="0" smtClean="0"/>
              <a:t>.</a:t>
            </a:r>
            <a:endParaRPr lang="en-US" sz="2200" dirty="0"/>
          </a:p>
          <a:p>
            <a:pPr>
              <a:buFont typeface="Wingdings" panose="05000000000000000000" pitchFamily="2" charset="2"/>
              <a:buChar char="v"/>
            </a:pPr>
            <a:r>
              <a:rPr lang="en-US" sz="2200" dirty="0"/>
              <a:t>These figures were obtained using 'Python-</a:t>
            </a:r>
            <a:r>
              <a:rPr lang="en-US" sz="2200" dirty="0" err="1"/>
              <a:t>spyder</a:t>
            </a:r>
            <a:r>
              <a:rPr lang="en-US" sz="2200" dirty="0"/>
              <a:t>' and 'MS </a:t>
            </a:r>
            <a:r>
              <a:rPr lang="en-US" sz="2200" dirty="0" smtClean="0"/>
              <a:t>Excel‘. In </a:t>
            </a:r>
            <a:r>
              <a:rPr lang="en-US" sz="2200" dirty="0" err="1"/>
              <a:t>spyder</a:t>
            </a:r>
            <a:r>
              <a:rPr lang="en-US" sz="2200" dirty="0"/>
              <a:t>, we use the proper command to generate the relevant </a:t>
            </a:r>
            <a:r>
              <a:rPr lang="en-US" sz="2200" dirty="0" smtClean="0"/>
              <a:t>data. MS </a:t>
            </a:r>
            <a:r>
              <a:rPr lang="en-US" sz="2200" dirty="0"/>
              <a:t>Excel is used to </a:t>
            </a:r>
            <a:r>
              <a:rPr lang="en-US" sz="2200" dirty="0" smtClean="0"/>
              <a:t>organize </a:t>
            </a:r>
            <a:r>
              <a:rPr lang="en-US" sz="2200" dirty="0"/>
              <a:t>data into tables and </a:t>
            </a:r>
            <a:r>
              <a:rPr lang="en-US" sz="2200" dirty="0" smtClean="0"/>
              <a:t>visualize </a:t>
            </a:r>
            <a:r>
              <a:rPr lang="en-US" sz="2200" dirty="0"/>
              <a:t>the results in various charts for easy comprehension. </a:t>
            </a:r>
            <a:endParaRPr lang="en-IN" sz="2200" dirty="0"/>
          </a:p>
        </p:txBody>
      </p:sp>
    </p:spTree>
    <p:extLst>
      <p:ext uri="{BB962C8B-B14F-4D97-AF65-F5344CB8AC3E}">
        <p14:creationId xmlns:p14="http://schemas.microsoft.com/office/powerpoint/2010/main" val="2238206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trends</a:t>
            </a:r>
          </a:p>
        </p:txBody>
      </p:sp>
      <p:sp>
        <p:nvSpPr>
          <p:cNvPr id="3" name="Text Placeholder 2"/>
          <p:cNvSpPr>
            <a:spLocks noGrp="1"/>
          </p:cNvSpPr>
          <p:nvPr>
            <p:ph type="body" idx="1"/>
          </p:nvPr>
        </p:nvSpPr>
        <p:spPr/>
        <p:txBody>
          <a:bodyPr/>
          <a:lstStyle/>
          <a:p>
            <a:r>
              <a:rPr lang="en-IN" dirty="0" smtClean="0"/>
              <a:t>Experience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91434"/>
            <a:ext cx="6004586" cy="3966566"/>
          </a:xfrm>
        </p:spPr>
      </p:pic>
      <p:sp>
        <p:nvSpPr>
          <p:cNvPr id="5" name="Text Placeholder 4"/>
          <p:cNvSpPr>
            <a:spLocks noGrp="1"/>
          </p:cNvSpPr>
          <p:nvPr>
            <p:ph type="body" sz="quarter" idx="3"/>
          </p:nvPr>
        </p:nvSpPr>
        <p:spPr/>
        <p:txBody>
          <a:bodyPr/>
          <a:lstStyle/>
          <a:p>
            <a:r>
              <a:rPr lang="en-IN" dirty="0" smtClean="0"/>
              <a:t>Age</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7416" y="2891434"/>
            <a:ext cx="6004584" cy="3966566"/>
          </a:xfrm>
        </p:spPr>
      </p:pic>
    </p:spTree>
    <p:extLst>
      <p:ext uri="{BB962C8B-B14F-4D97-AF65-F5344CB8AC3E}">
        <p14:creationId xmlns:p14="http://schemas.microsoft.com/office/powerpoint/2010/main" val="415528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a:t>
            </a:r>
          </a:p>
        </p:txBody>
      </p:sp>
      <p:sp>
        <p:nvSpPr>
          <p:cNvPr id="3" name="Content Placeholder 2"/>
          <p:cNvSpPr>
            <a:spLocks noGrp="1"/>
          </p:cNvSpPr>
          <p:nvPr>
            <p:ph idx="1"/>
          </p:nvPr>
        </p:nvSpPr>
        <p:spPr>
          <a:xfrm>
            <a:off x="818712" y="2222287"/>
            <a:ext cx="10554574" cy="4635713"/>
          </a:xfrm>
        </p:spPr>
        <p:txBody>
          <a:bodyPr>
            <a:normAutofit/>
          </a:bodyPr>
          <a:lstStyle/>
          <a:p>
            <a:r>
              <a:rPr lang="en-US" sz="2000" dirty="0"/>
              <a:t>The goal of the project is to use the data provided to evaluate, compare, and </a:t>
            </a:r>
            <a:r>
              <a:rPr lang="en-US" sz="2000" dirty="0" smtClean="0"/>
              <a:t>visualize </a:t>
            </a:r>
            <a:r>
              <a:rPr lang="en-US" sz="2000" dirty="0"/>
              <a:t>each ID.</a:t>
            </a:r>
          </a:p>
          <a:p>
            <a:r>
              <a:rPr lang="en-US" sz="2000" dirty="0"/>
              <a:t>We </a:t>
            </a:r>
            <a:r>
              <a:rPr lang="en-US" sz="2000" dirty="0" smtClean="0"/>
              <a:t>utilized </a:t>
            </a:r>
            <a:r>
              <a:rPr lang="en-US" sz="2000" dirty="0"/>
              <a:t>'Python-</a:t>
            </a:r>
            <a:r>
              <a:rPr lang="en-US" sz="2000" dirty="0" err="1"/>
              <a:t>spyder</a:t>
            </a:r>
            <a:r>
              <a:rPr lang="en-US" sz="2000" dirty="0"/>
              <a:t>' and 'MS Excel' for analysis and </a:t>
            </a:r>
            <a:r>
              <a:rPr lang="en-US" sz="2000" dirty="0" smtClean="0"/>
              <a:t>visualization</a:t>
            </a:r>
            <a:r>
              <a:rPr lang="en-US" sz="2000" dirty="0"/>
              <a:t>.</a:t>
            </a:r>
          </a:p>
          <a:p>
            <a:r>
              <a:rPr lang="en-US" sz="2000" dirty="0"/>
              <a:t>From the given data, we derived data such as income, personal loan, and so on.</a:t>
            </a:r>
          </a:p>
          <a:p>
            <a:r>
              <a:rPr lang="en-US" sz="2000" dirty="0"/>
              <a:t>We were able to calculate each ID's individual performance as a 'Income,' 'education,' and so on using this data.</a:t>
            </a:r>
          </a:p>
          <a:p>
            <a:r>
              <a:rPr lang="en-US" sz="2000" dirty="0"/>
              <a:t>In a bar chart, we can show the leading income and mortgage, which is simple to understand without explanation.</a:t>
            </a:r>
          </a:p>
          <a:p>
            <a:r>
              <a:rPr lang="en-US" sz="2000" dirty="0"/>
              <a:t>Using the analysis, we may compare each derived data and view them according to our choices.</a:t>
            </a:r>
            <a:endParaRPr lang="en-IN" sz="2000" dirty="0"/>
          </a:p>
        </p:txBody>
      </p:sp>
    </p:spTree>
    <p:extLst>
      <p:ext uri="{BB962C8B-B14F-4D97-AF65-F5344CB8AC3E}">
        <p14:creationId xmlns:p14="http://schemas.microsoft.com/office/powerpoint/2010/main" val="3901438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Links to </a:t>
            </a:r>
            <a:r>
              <a:rPr lang="en-IN" dirty="0" smtClean="0"/>
              <a:t>Code</a:t>
            </a:r>
            <a:endParaRPr lang="en-IN" dirty="0"/>
          </a:p>
        </p:txBody>
      </p:sp>
      <p:sp>
        <p:nvSpPr>
          <p:cNvPr id="3" name="Content Placeholder 2"/>
          <p:cNvSpPr>
            <a:spLocks noGrp="1"/>
          </p:cNvSpPr>
          <p:nvPr>
            <p:ph idx="1"/>
          </p:nvPr>
        </p:nvSpPr>
        <p:spPr>
          <a:xfrm>
            <a:off x="818712" y="2222287"/>
            <a:ext cx="10554574" cy="4635713"/>
          </a:xfrm>
        </p:spPr>
        <p:txBody>
          <a:bodyPr anchor="t"/>
          <a:lstStyle/>
          <a:p>
            <a:pPr>
              <a:spcBef>
                <a:spcPts val="332"/>
              </a:spcBef>
              <a:buFont typeface="Wingdings" panose="05000000000000000000" pitchFamily="2" charset="2"/>
              <a:buChar char="Ø"/>
            </a:pPr>
            <a:r>
              <a:rPr lang="en-US" sz="3200" dirty="0"/>
              <a:t>Open code using '</a:t>
            </a:r>
            <a:r>
              <a:rPr lang="en-US" sz="3200" dirty="0" err="1"/>
              <a:t>Github</a:t>
            </a:r>
            <a:r>
              <a:rPr lang="en-US" sz="3200" dirty="0"/>
              <a:t>‘, click – </a:t>
            </a:r>
            <a:r>
              <a:rPr lang="en-US" sz="3200" dirty="0" smtClean="0">
                <a:hlinkClick r:id="rId2"/>
              </a:rPr>
              <a:t>URL</a:t>
            </a:r>
            <a:endParaRPr lang="en-IN" sz="3200" dirty="0"/>
          </a:p>
          <a:p>
            <a:pPr>
              <a:spcBef>
                <a:spcPts val="332"/>
              </a:spcBef>
              <a:buFont typeface="Wingdings" panose="05000000000000000000" pitchFamily="2" charset="2"/>
              <a:buChar char="Ø"/>
            </a:pPr>
            <a:endParaRPr lang="en-IN" dirty="0" smtClean="0"/>
          </a:p>
          <a:p>
            <a:pPr>
              <a:spcBef>
                <a:spcPts val="332"/>
              </a:spcBef>
              <a:buFont typeface="Wingdings" panose="05000000000000000000" pitchFamily="2" charset="2"/>
              <a:buChar char="Ø"/>
            </a:pPr>
            <a:endParaRPr lang="en-IN" dirty="0"/>
          </a:p>
          <a:p>
            <a:pPr>
              <a:buFont typeface="Wingdings" panose="05000000000000000000" pitchFamily="2" charset="2"/>
              <a:buChar char="§"/>
            </a:pPr>
            <a:r>
              <a:rPr lang="en-US" sz="3200" b="1" dirty="0">
                <a:solidFill>
                  <a:schemeClr val="accent1">
                    <a:lumMod val="60000"/>
                    <a:lumOff val="40000"/>
                  </a:schemeClr>
                </a:solidFill>
              </a:rPr>
              <a:t>Data Link</a:t>
            </a:r>
            <a:r>
              <a:rPr lang="en-US" sz="2800" b="1" dirty="0"/>
              <a:t>:</a:t>
            </a:r>
          </a:p>
          <a:p>
            <a:pPr lvl="1">
              <a:buFont typeface="Wingdings" panose="05000000000000000000" pitchFamily="2" charset="2"/>
              <a:buChar char="§"/>
            </a:pPr>
            <a:r>
              <a:rPr lang="en-IN" sz="2400" dirty="0"/>
              <a:t>Spreadsheet </a:t>
            </a:r>
            <a:r>
              <a:rPr lang="en-IN" sz="2400" dirty="0" smtClean="0"/>
              <a:t>‘Finance data’ click  - </a:t>
            </a:r>
            <a:r>
              <a:rPr lang="en-IN" sz="2400" dirty="0" smtClean="0">
                <a:hlinkClick r:id="rId3"/>
              </a:rPr>
              <a:t>URL</a:t>
            </a:r>
            <a:endParaRPr lang="en-IN" sz="2400" dirty="0"/>
          </a:p>
        </p:txBody>
      </p:sp>
    </p:spTree>
    <p:extLst>
      <p:ext uri="{BB962C8B-B14F-4D97-AF65-F5344CB8AC3E}">
        <p14:creationId xmlns:p14="http://schemas.microsoft.com/office/powerpoint/2010/main" val="4057915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818712" y="2222287"/>
            <a:ext cx="10554574" cy="4635713"/>
          </a:xfrm>
        </p:spPr>
        <p:txBody>
          <a:bodyPr anchor="t">
            <a:normAutofit/>
          </a:bodyPr>
          <a:lstStyle/>
          <a:p>
            <a:r>
              <a:rPr lang="en-US" sz="2200" dirty="0"/>
              <a:t>What did we performed in this project?</a:t>
            </a:r>
          </a:p>
          <a:p>
            <a:pPr lvl="1"/>
            <a:r>
              <a:rPr lang="en-US" sz="2000" dirty="0"/>
              <a:t>This project was completed using two tools: 'Python-</a:t>
            </a:r>
            <a:r>
              <a:rPr lang="en-US" sz="2000" dirty="0" err="1"/>
              <a:t>spyder</a:t>
            </a:r>
            <a:r>
              <a:rPr lang="en-US" sz="2000" dirty="0"/>
              <a:t>' and 'MS Excel.' Both of these tools proved to be really beneficial throughout the process.</a:t>
            </a:r>
          </a:p>
          <a:p>
            <a:pPr lvl="1"/>
            <a:r>
              <a:rPr lang="en-US" sz="2000" dirty="0"/>
              <a:t>The 'Finance Analyze' project entailed analyzing each individual ID's past data.</a:t>
            </a:r>
          </a:p>
          <a:p>
            <a:pPr lvl="1"/>
            <a:r>
              <a:rPr lang="en-US" sz="2000" dirty="0"/>
              <a:t>The ID analysis of things like high income, personal loans, and mortgages, among other things.</a:t>
            </a:r>
          </a:p>
          <a:p>
            <a:pPr lvl="1"/>
            <a:r>
              <a:rPr lang="en-US" sz="2000" dirty="0"/>
              <a:t>These data were generated with Python-</a:t>
            </a:r>
            <a:r>
              <a:rPr lang="en-US" sz="2000" dirty="0" err="1"/>
              <a:t>spyder</a:t>
            </a:r>
            <a:r>
              <a:rPr lang="en-US" sz="2000" dirty="0"/>
              <a:t>, and we used MS Excel's 'table &amp; chart' tool to </a:t>
            </a:r>
            <a:r>
              <a:rPr lang="en-US" sz="2000" dirty="0" smtClean="0"/>
              <a:t>visualize </a:t>
            </a:r>
            <a:r>
              <a:rPr lang="en-US" sz="2000" dirty="0"/>
              <a:t>them</a:t>
            </a:r>
            <a:r>
              <a:rPr lang="en-US" sz="2000" dirty="0" smtClean="0"/>
              <a:t>.</a:t>
            </a:r>
          </a:p>
          <a:p>
            <a:pPr lvl="1"/>
            <a:r>
              <a:rPr lang="en-US" sz="2000" dirty="0" smtClean="0"/>
              <a:t>We derived data by Income </a:t>
            </a:r>
            <a:r>
              <a:rPr lang="en-US" sz="2000" dirty="0"/>
              <a:t>of a person has significant impact on availing Personal Loan or </a:t>
            </a:r>
            <a:r>
              <a:rPr lang="en-US" sz="2000" dirty="0" smtClean="0"/>
              <a:t>not.</a:t>
            </a:r>
            <a:endParaRPr lang="en-US" sz="2000" dirty="0"/>
          </a:p>
          <a:p>
            <a:pPr lvl="1"/>
            <a:endParaRPr lang="en-IN" sz="2000" dirty="0"/>
          </a:p>
        </p:txBody>
      </p:sp>
    </p:spTree>
    <p:extLst>
      <p:ext uri="{BB962C8B-B14F-4D97-AF65-F5344CB8AC3E}">
        <p14:creationId xmlns:p14="http://schemas.microsoft.com/office/powerpoint/2010/main" val="403679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a:t>
            </a:r>
          </a:p>
        </p:txBody>
      </p:sp>
      <p:sp>
        <p:nvSpPr>
          <p:cNvPr id="3" name="Content Placeholder 2"/>
          <p:cNvSpPr>
            <a:spLocks noGrp="1"/>
          </p:cNvSpPr>
          <p:nvPr>
            <p:ph idx="1"/>
          </p:nvPr>
        </p:nvSpPr>
        <p:spPr>
          <a:xfrm>
            <a:off x="818712" y="2222287"/>
            <a:ext cx="10554574" cy="4635713"/>
          </a:xfrm>
        </p:spPr>
        <p:txBody>
          <a:bodyPr>
            <a:normAutofit/>
          </a:bodyPr>
          <a:lstStyle/>
          <a:p>
            <a:pPr>
              <a:buFont typeface="Wingdings" panose="05000000000000000000" pitchFamily="2" charset="2"/>
              <a:buChar char="§"/>
            </a:pPr>
            <a:r>
              <a:rPr lang="en-US" dirty="0"/>
              <a:t>The point of the project is to analyze finance analysis based on their revenue, securities account, and other factors.</a:t>
            </a:r>
          </a:p>
          <a:p>
            <a:pPr>
              <a:buFont typeface="Wingdings" panose="05000000000000000000" pitchFamily="2" charset="2"/>
              <a:buChar char="§"/>
            </a:pPr>
            <a:r>
              <a:rPr lang="en-US" dirty="0"/>
              <a:t>We'll look at how Personal Loans are determined by income in this financial examination.</a:t>
            </a:r>
          </a:p>
          <a:p>
            <a:pPr>
              <a:buFont typeface="Wingdings" panose="05000000000000000000" pitchFamily="2" charset="2"/>
              <a:buChar char="§"/>
            </a:pPr>
            <a:r>
              <a:rPr lang="en-US" dirty="0"/>
              <a:t>We'll figure out what a 'CD Account' is, as well as what a 'Personal Loan' is, and so on. It was investigated in a variety of methods.</a:t>
            </a:r>
          </a:p>
          <a:p>
            <a:pPr>
              <a:buFont typeface="Wingdings" panose="05000000000000000000" pitchFamily="2" charset="2"/>
              <a:buChar char="§"/>
            </a:pPr>
            <a:r>
              <a:rPr lang="en-US" dirty="0"/>
              <a:t>In this </a:t>
            </a:r>
            <a:r>
              <a:rPr lang="en-US" dirty="0" smtClean="0"/>
              <a:t>'Analysis,' </a:t>
            </a:r>
            <a:r>
              <a:rPr lang="en-US" dirty="0"/>
              <a:t>we used Python and MS EXCEL.</a:t>
            </a:r>
          </a:p>
          <a:p>
            <a:pPr>
              <a:buFont typeface="Wingdings" panose="05000000000000000000" pitchFamily="2" charset="2"/>
              <a:buChar char="§"/>
            </a:pPr>
            <a:r>
              <a:rPr lang="en-US" dirty="0"/>
              <a:t>For analyzing data from the provided table, </a:t>
            </a:r>
            <a:r>
              <a:rPr lang="en-US" dirty="0" smtClean="0"/>
              <a:t>Python-</a:t>
            </a:r>
            <a:r>
              <a:rPr lang="en-US" dirty="0" err="1" smtClean="0"/>
              <a:t>spyder</a:t>
            </a:r>
            <a:r>
              <a:rPr lang="en-US" dirty="0" smtClean="0"/>
              <a:t> in </a:t>
            </a:r>
            <a:r>
              <a:rPr lang="en-US" dirty="0"/>
              <a:t>'Finance Analyze' </a:t>
            </a:r>
            <a:r>
              <a:rPr lang="en-US" dirty="0" smtClean="0"/>
              <a:t>is </a:t>
            </a:r>
            <a:r>
              <a:rPr lang="en-US" dirty="0"/>
              <a:t>essential.</a:t>
            </a:r>
          </a:p>
          <a:p>
            <a:pPr>
              <a:buFont typeface="Wingdings" panose="05000000000000000000" pitchFamily="2" charset="2"/>
              <a:buChar char="§"/>
            </a:pPr>
            <a:r>
              <a:rPr lang="en-US" dirty="0"/>
              <a:t>It lets us </a:t>
            </a:r>
            <a:r>
              <a:rPr lang="en-US" dirty="0" smtClean="0"/>
              <a:t>analyze </a:t>
            </a:r>
            <a:r>
              <a:rPr lang="en-US" dirty="0"/>
              <a:t>a specific table or column from a table, as well as merge multiple tables into one.</a:t>
            </a:r>
          </a:p>
          <a:p>
            <a:pPr>
              <a:buFont typeface="Wingdings" panose="05000000000000000000" pitchFamily="2" charset="2"/>
              <a:buChar char="§"/>
            </a:pPr>
            <a:r>
              <a:rPr lang="en-US" dirty="0"/>
              <a:t>Tables and charts are used to visualize the individual </a:t>
            </a:r>
            <a:r>
              <a:rPr lang="en-US" dirty="0" smtClean="0"/>
              <a:t>ID </a:t>
            </a:r>
            <a:r>
              <a:rPr lang="en-US" dirty="0"/>
              <a:t>derived data using </a:t>
            </a:r>
            <a:r>
              <a:rPr lang="en-US" dirty="0" err="1"/>
              <a:t>Spyder</a:t>
            </a:r>
            <a:r>
              <a:rPr lang="en-US" dirty="0"/>
              <a:t>-python and MS Excel.</a:t>
            </a:r>
            <a:endParaRPr lang="en-IN" dirty="0"/>
          </a:p>
        </p:txBody>
      </p:sp>
    </p:spTree>
    <p:extLst>
      <p:ext uri="{BB962C8B-B14F-4D97-AF65-F5344CB8AC3E}">
        <p14:creationId xmlns:p14="http://schemas.microsoft.com/office/powerpoint/2010/main" val="248177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a:t>
            </a:r>
            <a:endParaRPr lang="en-IN" dirty="0"/>
          </a:p>
        </p:txBody>
      </p:sp>
      <p:sp>
        <p:nvSpPr>
          <p:cNvPr id="3" name="Content Placeholder 2"/>
          <p:cNvSpPr>
            <a:spLocks noGrp="1"/>
          </p:cNvSpPr>
          <p:nvPr>
            <p:ph idx="1"/>
          </p:nvPr>
        </p:nvSpPr>
        <p:spPr>
          <a:xfrm>
            <a:off x="818712" y="2222287"/>
            <a:ext cx="10554574" cy="4635713"/>
          </a:xfrm>
        </p:spPr>
        <p:txBody>
          <a:bodyPr>
            <a:normAutofit/>
          </a:bodyPr>
          <a:lstStyle/>
          <a:p>
            <a:pPr>
              <a:buFont typeface="Wingdings" panose="05000000000000000000" pitchFamily="2" charset="2"/>
              <a:buChar char="§"/>
            </a:pPr>
            <a:r>
              <a:rPr lang="en-US" sz="2000" dirty="0"/>
              <a:t>The goal of the project is to evaluate individual financial data based on historical performance utilizing the data provided.</a:t>
            </a:r>
          </a:p>
          <a:p>
            <a:pPr>
              <a:buFont typeface="Wingdings" panose="05000000000000000000" pitchFamily="2" charset="2"/>
              <a:buChar char="§"/>
            </a:pPr>
            <a:r>
              <a:rPr lang="en-US" sz="2000" dirty="0"/>
              <a:t>Through this technique, we were able to get new data for a single </a:t>
            </a:r>
            <a:r>
              <a:rPr lang="en-US" sz="2000" dirty="0" smtClean="0"/>
              <a:t>ID </a:t>
            </a:r>
            <a:r>
              <a:rPr lang="en-US" sz="2000" dirty="0"/>
              <a:t>from existing data.</a:t>
            </a:r>
          </a:p>
          <a:p>
            <a:pPr>
              <a:buFont typeface="Wingdings" panose="05000000000000000000" pitchFamily="2" charset="2"/>
              <a:buChar char="§"/>
            </a:pPr>
            <a:r>
              <a:rPr lang="en-US" sz="2000" dirty="0"/>
              <a:t>We use Python and various queries in this project to extract the most important facts from the given data.</a:t>
            </a:r>
          </a:p>
          <a:p>
            <a:pPr>
              <a:buFont typeface="Wingdings" panose="05000000000000000000" pitchFamily="2" charset="2"/>
              <a:buChar char="§"/>
            </a:pPr>
            <a:r>
              <a:rPr lang="en-US" sz="2000" dirty="0" err="1"/>
              <a:t>Spyder</a:t>
            </a:r>
            <a:r>
              <a:rPr lang="en-US" sz="2000" dirty="0"/>
              <a:t> and MS Excel are also used to exhibit the data in the shape of tables and charts.</a:t>
            </a:r>
          </a:p>
          <a:p>
            <a:pPr>
              <a:buFont typeface="Wingdings" panose="05000000000000000000" pitchFamily="2" charset="2"/>
              <a:buChar char="§"/>
            </a:pPr>
            <a:r>
              <a:rPr lang="en-US" sz="2000" dirty="0"/>
              <a:t>A pivot table's main aim is to compare different </a:t>
            </a:r>
            <a:r>
              <a:rPr lang="en-US" sz="2000" dirty="0" smtClean="0"/>
              <a:t>ID </a:t>
            </a:r>
            <a:r>
              <a:rPr lang="en-US" sz="2000" dirty="0"/>
              <a:t>from various perspectives.</a:t>
            </a:r>
          </a:p>
          <a:p>
            <a:pPr>
              <a:buFont typeface="Wingdings" panose="05000000000000000000" pitchFamily="2" charset="2"/>
              <a:buChar char="§"/>
            </a:pPr>
            <a:r>
              <a:rPr lang="en-US" sz="2000" dirty="0"/>
              <a:t>As a result of this analysis, we were able to see how each particular ID performed.</a:t>
            </a:r>
            <a:endParaRPr lang="en-IN" sz="2000" dirty="0"/>
          </a:p>
        </p:txBody>
      </p:sp>
    </p:spTree>
    <p:extLst>
      <p:ext uri="{BB962C8B-B14F-4D97-AF65-F5344CB8AC3E}">
        <p14:creationId xmlns:p14="http://schemas.microsoft.com/office/powerpoint/2010/main" val="2818439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Description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2877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available in DB</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v"/>
            </a:pPr>
            <a:r>
              <a:rPr lang="en-US" sz="2000" dirty="0"/>
              <a:t>What that data is about? </a:t>
            </a:r>
          </a:p>
          <a:p>
            <a:pPr lvl="1">
              <a:buFont typeface="Wingdings" panose="05000000000000000000" pitchFamily="2" charset="2"/>
              <a:buChar char="v"/>
            </a:pPr>
            <a:r>
              <a:rPr lang="en-US" sz="2000" dirty="0"/>
              <a:t>Schema.</a:t>
            </a:r>
          </a:p>
          <a:p>
            <a:pPr lvl="1">
              <a:buFont typeface="Wingdings" panose="05000000000000000000" pitchFamily="2" charset="2"/>
              <a:buChar char="v"/>
            </a:pPr>
            <a:r>
              <a:rPr lang="en-US" sz="2000" dirty="0"/>
              <a:t>(e.g., Age, Income, Personal Loan, Securities Account , CD Account , etc.)</a:t>
            </a:r>
          </a:p>
          <a:p>
            <a:pPr>
              <a:buFont typeface="Wingdings" panose="05000000000000000000" pitchFamily="2" charset="2"/>
              <a:buChar char="v"/>
            </a:pPr>
            <a:r>
              <a:rPr lang="en-US" sz="2000" dirty="0"/>
              <a:t>Basic statistics </a:t>
            </a:r>
          </a:p>
          <a:p>
            <a:pPr lvl="1">
              <a:buFont typeface="Wingdings" panose="05000000000000000000" pitchFamily="2" charset="2"/>
              <a:buChar char="v"/>
            </a:pPr>
            <a:r>
              <a:rPr lang="en-US" sz="2000" dirty="0"/>
              <a:t>In total, there are two records. </a:t>
            </a:r>
          </a:p>
          <a:p>
            <a:pPr lvl="1">
              <a:buFont typeface="Wingdings" panose="05000000000000000000" pitchFamily="2" charset="2"/>
              <a:buChar char="v"/>
            </a:pPr>
            <a:r>
              <a:rPr lang="en-US" sz="2000" dirty="0"/>
              <a:t>Each field/column:</a:t>
            </a:r>
          </a:p>
          <a:p>
            <a:pPr lvl="2">
              <a:buFont typeface="Wingdings" panose="05000000000000000000" pitchFamily="2" charset="2"/>
              <a:buChar char="v"/>
            </a:pPr>
            <a:r>
              <a:rPr lang="en-US" sz="2000" dirty="0"/>
              <a:t>E.g., Segment: two segments (Age, Income)</a:t>
            </a:r>
          </a:p>
          <a:p>
            <a:pPr lvl="2">
              <a:buFont typeface="Wingdings" panose="05000000000000000000" pitchFamily="2" charset="2"/>
              <a:buChar char="v"/>
            </a:pPr>
            <a:r>
              <a:rPr lang="en-US" sz="2000" dirty="0"/>
              <a:t>Age (Experience, Education, etc.)</a:t>
            </a:r>
          </a:p>
          <a:p>
            <a:pPr lvl="2">
              <a:buFont typeface="Wingdings" panose="05000000000000000000" pitchFamily="2" charset="2"/>
              <a:buChar char="v"/>
            </a:pPr>
            <a:r>
              <a:rPr lang="en-US" sz="2000" dirty="0"/>
              <a:t>Income (Personal Loan, Credit Card</a:t>
            </a:r>
            <a:r>
              <a:rPr lang="en-US" sz="2000" dirty="0" smtClean="0"/>
              <a:t>, etc</a:t>
            </a:r>
            <a:r>
              <a:rPr lang="en-US" sz="2000" dirty="0"/>
              <a:t>.)</a:t>
            </a:r>
            <a:endParaRPr lang="en-IN" sz="2000" dirty="0"/>
          </a:p>
        </p:txBody>
      </p:sp>
    </p:spTree>
    <p:extLst>
      <p:ext uri="{BB962C8B-B14F-4D97-AF65-F5344CB8AC3E}">
        <p14:creationId xmlns:p14="http://schemas.microsoft.com/office/powerpoint/2010/main" val="2633217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that data is about? </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v"/>
            </a:pPr>
            <a:r>
              <a:rPr lang="en-US" sz="2000" dirty="0"/>
              <a:t>The project is organized around a single table with a primary key of 'ID.'</a:t>
            </a:r>
          </a:p>
          <a:p>
            <a:pPr>
              <a:buFont typeface="Wingdings" panose="05000000000000000000" pitchFamily="2" charset="2"/>
              <a:buChar char="v"/>
            </a:pPr>
            <a:r>
              <a:rPr lang="en-US" sz="2000" dirty="0"/>
              <a:t>There are various columns in the </a:t>
            </a:r>
            <a:r>
              <a:rPr lang="en-US" sz="2000" dirty="0" smtClean="0"/>
              <a:t>data </a:t>
            </a:r>
            <a:r>
              <a:rPr lang="en-US" sz="2000" dirty="0"/>
              <a:t>including ID, age, income, education, and so on.</a:t>
            </a:r>
          </a:p>
          <a:p>
            <a:pPr>
              <a:buFont typeface="Wingdings" panose="05000000000000000000" pitchFamily="2" charset="2"/>
              <a:buChar char="v"/>
            </a:pPr>
            <a:r>
              <a:rPr lang="en-US" sz="2000" dirty="0"/>
              <a:t>The information allows us to evaluate the personal loan based on the information provided.</a:t>
            </a:r>
          </a:p>
          <a:p>
            <a:pPr>
              <a:buFont typeface="Wingdings" panose="05000000000000000000" pitchFamily="2" charset="2"/>
              <a:buChar char="v"/>
            </a:pPr>
            <a:r>
              <a:rPr lang="en-US" sz="2000" dirty="0"/>
              <a:t>Using Python's required queries, we can generate the required data.</a:t>
            </a:r>
          </a:p>
          <a:p>
            <a:pPr>
              <a:buFont typeface="Wingdings" panose="05000000000000000000" pitchFamily="2" charset="2"/>
              <a:buChar char="v"/>
            </a:pPr>
            <a:r>
              <a:rPr lang="en-US" sz="2000" dirty="0"/>
              <a:t>Depending on the requirements, the extracted data might be represented as a table or a chart</a:t>
            </a:r>
            <a:r>
              <a:rPr lang="en-US" sz="2000" dirty="0" smtClean="0"/>
              <a:t>.</a:t>
            </a:r>
          </a:p>
          <a:p>
            <a:pPr>
              <a:buFont typeface="Wingdings" panose="05000000000000000000" pitchFamily="2" charset="2"/>
              <a:buChar char="v"/>
            </a:pPr>
            <a:r>
              <a:rPr lang="en-US" sz="2000" dirty="0"/>
              <a:t>This data relates to the past performance of an individual ID in this 'Finance Analyze' project</a:t>
            </a:r>
            <a:r>
              <a:rPr lang="en-US" sz="2000" dirty="0" smtClean="0"/>
              <a:t>.</a:t>
            </a:r>
            <a:endParaRPr lang="en-IN" sz="2000" dirty="0"/>
          </a:p>
        </p:txBody>
      </p:sp>
    </p:spTree>
    <p:extLst>
      <p:ext uri="{BB962C8B-B14F-4D97-AF65-F5344CB8AC3E}">
        <p14:creationId xmlns:p14="http://schemas.microsoft.com/office/powerpoint/2010/main" val="3351728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Schema, Tables and Column</a:t>
            </a:r>
          </a:p>
        </p:txBody>
      </p:sp>
      <p:sp>
        <p:nvSpPr>
          <p:cNvPr id="3" name="Content Placeholder 2"/>
          <p:cNvSpPr>
            <a:spLocks noGrp="1"/>
          </p:cNvSpPr>
          <p:nvPr>
            <p:ph idx="1"/>
          </p:nvPr>
        </p:nvSpPr>
        <p:spPr>
          <a:xfrm>
            <a:off x="818712" y="2222287"/>
            <a:ext cx="10554574" cy="4635713"/>
          </a:xfrm>
        </p:spPr>
        <p:txBody>
          <a:bodyPr>
            <a:normAutofit/>
          </a:bodyPr>
          <a:lstStyle/>
          <a:p>
            <a:pPr>
              <a:buFont typeface="Wingdings" panose="05000000000000000000" pitchFamily="2" charset="2"/>
              <a:buChar char="v"/>
            </a:pPr>
            <a:r>
              <a:rPr lang="en-US" sz="2000" dirty="0"/>
              <a:t>A "schema" is a collection of tables with rows and columns, and, like databases, each schema can have its own query.</a:t>
            </a:r>
          </a:p>
          <a:p>
            <a:pPr>
              <a:buFont typeface="Wingdings" panose="05000000000000000000" pitchFamily="2" charset="2"/>
              <a:buChar char="v"/>
            </a:pPr>
            <a:r>
              <a:rPr lang="en-US" sz="2000" dirty="0"/>
              <a:t>The 'Finance Analyze' was done in Python, and one of the key aspects is 'Schema,' which is used to put the data (Table and Column) in the correct order.</a:t>
            </a:r>
          </a:p>
          <a:p>
            <a:pPr>
              <a:buFont typeface="Wingdings" panose="05000000000000000000" pitchFamily="2" charset="2"/>
              <a:buChar char="v"/>
            </a:pPr>
            <a:r>
              <a:rPr lang="en-US" sz="2000" dirty="0"/>
              <a:t>We may use the schema and the right query to find the required data and extract it.</a:t>
            </a:r>
          </a:p>
          <a:p>
            <a:pPr>
              <a:buFont typeface="Wingdings" panose="05000000000000000000" pitchFamily="2" charset="2"/>
              <a:buChar char="v"/>
            </a:pPr>
            <a:r>
              <a:rPr lang="en-US" sz="2000" dirty="0"/>
              <a:t>The information in the 'Data Base' is </a:t>
            </a:r>
            <a:r>
              <a:rPr lang="en-US" sz="2000" dirty="0" smtClean="0"/>
              <a:t>organized </a:t>
            </a:r>
            <a:r>
              <a:rPr lang="en-US" sz="2000" dirty="0"/>
              <a:t>in a table format (Rows &amp; Column).</a:t>
            </a:r>
          </a:p>
          <a:p>
            <a:pPr>
              <a:buFont typeface="Wingdings" panose="05000000000000000000" pitchFamily="2" charset="2"/>
              <a:buChar char="v"/>
            </a:pPr>
            <a:r>
              <a:rPr lang="en-US" sz="2000" dirty="0"/>
              <a:t>Using the query, we can extract the relevant data and store it in the new database</a:t>
            </a:r>
            <a:r>
              <a:rPr lang="en-US" sz="2000" dirty="0" smtClean="0"/>
              <a:t>.</a:t>
            </a:r>
          </a:p>
          <a:p>
            <a:pPr>
              <a:buFont typeface="Wingdings" panose="05000000000000000000" pitchFamily="2" charset="2"/>
              <a:buChar char="v"/>
            </a:pPr>
            <a:r>
              <a:rPr lang="en-US" sz="2000" dirty="0"/>
              <a:t>The Pivot Table compares data from various IDs and presents it in tables and charts so that the desired two or more data can be cleverly visualized and analyzed.</a:t>
            </a:r>
            <a:endParaRPr lang="en-IN" sz="2000" dirty="0"/>
          </a:p>
        </p:txBody>
      </p:sp>
    </p:spTree>
    <p:extLst>
      <p:ext uri="{BB962C8B-B14F-4D97-AF65-F5344CB8AC3E}">
        <p14:creationId xmlns:p14="http://schemas.microsoft.com/office/powerpoint/2010/main" val="2930681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statistics</a:t>
            </a:r>
          </a:p>
        </p:txBody>
      </p:sp>
      <p:sp>
        <p:nvSpPr>
          <p:cNvPr id="3" name="Content Placeholder 2"/>
          <p:cNvSpPr>
            <a:spLocks noGrp="1"/>
          </p:cNvSpPr>
          <p:nvPr>
            <p:ph idx="1"/>
          </p:nvPr>
        </p:nvSpPr>
        <p:spPr>
          <a:xfrm>
            <a:off x="818712" y="2222287"/>
            <a:ext cx="10554574" cy="4635713"/>
          </a:xfrm>
        </p:spPr>
        <p:txBody>
          <a:bodyPr>
            <a:noAutofit/>
          </a:bodyPr>
          <a:lstStyle/>
          <a:p>
            <a:pPr>
              <a:buFont typeface="Wingdings" panose="05000000000000000000" pitchFamily="2" charset="2"/>
              <a:buChar char="v"/>
            </a:pPr>
            <a:r>
              <a:rPr lang="en-US" sz="2800" dirty="0"/>
              <a:t>What is the total number of </a:t>
            </a:r>
            <a:r>
              <a:rPr lang="en-US" sz="2800" dirty="0" smtClean="0"/>
              <a:t>records</a:t>
            </a:r>
            <a:endParaRPr lang="en-US" sz="2800" dirty="0"/>
          </a:p>
          <a:p>
            <a:pPr marL="0" indent="0">
              <a:buNone/>
            </a:pPr>
            <a:r>
              <a:rPr lang="en-US" sz="2400" dirty="0" smtClean="0"/>
              <a:t>                          Using </a:t>
            </a:r>
            <a:r>
              <a:rPr lang="en-US" sz="2400" dirty="0"/>
              <a:t>the required query, a mono table is generated from the </a:t>
            </a:r>
            <a:r>
              <a:rPr lang="en-US" sz="2400" dirty="0" smtClean="0"/>
              <a:t>database. The </a:t>
            </a:r>
            <a:r>
              <a:rPr lang="en-US" sz="2400" dirty="0"/>
              <a:t>three unique studies of the graduates, including the proportion of account holders, greater income, and so on</a:t>
            </a:r>
            <a:r>
              <a:rPr lang="en-US" sz="2400" dirty="0" smtClean="0"/>
              <a:t>.</a:t>
            </a:r>
            <a:endParaRPr lang="en-US" sz="2400" dirty="0"/>
          </a:p>
          <a:p>
            <a:pPr>
              <a:buFont typeface="Wingdings" panose="05000000000000000000" pitchFamily="2" charset="2"/>
              <a:buChar char="v"/>
            </a:pPr>
            <a:r>
              <a:rPr lang="en-US" sz="2800" dirty="0"/>
              <a:t>Each field/column contains the data</a:t>
            </a:r>
            <a:r>
              <a:rPr lang="en-US" sz="2800" dirty="0" smtClean="0"/>
              <a:t>:</a:t>
            </a:r>
            <a:endParaRPr lang="en-US" sz="2800" dirty="0"/>
          </a:p>
          <a:p>
            <a:pPr lvl="1">
              <a:buFont typeface="Wingdings" panose="05000000000000000000" pitchFamily="2" charset="2"/>
              <a:buChar char="v"/>
            </a:pPr>
            <a:r>
              <a:rPr lang="en-US" sz="2400" dirty="0"/>
              <a:t>ID: </a:t>
            </a:r>
            <a:r>
              <a:rPr lang="en-US" sz="2000" dirty="0"/>
              <a:t>Age and experience, income and credit card, mean value of same-age group, income of personal loan customers, and so on. </a:t>
            </a:r>
            <a:endParaRPr lang="en-IN" sz="2400" dirty="0"/>
          </a:p>
        </p:txBody>
      </p:sp>
    </p:spTree>
    <p:extLst>
      <p:ext uri="{BB962C8B-B14F-4D97-AF65-F5344CB8AC3E}">
        <p14:creationId xmlns:p14="http://schemas.microsoft.com/office/powerpoint/2010/main" val="802194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1333</TotalTime>
  <Words>1615</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Century Gothic</vt:lpstr>
      <vt:lpstr>Wingdings</vt:lpstr>
      <vt:lpstr>Wingdings 2</vt:lpstr>
      <vt:lpstr>Quotable</vt:lpstr>
      <vt:lpstr>Finance Data Analysis</vt:lpstr>
      <vt:lpstr>Outline</vt:lpstr>
      <vt:lpstr>Scope </vt:lpstr>
      <vt:lpstr>Goals</vt:lpstr>
      <vt:lpstr>Data Description</vt:lpstr>
      <vt:lpstr>Data available in DB</vt:lpstr>
      <vt:lpstr>What that data is about? </vt:lpstr>
      <vt:lpstr>Schema, Tables and Column</vt:lpstr>
      <vt:lpstr>Basic statistics</vt:lpstr>
      <vt:lpstr>Requirements</vt:lpstr>
      <vt:lpstr>Preliminary Insights</vt:lpstr>
      <vt:lpstr>Core Insights</vt:lpstr>
      <vt:lpstr>Visualization of A/C holder &amp; Personal loan</vt:lpstr>
      <vt:lpstr>In a chart, the whole data is visualized.</vt:lpstr>
      <vt:lpstr>Specification, Hypotheses, Visualization</vt:lpstr>
      <vt:lpstr>Specification, Hypotheses, Visualization</vt:lpstr>
      <vt:lpstr>Comparison of ID</vt:lpstr>
      <vt:lpstr>Derived Insights</vt:lpstr>
      <vt:lpstr>Preliminary Insights (PI)</vt:lpstr>
      <vt:lpstr>Core Insights (CI)</vt:lpstr>
      <vt:lpstr>Performance trends</vt:lpstr>
      <vt:lpstr>Discussion</vt:lpstr>
      <vt:lpstr>Links to Code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dc:title>
  <dc:creator>Microsoft account</dc:creator>
  <cp:lastModifiedBy>Microsoft account</cp:lastModifiedBy>
  <cp:revision>44</cp:revision>
  <dcterms:created xsi:type="dcterms:W3CDTF">2022-03-07T15:17:44Z</dcterms:created>
  <dcterms:modified xsi:type="dcterms:W3CDTF">2022-03-12T02:58:10Z</dcterms:modified>
</cp:coreProperties>
</file>