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2" r:id="rId1"/>
  </p:sldMasterIdLst>
  <p:notesMasterIdLst>
    <p:notesMasterId r:id="rId32"/>
  </p:notesMasterIdLst>
  <p:sldIdLst>
    <p:sldId id="256" r:id="rId2"/>
    <p:sldId id="257" r:id="rId3"/>
    <p:sldId id="258" r:id="rId4"/>
    <p:sldId id="259" r:id="rId5"/>
    <p:sldId id="260" r:id="rId6"/>
    <p:sldId id="262" r:id="rId7"/>
    <p:sldId id="281" r:id="rId8"/>
    <p:sldId id="282" r:id="rId9"/>
    <p:sldId id="283" r:id="rId10"/>
    <p:sldId id="264" r:id="rId11"/>
    <p:sldId id="265" r:id="rId12"/>
    <p:sldId id="284" r:id="rId13"/>
    <p:sldId id="294" r:id="rId14"/>
    <p:sldId id="287" r:id="rId15"/>
    <p:sldId id="268" r:id="rId16"/>
    <p:sldId id="276" r:id="rId17"/>
    <p:sldId id="285" r:id="rId18"/>
    <p:sldId id="286" r:id="rId19"/>
    <p:sldId id="266" r:id="rId20"/>
    <p:sldId id="277" r:id="rId21"/>
    <p:sldId id="295" r:id="rId22"/>
    <p:sldId id="279" r:id="rId23"/>
    <p:sldId id="270" r:id="rId24"/>
    <p:sldId id="267" r:id="rId25"/>
    <p:sldId id="289" r:id="rId26"/>
    <p:sldId id="271" r:id="rId27"/>
    <p:sldId id="291" r:id="rId28"/>
    <p:sldId id="272" r:id="rId29"/>
    <p:sldId id="293"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6f31d5031795b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4"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1E17AF-B619-4D67-879D-204606B22712}" type="datetimeFigureOut">
              <a:rPr lang="en-IN" smtClean="0"/>
              <a:t>11-03-2022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0F3C84-C8F7-40C1-BD44-E1E0B86B5691}" type="slidenum">
              <a:rPr lang="en-IN" smtClean="0"/>
              <a:t>‹#›</a:t>
            </a:fld>
            <a:endParaRPr lang="en-IN"/>
          </a:p>
        </p:txBody>
      </p:sp>
    </p:spTree>
    <p:extLst>
      <p:ext uri="{BB962C8B-B14F-4D97-AF65-F5344CB8AC3E}">
        <p14:creationId xmlns:p14="http://schemas.microsoft.com/office/powerpoint/2010/main" val="3968508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20F3C84-C8F7-40C1-BD44-E1E0B86B5691}" type="slidenum">
              <a:rPr lang="en-IN" smtClean="0"/>
              <a:t>1</a:t>
            </a:fld>
            <a:endParaRPr lang="en-IN"/>
          </a:p>
        </p:txBody>
      </p:sp>
    </p:spTree>
    <p:extLst>
      <p:ext uri="{BB962C8B-B14F-4D97-AF65-F5344CB8AC3E}">
        <p14:creationId xmlns:p14="http://schemas.microsoft.com/office/powerpoint/2010/main" val="11678158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8148374-535F-41F5-A351-7B6519549AA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35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F89AA-CD24-45A2-9DA8-F7F31BD69AA0}"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148374-535F-41F5-A351-7B6519549AA1}" type="slidenum">
              <a:rPr lang="en-IN" smtClean="0"/>
              <a:t>‹#›</a:t>
            </a:fld>
            <a:endParaRPr lang="en-IN"/>
          </a:p>
        </p:txBody>
      </p:sp>
    </p:spTree>
    <p:extLst>
      <p:ext uri="{BB962C8B-B14F-4D97-AF65-F5344CB8AC3E}">
        <p14:creationId xmlns:p14="http://schemas.microsoft.com/office/powerpoint/2010/main" val="172330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156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5930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spTree>
    <p:extLst>
      <p:ext uri="{BB962C8B-B14F-4D97-AF65-F5344CB8AC3E}">
        <p14:creationId xmlns:p14="http://schemas.microsoft.com/office/powerpoint/2010/main" val="3095090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8307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501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260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259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spTree>
    <p:extLst>
      <p:ext uri="{BB962C8B-B14F-4D97-AF65-F5344CB8AC3E}">
        <p14:creationId xmlns:p14="http://schemas.microsoft.com/office/powerpoint/2010/main" val="414266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5F89AA-CD24-45A2-9DA8-F7F31BD69AA0}" type="datetimeFigureOut">
              <a:rPr lang="en-IN" smtClean="0"/>
              <a:t>11-03-2022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148374-535F-41F5-A351-7B6519549AA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4590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5F89AA-CD24-45A2-9DA8-F7F31BD69AA0}"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148374-535F-41F5-A351-7B6519549AA1}" type="slidenum">
              <a:rPr lang="en-IN" smtClean="0"/>
              <a:t>‹#›</a:t>
            </a:fld>
            <a:endParaRPr lang="en-IN"/>
          </a:p>
        </p:txBody>
      </p:sp>
    </p:spTree>
    <p:extLst>
      <p:ext uri="{BB962C8B-B14F-4D97-AF65-F5344CB8AC3E}">
        <p14:creationId xmlns:p14="http://schemas.microsoft.com/office/powerpoint/2010/main" val="264460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5F89AA-CD24-45A2-9DA8-F7F31BD69AA0}" type="datetimeFigureOut">
              <a:rPr lang="en-IN" smtClean="0"/>
              <a:t>11-03-2022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148374-535F-41F5-A351-7B6519549AA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3256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5F89AA-CD24-45A2-9DA8-F7F31BD69AA0}" type="datetimeFigureOut">
              <a:rPr lang="en-IN" smtClean="0"/>
              <a:t>11-03-2022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8148374-535F-41F5-A351-7B6519549AA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891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F89AA-CD24-45A2-9DA8-F7F31BD69AA0}" type="datetimeFigureOut">
              <a:rPr lang="en-IN" smtClean="0"/>
              <a:t>11-03-2022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8148374-535F-41F5-A351-7B6519549AA1}" type="slidenum">
              <a:rPr lang="en-IN" smtClean="0"/>
              <a:t>‹#›</a:t>
            </a:fld>
            <a:endParaRPr lang="en-IN"/>
          </a:p>
        </p:txBody>
      </p:sp>
    </p:spTree>
    <p:extLst>
      <p:ext uri="{BB962C8B-B14F-4D97-AF65-F5344CB8AC3E}">
        <p14:creationId xmlns:p14="http://schemas.microsoft.com/office/powerpoint/2010/main" val="1078784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F89AA-CD24-45A2-9DA8-F7F31BD69AA0}"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148374-535F-41F5-A351-7B6519549AA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725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5F89AA-CD24-45A2-9DA8-F7F31BD69AA0}" type="datetimeFigureOut">
              <a:rPr lang="en-IN" smtClean="0"/>
              <a:t>11-03-2022</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148374-535F-41F5-A351-7B6519549AA1}" type="slidenum">
              <a:rPr lang="en-IN" smtClean="0"/>
              <a:t>‹#›</a:t>
            </a:fld>
            <a:endParaRPr lang="en-IN"/>
          </a:p>
        </p:txBody>
      </p:sp>
    </p:spTree>
    <p:extLst>
      <p:ext uri="{BB962C8B-B14F-4D97-AF65-F5344CB8AC3E}">
        <p14:creationId xmlns:p14="http://schemas.microsoft.com/office/powerpoint/2010/main" val="662513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5F89AA-CD24-45A2-9DA8-F7F31BD69AA0}" type="datetimeFigureOut">
              <a:rPr lang="en-IN" smtClean="0"/>
              <a:t>11-03-2022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148374-535F-41F5-A351-7B6519549AA1}" type="slidenum">
              <a:rPr lang="en-IN" smtClean="0"/>
              <a:t>‹#›</a:t>
            </a:fld>
            <a:endParaRPr lang="en-IN"/>
          </a:p>
        </p:txBody>
      </p:sp>
    </p:spTree>
    <p:extLst>
      <p:ext uri="{BB962C8B-B14F-4D97-AF65-F5344CB8AC3E}">
        <p14:creationId xmlns:p14="http://schemas.microsoft.com/office/powerpoint/2010/main" val="3809863866"/>
      </p:ext>
    </p:extLst>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206" r:id="rId4"/>
    <p:sldLayoutId id="2147484207" r:id="rId5"/>
    <p:sldLayoutId id="2147484208" r:id="rId6"/>
    <p:sldLayoutId id="2147484209" r:id="rId7"/>
    <p:sldLayoutId id="2147484210" r:id="rId8"/>
    <p:sldLayoutId id="2147484211" r:id="rId9"/>
    <p:sldLayoutId id="2147484212" r:id="rId10"/>
    <p:sldLayoutId id="2147484213" r:id="rId11"/>
    <p:sldLayoutId id="2147484214" r:id="rId12"/>
    <p:sldLayoutId id="2147484215" r:id="rId13"/>
    <p:sldLayoutId id="2147484216" r:id="rId14"/>
    <p:sldLayoutId id="2147484217" r:id="rId15"/>
    <p:sldLayoutId id="2147484218" r:id="rId16"/>
    <p:sldLayoutId id="214748421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rive.google.com/file/d/11rMdXRv75t2Q9DMtYW3ckwoFGnPcPzSU/view?usp=sharing" TargetMode="External"/><Relationship Id="rId2" Type="http://schemas.openxmlformats.org/officeDocument/2006/relationships/hyperlink" Target="https://github.com/Raghav-kani/Data_Analysis-Projects/blob/main/SQL_IPL-Project/SQL%20Code.sql" TargetMode="External"/><Relationship Id="rId1" Type="http://schemas.openxmlformats.org/officeDocument/2006/relationships/slideLayout" Target="../slideLayouts/slideLayout2.xml"/><Relationship Id="rId4" Type="http://schemas.openxmlformats.org/officeDocument/2006/relationships/hyperlink" Target="https://drive.google.com/file/d/15tfU0FiFL0KOT7aZcfqrCZ9jjbAKnQVt/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515291"/>
            <a:ext cx="12192000" cy="2024743"/>
          </a:xfrm>
        </p:spPr>
        <p:txBody>
          <a:bodyPr/>
          <a:lstStyle/>
          <a:p>
            <a:r>
              <a:rPr lang="en-IN" sz="7200" dirty="0" smtClean="0"/>
              <a:t>IPL Sports Analytics</a:t>
            </a:r>
            <a:endParaRPr lang="en-IN" sz="7200" dirty="0"/>
          </a:p>
        </p:txBody>
      </p:sp>
      <p:sp>
        <p:nvSpPr>
          <p:cNvPr id="3" name="Subtitle 2"/>
          <p:cNvSpPr>
            <a:spLocks noGrp="1"/>
          </p:cNvSpPr>
          <p:nvPr>
            <p:ph type="subTitle" idx="1"/>
          </p:nvPr>
        </p:nvSpPr>
        <p:spPr/>
        <p:txBody>
          <a:bodyPr>
            <a:noAutofit/>
          </a:bodyPr>
          <a:lstStyle/>
          <a:p>
            <a:r>
              <a:rPr lang="en-IN" sz="3600" dirty="0" smtClean="0"/>
              <a:t>Raghav Kani K</a:t>
            </a:r>
          </a:p>
          <a:p>
            <a:r>
              <a:rPr lang="en-IN" sz="3600" dirty="0" smtClean="0"/>
              <a:t>October 2021</a:t>
            </a:r>
            <a:endParaRPr lang="en-IN" sz="3600" dirty="0"/>
          </a:p>
        </p:txBody>
      </p:sp>
    </p:spTree>
    <p:extLst>
      <p:ext uri="{BB962C8B-B14F-4D97-AF65-F5344CB8AC3E}">
        <p14:creationId xmlns:p14="http://schemas.microsoft.com/office/powerpoint/2010/main" val="336004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dirty="0" smtClean="0"/>
              <a:t>Requirements</a:t>
            </a:r>
            <a:endParaRPr lang="en-IN" sz="7200"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8480449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t>Preliminary Insights</a:t>
            </a:r>
            <a:endParaRPr lang="en-IN" sz="6600" dirty="0"/>
          </a:p>
        </p:txBody>
      </p:sp>
      <p:sp>
        <p:nvSpPr>
          <p:cNvPr id="3" name="Content Placeholder 2"/>
          <p:cNvSpPr>
            <a:spLocks noGrp="1"/>
          </p:cNvSpPr>
          <p:nvPr>
            <p:ph idx="1"/>
          </p:nvPr>
        </p:nvSpPr>
        <p:spPr/>
        <p:txBody>
          <a:bodyPr>
            <a:normAutofit fontScale="70000" lnSpcReduction="20000"/>
          </a:bodyPr>
          <a:lstStyle/>
          <a:p>
            <a:r>
              <a:rPr lang="en-IN" dirty="0" smtClean="0"/>
              <a:t>Specification, hypotheses, Visualization. </a:t>
            </a:r>
          </a:p>
          <a:p>
            <a:r>
              <a:rPr lang="en-IN" dirty="0" smtClean="0"/>
              <a:t>Different player types: Batsman, Bowler, Wicket-keeper, Umpires, etc.</a:t>
            </a:r>
          </a:p>
          <a:p>
            <a:r>
              <a:rPr lang="en-IN" dirty="0" smtClean="0"/>
              <a:t>Venue related.</a:t>
            </a:r>
          </a:p>
          <a:p>
            <a:r>
              <a:rPr lang="en-IN" dirty="0" smtClean="0"/>
              <a:t>Year related. </a:t>
            </a:r>
          </a:p>
          <a:p>
            <a:pPr lvl="0"/>
            <a:r>
              <a:rPr lang="en-IN" dirty="0"/>
              <a:t>How many players fall into each category and years?</a:t>
            </a:r>
            <a:endParaRPr lang="en-IN" sz="2000" dirty="0"/>
          </a:p>
          <a:p>
            <a:pPr lvl="1"/>
            <a:r>
              <a:rPr lang="en-IN" dirty="0"/>
              <a:t>Batsman, Bowler, </a:t>
            </a:r>
            <a:r>
              <a:rPr lang="en-IN" dirty="0" smtClean="0"/>
              <a:t>Venue.</a:t>
            </a:r>
            <a:endParaRPr lang="en-IN" sz="1800" dirty="0"/>
          </a:p>
          <a:p>
            <a:pPr lvl="1"/>
            <a:r>
              <a:rPr lang="en-IN" dirty="0" smtClean="0"/>
              <a:t>2018-2020.</a:t>
            </a:r>
          </a:p>
          <a:p>
            <a:r>
              <a:rPr lang="en-US" dirty="0" smtClean="0"/>
              <a:t>Each </a:t>
            </a:r>
            <a:r>
              <a:rPr lang="en-US" dirty="0"/>
              <a:t>team's total number of 6s and 4s in each venue. </a:t>
            </a:r>
            <a:endParaRPr lang="en-US" dirty="0" smtClean="0"/>
          </a:p>
          <a:p>
            <a:r>
              <a:rPr lang="en-IN" dirty="0" smtClean="0"/>
              <a:t>Visualization: </a:t>
            </a:r>
            <a:endParaRPr lang="en-IN" dirty="0"/>
          </a:p>
          <a:p>
            <a:pPr lvl="1"/>
            <a:r>
              <a:rPr lang="en-US" dirty="0"/>
              <a:t>produced a chart displaying each player's performance in each </a:t>
            </a:r>
            <a:r>
              <a:rPr lang="en-US" dirty="0" smtClean="0"/>
              <a:t>category. </a:t>
            </a:r>
            <a:endParaRPr lang="en-IN" dirty="0" smtClean="0"/>
          </a:p>
        </p:txBody>
      </p:sp>
    </p:spTree>
    <p:extLst>
      <p:ext uri="{BB962C8B-B14F-4D97-AF65-F5344CB8AC3E}">
        <p14:creationId xmlns:p14="http://schemas.microsoft.com/office/powerpoint/2010/main" val="338330347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36914"/>
            <a:ext cx="9601196" cy="849085"/>
          </a:xfrm>
        </p:spPr>
        <p:txBody>
          <a:bodyPr>
            <a:normAutofit fontScale="90000"/>
          </a:bodyPr>
          <a:lstStyle/>
          <a:p>
            <a:r>
              <a:rPr lang="en-IN" sz="7300" dirty="0" smtClean="0"/>
              <a:t>Core Insights</a:t>
            </a:r>
            <a:r>
              <a:rPr lang="en-IN" dirty="0"/>
              <a:t/>
            </a:r>
            <a:br>
              <a:rPr lang="en-IN" dirty="0"/>
            </a:br>
            <a:endParaRPr lang="en-IN" dirty="0"/>
          </a:p>
        </p:txBody>
      </p:sp>
      <p:sp>
        <p:nvSpPr>
          <p:cNvPr id="3" name="Content Placeholder 2"/>
          <p:cNvSpPr>
            <a:spLocks noGrp="1"/>
          </p:cNvSpPr>
          <p:nvPr>
            <p:ph idx="1"/>
          </p:nvPr>
        </p:nvSpPr>
        <p:spPr>
          <a:xfrm>
            <a:off x="849086" y="2556932"/>
            <a:ext cx="10047511" cy="3334418"/>
          </a:xfrm>
        </p:spPr>
        <p:txBody>
          <a:bodyPr>
            <a:normAutofit/>
          </a:bodyPr>
          <a:lstStyle/>
          <a:p>
            <a:pPr lvl="1">
              <a:buFont typeface="Arial" panose="020B0604020202020204" pitchFamily="34" charset="0"/>
              <a:buChar char="•"/>
            </a:pPr>
            <a:r>
              <a:rPr lang="en-IN" dirty="0" smtClean="0"/>
              <a:t>Each </a:t>
            </a:r>
            <a:r>
              <a:rPr lang="en-IN" dirty="0"/>
              <a:t>player is divided into categories in this project, such as batsman (total runs, strike rate, economy, etc.), bowler (number of balls, number of wickets, etc.), and venue </a:t>
            </a:r>
            <a:r>
              <a:rPr lang="en-IN" dirty="0" smtClean="0"/>
              <a:t>(</a:t>
            </a:r>
            <a:r>
              <a:rPr lang="en-IN" dirty="0"/>
              <a:t>Team 1, Team 2, etc.). These are the data that the data </a:t>
            </a:r>
            <a:r>
              <a:rPr lang="en-IN" dirty="0" smtClean="0"/>
              <a:t>produces.</a:t>
            </a:r>
            <a:endParaRPr lang="en-IN" dirty="0"/>
          </a:p>
          <a:p>
            <a:pPr lvl="1">
              <a:buFont typeface="Arial" panose="020B0604020202020204" pitchFamily="34" charset="0"/>
              <a:buChar char="•"/>
            </a:pPr>
            <a:r>
              <a:rPr lang="en-IN" dirty="0" smtClean="0"/>
              <a:t>The </a:t>
            </a:r>
            <a:r>
              <a:rPr lang="en-IN" dirty="0"/>
              <a:t>project's hypotheses are to </a:t>
            </a:r>
            <a:r>
              <a:rPr lang="en-IN" dirty="0" smtClean="0"/>
              <a:t>analyse </a:t>
            </a:r>
            <a:r>
              <a:rPr lang="en-IN" dirty="0"/>
              <a:t>each player's performance based on their previous performance</a:t>
            </a:r>
            <a:r>
              <a:rPr lang="en-IN" dirty="0" smtClean="0"/>
              <a:t>.</a:t>
            </a:r>
            <a:endParaRPr lang="en-IN" dirty="0"/>
          </a:p>
          <a:p>
            <a:pPr lvl="1"/>
            <a:r>
              <a:rPr lang="en-IN" dirty="0"/>
              <a:t>The Representation 'Table' (Rows and Columns) and 'Chart' (Column Chart, Line Chart, Pie Chart, Doughnut Chart, Bar Chart, Area Chart, etc.) are two of the most common ways to visualise data in MS Excel. The 'Pivot Table' is used to compare two sets of data and display the results in tables and charts.</a:t>
            </a:r>
          </a:p>
          <a:p>
            <a:endParaRPr lang="en-IN" dirty="0"/>
          </a:p>
        </p:txBody>
      </p:sp>
    </p:spTree>
    <p:extLst>
      <p:ext uri="{BB962C8B-B14F-4D97-AF65-F5344CB8AC3E}">
        <p14:creationId xmlns:p14="http://schemas.microsoft.com/office/powerpoint/2010/main" val="106699041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6000" dirty="0"/>
              <a:t>Specification, Hypotheses, Visualization</a:t>
            </a:r>
          </a:p>
        </p:txBody>
      </p:sp>
      <p:sp>
        <p:nvSpPr>
          <p:cNvPr id="3" name="Text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837511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1436914"/>
            <a:ext cx="9601196" cy="849085"/>
          </a:xfrm>
        </p:spPr>
        <p:txBody>
          <a:bodyPr>
            <a:normAutofit fontScale="90000"/>
          </a:bodyPr>
          <a:lstStyle/>
          <a:p>
            <a:r>
              <a:rPr lang="en-IN" sz="5300" dirty="0"/>
              <a:t>Specification, </a:t>
            </a:r>
            <a:r>
              <a:rPr lang="en-IN" sz="5300" dirty="0" smtClean="0"/>
              <a:t>Hypotheses and Visualization </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US" sz="2400" dirty="0"/>
              <a:t>The project's 'Sports Analytics' specification is to assess individual player performance and create separate statistics based on different </a:t>
            </a:r>
            <a:r>
              <a:rPr lang="en-US" sz="2400" dirty="0" smtClean="0"/>
              <a:t>categories. Other </a:t>
            </a:r>
            <a:r>
              <a:rPr lang="en-US" sz="2400" dirty="0"/>
              <a:t>players evaluate and compare the statistics of each participant. </a:t>
            </a:r>
            <a:endParaRPr lang="en-US" sz="2400" dirty="0" smtClean="0"/>
          </a:p>
          <a:p>
            <a:r>
              <a:rPr lang="en-US" sz="2400" dirty="0"/>
              <a:t>Between each Batsman, Bowler, and so on are the hypotheses of the </a:t>
            </a:r>
            <a:r>
              <a:rPr lang="en-US" sz="2400" dirty="0" smtClean="0"/>
              <a:t>analysis. Compare </a:t>
            </a:r>
            <a:r>
              <a:rPr lang="en-US" sz="2400" dirty="0"/>
              <a:t>the performance of two batsmen, two bowlers, or more </a:t>
            </a:r>
            <a:r>
              <a:rPr lang="en-US" sz="2400" dirty="0" smtClean="0"/>
              <a:t>players. Using </a:t>
            </a:r>
            <a:r>
              <a:rPr lang="en-US" sz="2400" dirty="0"/>
              <a:t>multiple searches, we can evaluate and compare data and get separate results. </a:t>
            </a:r>
            <a:endParaRPr lang="en-US" sz="2400" dirty="0" smtClean="0"/>
          </a:p>
          <a:p>
            <a:r>
              <a:rPr lang="en-US" sz="2400" dirty="0"/>
              <a:t>Visualization is the next stage following analysis, and we </a:t>
            </a:r>
            <a:r>
              <a:rPr lang="en-US" sz="2400" dirty="0" smtClean="0"/>
              <a:t>utilize </a:t>
            </a:r>
            <a:r>
              <a:rPr lang="en-US" sz="2400" dirty="0"/>
              <a:t>MS Excel to see the analyzed data in a table and chart.</a:t>
            </a:r>
          </a:p>
          <a:p>
            <a:r>
              <a:rPr lang="en-US" sz="2400" dirty="0"/>
              <a:t>The 'Pivot Table' primarily assists us in viewing and comparing the derived data.</a:t>
            </a:r>
            <a:endParaRPr lang="en-US" sz="2400" dirty="0" smtClean="0"/>
          </a:p>
          <a:p>
            <a:endParaRPr lang="en-US" sz="2400" dirty="0" smtClean="0"/>
          </a:p>
          <a:p>
            <a:endParaRPr lang="en-IN" sz="2400" dirty="0"/>
          </a:p>
        </p:txBody>
      </p:sp>
    </p:spTree>
    <p:extLst>
      <p:ext uri="{BB962C8B-B14F-4D97-AF65-F5344CB8AC3E}">
        <p14:creationId xmlns:p14="http://schemas.microsoft.com/office/powerpoint/2010/main" val="66074044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7200" dirty="0" smtClean="0"/>
              <a:t>Design</a:t>
            </a:r>
            <a:r>
              <a:rPr lang="en-IN" dirty="0" smtClean="0"/>
              <a:t> </a:t>
            </a:r>
            <a:endParaRPr lang="en-IN" dirty="0"/>
          </a:p>
        </p:txBody>
      </p:sp>
      <p:sp>
        <p:nvSpPr>
          <p:cNvPr id="3" name="Text Placeholder 2"/>
          <p:cNvSpPr>
            <a:spLocks noGrp="1"/>
          </p:cNvSpPr>
          <p:nvPr>
            <p:ph type="body" idx="1"/>
          </p:nvPr>
        </p:nvSpPr>
        <p:spPr/>
        <p:txBody>
          <a:bodyPr>
            <a:normAutofit/>
          </a:bodyPr>
          <a:lstStyle/>
          <a:p>
            <a:r>
              <a:rPr lang="en-IN" sz="2800" dirty="0" smtClean="0"/>
              <a:t>Code Perspective</a:t>
            </a:r>
            <a:endParaRPr lang="en-IN" sz="2800" dirty="0"/>
          </a:p>
        </p:txBody>
      </p:sp>
    </p:spTree>
    <p:extLst>
      <p:ext uri="{BB962C8B-B14F-4D97-AF65-F5344CB8AC3E}">
        <p14:creationId xmlns:p14="http://schemas.microsoft.com/office/powerpoint/2010/main" val="904522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Performance Indicators of Batsman </a:t>
            </a:r>
            <a:endParaRPr lang="en-IN" sz="4800" dirty="0"/>
          </a:p>
        </p:txBody>
      </p:sp>
      <p:sp>
        <p:nvSpPr>
          <p:cNvPr id="3" name="Content Placeholder 2"/>
          <p:cNvSpPr>
            <a:spLocks noGrp="1"/>
          </p:cNvSpPr>
          <p:nvPr>
            <p:ph idx="1"/>
          </p:nvPr>
        </p:nvSpPr>
        <p:spPr/>
        <p:txBody>
          <a:bodyPr>
            <a:normAutofit fontScale="77500" lnSpcReduction="20000"/>
          </a:bodyPr>
          <a:lstStyle/>
          <a:p>
            <a:r>
              <a:rPr lang="en-IN" sz="4100" b="1" dirty="0" smtClean="0"/>
              <a:t>Batsman</a:t>
            </a:r>
            <a:r>
              <a:rPr lang="en-IN" dirty="0" smtClean="0"/>
              <a:t> </a:t>
            </a:r>
          </a:p>
          <a:p>
            <a:pPr lvl="1"/>
            <a:r>
              <a:rPr lang="en-US" sz="2800" dirty="0"/>
              <a:t>Last three years' strike </a:t>
            </a:r>
            <a:r>
              <a:rPr lang="en-US" sz="2800" dirty="0" smtClean="0"/>
              <a:t>rate. </a:t>
            </a:r>
            <a:endParaRPr lang="en-US" sz="2800" dirty="0"/>
          </a:p>
          <a:p>
            <a:pPr lvl="1"/>
            <a:r>
              <a:rPr lang="en-US" sz="2800" dirty="0"/>
              <a:t>In the previous three years, the number of fours has increased significantly</a:t>
            </a:r>
            <a:r>
              <a:rPr lang="en-US" sz="2800" dirty="0" smtClean="0"/>
              <a:t>.</a:t>
            </a:r>
            <a:endParaRPr lang="en-US" sz="2800" dirty="0"/>
          </a:p>
          <a:p>
            <a:pPr lvl="1"/>
            <a:r>
              <a:rPr lang="en-US" sz="2800" dirty="0"/>
              <a:t>In the previous three years, the number of sixes has increased dramatically</a:t>
            </a:r>
            <a:r>
              <a:rPr lang="en-US" sz="2800" dirty="0" smtClean="0"/>
              <a:t>.</a:t>
            </a:r>
          </a:p>
          <a:p>
            <a:pPr lvl="1"/>
            <a:r>
              <a:rPr lang="en-US" sz="2800" dirty="0"/>
              <a:t>Total over </a:t>
            </a:r>
            <a:r>
              <a:rPr lang="en-US" sz="2800" dirty="0" smtClean="0"/>
              <a:t>faced by batsman.</a:t>
            </a:r>
            <a:endParaRPr lang="en-US" sz="2800" dirty="0"/>
          </a:p>
          <a:p>
            <a:pPr lvl="1"/>
            <a:r>
              <a:rPr lang="en-US" sz="2800" dirty="0"/>
              <a:t>Economy of each player.  </a:t>
            </a:r>
          </a:p>
          <a:p>
            <a:pPr lvl="1"/>
            <a:r>
              <a:rPr lang="en-US" sz="2800" dirty="0"/>
              <a:t>Total balls left</a:t>
            </a:r>
            <a:r>
              <a:rPr lang="en-US" dirty="0"/>
              <a:t>.</a:t>
            </a:r>
            <a:endParaRPr lang="en-IN" dirty="0" smtClean="0"/>
          </a:p>
        </p:txBody>
      </p:sp>
    </p:spTree>
    <p:extLst>
      <p:ext uri="{BB962C8B-B14F-4D97-AF65-F5344CB8AC3E}">
        <p14:creationId xmlns:p14="http://schemas.microsoft.com/office/powerpoint/2010/main" val="2903659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t>Performance </a:t>
            </a:r>
            <a:r>
              <a:rPr lang="en-IN" sz="5400" dirty="0" smtClean="0"/>
              <a:t>Indicators of Bowler </a:t>
            </a:r>
            <a:endParaRPr lang="en-IN" sz="5400" dirty="0"/>
          </a:p>
        </p:txBody>
      </p:sp>
      <p:sp>
        <p:nvSpPr>
          <p:cNvPr id="3" name="Content Placeholder 2"/>
          <p:cNvSpPr>
            <a:spLocks noGrp="1"/>
          </p:cNvSpPr>
          <p:nvPr>
            <p:ph idx="1"/>
          </p:nvPr>
        </p:nvSpPr>
        <p:spPr/>
        <p:txBody>
          <a:bodyPr>
            <a:noAutofit/>
          </a:bodyPr>
          <a:lstStyle/>
          <a:p>
            <a:pPr lvl="0"/>
            <a:r>
              <a:rPr lang="en-IN" sz="3200" b="1" dirty="0" smtClean="0"/>
              <a:t>Bowler</a:t>
            </a:r>
          </a:p>
          <a:p>
            <a:pPr lvl="1"/>
            <a:r>
              <a:rPr lang="en-US" dirty="0"/>
              <a:t>In the last three years, the total number of wickets has varied</a:t>
            </a:r>
            <a:r>
              <a:rPr lang="en-US" dirty="0" smtClean="0"/>
              <a:t>.</a:t>
            </a:r>
            <a:endParaRPr lang="en-US" dirty="0"/>
          </a:p>
          <a:p>
            <a:pPr lvl="1"/>
            <a:r>
              <a:rPr lang="en-US" dirty="0"/>
              <a:t>The number of overs bowled by the bowler</a:t>
            </a:r>
            <a:r>
              <a:rPr lang="en-US" dirty="0" smtClean="0"/>
              <a:t>.</a:t>
            </a:r>
            <a:endParaRPr lang="en-US" dirty="0"/>
          </a:p>
          <a:p>
            <a:pPr lvl="1"/>
            <a:r>
              <a:rPr lang="en-US" dirty="0"/>
              <a:t>The bowler's total runs are given</a:t>
            </a:r>
            <a:r>
              <a:rPr lang="en-US" dirty="0" smtClean="0"/>
              <a:t>.</a:t>
            </a:r>
            <a:endParaRPr lang="en-US" dirty="0"/>
          </a:p>
          <a:p>
            <a:pPr lvl="1"/>
            <a:r>
              <a:rPr lang="en-US" dirty="0"/>
              <a:t>Calculating the number of wickets in various venues</a:t>
            </a:r>
            <a:r>
              <a:rPr lang="en-US" dirty="0" smtClean="0"/>
              <a:t>.</a:t>
            </a:r>
            <a:endParaRPr lang="en-US" dirty="0"/>
          </a:p>
          <a:p>
            <a:pPr lvl="1"/>
            <a:r>
              <a:rPr lang="en-US" dirty="0"/>
              <a:t>The entire match was played</a:t>
            </a:r>
            <a:r>
              <a:rPr lang="en-US" dirty="0" smtClean="0"/>
              <a:t>.</a:t>
            </a:r>
            <a:endParaRPr lang="en-US" dirty="0"/>
          </a:p>
          <a:p>
            <a:pPr lvl="1"/>
            <a:r>
              <a:rPr lang="en-US" dirty="0"/>
              <a:t>Each bowler's total number of maidens</a:t>
            </a:r>
            <a:r>
              <a:rPr lang="en-US" dirty="0" smtClean="0"/>
              <a:t>.</a:t>
            </a:r>
            <a:endParaRPr lang="en-US" dirty="0"/>
          </a:p>
          <a:p>
            <a:pPr lvl="1"/>
            <a:r>
              <a:rPr lang="en-US" dirty="0"/>
              <a:t>Each bowler's economy rate. </a:t>
            </a:r>
            <a:endParaRPr lang="en-IN" dirty="0" smtClean="0"/>
          </a:p>
          <a:p>
            <a:pPr lvl="1"/>
            <a:endParaRPr lang="en-IN" sz="2000" b="1" dirty="0" smtClean="0"/>
          </a:p>
        </p:txBody>
      </p:sp>
    </p:spTree>
    <p:extLst>
      <p:ext uri="{BB962C8B-B14F-4D97-AF65-F5344CB8AC3E}">
        <p14:creationId xmlns:p14="http://schemas.microsoft.com/office/powerpoint/2010/main" val="40556810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t>Performance Indicators </a:t>
            </a:r>
            <a:r>
              <a:rPr lang="en-IN" sz="5400" dirty="0" smtClean="0"/>
              <a:t>of Venue</a:t>
            </a:r>
            <a:endParaRPr lang="en-IN" sz="5400" dirty="0"/>
          </a:p>
        </p:txBody>
      </p:sp>
      <p:sp>
        <p:nvSpPr>
          <p:cNvPr id="3" name="Content Placeholder 2"/>
          <p:cNvSpPr>
            <a:spLocks noGrp="1"/>
          </p:cNvSpPr>
          <p:nvPr>
            <p:ph idx="1"/>
          </p:nvPr>
        </p:nvSpPr>
        <p:spPr>
          <a:xfrm>
            <a:off x="629194" y="2455817"/>
            <a:ext cx="10515600" cy="3931919"/>
          </a:xfrm>
        </p:spPr>
        <p:txBody>
          <a:bodyPr>
            <a:noAutofit/>
          </a:bodyPr>
          <a:lstStyle/>
          <a:p>
            <a:pPr lvl="0"/>
            <a:r>
              <a:rPr lang="en-IN" sz="3200" b="1" dirty="0" smtClean="0"/>
              <a:t>Venue</a:t>
            </a:r>
            <a:r>
              <a:rPr lang="en-IN" sz="3200" b="1" u="sng" dirty="0" smtClean="0"/>
              <a:t> </a:t>
            </a:r>
          </a:p>
          <a:p>
            <a:pPr lvl="1"/>
            <a:r>
              <a:rPr lang="en-US" sz="2800" dirty="0"/>
              <a:t>Team 1 </a:t>
            </a:r>
            <a:endParaRPr lang="en-US" sz="2800" dirty="0" smtClean="0"/>
          </a:p>
          <a:p>
            <a:pPr lvl="1"/>
            <a:r>
              <a:rPr lang="en-US" sz="2800" dirty="0" smtClean="0"/>
              <a:t>Team </a:t>
            </a:r>
            <a:r>
              <a:rPr lang="en-US" sz="2800" dirty="0"/>
              <a:t>2 </a:t>
            </a:r>
            <a:endParaRPr lang="en-US" sz="2800" dirty="0" smtClean="0"/>
          </a:p>
          <a:p>
            <a:pPr lvl="1"/>
            <a:r>
              <a:rPr lang="en-US" sz="2800" dirty="0" smtClean="0"/>
              <a:t>Total </a:t>
            </a:r>
            <a:r>
              <a:rPr lang="en-US" sz="2800" dirty="0"/>
              <a:t>number of runs at each venue</a:t>
            </a:r>
            <a:r>
              <a:rPr lang="en-US" sz="2800" dirty="0" smtClean="0"/>
              <a:t>.</a:t>
            </a:r>
            <a:endParaRPr lang="en-US" sz="2800" dirty="0"/>
          </a:p>
          <a:p>
            <a:pPr lvl="1"/>
            <a:r>
              <a:rPr lang="en-US" sz="2800" dirty="0"/>
              <a:t>Each venue has a certain number of 4's</a:t>
            </a:r>
            <a:r>
              <a:rPr lang="en-US" sz="2800" dirty="0" smtClean="0"/>
              <a:t>.</a:t>
            </a:r>
            <a:endParaRPr lang="en-US" sz="2800" dirty="0"/>
          </a:p>
          <a:p>
            <a:pPr lvl="1"/>
            <a:r>
              <a:rPr lang="en-US" sz="2800" dirty="0"/>
              <a:t>Each venue has a certain number of 6's. </a:t>
            </a:r>
            <a:endParaRPr lang="en-US" sz="2800" dirty="0" smtClean="0"/>
          </a:p>
          <a:p>
            <a:pPr lvl="1"/>
            <a:endParaRPr lang="en-IN" sz="2000" u="sng" dirty="0"/>
          </a:p>
          <a:p>
            <a:pPr lvl="0"/>
            <a:endParaRPr lang="en-IN" sz="2400" u="sng" dirty="0"/>
          </a:p>
        </p:txBody>
      </p:sp>
    </p:spTree>
    <p:extLst>
      <p:ext uri="{BB962C8B-B14F-4D97-AF65-F5344CB8AC3E}">
        <p14:creationId xmlns:p14="http://schemas.microsoft.com/office/powerpoint/2010/main" val="29808999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t>Core Insights</a:t>
            </a:r>
            <a:endParaRPr lang="en-IN" sz="6600" dirty="0"/>
          </a:p>
        </p:txBody>
      </p:sp>
      <p:sp>
        <p:nvSpPr>
          <p:cNvPr id="3" name="Content Placeholder 2"/>
          <p:cNvSpPr>
            <a:spLocks noGrp="1"/>
          </p:cNvSpPr>
          <p:nvPr>
            <p:ph idx="1"/>
          </p:nvPr>
        </p:nvSpPr>
        <p:spPr/>
        <p:txBody>
          <a:bodyPr>
            <a:normAutofit fontScale="25000" lnSpcReduction="20000"/>
          </a:bodyPr>
          <a:lstStyle/>
          <a:p>
            <a:r>
              <a:rPr lang="en-IN" sz="6400" dirty="0" smtClean="0"/>
              <a:t>Specification, questions/hypotheses, Visualization. </a:t>
            </a:r>
            <a:endParaRPr lang="en-IN" sz="6400" dirty="0"/>
          </a:p>
          <a:p>
            <a:r>
              <a:rPr lang="en-IN" sz="6400" dirty="0" smtClean="0"/>
              <a:t>Compare batsmen, bowlers, captains and teams. </a:t>
            </a:r>
          </a:p>
          <a:p>
            <a:pPr lvl="1"/>
            <a:r>
              <a:rPr lang="en-IN" sz="6400" b="1" dirty="0" smtClean="0"/>
              <a:t>Example</a:t>
            </a:r>
            <a:r>
              <a:rPr lang="en-IN" sz="6400" dirty="0" smtClean="0"/>
              <a:t>: </a:t>
            </a:r>
            <a:r>
              <a:rPr lang="en-US" sz="6400" dirty="0"/>
              <a:t>Data table with the following information for any two </a:t>
            </a:r>
            <a:r>
              <a:rPr lang="en-US" sz="6400" dirty="0" smtClean="0"/>
              <a:t>batsmen</a:t>
            </a:r>
            <a:endParaRPr lang="en-US" sz="6400" dirty="0"/>
          </a:p>
          <a:p>
            <a:pPr lvl="2"/>
            <a:r>
              <a:rPr lang="en-US" sz="6400" dirty="0" smtClean="0"/>
              <a:t>Total </a:t>
            </a:r>
            <a:r>
              <a:rPr lang="en-US" sz="6400" dirty="0"/>
              <a:t>runs </a:t>
            </a:r>
            <a:r>
              <a:rPr lang="en-US" sz="6400" dirty="0" smtClean="0"/>
              <a:t>scored </a:t>
            </a:r>
            <a:r>
              <a:rPr lang="en-US" sz="6400" dirty="0"/>
              <a:t>in each </a:t>
            </a:r>
            <a:r>
              <a:rPr lang="en-US" sz="6400" dirty="0" smtClean="0"/>
              <a:t>year</a:t>
            </a:r>
            <a:endParaRPr lang="en-US" sz="6400" dirty="0"/>
          </a:p>
          <a:p>
            <a:pPr lvl="2"/>
            <a:r>
              <a:rPr lang="en-US" sz="6400" dirty="0"/>
              <a:t>Batsman economy </a:t>
            </a:r>
            <a:endParaRPr lang="en-US" sz="6400" dirty="0" smtClean="0"/>
          </a:p>
          <a:p>
            <a:pPr lvl="2"/>
            <a:r>
              <a:rPr lang="en-US" sz="6400" dirty="0" smtClean="0"/>
              <a:t>Batsman average </a:t>
            </a:r>
            <a:endParaRPr lang="en-US" sz="6400" dirty="0"/>
          </a:p>
          <a:p>
            <a:pPr lvl="2"/>
            <a:r>
              <a:rPr lang="en-US" sz="6400" dirty="0"/>
              <a:t>Total number of 6s and </a:t>
            </a:r>
            <a:r>
              <a:rPr lang="en-US" sz="6400" dirty="0" smtClean="0"/>
              <a:t>4s</a:t>
            </a:r>
            <a:endParaRPr lang="en-IN" sz="6400" dirty="0" smtClean="0"/>
          </a:p>
          <a:p>
            <a:pPr marL="228600" lvl="2">
              <a:spcBef>
                <a:spcPts val="1000"/>
              </a:spcBef>
            </a:pPr>
            <a:r>
              <a:rPr lang="en-IN" sz="6400" dirty="0" smtClean="0"/>
              <a:t>Helps </a:t>
            </a:r>
            <a:r>
              <a:rPr lang="en-IN" sz="6400" dirty="0"/>
              <a:t>to answers questions such as: which batsman is better (based on chosen performance indicators) over last 3 seasons (e.g., </a:t>
            </a:r>
            <a:r>
              <a:rPr lang="en-IN" sz="6400" dirty="0" smtClean="0"/>
              <a:t>2018-20).</a:t>
            </a:r>
          </a:p>
          <a:p>
            <a:pPr marL="228600" lvl="2">
              <a:spcBef>
                <a:spcPts val="1000"/>
              </a:spcBef>
            </a:pPr>
            <a:r>
              <a:rPr lang="en-US" sz="6400" dirty="0"/>
              <a:t>The project's concept is to compare individual player performance using a correct table that is derived using proper command and visualized using a chart from the table (2018-20</a:t>
            </a:r>
            <a:r>
              <a:rPr lang="en-US" sz="6400" dirty="0" smtClean="0"/>
              <a:t>).</a:t>
            </a:r>
            <a:endParaRPr lang="en-IN" sz="6400" dirty="0"/>
          </a:p>
          <a:p>
            <a:endParaRPr lang="en-IN" dirty="0" smtClean="0"/>
          </a:p>
        </p:txBody>
      </p:sp>
    </p:spTree>
    <p:extLst>
      <p:ext uri="{BB962C8B-B14F-4D97-AF65-F5344CB8AC3E}">
        <p14:creationId xmlns:p14="http://schemas.microsoft.com/office/powerpoint/2010/main" val="33996782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smtClean="0"/>
              <a:t>Outline</a:t>
            </a:r>
            <a:endParaRPr lang="en-IN" sz="6000" dirty="0"/>
          </a:p>
        </p:txBody>
      </p:sp>
      <p:sp>
        <p:nvSpPr>
          <p:cNvPr id="3" name="Content Placeholder 2"/>
          <p:cNvSpPr>
            <a:spLocks noGrp="1"/>
          </p:cNvSpPr>
          <p:nvPr>
            <p:ph idx="1"/>
          </p:nvPr>
        </p:nvSpPr>
        <p:spPr>
          <a:xfrm>
            <a:off x="1295401" y="2556931"/>
            <a:ext cx="9601196" cy="3791617"/>
          </a:xfrm>
        </p:spPr>
        <p:txBody>
          <a:bodyPr>
            <a:noAutofit/>
          </a:bodyPr>
          <a:lstStyle/>
          <a:p>
            <a:r>
              <a:rPr lang="en-IN" sz="1300" b="1" dirty="0" smtClean="0">
                <a:latin typeface="Calibri" panose="020F0502020204030204" pitchFamily="34" charset="0"/>
                <a:cs typeface="Calibri" panose="020F0502020204030204" pitchFamily="34" charset="0"/>
              </a:rPr>
              <a:t>Scope and Goals </a:t>
            </a:r>
          </a:p>
          <a:p>
            <a:r>
              <a:rPr lang="en-IN" sz="1300" b="1" dirty="0" smtClean="0">
                <a:latin typeface="Calibri" panose="020F0502020204030204" pitchFamily="34" charset="0"/>
                <a:cs typeface="Calibri" panose="020F0502020204030204" pitchFamily="34" charset="0"/>
              </a:rPr>
              <a:t>Data Description</a:t>
            </a:r>
          </a:p>
          <a:p>
            <a:r>
              <a:rPr lang="en-IN" sz="1300" b="1" dirty="0" smtClean="0">
                <a:latin typeface="Calibri" panose="020F0502020204030204" pitchFamily="34" charset="0"/>
                <a:cs typeface="Calibri" panose="020F0502020204030204" pitchFamily="34" charset="0"/>
              </a:rPr>
              <a:t>Requirements</a:t>
            </a:r>
          </a:p>
          <a:p>
            <a:r>
              <a:rPr lang="en-IN" sz="1300" b="1" dirty="0">
                <a:latin typeface="Calibri" panose="020F0502020204030204" pitchFamily="34" charset="0"/>
                <a:cs typeface="Calibri" panose="020F0502020204030204" pitchFamily="34" charset="0"/>
              </a:rPr>
              <a:t>Specification, Hypotheses, </a:t>
            </a:r>
            <a:r>
              <a:rPr lang="en-IN" sz="1300" b="1" dirty="0" smtClean="0">
                <a:latin typeface="Calibri" panose="020F0502020204030204" pitchFamily="34" charset="0"/>
                <a:cs typeface="Calibri" panose="020F0502020204030204" pitchFamily="34" charset="0"/>
              </a:rPr>
              <a:t>Visualization</a:t>
            </a:r>
          </a:p>
          <a:p>
            <a:r>
              <a:rPr lang="en-IN" sz="1300" b="1" dirty="0" smtClean="0">
                <a:latin typeface="Calibri" panose="020F0502020204030204" pitchFamily="34" charset="0"/>
                <a:cs typeface="Calibri" panose="020F0502020204030204" pitchFamily="34" charset="0"/>
              </a:rPr>
              <a:t>Design</a:t>
            </a:r>
          </a:p>
          <a:p>
            <a:r>
              <a:rPr lang="en-IN" sz="1300" b="1" dirty="0" smtClean="0">
                <a:latin typeface="Calibri" panose="020F0502020204030204" pitchFamily="34" charset="0"/>
                <a:cs typeface="Calibri" panose="020F0502020204030204" pitchFamily="34" charset="0"/>
              </a:rPr>
              <a:t>Derived Insights</a:t>
            </a:r>
          </a:p>
          <a:p>
            <a:pPr lvl="1"/>
            <a:r>
              <a:rPr lang="en-IN" sz="1300" b="1" dirty="0">
                <a:latin typeface="Calibri" panose="020F0502020204030204" pitchFamily="34" charset="0"/>
                <a:cs typeface="Calibri" panose="020F0502020204030204" pitchFamily="34" charset="0"/>
              </a:rPr>
              <a:t>Preliminary Insights</a:t>
            </a:r>
          </a:p>
          <a:p>
            <a:pPr lvl="1"/>
            <a:r>
              <a:rPr lang="en-IN" sz="1300" b="1" dirty="0">
                <a:latin typeface="Calibri" panose="020F0502020204030204" pitchFamily="34" charset="0"/>
                <a:cs typeface="Calibri" panose="020F0502020204030204" pitchFamily="34" charset="0"/>
              </a:rPr>
              <a:t>Core </a:t>
            </a:r>
            <a:r>
              <a:rPr lang="en-IN" sz="1300" b="1" dirty="0" smtClean="0">
                <a:latin typeface="Calibri" panose="020F0502020204030204" pitchFamily="34" charset="0"/>
                <a:cs typeface="Calibri" panose="020F0502020204030204" pitchFamily="34" charset="0"/>
              </a:rPr>
              <a:t>Insight</a:t>
            </a:r>
          </a:p>
          <a:p>
            <a:r>
              <a:rPr lang="en-IN" sz="1300" b="1" dirty="0">
                <a:latin typeface="Calibri" panose="020F0502020204030204" pitchFamily="34" charset="0"/>
                <a:cs typeface="Calibri" panose="020F0502020204030204" pitchFamily="34" charset="0"/>
              </a:rPr>
              <a:t>Key Observation</a:t>
            </a:r>
            <a:endParaRPr lang="en-IN" sz="1300" b="1" dirty="0" smtClean="0">
              <a:latin typeface="Calibri" panose="020F0502020204030204" pitchFamily="34" charset="0"/>
              <a:cs typeface="Calibri" panose="020F0502020204030204" pitchFamily="34" charset="0"/>
            </a:endParaRPr>
          </a:p>
          <a:p>
            <a:r>
              <a:rPr lang="en-IN" sz="1300" b="1" dirty="0" smtClean="0">
                <a:latin typeface="Calibri" panose="020F0502020204030204" pitchFamily="34" charset="0"/>
                <a:cs typeface="Calibri" panose="020F0502020204030204" pitchFamily="34" charset="0"/>
              </a:rPr>
              <a:t>Discussion </a:t>
            </a:r>
          </a:p>
          <a:p>
            <a:r>
              <a:rPr lang="en-IN" sz="1300" b="1" dirty="0" smtClean="0">
                <a:latin typeface="Calibri" panose="020F0502020204030204" pitchFamily="34" charset="0"/>
                <a:cs typeface="Calibri" panose="020F0502020204030204" pitchFamily="34" charset="0"/>
              </a:rPr>
              <a:t>Links </a:t>
            </a:r>
            <a:r>
              <a:rPr lang="en-IN" sz="1300" b="1" dirty="0">
                <a:latin typeface="Calibri" panose="020F0502020204030204" pitchFamily="34" charset="0"/>
                <a:cs typeface="Calibri" panose="020F0502020204030204" pitchFamily="34" charset="0"/>
              </a:rPr>
              <a:t>to Code</a:t>
            </a:r>
            <a:endParaRPr lang="en-IN" sz="1300" b="1" dirty="0" smtClean="0">
              <a:latin typeface="Calibri" panose="020F0502020204030204" pitchFamily="34" charset="0"/>
              <a:cs typeface="Calibri" panose="020F0502020204030204" pitchFamily="34" charset="0"/>
            </a:endParaRPr>
          </a:p>
          <a:p>
            <a:r>
              <a:rPr lang="en-IN" sz="1300" b="1" dirty="0" smtClean="0">
                <a:latin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06708313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Comparison of batsmen</a:t>
            </a:r>
            <a:endParaRPr lang="en-IN" sz="5400" dirty="0"/>
          </a:p>
        </p:txBody>
      </p:sp>
      <p:sp>
        <p:nvSpPr>
          <p:cNvPr id="3" name="Content Placeholder 2"/>
          <p:cNvSpPr>
            <a:spLocks noGrp="1"/>
          </p:cNvSpPr>
          <p:nvPr>
            <p:ph idx="1"/>
          </p:nvPr>
        </p:nvSpPr>
        <p:spPr>
          <a:xfrm>
            <a:off x="1295401" y="2556932"/>
            <a:ext cx="9601196" cy="3817742"/>
          </a:xfrm>
        </p:spPr>
        <p:txBody>
          <a:bodyPr>
            <a:noAutofit/>
          </a:bodyPr>
          <a:lstStyle/>
          <a:p>
            <a:r>
              <a:rPr lang="en-IN" sz="1600" dirty="0" smtClean="0"/>
              <a:t>Performance indicators used to compare: </a:t>
            </a:r>
          </a:p>
          <a:p>
            <a:pPr lvl="1"/>
            <a:r>
              <a:rPr lang="en-US" sz="1600" dirty="0"/>
              <a:t>Extract required data from the database and create new </a:t>
            </a:r>
            <a:r>
              <a:rPr lang="en-US" sz="1600" dirty="0" smtClean="0"/>
              <a:t>data.</a:t>
            </a:r>
          </a:p>
          <a:p>
            <a:pPr lvl="1"/>
            <a:r>
              <a:rPr lang="en-US" sz="1600" dirty="0"/>
              <a:t>The resulting data is shown as a table and charts in MS Excel 'Pivot Table'.</a:t>
            </a:r>
            <a:endParaRPr lang="en-IN" sz="1600" dirty="0" smtClean="0"/>
          </a:p>
          <a:p>
            <a:r>
              <a:rPr lang="en-IN" sz="1600" dirty="0" smtClean="0"/>
              <a:t>Players compared: (</a:t>
            </a:r>
            <a:r>
              <a:rPr lang="en-IN" sz="1600" dirty="0" err="1" smtClean="0"/>
              <a:t>Virat</a:t>
            </a:r>
            <a:r>
              <a:rPr lang="en-IN" sz="1600" dirty="0" smtClean="0"/>
              <a:t> </a:t>
            </a:r>
            <a:r>
              <a:rPr lang="en-IN" sz="1600" dirty="0" err="1" smtClean="0"/>
              <a:t>Kohli</a:t>
            </a:r>
            <a:r>
              <a:rPr lang="en-IN" sz="1600" dirty="0" smtClean="0"/>
              <a:t> and </a:t>
            </a:r>
            <a:r>
              <a:rPr lang="en-IN" sz="1600" dirty="0" err="1" smtClean="0"/>
              <a:t>Rohit</a:t>
            </a:r>
            <a:r>
              <a:rPr lang="en-IN" sz="1600" dirty="0" smtClean="0"/>
              <a:t> Sharma) </a:t>
            </a:r>
          </a:p>
          <a:p>
            <a:pPr lvl="1"/>
            <a:r>
              <a:rPr lang="en-US" sz="1600" dirty="0" smtClean="0"/>
              <a:t>We analyzed every batsman in our study, and we may compare batsmen depending on their needs. </a:t>
            </a:r>
          </a:p>
          <a:p>
            <a:pPr lvl="1"/>
            <a:r>
              <a:rPr lang="en-US" sz="1600" dirty="0" smtClean="0"/>
              <a:t>In </a:t>
            </a:r>
            <a:r>
              <a:rPr lang="en-US" sz="1600" dirty="0"/>
              <a:t>our study, we looked at every bowler, and we can compare bowler individual needs. </a:t>
            </a:r>
            <a:endParaRPr lang="en-US" sz="1600" dirty="0" smtClean="0"/>
          </a:p>
          <a:p>
            <a:pPr lvl="1"/>
            <a:r>
              <a:rPr lang="en-US" sz="1600" dirty="0"/>
              <a:t>We also analyzed the number of sixes between two teams at each venue. </a:t>
            </a:r>
            <a:endParaRPr lang="en-IN" sz="1600" dirty="0" smtClean="0"/>
          </a:p>
          <a:p>
            <a:r>
              <a:rPr lang="en-IN" sz="1600" dirty="0" smtClean="0"/>
              <a:t>Observations: </a:t>
            </a:r>
          </a:p>
          <a:p>
            <a:pPr lvl="1"/>
            <a:r>
              <a:rPr lang="en-US" sz="1600" dirty="0"/>
              <a:t>Based on previous statistics, each player's performance has increased over the last three </a:t>
            </a:r>
            <a:r>
              <a:rPr lang="en-US" sz="1600" dirty="0" smtClean="0"/>
              <a:t>years.</a:t>
            </a:r>
          </a:p>
          <a:p>
            <a:pPr lvl="1"/>
            <a:r>
              <a:rPr lang="en-US" sz="1600" dirty="0" smtClean="0"/>
              <a:t>The </a:t>
            </a:r>
            <a:r>
              <a:rPr lang="en-US" sz="1600" dirty="0"/>
              <a:t>previous data has been used to </a:t>
            </a:r>
            <a:r>
              <a:rPr lang="en-US" sz="1600" dirty="0" smtClean="0"/>
              <a:t>analyze </a:t>
            </a:r>
            <a:r>
              <a:rPr lang="en-US" sz="1600" dirty="0"/>
              <a:t>the player's performance over the last three years. </a:t>
            </a:r>
            <a:endParaRPr lang="en-IN" sz="1600" dirty="0" smtClean="0"/>
          </a:p>
        </p:txBody>
      </p:sp>
    </p:spTree>
    <p:extLst>
      <p:ext uri="{BB962C8B-B14F-4D97-AF65-F5344CB8AC3E}">
        <p14:creationId xmlns:p14="http://schemas.microsoft.com/office/powerpoint/2010/main" val="256912933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459" y="548640"/>
            <a:ext cx="9601196" cy="2325187"/>
          </a:xfrm>
        </p:spPr>
        <p:txBody>
          <a:bodyPr bIns="0">
            <a:normAutofit/>
          </a:bodyPr>
          <a:lstStyle/>
          <a:p>
            <a:r>
              <a:rPr lang="en-IN" sz="6700" dirty="0" smtClean="0"/>
              <a:t>Performance trends</a:t>
            </a:r>
            <a:r>
              <a:rPr lang="en-IN" sz="6000" dirty="0" smtClean="0"/>
              <a:t/>
            </a:r>
            <a:br>
              <a:rPr lang="en-IN" sz="6000" dirty="0" smtClean="0"/>
            </a:br>
            <a:r>
              <a:rPr lang="en-US" sz="2200" dirty="0" smtClean="0"/>
              <a:t>Based </a:t>
            </a:r>
            <a:r>
              <a:rPr lang="en-US" sz="2200" dirty="0"/>
              <a:t>on their performance, below is a chart showing the top 3 ‘Batsman and Bowler’. </a:t>
            </a:r>
            <a:endParaRPr lang="en-IN" sz="6000" dirty="0"/>
          </a:p>
        </p:txBody>
      </p:sp>
      <p:sp>
        <p:nvSpPr>
          <p:cNvPr id="3" name="Text Placeholder 2"/>
          <p:cNvSpPr>
            <a:spLocks noGrp="1"/>
          </p:cNvSpPr>
          <p:nvPr>
            <p:ph type="body" idx="1"/>
          </p:nvPr>
        </p:nvSpPr>
        <p:spPr>
          <a:xfrm>
            <a:off x="1129516" y="2476500"/>
            <a:ext cx="4718304" cy="576262"/>
          </a:xfrm>
        </p:spPr>
        <p:txBody>
          <a:bodyPr/>
          <a:lstStyle/>
          <a:p>
            <a:r>
              <a:rPr lang="en-US" dirty="0" smtClean="0"/>
              <a:t>          </a:t>
            </a:r>
            <a:r>
              <a:rPr lang="en-US" b="1" dirty="0" smtClean="0">
                <a:solidFill>
                  <a:schemeClr val="tx1"/>
                </a:solidFill>
              </a:rPr>
              <a:t>BATSMAN</a:t>
            </a:r>
            <a:endParaRPr lang="en-IN" b="1" dirty="0">
              <a:solidFill>
                <a:schemeClr val="tx1"/>
              </a:solidFill>
            </a:endParaRPr>
          </a:p>
        </p:txBody>
      </p:sp>
      <p:sp>
        <p:nvSpPr>
          <p:cNvPr id="5" name="Text Placeholder 4"/>
          <p:cNvSpPr>
            <a:spLocks noGrp="1"/>
          </p:cNvSpPr>
          <p:nvPr>
            <p:ph type="body" sz="quarter" idx="3"/>
          </p:nvPr>
        </p:nvSpPr>
        <p:spPr>
          <a:xfrm>
            <a:off x="6178294" y="2476500"/>
            <a:ext cx="4718304" cy="576262"/>
          </a:xfrm>
        </p:spPr>
        <p:txBody>
          <a:bodyPr/>
          <a:lstStyle/>
          <a:p>
            <a:r>
              <a:rPr lang="en-US" dirty="0" smtClean="0"/>
              <a:t>                      </a:t>
            </a:r>
            <a:r>
              <a:rPr lang="en-US" b="1" dirty="0" smtClean="0">
                <a:solidFill>
                  <a:schemeClr val="tx1"/>
                </a:solidFill>
              </a:rPr>
              <a:t>BOWLER</a:t>
            </a:r>
            <a:endParaRPr lang="en-US" b="1" dirty="0">
              <a:solidFill>
                <a:schemeClr val="tx1"/>
              </a:solidFill>
            </a:endParaRPr>
          </a:p>
        </p:txBody>
      </p:sp>
      <p:pic>
        <p:nvPicPr>
          <p:cNvPr id="7" name="Content Placeholder 6"/>
          <p:cNvPicPr>
            <a:picLocks noGrp="1" noChangeAspect="1"/>
          </p:cNvPicPr>
          <p:nvPr>
            <p:ph sz="half" idx="2"/>
          </p:nvPr>
        </p:nvPicPr>
        <p:blipFill>
          <a:blip r:embed="rId2"/>
          <a:stretch>
            <a:fillRect/>
          </a:stretch>
        </p:blipFill>
        <p:spPr>
          <a:xfrm>
            <a:off x="470263" y="3052763"/>
            <a:ext cx="5377557" cy="3321912"/>
          </a:xfrm>
          <a:prstGeom prst="rect">
            <a:avLst/>
          </a:prstGeom>
        </p:spPr>
      </p:pic>
      <p:pic>
        <p:nvPicPr>
          <p:cNvPr id="8" name="Content Placeholder 7"/>
          <p:cNvPicPr>
            <a:picLocks noGrp="1" noChangeAspect="1"/>
          </p:cNvPicPr>
          <p:nvPr>
            <p:ph sz="quarter" idx="4"/>
          </p:nvPr>
        </p:nvPicPr>
        <p:blipFill>
          <a:blip r:embed="rId3"/>
          <a:stretch>
            <a:fillRect/>
          </a:stretch>
        </p:blipFill>
        <p:spPr>
          <a:xfrm>
            <a:off x="6013704" y="3052763"/>
            <a:ext cx="5690615" cy="3321912"/>
          </a:xfrm>
          <a:prstGeom prst="rect">
            <a:avLst/>
          </a:prstGeom>
        </p:spPr>
      </p:pic>
    </p:spTree>
    <p:extLst>
      <p:ext uri="{BB962C8B-B14F-4D97-AF65-F5344CB8AC3E}">
        <p14:creationId xmlns:p14="http://schemas.microsoft.com/office/powerpoint/2010/main" val="29073683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27018"/>
            <a:ext cx="9601196" cy="1214844"/>
          </a:xfrm>
        </p:spPr>
        <p:txBody>
          <a:bodyPr>
            <a:normAutofit/>
          </a:bodyPr>
          <a:lstStyle/>
          <a:p>
            <a:r>
              <a:rPr lang="en-IN" sz="5400" dirty="0" smtClean="0"/>
              <a:t>Top </a:t>
            </a:r>
            <a:r>
              <a:rPr lang="en-IN" sz="5400" dirty="0"/>
              <a:t>10 batsmen over last 3 years </a:t>
            </a:r>
          </a:p>
        </p:txBody>
      </p:sp>
      <p:sp>
        <p:nvSpPr>
          <p:cNvPr id="3" name="Content Placeholder 2"/>
          <p:cNvSpPr>
            <a:spLocks noGrp="1"/>
          </p:cNvSpPr>
          <p:nvPr>
            <p:ph idx="1"/>
          </p:nvPr>
        </p:nvSpPr>
        <p:spPr>
          <a:xfrm>
            <a:off x="838200" y="1841862"/>
            <a:ext cx="10515600" cy="4622483"/>
          </a:xfrm>
        </p:spPr>
        <p:txBody>
          <a:bodyPr/>
          <a:lstStyle/>
          <a:p>
            <a:pPr marL="0" indent="0">
              <a:buNone/>
            </a:pPr>
            <a:r>
              <a:rPr lang="en-US" dirty="0" smtClean="0"/>
              <a:t>       In </a:t>
            </a:r>
            <a:r>
              <a:rPr lang="en-US" dirty="0"/>
              <a:t>the </a:t>
            </a:r>
            <a:r>
              <a:rPr lang="en-US" dirty="0" smtClean="0"/>
              <a:t>‘Clustered column’, </a:t>
            </a:r>
            <a:r>
              <a:rPr lang="en-US" dirty="0"/>
              <a:t>the top 10 batsman performances were displayed. </a:t>
            </a:r>
            <a:endParaRPr lang="en-IN" dirty="0"/>
          </a:p>
        </p:txBody>
      </p:sp>
      <p:pic>
        <p:nvPicPr>
          <p:cNvPr id="6" name="Picture 5"/>
          <p:cNvPicPr>
            <a:picLocks noChangeAspect="1"/>
          </p:cNvPicPr>
          <p:nvPr/>
        </p:nvPicPr>
        <p:blipFill>
          <a:blip r:embed="rId2"/>
          <a:stretch>
            <a:fillRect/>
          </a:stretch>
        </p:blipFill>
        <p:spPr>
          <a:xfrm>
            <a:off x="478302" y="2490094"/>
            <a:ext cx="11226018" cy="3974251"/>
          </a:xfrm>
          <a:prstGeom prst="rect">
            <a:avLst/>
          </a:prstGeom>
        </p:spPr>
      </p:pic>
    </p:spTree>
    <p:extLst>
      <p:ext uri="{BB962C8B-B14F-4D97-AF65-F5344CB8AC3E}">
        <p14:creationId xmlns:p14="http://schemas.microsoft.com/office/powerpoint/2010/main" val="330316578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dirty="0" smtClean="0"/>
              <a:t>Derived Insights</a:t>
            </a:r>
            <a:endParaRPr lang="en-IN" sz="7200" dirty="0"/>
          </a:p>
        </p:txBody>
      </p:sp>
      <p:sp>
        <p:nvSpPr>
          <p:cNvPr id="3" name="Text Placeholder 2"/>
          <p:cNvSpPr>
            <a:spLocks noGrp="1"/>
          </p:cNvSpPr>
          <p:nvPr>
            <p:ph type="body" idx="1"/>
          </p:nvPr>
        </p:nvSpPr>
        <p:spPr>
          <a:xfrm>
            <a:off x="2015067" y="3846051"/>
            <a:ext cx="8158690" cy="1418280"/>
          </a:xfrm>
        </p:spPr>
        <p:txBody>
          <a:bodyPr>
            <a:noAutofit/>
          </a:bodyPr>
          <a:lstStyle/>
          <a:p>
            <a:pPr marL="457200" indent="-457200">
              <a:buFont typeface="Wingdings" panose="05000000000000000000" pitchFamily="2" charset="2"/>
              <a:buChar char="Ø"/>
            </a:pPr>
            <a:r>
              <a:rPr lang="en-IN" sz="2800" dirty="0"/>
              <a:t> </a:t>
            </a:r>
            <a:r>
              <a:rPr lang="en-IN" sz="2800" dirty="0" smtClean="0"/>
              <a:t>Preliminary Insights (PI)</a:t>
            </a:r>
          </a:p>
          <a:p>
            <a:pPr marL="457200" indent="-457200">
              <a:buFont typeface="Wingdings" panose="05000000000000000000" pitchFamily="2" charset="2"/>
              <a:buChar char="Ø"/>
            </a:pPr>
            <a:r>
              <a:rPr lang="en-IN" sz="2800" dirty="0" smtClean="0"/>
              <a:t>Core Insights (CI)</a:t>
            </a:r>
            <a:endParaRPr lang="en-IN" sz="2800" dirty="0"/>
          </a:p>
        </p:txBody>
      </p:sp>
    </p:spTree>
    <p:extLst>
      <p:ext uri="{BB962C8B-B14F-4D97-AF65-F5344CB8AC3E}">
        <p14:creationId xmlns:p14="http://schemas.microsoft.com/office/powerpoint/2010/main" val="240021289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a:t>Preliminary Insights</a:t>
            </a:r>
          </a:p>
        </p:txBody>
      </p:sp>
      <p:sp>
        <p:nvSpPr>
          <p:cNvPr id="3" name="Content Placeholder 2"/>
          <p:cNvSpPr>
            <a:spLocks noGrp="1"/>
          </p:cNvSpPr>
          <p:nvPr>
            <p:ph idx="1"/>
          </p:nvPr>
        </p:nvSpPr>
        <p:spPr/>
        <p:txBody>
          <a:bodyPr>
            <a:normAutofit fontScale="92500" lnSpcReduction="10000"/>
          </a:bodyPr>
          <a:lstStyle/>
          <a:p>
            <a:r>
              <a:rPr lang="en-US" dirty="0"/>
              <a:t>The preliminary findings of each player's study and analysis based on their performance, using a </a:t>
            </a:r>
            <a:r>
              <a:rPr lang="en-US" dirty="0" smtClean="0"/>
              <a:t>multi </a:t>
            </a:r>
            <a:r>
              <a:rPr lang="en-US" dirty="0"/>
              <a:t>tools for analyze and visualization such as MYSQL and MS Excel. </a:t>
            </a:r>
            <a:endParaRPr lang="en-US" dirty="0" smtClean="0"/>
          </a:p>
          <a:p>
            <a:r>
              <a:rPr lang="en-US" b="1" dirty="0" smtClean="0"/>
              <a:t>MYSQL</a:t>
            </a:r>
            <a:r>
              <a:rPr lang="en-US" dirty="0"/>
              <a:t>: Using the query function in MYSQL, we can </a:t>
            </a:r>
            <a:r>
              <a:rPr lang="en-US" dirty="0" smtClean="0"/>
              <a:t>analyze </a:t>
            </a:r>
            <a:r>
              <a:rPr lang="en-US" dirty="0"/>
              <a:t>the player's </a:t>
            </a:r>
            <a:r>
              <a:rPr lang="en-US" dirty="0" smtClean="0"/>
              <a:t>performance. Using </a:t>
            </a:r>
            <a:r>
              <a:rPr lang="en-US" dirty="0"/>
              <a:t>the appropriate command, we may extract the information and generate fresh data. </a:t>
            </a:r>
            <a:endParaRPr lang="en-US" dirty="0" smtClean="0"/>
          </a:p>
          <a:p>
            <a:r>
              <a:rPr lang="en-US" b="1" dirty="0" smtClean="0"/>
              <a:t>MS EXCEL</a:t>
            </a:r>
            <a:r>
              <a:rPr lang="en-US" dirty="0" smtClean="0"/>
              <a:t>: </a:t>
            </a:r>
            <a:r>
              <a:rPr lang="en-US" dirty="0"/>
              <a:t>We can view the data in table and chart format using MS </a:t>
            </a:r>
            <a:r>
              <a:rPr lang="en-US" dirty="0" smtClean="0"/>
              <a:t>Excel. We </a:t>
            </a:r>
            <a:r>
              <a:rPr lang="en-US" dirty="0"/>
              <a:t>can also compare the resulting data, and we can visualize it with a chart for quick </a:t>
            </a:r>
            <a:r>
              <a:rPr lang="en-US" dirty="0" smtClean="0"/>
              <a:t>understanding. It </a:t>
            </a:r>
            <a:r>
              <a:rPr lang="en-US" dirty="0"/>
              <a:t>allows us to divide data into rows and columns. </a:t>
            </a:r>
            <a:endParaRPr lang="en-IN" dirty="0"/>
          </a:p>
        </p:txBody>
      </p:sp>
    </p:spTree>
    <p:extLst>
      <p:ext uri="{BB962C8B-B14F-4D97-AF65-F5344CB8AC3E}">
        <p14:creationId xmlns:p14="http://schemas.microsoft.com/office/powerpoint/2010/main" val="193726143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a:t>Core Insights</a:t>
            </a:r>
          </a:p>
        </p:txBody>
      </p:sp>
      <p:sp>
        <p:nvSpPr>
          <p:cNvPr id="3" name="Content Placeholder 2"/>
          <p:cNvSpPr>
            <a:spLocks noGrp="1"/>
          </p:cNvSpPr>
          <p:nvPr>
            <p:ph idx="1"/>
          </p:nvPr>
        </p:nvSpPr>
        <p:spPr>
          <a:xfrm>
            <a:off x="1295401" y="2556932"/>
            <a:ext cx="9601196" cy="3608737"/>
          </a:xfrm>
        </p:spPr>
        <p:txBody>
          <a:bodyPr>
            <a:noAutofit/>
          </a:bodyPr>
          <a:lstStyle/>
          <a:p>
            <a:r>
              <a:rPr lang="en-US" sz="2000" dirty="0"/>
              <a:t>The project's Core Insights looked into the performance of individual </a:t>
            </a:r>
            <a:r>
              <a:rPr lang="en-US" sz="2000" dirty="0" smtClean="0"/>
              <a:t>players. We </a:t>
            </a:r>
            <a:r>
              <a:rPr lang="en-US" sz="2000" dirty="0"/>
              <a:t>compared each player's performance in this study and derived fresh statistics based on the many categories. </a:t>
            </a:r>
            <a:endParaRPr lang="en-US" sz="2000" dirty="0" smtClean="0"/>
          </a:p>
          <a:p>
            <a:r>
              <a:rPr lang="en-US" sz="2000" dirty="0"/>
              <a:t>For example, we compared each batsman's total runs, strike rate, and other </a:t>
            </a:r>
            <a:r>
              <a:rPr lang="en-US" sz="2000" dirty="0" smtClean="0"/>
              <a:t>statistics. We </a:t>
            </a:r>
            <a:r>
              <a:rPr lang="en-US" sz="2000" dirty="0"/>
              <a:t>compared total balls for </a:t>
            </a:r>
            <a:r>
              <a:rPr lang="en-US" sz="2000" dirty="0" smtClean="0"/>
              <a:t>bowler total </a:t>
            </a:r>
            <a:r>
              <a:rPr lang="en-US" sz="2000" dirty="0"/>
              <a:t>wickets, and so </a:t>
            </a:r>
            <a:r>
              <a:rPr lang="en-US" sz="2000" dirty="0" smtClean="0"/>
              <a:t>forth. These </a:t>
            </a:r>
            <a:r>
              <a:rPr lang="en-US" sz="2000" dirty="0"/>
              <a:t>are the findings of our research for this project.</a:t>
            </a:r>
          </a:p>
          <a:p>
            <a:r>
              <a:rPr lang="en-US" sz="2000" dirty="0"/>
              <a:t>We use 'MySQL' and 'MS Excel' to get these </a:t>
            </a:r>
            <a:r>
              <a:rPr lang="en-US" sz="2000" dirty="0" smtClean="0"/>
              <a:t>data. To </a:t>
            </a:r>
            <a:r>
              <a:rPr lang="en-US" sz="2000" dirty="0"/>
              <a:t>generate the required data in MySQL, we execute the appropriate </a:t>
            </a:r>
            <a:r>
              <a:rPr lang="en-US" sz="2000" dirty="0" smtClean="0"/>
              <a:t>command and derive data. MS </a:t>
            </a:r>
            <a:r>
              <a:rPr lang="en-US" sz="2000" dirty="0"/>
              <a:t>Excel is used to </a:t>
            </a:r>
            <a:r>
              <a:rPr lang="en-US" sz="2000" dirty="0" smtClean="0"/>
              <a:t>organize </a:t>
            </a:r>
            <a:r>
              <a:rPr lang="en-US" sz="2000" dirty="0"/>
              <a:t>data into appropriate tables and to visualize the resultant data in various charts for easier comprehension. </a:t>
            </a:r>
            <a:endParaRPr lang="en-IN" sz="2000" dirty="0"/>
          </a:p>
        </p:txBody>
      </p:sp>
    </p:spTree>
    <p:extLst>
      <p:ext uri="{BB962C8B-B14F-4D97-AF65-F5344CB8AC3E}">
        <p14:creationId xmlns:p14="http://schemas.microsoft.com/office/powerpoint/2010/main" val="38025617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Leading Batsmen and Bowlers </a:t>
            </a:r>
          </a:p>
        </p:txBody>
      </p:sp>
      <p:sp>
        <p:nvSpPr>
          <p:cNvPr id="3" name="Content Placeholder 2"/>
          <p:cNvSpPr>
            <a:spLocks noGrp="1"/>
          </p:cNvSpPr>
          <p:nvPr>
            <p:ph idx="1"/>
          </p:nvPr>
        </p:nvSpPr>
        <p:spPr/>
        <p:txBody>
          <a:bodyPr>
            <a:normAutofit/>
          </a:bodyPr>
          <a:lstStyle/>
          <a:p>
            <a:r>
              <a:rPr lang="en-US" dirty="0"/>
              <a:t>The table displays the results of the analysis, which may be used to compare each player's performance. </a:t>
            </a:r>
            <a:endParaRPr lang="en-IN" dirty="0" smtClean="0"/>
          </a:p>
          <a:p>
            <a:r>
              <a:rPr lang="en-IN" dirty="0" smtClean="0"/>
              <a:t>Result table.</a:t>
            </a:r>
          </a:p>
          <a:p>
            <a:pPr marL="0" indent="0">
              <a:buNone/>
            </a:pPr>
            <a:endParaRPr lang="en-IN" dirty="0"/>
          </a:p>
          <a:p>
            <a:pPr marL="0" indent="0">
              <a:buNone/>
            </a:pPr>
            <a:endParaRPr lang="en-IN" dirty="0" smtClean="0"/>
          </a:p>
          <a:p>
            <a:endParaRPr lang="en-IN" dirty="0"/>
          </a:p>
          <a:p>
            <a:endParaRPr lang="en-IN" dirty="0" smtClean="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779177508"/>
              </p:ext>
            </p:extLst>
          </p:nvPr>
        </p:nvGraphicFramePr>
        <p:xfrm>
          <a:off x="509450" y="3566159"/>
          <a:ext cx="5290459" cy="2821578"/>
        </p:xfrm>
        <a:graphic>
          <a:graphicData uri="http://schemas.openxmlformats.org/drawingml/2006/table">
            <a:tbl>
              <a:tblPr firstRow="1" bandRow="1">
                <a:tableStyleId>{FABFCF23-3B69-468F-B69F-88F6DE6A72F2}</a:tableStyleId>
              </a:tblPr>
              <a:tblGrid>
                <a:gridCol w="1322615"/>
                <a:gridCol w="1316945"/>
                <a:gridCol w="1328284"/>
                <a:gridCol w="1322615"/>
              </a:tblGrid>
              <a:tr h="902937">
                <a:tc>
                  <a:txBody>
                    <a:bodyPr/>
                    <a:lstStyle/>
                    <a:p>
                      <a:pPr algn="l" fontAlgn="b"/>
                      <a:r>
                        <a:rPr lang="en-IN" sz="2400" u="none" strike="noStrike" dirty="0" smtClean="0">
                          <a:solidFill>
                            <a:schemeClr val="accent6">
                              <a:lumMod val="50000"/>
                            </a:schemeClr>
                          </a:solidFill>
                          <a:effectLst/>
                        </a:rPr>
                        <a:t>Batsman</a:t>
                      </a:r>
                      <a:endParaRPr lang="en-IN" sz="2400" b="1" i="0" u="none" strike="noStrike" dirty="0">
                        <a:solidFill>
                          <a:schemeClr val="accent6">
                            <a:lumMod val="50000"/>
                          </a:schemeClr>
                        </a:solidFill>
                        <a:effectLst/>
                        <a:latin typeface="Calibri" panose="020F0502020204030204" pitchFamily="34" charset="0"/>
                      </a:endParaRPr>
                    </a:p>
                  </a:txBody>
                  <a:tcPr marL="9525" marR="9525" marT="9525" marB="0" anchor="ctr">
                    <a:solidFill>
                      <a:schemeClr val="bg2">
                        <a:lumMod val="90000"/>
                      </a:schemeClr>
                    </a:solidFill>
                  </a:tcPr>
                </a:tc>
                <a:tc>
                  <a:txBody>
                    <a:bodyPr/>
                    <a:lstStyle/>
                    <a:p>
                      <a:r>
                        <a:rPr lang="en-IN" dirty="0" smtClean="0">
                          <a:solidFill>
                            <a:schemeClr val="tx1"/>
                          </a:solidFill>
                        </a:rPr>
                        <a:t>Total Runs</a:t>
                      </a:r>
                      <a:endParaRPr lang="en-IN" dirty="0">
                        <a:solidFill>
                          <a:schemeClr val="tx1"/>
                        </a:solidFill>
                      </a:endParaRPr>
                    </a:p>
                  </a:txBody>
                  <a:tcPr>
                    <a:solidFill>
                      <a:schemeClr val="bg2">
                        <a:lumMod val="90000"/>
                      </a:schemeClr>
                    </a:solidFill>
                  </a:tcPr>
                </a:tc>
                <a:tc>
                  <a:txBody>
                    <a:bodyPr/>
                    <a:lstStyle/>
                    <a:p>
                      <a:r>
                        <a:rPr lang="en-IN" dirty="0" smtClean="0">
                          <a:solidFill>
                            <a:schemeClr val="tx1"/>
                          </a:solidFill>
                        </a:rPr>
                        <a:t>Strike Rate</a:t>
                      </a:r>
                      <a:endParaRPr lang="en-IN" dirty="0">
                        <a:solidFill>
                          <a:schemeClr val="tx1"/>
                        </a:solidFill>
                      </a:endParaRPr>
                    </a:p>
                  </a:txBody>
                  <a:tcPr>
                    <a:solidFill>
                      <a:schemeClr val="bg2">
                        <a:lumMod val="90000"/>
                      </a:schemeClr>
                    </a:solidFill>
                  </a:tcPr>
                </a:tc>
                <a:tc>
                  <a:txBody>
                    <a:bodyPr/>
                    <a:lstStyle/>
                    <a:p>
                      <a:pPr algn="ctr"/>
                      <a:r>
                        <a:rPr lang="en-IN" dirty="0" smtClean="0">
                          <a:solidFill>
                            <a:schemeClr val="tx1"/>
                          </a:solidFill>
                        </a:rPr>
                        <a:t>Economy</a:t>
                      </a:r>
                      <a:endParaRPr lang="en-IN" dirty="0">
                        <a:solidFill>
                          <a:schemeClr val="tx1"/>
                        </a:solidFill>
                      </a:endParaRPr>
                    </a:p>
                  </a:txBody>
                  <a:tcPr>
                    <a:solidFill>
                      <a:schemeClr val="bg2">
                        <a:lumMod val="90000"/>
                      </a:schemeClr>
                    </a:solidFill>
                  </a:tcPr>
                </a:tc>
              </a:tr>
              <a:tr h="675583">
                <a:tc>
                  <a:txBody>
                    <a:bodyPr/>
                    <a:lstStyle/>
                    <a:p>
                      <a:pPr algn="l" fontAlgn="b"/>
                      <a:r>
                        <a:rPr lang="en-IN" sz="2000" u="none" strike="noStrike" dirty="0">
                          <a:solidFill>
                            <a:schemeClr val="accent2">
                              <a:lumMod val="50000"/>
                            </a:schemeClr>
                          </a:solidFill>
                          <a:effectLst/>
                        </a:rPr>
                        <a:t>KS Williamson</a:t>
                      </a:r>
                      <a:endParaRPr lang="en-IN" sz="2000" b="0" i="0" u="none" strike="noStrike" dirty="0">
                        <a:solidFill>
                          <a:schemeClr val="accent2">
                            <a:lumMod val="50000"/>
                          </a:schemeClr>
                        </a:solidFill>
                        <a:effectLst/>
                        <a:latin typeface="Calibri" panose="020F0502020204030204" pitchFamily="34" charset="0"/>
                      </a:endParaRPr>
                    </a:p>
                  </a:txBody>
                  <a:tcPr marL="9525" marR="9525" marT="9525" marB="0" anchor="b"/>
                </a:tc>
                <a:tc>
                  <a:txBody>
                    <a:bodyPr/>
                    <a:lstStyle/>
                    <a:p>
                      <a:pPr algn="r" fontAlgn="b"/>
                      <a:r>
                        <a:rPr lang="en-IN" sz="1600" b="0" i="0" u="none" strike="noStrike" dirty="0">
                          <a:solidFill>
                            <a:srgbClr val="FF0000"/>
                          </a:solidFill>
                          <a:effectLst/>
                          <a:latin typeface="Calibri" panose="020F0502020204030204" pitchFamily="34" charset="0"/>
                        </a:rPr>
                        <a:t>747</a:t>
                      </a:r>
                    </a:p>
                  </a:txBody>
                  <a:tcPr marL="9525" marR="9525" marT="9525" marB="0" anchor="b"/>
                </a:tc>
                <a:tc>
                  <a:txBody>
                    <a:bodyPr/>
                    <a:lstStyle/>
                    <a:p>
                      <a:pPr algn="r" fontAlgn="b"/>
                      <a:r>
                        <a:rPr lang="en-IN" sz="1600" b="0" i="0" u="none" strike="noStrike" dirty="0">
                          <a:solidFill>
                            <a:srgbClr val="0070C0"/>
                          </a:solidFill>
                          <a:effectLst/>
                          <a:latin typeface="Calibri" panose="020F0502020204030204" pitchFamily="34" charset="0"/>
                        </a:rPr>
                        <a:t>143.1034483</a:t>
                      </a:r>
                    </a:p>
                  </a:txBody>
                  <a:tcPr marL="9525" marR="9525" marT="9525" marB="0" anchor="b"/>
                </a:tc>
                <a:tc>
                  <a:txBody>
                    <a:bodyPr/>
                    <a:lstStyle/>
                    <a:p>
                      <a:pPr algn="r" fontAlgn="b"/>
                      <a:r>
                        <a:rPr lang="en-IN" sz="1600" b="0" i="0" u="none" strike="noStrike" dirty="0">
                          <a:solidFill>
                            <a:srgbClr val="00B050"/>
                          </a:solidFill>
                          <a:effectLst/>
                          <a:latin typeface="Calibri" panose="020F0502020204030204" pitchFamily="34" charset="0"/>
                        </a:rPr>
                        <a:t>8.586206897</a:t>
                      </a:r>
                    </a:p>
                  </a:txBody>
                  <a:tcPr marL="9525" marR="9525" marT="9525" marB="0" anchor="b"/>
                </a:tc>
              </a:tr>
              <a:tr h="621529">
                <a:tc>
                  <a:txBody>
                    <a:bodyPr/>
                    <a:lstStyle/>
                    <a:p>
                      <a:pPr algn="l" fontAlgn="b"/>
                      <a:r>
                        <a:rPr lang="en-IN" sz="2000" u="none" strike="noStrike" dirty="0">
                          <a:solidFill>
                            <a:schemeClr val="accent2">
                              <a:lumMod val="75000"/>
                            </a:schemeClr>
                          </a:solidFill>
                          <a:effectLst/>
                        </a:rPr>
                        <a:t>RR Pant</a:t>
                      </a:r>
                      <a:endParaRPr lang="en-IN" sz="2000" b="0" i="0" u="none" strike="noStrike" dirty="0">
                        <a:solidFill>
                          <a:schemeClr val="accent2">
                            <a:lumMod val="75000"/>
                          </a:schemeClr>
                        </a:solidFill>
                        <a:effectLst/>
                        <a:latin typeface="Calibri" panose="020F0502020204030204" pitchFamily="34" charset="0"/>
                      </a:endParaRPr>
                    </a:p>
                  </a:txBody>
                  <a:tcPr marL="9525" marR="9525" marT="9525" marB="0" anchor="b"/>
                </a:tc>
                <a:tc>
                  <a:txBody>
                    <a:bodyPr/>
                    <a:lstStyle/>
                    <a:p>
                      <a:pPr algn="r" fontAlgn="b"/>
                      <a:r>
                        <a:rPr lang="en-IN" sz="1600" b="0" i="0" u="none" strike="noStrike" dirty="0">
                          <a:solidFill>
                            <a:srgbClr val="FF0000"/>
                          </a:solidFill>
                          <a:effectLst/>
                          <a:latin typeface="Calibri" panose="020F0502020204030204" pitchFamily="34" charset="0"/>
                        </a:rPr>
                        <a:t>717</a:t>
                      </a:r>
                    </a:p>
                  </a:txBody>
                  <a:tcPr marL="9525" marR="9525" marT="9525" marB="0" anchor="b"/>
                </a:tc>
                <a:tc>
                  <a:txBody>
                    <a:bodyPr/>
                    <a:lstStyle/>
                    <a:p>
                      <a:pPr algn="r" fontAlgn="b"/>
                      <a:r>
                        <a:rPr lang="en-IN" sz="1600" b="0" i="0" u="none" strike="noStrike" dirty="0">
                          <a:solidFill>
                            <a:srgbClr val="0070C0"/>
                          </a:solidFill>
                          <a:effectLst/>
                          <a:latin typeface="Calibri" panose="020F0502020204030204" pitchFamily="34" charset="0"/>
                        </a:rPr>
                        <a:t>174.0291262</a:t>
                      </a:r>
                    </a:p>
                  </a:txBody>
                  <a:tcPr marL="9525" marR="9525" marT="9525" marB="0" anchor="b"/>
                </a:tc>
                <a:tc>
                  <a:txBody>
                    <a:bodyPr/>
                    <a:lstStyle/>
                    <a:p>
                      <a:pPr algn="r" fontAlgn="b"/>
                      <a:r>
                        <a:rPr lang="en-IN" sz="1600" b="0" i="0" u="none" strike="noStrike" dirty="0">
                          <a:solidFill>
                            <a:srgbClr val="00B050"/>
                          </a:solidFill>
                          <a:effectLst/>
                          <a:latin typeface="Calibri" panose="020F0502020204030204" pitchFamily="34" charset="0"/>
                        </a:rPr>
                        <a:t>10.39130435</a:t>
                      </a:r>
                    </a:p>
                  </a:txBody>
                  <a:tcPr marL="9525" marR="9525" marT="9525" marB="0" anchor="b"/>
                </a:tc>
              </a:tr>
              <a:tr h="621529">
                <a:tc>
                  <a:txBody>
                    <a:bodyPr/>
                    <a:lstStyle/>
                    <a:p>
                      <a:pPr algn="l" fontAlgn="b"/>
                      <a:r>
                        <a:rPr lang="en-IN" sz="2000" u="none" strike="noStrike" dirty="0">
                          <a:solidFill>
                            <a:schemeClr val="accent2"/>
                          </a:solidFill>
                          <a:effectLst/>
                        </a:rPr>
                        <a:t>KL Rahul</a:t>
                      </a:r>
                      <a:endParaRPr lang="en-IN" sz="2000" b="0" i="0" u="none" strike="noStrike" dirty="0">
                        <a:solidFill>
                          <a:schemeClr val="accent2"/>
                        </a:solidFill>
                        <a:effectLst/>
                        <a:latin typeface="Calibri" panose="020F0502020204030204" pitchFamily="34" charset="0"/>
                      </a:endParaRPr>
                    </a:p>
                  </a:txBody>
                  <a:tcPr marL="9525" marR="9525" marT="9525" marB="0" anchor="b"/>
                </a:tc>
                <a:tc>
                  <a:txBody>
                    <a:bodyPr/>
                    <a:lstStyle/>
                    <a:p>
                      <a:pPr algn="r" fontAlgn="b"/>
                      <a:r>
                        <a:rPr lang="en-IN" sz="1600" b="0" i="0" u="none" strike="noStrike" dirty="0">
                          <a:solidFill>
                            <a:srgbClr val="FF0000"/>
                          </a:solidFill>
                          <a:effectLst/>
                          <a:latin typeface="Calibri" panose="020F0502020204030204" pitchFamily="34" charset="0"/>
                        </a:rPr>
                        <a:t>678</a:t>
                      </a:r>
                    </a:p>
                  </a:txBody>
                  <a:tcPr marL="9525" marR="9525" marT="9525" marB="0" anchor="b"/>
                </a:tc>
                <a:tc>
                  <a:txBody>
                    <a:bodyPr/>
                    <a:lstStyle/>
                    <a:p>
                      <a:pPr algn="r" fontAlgn="b"/>
                      <a:r>
                        <a:rPr lang="en-IN" sz="1600" b="0" i="0" u="none" strike="noStrike" dirty="0">
                          <a:solidFill>
                            <a:srgbClr val="0070C0"/>
                          </a:solidFill>
                          <a:effectLst/>
                          <a:latin typeface="Calibri" panose="020F0502020204030204" pitchFamily="34" charset="0"/>
                        </a:rPr>
                        <a:t>159.1549296</a:t>
                      </a:r>
                    </a:p>
                  </a:txBody>
                  <a:tcPr marL="9525" marR="9525" marT="9525" marB="0" anchor="b"/>
                </a:tc>
                <a:tc>
                  <a:txBody>
                    <a:bodyPr/>
                    <a:lstStyle/>
                    <a:p>
                      <a:pPr algn="r" fontAlgn="b"/>
                      <a:r>
                        <a:rPr lang="en-IN" sz="1600" b="0" i="0" u="none" strike="noStrike" dirty="0">
                          <a:solidFill>
                            <a:srgbClr val="00B050"/>
                          </a:solidFill>
                          <a:effectLst/>
                          <a:latin typeface="Calibri" panose="020F0502020204030204" pitchFamily="34" charset="0"/>
                        </a:rPr>
                        <a:t>9.685714286</a:t>
                      </a:r>
                    </a:p>
                  </a:txBody>
                  <a:tcPr marL="9525" marR="9525" marT="9525" marB="0" anchor="b"/>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123985807"/>
              </p:ext>
            </p:extLst>
          </p:nvPr>
        </p:nvGraphicFramePr>
        <p:xfrm>
          <a:off x="5917472" y="3540033"/>
          <a:ext cx="5799910" cy="2834642"/>
        </p:xfrm>
        <a:graphic>
          <a:graphicData uri="http://schemas.openxmlformats.org/drawingml/2006/table">
            <a:tbl>
              <a:tblPr firstRow="1" bandRow="1">
                <a:tableStyleId>{10A1B5D5-9B99-4C35-A422-299274C87663}</a:tableStyleId>
              </a:tblPr>
              <a:tblGrid>
                <a:gridCol w="1555630"/>
                <a:gridCol w="1555630"/>
                <a:gridCol w="1555630"/>
                <a:gridCol w="1133020"/>
              </a:tblGrid>
              <a:tr h="817669">
                <a:tc>
                  <a:txBody>
                    <a:bodyPr/>
                    <a:lstStyle/>
                    <a:p>
                      <a:pPr>
                        <a:lnSpc>
                          <a:spcPct val="150000"/>
                        </a:lnSpc>
                      </a:pPr>
                      <a:r>
                        <a:rPr lang="en-IN" sz="2400" dirty="0" smtClean="0">
                          <a:solidFill>
                            <a:schemeClr val="tx2">
                              <a:lumMod val="90000"/>
                              <a:lumOff val="10000"/>
                            </a:schemeClr>
                          </a:solidFill>
                        </a:rPr>
                        <a:t>Bowler</a:t>
                      </a:r>
                      <a:endParaRPr lang="en-IN" sz="2400" dirty="0">
                        <a:solidFill>
                          <a:schemeClr val="tx2">
                            <a:lumMod val="90000"/>
                            <a:lumOff val="10000"/>
                          </a:schemeClr>
                        </a:solidFill>
                      </a:endParaRPr>
                    </a:p>
                  </a:txBody>
                  <a:tcPr>
                    <a:solidFill>
                      <a:schemeClr val="accent6">
                        <a:lumMod val="40000"/>
                        <a:lumOff val="60000"/>
                      </a:schemeClr>
                    </a:solidFill>
                  </a:tcPr>
                </a:tc>
                <a:tc>
                  <a:txBody>
                    <a:bodyPr/>
                    <a:lstStyle/>
                    <a:p>
                      <a:r>
                        <a:rPr lang="en-IN" dirty="0" smtClean="0">
                          <a:solidFill>
                            <a:schemeClr val="tx1"/>
                          </a:solidFill>
                        </a:rPr>
                        <a:t>Total Balls</a:t>
                      </a:r>
                      <a:endParaRPr lang="en-IN" dirty="0">
                        <a:solidFill>
                          <a:schemeClr val="tx1"/>
                        </a:solidFill>
                      </a:endParaRPr>
                    </a:p>
                  </a:txBody>
                  <a:tcPr>
                    <a:solidFill>
                      <a:schemeClr val="accent6">
                        <a:lumMod val="40000"/>
                        <a:lumOff val="60000"/>
                      </a:schemeClr>
                    </a:solidFill>
                  </a:tcPr>
                </a:tc>
                <a:tc>
                  <a:txBody>
                    <a:bodyPr/>
                    <a:lstStyle/>
                    <a:p>
                      <a:r>
                        <a:rPr lang="en-IN" dirty="0" smtClean="0">
                          <a:solidFill>
                            <a:schemeClr val="tx1"/>
                          </a:solidFill>
                        </a:rPr>
                        <a:t>Total Wickets</a:t>
                      </a:r>
                      <a:endParaRPr lang="en-IN" dirty="0">
                        <a:solidFill>
                          <a:schemeClr val="tx1"/>
                        </a:solidFill>
                      </a:endParaRPr>
                    </a:p>
                  </a:txBody>
                  <a:tcPr>
                    <a:solidFill>
                      <a:schemeClr val="accent6">
                        <a:lumMod val="40000"/>
                        <a:lumOff val="60000"/>
                      </a:schemeClr>
                    </a:solidFill>
                  </a:tcPr>
                </a:tc>
                <a:tc>
                  <a:txBody>
                    <a:bodyPr/>
                    <a:lstStyle/>
                    <a:p>
                      <a:r>
                        <a:rPr lang="en-IN" dirty="0" smtClean="0">
                          <a:solidFill>
                            <a:schemeClr val="tx1"/>
                          </a:solidFill>
                        </a:rPr>
                        <a:t>Total Runs</a:t>
                      </a:r>
                      <a:endParaRPr lang="en-IN" dirty="0">
                        <a:solidFill>
                          <a:schemeClr val="tx1"/>
                        </a:solidFill>
                      </a:endParaRPr>
                    </a:p>
                  </a:txBody>
                  <a:tcPr>
                    <a:solidFill>
                      <a:schemeClr val="accent6">
                        <a:lumMod val="40000"/>
                        <a:lumOff val="60000"/>
                      </a:schemeClr>
                    </a:solidFill>
                  </a:tcPr>
                </a:tc>
              </a:tr>
              <a:tr h="690205">
                <a:tc>
                  <a:txBody>
                    <a:bodyPr/>
                    <a:lstStyle/>
                    <a:p>
                      <a:pPr algn="l" fontAlgn="b"/>
                      <a:r>
                        <a:rPr lang="en-IN" sz="2000" b="0" i="0" u="none" strike="noStrike" dirty="0">
                          <a:solidFill>
                            <a:schemeClr val="bg2">
                              <a:lumMod val="10000"/>
                            </a:schemeClr>
                          </a:solidFill>
                          <a:effectLst/>
                          <a:latin typeface="Calibri" panose="020F0502020204030204" pitchFamily="34" charset="0"/>
                        </a:rPr>
                        <a:t>AJ </a:t>
                      </a:r>
                      <a:r>
                        <a:rPr lang="en-IN" sz="2000" b="0" i="0" u="none" strike="noStrike" dirty="0" err="1">
                          <a:solidFill>
                            <a:schemeClr val="bg2">
                              <a:lumMod val="10000"/>
                            </a:schemeClr>
                          </a:solidFill>
                          <a:effectLst/>
                          <a:latin typeface="Calibri" panose="020F0502020204030204" pitchFamily="34" charset="0"/>
                        </a:rPr>
                        <a:t>Tye</a:t>
                      </a:r>
                      <a:endParaRPr lang="en-IN" sz="2000" b="0" i="0" u="none" strike="noStrike" dirty="0">
                        <a:solidFill>
                          <a:schemeClr val="bg2">
                            <a:lumMod val="10000"/>
                          </a:schemeClr>
                        </a:solidFill>
                        <a:effectLst/>
                        <a:latin typeface="Calibri" panose="020F0502020204030204" pitchFamily="34" charset="0"/>
                      </a:endParaRPr>
                    </a:p>
                  </a:txBody>
                  <a:tcPr marL="9525" marR="9525" marT="9525" marB="0" anchor="b"/>
                </a:tc>
                <a:tc>
                  <a:txBody>
                    <a:bodyPr/>
                    <a:lstStyle/>
                    <a:p>
                      <a:pPr algn="r" fontAlgn="b"/>
                      <a:r>
                        <a:rPr lang="en-IN" sz="1800" b="0" i="0" u="none" strike="noStrike" dirty="0">
                          <a:solidFill>
                            <a:srgbClr val="FF0000"/>
                          </a:solidFill>
                          <a:effectLst/>
                          <a:latin typeface="Calibri" panose="020F0502020204030204" pitchFamily="34" charset="0"/>
                        </a:rPr>
                        <a:t>353</a:t>
                      </a:r>
                    </a:p>
                  </a:txBody>
                  <a:tcPr marL="9525" marR="9525" marT="9525" marB="0" anchor="b"/>
                </a:tc>
                <a:tc>
                  <a:txBody>
                    <a:bodyPr/>
                    <a:lstStyle/>
                    <a:p>
                      <a:pPr algn="r" fontAlgn="b"/>
                      <a:r>
                        <a:rPr lang="en-IN" sz="1800" b="0" i="0" u="none" strike="noStrike" dirty="0">
                          <a:solidFill>
                            <a:srgbClr val="0070C0"/>
                          </a:solidFill>
                          <a:effectLst/>
                          <a:latin typeface="Calibri" panose="020F0502020204030204" pitchFamily="34" charset="0"/>
                        </a:rPr>
                        <a:t>28</a:t>
                      </a:r>
                    </a:p>
                  </a:txBody>
                  <a:tcPr marL="9525" marR="9525" marT="9525" marB="0" anchor="b"/>
                </a:tc>
                <a:tc>
                  <a:txBody>
                    <a:bodyPr/>
                    <a:lstStyle/>
                    <a:p>
                      <a:pPr algn="r" fontAlgn="b"/>
                      <a:r>
                        <a:rPr lang="en-IN" sz="1800" b="0" i="0" u="none" strike="noStrike" dirty="0">
                          <a:solidFill>
                            <a:srgbClr val="00B050"/>
                          </a:solidFill>
                          <a:effectLst/>
                          <a:latin typeface="Calibri" panose="020F0502020204030204" pitchFamily="34" charset="0"/>
                        </a:rPr>
                        <a:t>431</a:t>
                      </a:r>
                    </a:p>
                  </a:txBody>
                  <a:tcPr marL="9525" marR="9525" marT="9525" marB="0" anchor="b"/>
                </a:tc>
              </a:tr>
              <a:tr h="690205">
                <a:tc>
                  <a:txBody>
                    <a:bodyPr/>
                    <a:lstStyle/>
                    <a:p>
                      <a:pPr algn="l" fontAlgn="b"/>
                      <a:r>
                        <a:rPr lang="en-IN" sz="2000" b="0" i="0" u="none" strike="noStrike" dirty="0">
                          <a:solidFill>
                            <a:schemeClr val="bg2">
                              <a:lumMod val="25000"/>
                            </a:schemeClr>
                          </a:solidFill>
                          <a:effectLst/>
                          <a:latin typeface="Calibri" panose="020F0502020204030204" pitchFamily="34" charset="0"/>
                        </a:rPr>
                        <a:t>S </a:t>
                      </a:r>
                      <a:r>
                        <a:rPr lang="en-IN" sz="2000" b="0" i="0" u="none" strike="noStrike" dirty="0" err="1">
                          <a:solidFill>
                            <a:schemeClr val="bg2">
                              <a:lumMod val="25000"/>
                            </a:schemeClr>
                          </a:solidFill>
                          <a:effectLst/>
                          <a:latin typeface="Calibri" panose="020F0502020204030204" pitchFamily="34" charset="0"/>
                        </a:rPr>
                        <a:t>Kaul</a:t>
                      </a:r>
                      <a:endParaRPr lang="en-IN" sz="2000" b="0" i="0" u="none" strike="noStrike" dirty="0">
                        <a:solidFill>
                          <a:schemeClr val="bg2">
                            <a:lumMod val="25000"/>
                          </a:schemeClr>
                        </a:solidFill>
                        <a:effectLst/>
                        <a:latin typeface="Calibri" panose="020F0502020204030204" pitchFamily="34" charset="0"/>
                      </a:endParaRPr>
                    </a:p>
                  </a:txBody>
                  <a:tcPr marL="9525" marR="9525" marT="9525" marB="0" anchor="b"/>
                </a:tc>
                <a:tc>
                  <a:txBody>
                    <a:bodyPr/>
                    <a:lstStyle/>
                    <a:p>
                      <a:pPr algn="r" fontAlgn="b"/>
                      <a:r>
                        <a:rPr lang="en-IN" sz="1800" b="0" i="0" u="none" strike="noStrike" dirty="0">
                          <a:solidFill>
                            <a:srgbClr val="FF0000"/>
                          </a:solidFill>
                          <a:effectLst/>
                          <a:latin typeface="Calibri" panose="020F0502020204030204" pitchFamily="34" charset="0"/>
                        </a:rPr>
                        <a:t>402</a:t>
                      </a:r>
                    </a:p>
                  </a:txBody>
                  <a:tcPr marL="9525" marR="9525" marT="9525" marB="0" anchor="b"/>
                </a:tc>
                <a:tc>
                  <a:txBody>
                    <a:bodyPr/>
                    <a:lstStyle/>
                    <a:p>
                      <a:pPr algn="r" fontAlgn="b"/>
                      <a:r>
                        <a:rPr lang="en-IN" sz="1800" b="0" i="0" u="none" strike="noStrike" dirty="0">
                          <a:solidFill>
                            <a:srgbClr val="0070C0"/>
                          </a:solidFill>
                          <a:effectLst/>
                          <a:latin typeface="Calibri" panose="020F0502020204030204" pitchFamily="34" charset="0"/>
                        </a:rPr>
                        <a:t>24</a:t>
                      </a:r>
                    </a:p>
                  </a:txBody>
                  <a:tcPr marL="9525" marR="9525" marT="9525" marB="0" anchor="b"/>
                </a:tc>
                <a:tc>
                  <a:txBody>
                    <a:bodyPr/>
                    <a:lstStyle/>
                    <a:p>
                      <a:pPr algn="r" fontAlgn="b"/>
                      <a:r>
                        <a:rPr lang="en-IN" sz="1800" b="0" i="0" u="none" strike="noStrike" dirty="0">
                          <a:solidFill>
                            <a:srgbClr val="00B050"/>
                          </a:solidFill>
                          <a:effectLst/>
                          <a:latin typeface="Calibri" panose="020F0502020204030204" pitchFamily="34" charset="0"/>
                        </a:rPr>
                        <a:t>541</a:t>
                      </a:r>
                    </a:p>
                  </a:txBody>
                  <a:tcPr marL="9525" marR="9525" marT="9525" marB="0" anchor="b"/>
                </a:tc>
              </a:tr>
              <a:tr h="636563">
                <a:tc>
                  <a:txBody>
                    <a:bodyPr/>
                    <a:lstStyle/>
                    <a:p>
                      <a:pPr algn="l" fontAlgn="b"/>
                      <a:r>
                        <a:rPr lang="en-IN" sz="2000" b="0" i="0" u="none" strike="noStrike" dirty="0">
                          <a:solidFill>
                            <a:schemeClr val="bg2">
                              <a:lumMod val="50000"/>
                            </a:schemeClr>
                          </a:solidFill>
                          <a:effectLst/>
                          <a:latin typeface="Calibri" panose="020F0502020204030204" pitchFamily="34" charset="0"/>
                        </a:rPr>
                        <a:t>Rashid Khan</a:t>
                      </a:r>
                    </a:p>
                  </a:txBody>
                  <a:tcPr marL="9525" marR="9525" marT="9525" marB="0" anchor="b"/>
                </a:tc>
                <a:tc>
                  <a:txBody>
                    <a:bodyPr/>
                    <a:lstStyle/>
                    <a:p>
                      <a:pPr algn="r" fontAlgn="b"/>
                      <a:r>
                        <a:rPr lang="en-IN" sz="1800" b="0" i="0" u="none" strike="noStrike" dirty="0">
                          <a:solidFill>
                            <a:srgbClr val="FF0000"/>
                          </a:solidFill>
                          <a:effectLst/>
                          <a:latin typeface="Calibri" panose="020F0502020204030204" pitchFamily="34" charset="0"/>
                        </a:rPr>
                        <a:t>411</a:t>
                      </a:r>
                    </a:p>
                  </a:txBody>
                  <a:tcPr marL="9525" marR="9525" marT="9525" marB="0" anchor="b"/>
                </a:tc>
                <a:tc>
                  <a:txBody>
                    <a:bodyPr/>
                    <a:lstStyle/>
                    <a:p>
                      <a:pPr algn="r" fontAlgn="b"/>
                      <a:r>
                        <a:rPr lang="en-IN" sz="1800" b="0" i="0" u="none" strike="noStrike" dirty="0">
                          <a:solidFill>
                            <a:srgbClr val="0070C0"/>
                          </a:solidFill>
                          <a:effectLst/>
                          <a:latin typeface="Calibri" panose="020F0502020204030204" pitchFamily="34" charset="0"/>
                        </a:rPr>
                        <a:t>23</a:t>
                      </a:r>
                    </a:p>
                  </a:txBody>
                  <a:tcPr marL="9525" marR="9525" marT="9525" marB="0" anchor="b"/>
                </a:tc>
                <a:tc>
                  <a:txBody>
                    <a:bodyPr/>
                    <a:lstStyle/>
                    <a:p>
                      <a:pPr algn="r" fontAlgn="b"/>
                      <a:r>
                        <a:rPr lang="en-IN" sz="1800" b="0" i="0" u="none" strike="noStrike" dirty="0">
                          <a:solidFill>
                            <a:srgbClr val="00B050"/>
                          </a:solidFill>
                          <a:effectLst/>
                          <a:latin typeface="Calibri" panose="020F0502020204030204" pitchFamily="34" charset="0"/>
                        </a:rPr>
                        <a:t>455</a:t>
                      </a:r>
                    </a:p>
                  </a:txBody>
                  <a:tcPr marL="9525" marR="9525" marT="9525" marB="0" anchor="b"/>
                </a:tc>
              </a:tr>
            </a:tbl>
          </a:graphicData>
        </a:graphic>
      </p:graphicFrame>
    </p:spTree>
    <p:extLst>
      <p:ext uri="{BB962C8B-B14F-4D97-AF65-F5344CB8AC3E}">
        <p14:creationId xmlns:p14="http://schemas.microsoft.com/office/powerpoint/2010/main" val="2879263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a:t>Key </a:t>
            </a:r>
            <a:r>
              <a:rPr lang="en-IN" sz="6600" dirty="0" smtClean="0"/>
              <a:t>Observation</a:t>
            </a:r>
            <a:endParaRPr lang="en-IN" sz="6600" dirty="0"/>
          </a:p>
        </p:txBody>
      </p:sp>
      <p:sp>
        <p:nvSpPr>
          <p:cNvPr id="3" name="Content Placeholder 2"/>
          <p:cNvSpPr>
            <a:spLocks noGrp="1"/>
          </p:cNvSpPr>
          <p:nvPr>
            <p:ph idx="1"/>
          </p:nvPr>
        </p:nvSpPr>
        <p:spPr>
          <a:xfrm>
            <a:off x="838200" y="2599509"/>
            <a:ext cx="10515600" cy="4127862"/>
          </a:xfrm>
        </p:spPr>
        <p:txBody>
          <a:bodyPr>
            <a:normAutofit/>
          </a:bodyPr>
          <a:lstStyle/>
          <a:p>
            <a:r>
              <a:rPr lang="en-US" sz="2000" dirty="0"/>
              <a:t>We looked at how players in different categories compared in this </a:t>
            </a:r>
            <a:r>
              <a:rPr lang="en-US" sz="2000" dirty="0" smtClean="0"/>
              <a:t>Insight. We </a:t>
            </a:r>
            <a:r>
              <a:rPr lang="en-US" sz="2000" dirty="0"/>
              <a:t>utilized MySQL to filter the data of each player and generate distinct data for each player for this analysis.</a:t>
            </a:r>
          </a:p>
          <a:p>
            <a:r>
              <a:rPr lang="en-US" sz="2000" dirty="0"/>
              <a:t>We used MS Excel for visualization, which is quite beneficial in tables and </a:t>
            </a:r>
            <a:r>
              <a:rPr lang="en-US" sz="2000" dirty="0" smtClean="0"/>
              <a:t>charts With </a:t>
            </a:r>
            <a:r>
              <a:rPr lang="en-US" sz="2000" dirty="0"/>
              <a:t>the help of these, we can readily evaluate and compare data. </a:t>
            </a:r>
            <a:endParaRPr lang="en-US" sz="2000" dirty="0" smtClean="0"/>
          </a:p>
          <a:p>
            <a:r>
              <a:rPr lang="en-US" sz="2000" dirty="0"/>
              <a:t>We may learn about each player's performance in different matches and years as a result of the study.</a:t>
            </a:r>
          </a:p>
          <a:p>
            <a:r>
              <a:rPr lang="en-US" sz="2000" dirty="0"/>
              <a:t>We may also </a:t>
            </a:r>
            <a:r>
              <a:rPr lang="en-US" sz="2000" dirty="0" smtClean="0"/>
              <a:t>analyze </a:t>
            </a:r>
            <a:r>
              <a:rPr lang="en-US" sz="2000" dirty="0"/>
              <a:t>each player's performance and see where he is falling short and where they are strong.</a:t>
            </a:r>
          </a:p>
          <a:p>
            <a:r>
              <a:rPr lang="en-US" sz="2000" dirty="0"/>
              <a:t>The data is generated in MYSQL and saved to MS Excel in table format (Pivot Table), which is then converted to a chart for simple viewing and comprehension</a:t>
            </a:r>
            <a:r>
              <a:rPr lang="en-US" sz="2400" dirty="0"/>
              <a:t>. </a:t>
            </a:r>
            <a:endParaRPr lang="en-IN" sz="2400" dirty="0"/>
          </a:p>
        </p:txBody>
      </p:sp>
    </p:spTree>
    <p:extLst>
      <p:ext uri="{BB962C8B-B14F-4D97-AF65-F5344CB8AC3E}">
        <p14:creationId xmlns:p14="http://schemas.microsoft.com/office/powerpoint/2010/main" val="352894819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t>Discussion </a:t>
            </a:r>
            <a:endParaRPr lang="en-IN" sz="6600" dirty="0"/>
          </a:p>
        </p:txBody>
      </p:sp>
      <p:sp>
        <p:nvSpPr>
          <p:cNvPr id="3" name="Content Placeholder 2"/>
          <p:cNvSpPr>
            <a:spLocks noGrp="1"/>
          </p:cNvSpPr>
          <p:nvPr>
            <p:ph idx="1"/>
          </p:nvPr>
        </p:nvSpPr>
        <p:spPr/>
        <p:txBody>
          <a:bodyPr>
            <a:normAutofit fontScale="85000" lnSpcReduction="10000"/>
          </a:bodyPr>
          <a:lstStyle/>
          <a:p>
            <a:r>
              <a:rPr lang="en-US" dirty="0"/>
              <a:t>The point of the project is to analyze, compare, and visualize each player using the data provided. </a:t>
            </a:r>
          </a:p>
          <a:p>
            <a:r>
              <a:rPr lang="en-US" dirty="0" smtClean="0"/>
              <a:t>For </a:t>
            </a:r>
            <a:r>
              <a:rPr lang="en-US" dirty="0"/>
              <a:t>analysis and </a:t>
            </a:r>
            <a:r>
              <a:rPr lang="en-US" dirty="0" smtClean="0"/>
              <a:t>visualization, </a:t>
            </a:r>
            <a:r>
              <a:rPr lang="en-US" dirty="0"/>
              <a:t>we used tools like </a:t>
            </a:r>
            <a:r>
              <a:rPr lang="en-US" dirty="0" smtClean="0"/>
              <a:t>‘MYSQL’ </a:t>
            </a:r>
            <a:r>
              <a:rPr lang="en-US" dirty="0"/>
              <a:t>and </a:t>
            </a:r>
            <a:r>
              <a:rPr lang="en-US" dirty="0" smtClean="0"/>
              <a:t>‘MS Excel‘.</a:t>
            </a:r>
            <a:endParaRPr lang="en-US" dirty="0"/>
          </a:p>
          <a:p>
            <a:r>
              <a:rPr lang="en-US" dirty="0"/>
              <a:t>We derived data such as strike rate, economy, and so on from the given data</a:t>
            </a:r>
            <a:r>
              <a:rPr lang="en-US" dirty="0" smtClean="0"/>
              <a:t>.</a:t>
            </a:r>
            <a:endParaRPr lang="en-US" dirty="0"/>
          </a:p>
          <a:p>
            <a:r>
              <a:rPr lang="en-US" dirty="0"/>
              <a:t>Through this data, we were able to determine each player's specific performance as a </a:t>
            </a:r>
            <a:r>
              <a:rPr lang="en-US" dirty="0" smtClean="0"/>
              <a:t>‘Batsman</a:t>
            </a:r>
            <a:r>
              <a:rPr lang="en-US" dirty="0"/>
              <a:t>, </a:t>
            </a:r>
            <a:r>
              <a:rPr lang="en-US" dirty="0" smtClean="0"/>
              <a:t>Bowler‘.</a:t>
            </a:r>
            <a:endParaRPr lang="en-US" dirty="0"/>
          </a:p>
          <a:p>
            <a:r>
              <a:rPr lang="en-US" dirty="0"/>
              <a:t>We may see the leading batsman and bowler in a bar chart, which is easy to understand without explanation</a:t>
            </a:r>
            <a:r>
              <a:rPr lang="en-US" dirty="0" smtClean="0"/>
              <a:t>.</a:t>
            </a:r>
            <a:endParaRPr lang="en-US" dirty="0"/>
          </a:p>
          <a:p>
            <a:r>
              <a:rPr lang="en-US" dirty="0"/>
              <a:t>We can compare each year and view them according to our preferences using the analysis. </a:t>
            </a:r>
            <a:endParaRPr lang="en-IN" dirty="0"/>
          </a:p>
        </p:txBody>
      </p:sp>
    </p:spTree>
    <p:extLst>
      <p:ext uri="{BB962C8B-B14F-4D97-AF65-F5344CB8AC3E}">
        <p14:creationId xmlns:p14="http://schemas.microsoft.com/office/powerpoint/2010/main" val="78439697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t>Code </a:t>
            </a:r>
            <a:r>
              <a:rPr lang="en-IN" sz="6600" dirty="0"/>
              <a:t>Links </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sz="2800" dirty="0">
                <a:solidFill>
                  <a:schemeClr val="tx1"/>
                </a:solidFill>
              </a:rPr>
              <a:t>Open code using </a:t>
            </a:r>
            <a:r>
              <a:rPr lang="en-US" sz="2800" dirty="0" smtClean="0">
                <a:solidFill>
                  <a:schemeClr val="tx1"/>
                </a:solidFill>
              </a:rPr>
              <a:t>'</a:t>
            </a:r>
            <a:r>
              <a:rPr lang="en-US" sz="2800" dirty="0" err="1" smtClean="0">
                <a:solidFill>
                  <a:schemeClr val="tx1"/>
                </a:solidFill>
              </a:rPr>
              <a:t>Github</a:t>
            </a:r>
            <a:r>
              <a:rPr lang="en-US" sz="2800" dirty="0" smtClean="0">
                <a:solidFill>
                  <a:schemeClr val="tx1"/>
                </a:solidFill>
              </a:rPr>
              <a:t>‘, </a:t>
            </a:r>
            <a:r>
              <a:rPr lang="en-US" sz="2800" dirty="0" smtClean="0"/>
              <a:t>click –</a:t>
            </a:r>
            <a:r>
              <a:rPr lang="en-US" sz="2800" dirty="0">
                <a:solidFill>
                  <a:srgbClr val="00B0F0"/>
                </a:solidFill>
              </a:rPr>
              <a:t> </a:t>
            </a:r>
            <a:r>
              <a:rPr lang="en-US" sz="2800" dirty="0" smtClean="0">
                <a:solidFill>
                  <a:srgbClr val="00B0F0"/>
                </a:solidFill>
                <a:hlinkClick r:id="rId2"/>
              </a:rPr>
              <a:t>URL</a:t>
            </a:r>
            <a:r>
              <a:rPr lang="en-US" sz="2800" dirty="0" smtClean="0">
                <a:solidFill>
                  <a:srgbClr val="00B0F0"/>
                </a:solidFill>
              </a:rPr>
              <a:t> </a:t>
            </a:r>
          </a:p>
          <a:p>
            <a:pPr marL="0" indent="0">
              <a:buNone/>
            </a:pPr>
            <a:endParaRPr lang="en-US" sz="2800" b="1" dirty="0">
              <a:solidFill>
                <a:srgbClr val="FF0000"/>
              </a:solidFill>
            </a:endParaRPr>
          </a:p>
          <a:p>
            <a:pPr>
              <a:buFont typeface="Wingdings" panose="05000000000000000000" pitchFamily="2" charset="2"/>
              <a:buChar char="Ø"/>
            </a:pPr>
            <a:r>
              <a:rPr lang="en-US" sz="2800" b="1" dirty="0" smtClean="0">
                <a:solidFill>
                  <a:schemeClr val="accent6">
                    <a:lumMod val="75000"/>
                  </a:schemeClr>
                </a:solidFill>
              </a:rPr>
              <a:t>Data Link</a:t>
            </a:r>
            <a:r>
              <a:rPr lang="en-US" sz="2800" b="1" dirty="0" smtClean="0">
                <a:solidFill>
                  <a:schemeClr val="tx1"/>
                </a:solidFill>
              </a:rPr>
              <a:t>:</a:t>
            </a:r>
          </a:p>
          <a:p>
            <a:pPr lvl="1">
              <a:buFont typeface="Wingdings" panose="05000000000000000000" pitchFamily="2" charset="2"/>
              <a:buChar char="Ø"/>
            </a:pPr>
            <a:r>
              <a:rPr lang="en-IN" b="1" dirty="0" smtClean="0"/>
              <a:t>Spreadsheet 1 ‘</a:t>
            </a:r>
            <a:r>
              <a:rPr lang="en-IN" b="1" dirty="0" err="1" smtClean="0"/>
              <a:t>IPL_Balls</a:t>
            </a:r>
            <a:r>
              <a:rPr lang="en-IN" b="1" dirty="0" smtClean="0"/>
              <a:t>’ click</a:t>
            </a:r>
            <a:r>
              <a:rPr lang="en-IN" b="1" dirty="0" smtClean="0"/>
              <a:t>: </a:t>
            </a:r>
            <a:r>
              <a:rPr lang="en-IN" b="1" dirty="0" smtClean="0">
                <a:hlinkClick r:id="rId3"/>
              </a:rPr>
              <a:t>URL</a:t>
            </a:r>
            <a:endParaRPr lang="en-IN" b="1" dirty="0"/>
          </a:p>
          <a:p>
            <a:pPr lvl="1">
              <a:buFont typeface="Wingdings" panose="05000000000000000000" pitchFamily="2" charset="2"/>
              <a:buChar char="Ø"/>
            </a:pPr>
            <a:r>
              <a:rPr lang="en-IN" b="1" dirty="0" smtClean="0"/>
              <a:t>Spreadsheet 2 ‘</a:t>
            </a:r>
            <a:r>
              <a:rPr lang="en-IN" b="1" dirty="0" err="1" smtClean="0"/>
              <a:t>IPL_Matches</a:t>
            </a:r>
            <a:r>
              <a:rPr lang="en-IN" b="1" dirty="0" smtClean="0"/>
              <a:t>’ click</a:t>
            </a:r>
            <a:r>
              <a:rPr lang="en-IN" b="1" dirty="0" smtClean="0"/>
              <a:t>: </a:t>
            </a:r>
            <a:r>
              <a:rPr lang="en-IN" b="1" dirty="0" smtClean="0">
                <a:hlinkClick r:id="rId4"/>
              </a:rPr>
              <a:t>URL</a:t>
            </a:r>
            <a:endParaRPr lang="en-IN" b="1" dirty="0">
              <a:solidFill>
                <a:srgbClr val="00B0F0"/>
              </a:solidFill>
            </a:endParaRPr>
          </a:p>
          <a:p>
            <a:pPr marL="0" indent="0">
              <a:buNone/>
            </a:pPr>
            <a:r>
              <a:rPr lang="en-IN" dirty="0" smtClean="0"/>
              <a:t> </a:t>
            </a:r>
            <a:endParaRPr lang="en-IN" dirty="0"/>
          </a:p>
        </p:txBody>
      </p:sp>
    </p:spTree>
    <p:extLst>
      <p:ext uri="{BB962C8B-B14F-4D97-AF65-F5344CB8AC3E}">
        <p14:creationId xmlns:p14="http://schemas.microsoft.com/office/powerpoint/2010/main" val="204683906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smtClean="0"/>
              <a:t>Scope</a:t>
            </a:r>
            <a:endParaRPr lang="en-IN" sz="6600" dirty="0"/>
          </a:p>
        </p:txBody>
      </p:sp>
      <p:sp>
        <p:nvSpPr>
          <p:cNvPr id="3" name="Content Placeholder 2"/>
          <p:cNvSpPr>
            <a:spLocks noGrp="1"/>
          </p:cNvSpPr>
          <p:nvPr>
            <p:ph idx="1"/>
          </p:nvPr>
        </p:nvSpPr>
        <p:spPr/>
        <p:txBody>
          <a:bodyPr>
            <a:normAutofit fontScale="85000" lnSpcReduction="20000"/>
          </a:bodyPr>
          <a:lstStyle/>
          <a:p>
            <a:pPr lvl="0"/>
            <a:r>
              <a:rPr lang="en-IN" dirty="0"/>
              <a:t>The project's goal is to evaluate Sports Players based on their performance.</a:t>
            </a:r>
          </a:p>
          <a:p>
            <a:pPr lvl="0"/>
            <a:r>
              <a:rPr lang="en-IN" dirty="0"/>
              <a:t>In this sport analysis, we'll look at how the players performed.</a:t>
            </a:r>
          </a:p>
          <a:p>
            <a:pPr lvl="0"/>
            <a:r>
              <a:rPr lang="en-IN" dirty="0"/>
              <a:t>We'll figure out the 'Batsman,' 'Bowler,' and so on. It was examined using several ways.</a:t>
            </a:r>
          </a:p>
          <a:p>
            <a:pPr lvl="0"/>
            <a:r>
              <a:rPr lang="en-IN" dirty="0"/>
              <a:t>We used MYSQL and MS EXCEL in this ‘</a:t>
            </a:r>
            <a:r>
              <a:rPr lang="en-IN" dirty="0" err="1"/>
              <a:t>Analyze</a:t>
            </a:r>
            <a:r>
              <a:rPr lang="en-IN" dirty="0"/>
              <a:t>’.</a:t>
            </a:r>
          </a:p>
          <a:p>
            <a:pPr lvl="0"/>
            <a:r>
              <a:rPr lang="en-IN" dirty="0"/>
              <a:t>The ‘Sports </a:t>
            </a:r>
            <a:r>
              <a:rPr lang="en-IN" dirty="0" err="1"/>
              <a:t>Analyze</a:t>
            </a:r>
            <a:r>
              <a:rPr lang="en-IN" dirty="0"/>
              <a:t>’ function in MYSQL is crucial for examining data from the provided table.</a:t>
            </a:r>
          </a:p>
          <a:p>
            <a:pPr lvl="0"/>
            <a:r>
              <a:rPr lang="en-IN" dirty="0"/>
              <a:t>It allows us to table a specific table or column from a table, as well as merge many tables into a single table.</a:t>
            </a:r>
          </a:p>
          <a:p>
            <a:pPr lvl="0"/>
            <a:r>
              <a:rPr lang="en-IN" dirty="0"/>
              <a:t>MS Excel is utilised to visualise the individual player's derived data using Tables and Charts.</a:t>
            </a:r>
          </a:p>
          <a:p>
            <a:pPr lvl="0"/>
            <a:endParaRPr lang="en-IN" dirty="0"/>
          </a:p>
        </p:txBody>
      </p:sp>
    </p:spTree>
    <p:extLst>
      <p:ext uri="{BB962C8B-B14F-4D97-AF65-F5344CB8AC3E}">
        <p14:creationId xmlns:p14="http://schemas.microsoft.com/office/powerpoint/2010/main" val="130083991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097280"/>
            <a:ext cx="10131425" cy="1267097"/>
          </a:xfrm>
        </p:spPr>
        <p:txBody>
          <a:bodyPr>
            <a:normAutofit/>
          </a:bodyPr>
          <a:lstStyle/>
          <a:p>
            <a:r>
              <a:rPr lang="en-IN" sz="6600" dirty="0" smtClean="0"/>
              <a:t>Conclusion</a:t>
            </a:r>
            <a:endParaRPr lang="en-IN" sz="6600" dirty="0"/>
          </a:p>
        </p:txBody>
      </p:sp>
      <p:sp>
        <p:nvSpPr>
          <p:cNvPr id="3" name="Content Placeholder 2"/>
          <p:cNvSpPr>
            <a:spLocks noGrp="1"/>
          </p:cNvSpPr>
          <p:nvPr>
            <p:ph idx="1"/>
          </p:nvPr>
        </p:nvSpPr>
        <p:spPr>
          <a:xfrm>
            <a:off x="685801" y="2364377"/>
            <a:ext cx="10131425" cy="3239589"/>
          </a:xfrm>
        </p:spPr>
        <p:txBody>
          <a:bodyPr>
            <a:noAutofit/>
          </a:bodyPr>
          <a:lstStyle/>
          <a:p>
            <a:r>
              <a:rPr lang="en-IN" sz="2000" dirty="0" smtClean="0"/>
              <a:t>What we did in this project?</a:t>
            </a:r>
          </a:p>
          <a:p>
            <a:pPr lvl="1"/>
            <a:r>
              <a:rPr lang="en-US" dirty="0"/>
              <a:t>We used two tools to complete this project: 'MySQL' and 'MS Excel.' Both of these tools were quite helpful throughout the project.</a:t>
            </a:r>
          </a:p>
          <a:p>
            <a:pPr lvl="1"/>
            <a:r>
              <a:rPr lang="en-US" dirty="0"/>
              <a:t>The 'Sport Analyze' project involved analyzing each individual player based on their previous performance.</a:t>
            </a:r>
          </a:p>
          <a:p>
            <a:pPr lvl="1"/>
            <a:r>
              <a:rPr lang="en-US" dirty="0"/>
              <a:t>The batsman's analysis included total runs, strike rate, economy, and so on, while the bowler's analysis included total balls, total wickets, and so on.</a:t>
            </a:r>
          </a:p>
          <a:p>
            <a:pPr lvl="1"/>
            <a:r>
              <a:rPr lang="en-US" dirty="0"/>
              <a:t>The stat attack is similar to the team's name, such as Batsman.</a:t>
            </a:r>
          </a:p>
          <a:p>
            <a:pPr lvl="1"/>
            <a:r>
              <a:rPr lang="en-US" dirty="0"/>
              <a:t>These </a:t>
            </a:r>
            <a:r>
              <a:rPr lang="en-US" dirty="0" smtClean="0"/>
              <a:t>data are </a:t>
            </a:r>
            <a:r>
              <a:rPr lang="en-US" dirty="0"/>
              <a:t>derived using MySQL, and we've visualized several of them using MS Excel's 'table &amp; chart' feature. </a:t>
            </a:r>
            <a:endParaRPr lang="en-US" dirty="0" smtClean="0"/>
          </a:p>
        </p:txBody>
      </p:sp>
    </p:spTree>
    <p:extLst>
      <p:ext uri="{BB962C8B-B14F-4D97-AF65-F5344CB8AC3E}">
        <p14:creationId xmlns:p14="http://schemas.microsoft.com/office/powerpoint/2010/main" val="17260243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6600" dirty="0" smtClean="0"/>
              <a:t>Goals</a:t>
            </a:r>
            <a:r>
              <a:rPr lang="en-IN" dirty="0" smtClean="0"/>
              <a:t> </a:t>
            </a:r>
            <a:endParaRPr lang="en-IN" dirty="0"/>
          </a:p>
        </p:txBody>
      </p:sp>
      <p:sp>
        <p:nvSpPr>
          <p:cNvPr id="3" name="Content Placeholder 2"/>
          <p:cNvSpPr>
            <a:spLocks noGrp="1"/>
          </p:cNvSpPr>
          <p:nvPr>
            <p:ph idx="1"/>
          </p:nvPr>
        </p:nvSpPr>
        <p:spPr/>
        <p:txBody>
          <a:bodyPr>
            <a:normAutofit fontScale="85000" lnSpcReduction="10000"/>
          </a:bodyPr>
          <a:lstStyle/>
          <a:p>
            <a:pPr lvl="0"/>
            <a:r>
              <a:rPr lang="en-IN" dirty="0" smtClean="0"/>
              <a:t>The project's purpose is to assess individual players based on their historical performance using the provided data.</a:t>
            </a:r>
          </a:p>
          <a:p>
            <a:pPr lvl="0"/>
            <a:r>
              <a:rPr lang="en-IN" dirty="0" smtClean="0"/>
              <a:t>We </a:t>
            </a:r>
            <a:r>
              <a:rPr lang="en-IN" dirty="0"/>
              <a:t>were able to obtain fresh data for a specific player from the existing data through this analysis. </a:t>
            </a:r>
          </a:p>
          <a:p>
            <a:pPr lvl="0"/>
            <a:r>
              <a:rPr lang="en-IN" dirty="0"/>
              <a:t>In this project, we utilize MYSQL and several queries to extract the essential data from the given data.</a:t>
            </a:r>
          </a:p>
          <a:p>
            <a:pPr lvl="0"/>
            <a:r>
              <a:rPr lang="en-IN" dirty="0"/>
              <a:t>We also utilize MS Excel to present the data in the form of tables and charts.</a:t>
            </a:r>
          </a:p>
          <a:p>
            <a:pPr lvl="0"/>
            <a:r>
              <a:rPr lang="en-IN" dirty="0"/>
              <a:t>The basic purpose of a pivot table is to compare different players from various perspectives.</a:t>
            </a:r>
          </a:p>
          <a:p>
            <a:pPr lvl="0"/>
            <a:r>
              <a:rPr lang="en-IN" dirty="0"/>
              <a:t>We were able to see the performance of each individual player as a result of this analysis.</a:t>
            </a:r>
          </a:p>
        </p:txBody>
      </p:sp>
    </p:spTree>
    <p:extLst>
      <p:ext uri="{BB962C8B-B14F-4D97-AF65-F5344CB8AC3E}">
        <p14:creationId xmlns:p14="http://schemas.microsoft.com/office/powerpoint/2010/main" val="4171623906"/>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dirty="0" smtClean="0"/>
              <a:t>Dataset Description</a:t>
            </a:r>
            <a:endParaRPr lang="en-IN" sz="7200" dirty="0"/>
          </a:p>
        </p:txBody>
      </p:sp>
      <p:sp>
        <p:nvSpPr>
          <p:cNvPr id="3" name="Text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201631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smtClean="0"/>
              <a:t>Data available in DB</a:t>
            </a:r>
            <a:endParaRPr lang="en-IN" sz="5400" dirty="0"/>
          </a:p>
        </p:txBody>
      </p:sp>
      <p:sp>
        <p:nvSpPr>
          <p:cNvPr id="3" name="Content Placeholder 2"/>
          <p:cNvSpPr>
            <a:spLocks noGrp="1"/>
          </p:cNvSpPr>
          <p:nvPr>
            <p:ph idx="1"/>
          </p:nvPr>
        </p:nvSpPr>
        <p:spPr/>
        <p:txBody>
          <a:bodyPr>
            <a:normAutofit fontScale="92500" lnSpcReduction="20000"/>
          </a:bodyPr>
          <a:lstStyle/>
          <a:p>
            <a:r>
              <a:rPr lang="en-IN" dirty="0" smtClean="0"/>
              <a:t>What that data is about? </a:t>
            </a:r>
          </a:p>
          <a:p>
            <a:pPr lvl="1"/>
            <a:r>
              <a:rPr lang="en-IN" dirty="0" smtClean="0"/>
              <a:t>Schema.</a:t>
            </a:r>
            <a:endParaRPr lang="en-IN" dirty="0"/>
          </a:p>
          <a:p>
            <a:pPr lvl="1"/>
            <a:r>
              <a:rPr lang="en-IN" dirty="0" smtClean="0"/>
              <a:t>(e.g., </a:t>
            </a:r>
            <a:r>
              <a:rPr lang="en-IN" dirty="0"/>
              <a:t>Batsman, Bowler, </a:t>
            </a:r>
            <a:r>
              <a:rPr lang="en-IN" dirty="0" smtClean="0"/>
              <a:t>total run, total wickets, etc.)</a:t>
            </a:r>
          </a:p>
          <a:p>
            <a:r>
              <a:rPr lang="en-IN" dirty="0" smtClean="0"/>
              <a:t>Basic statistics </a:t>
            </a:r>
          </a:p>
          <a:p>
            <a:pPr lvl="1"/>
            <a:r>
              <a:rPr lang="en-US" dirty="0"/>
              <a:t>In total, there are two records. </a:t>
            </a:r>
            <a:endParaRPr lang="en-US" dirty="0" smtClean="0"/>
          </a:p>
          <a:p>
            <a:pPr lvl="1"/>
            <a:r>
              <a:rPr lang="en-IN" dirty="0" smtClean="0"/>
              <a:t>Each field/column:</a:t>
            </a:r>
          </a:p>
          <a:p>
            <a:pPr lvl="2"/>
            <a:r>
              <a:rPr lang="en-IN" dirty="0" smtClean="0"/>
              <a:t>E.g., Segment: two segments (Batsman, Bowler)</a:t>
            </a:r>
          </a:p>
          <a:p>
            <a:pPr lvl="2"/>
            <a:r>
              <a:rPr lang="en-IN" dirty="0" smtClean="0"/>
              <a:t>Batsman (Total runs, Strike rate, Economy, etc.)</a:t>
            </a:r>
          </a:p>
          <a:p>
            <a:pPr lvl="2"/>
            <a:r>
              <a:rPr lang="en-IN" dirty="0" smtClean="0"/>
              <a:t>Bowler (Total balls, Total wickets)</a:t>
            </a:r>
          </a:p>
        </p:txBody>
      </p:sp>
    </p:spTree>
    <p:extLst>
      <p:ext uri="{BB962C8B-B14F-4D97-AF65-F5344CB8AC3E}">
        <p14:creationId xmlns:p14="http://schemas.microsoft.com/office/powerpoint/2010/main" val="133729266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dirty="0"/>
              <a:t>What that data is about? </a:t>
            </a:r>
          </a:p>
        </p:txBody>
      </p:sp>
      <p:sp>
        <p:nvSpPr>
          <p:cNvPr id="3" name="Content Placeholder 2"/>
          <p:cNvSpPr>
            <a:spLocks noGrp="1"/>
          </p:cNvSpPr>
          <p:nvPr>
            <p:ph idx="1"/>
          </p:nvPr>
        </p:nvSpPr>
        <p:spPr/>
        <p:txBody>
          <a:bodyPr>
            <a:normAutofit/>
          </a:bodyPr>
          <a:lstStyle/>
          <a:p>
            <a:r>
              <a:rPr lang="en-US" dirty="0" smtClean="0"/>
              <a:t>This </a:t>
            </a:r>
            <a:r>
              <a:rPr lang="en-US" dirty="0"/>
              <a:t>information pertains to an individual player's 'Sports Analyze' based on their previous </a:t>
            </a:r>
            <a:r>
              <a:rPr lang="en-US" dirty="0" smtClean="0"/>
              <a:t>performance. MYSQL </a:t>
            </a:r>
            <a:r>
              <a:rPr lang="en-US" dirty="0"/>
              <a:t>and MS Excel are used</a:t>
            </a:r>
            <a:r>
              <a:rPr lang="en-US" dirty="0" smtClean="0"/>
              <a:t>.</a:t>
            </a:r>
            <a:endParaRPr lang="en-US" dirty="0"/>
          </a:p>
          <a:p>
            <a:r>
              <a:rPr lang="en-US" dirty="0" smtClean="0"/>
              <a:t>We </a:t>
            </a:r>
            <a:r>
              <a:rPr lang="en-US" dirty="0"/>
              <a:t>can extract the desired data from the given data using MYSQL (Query).</a:t>
            </a:r>
          </a:p>
          <a:p>
            <a:r>
              <a:rPr lang="en-US" dirty="0"/>
              <a:t>We can utilize this to connect and compare differences between two or </a:t>
            </a:r>
            <a:r>
              <a:rPr lang="en-US" dirty="0" smtClean="0"/>
              <a:t>more player's.</a:t>
            </a:r>
            <a:endParaRPr lang="en-US" dirty="0"/>
          </a:p>
          <a:p>
            <a:r>
              <a:rPr lang="en-US" dirty="0" smtClean="0"/>
              <a:t>MS </a:t>
            </a:r>
            <a:r>
              <a:rPr lang="en-US" dirty="0"/>
              <a:t>Excel is used to view and compare player performance, and it can be seen in a table, chart, or other format. </a:t>
            </a:r>
            <a:endParaRPr lang="en-IN" dirty="0"/>
          </a:p>
        </p:txBody>
      </p:sp>
    </p:spTree>
    <p:extLst>
      <p:ext uri="{BB962C8B-B14F-4D97-AF65-F5344CB8AC3E}">
        <p14:creationId xmlns:p14="http://schemas.microsoft.com/office/powerpoint/2010/main" val="198456386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1175657"/>
            <a:ext cx="10131425" cy="1188720"/>
          </a:xfrm>
        </p:spPr>
        <p:txBody>
          <a:bodyPr>
            <a:normAutofit/>
          </a:bodyPr>
          <a:lstStyle/>
          <a:p>
            <a:pPr lvl="1"/>
            <a:r>
              <a:rPr lang="en-IN" sz="4400" dirty="0" smtClean="0">
                <a:latin typeface="+mj-lt"/>
              </a:rPr>
              <a:t>                Schema, Tables and Column</a:t>
            </a:r>
            <a:endParaRPr lang="en-IN" sz="4400" dirty="0">
              <a:latin typeface="+mj-lt"/>
            </a:endParaRPr>
          </a:p>
        </p:txBody>
      </p:sp>
      <p:sp>
        <p:nvSpPr>
          <p:cNvPr id="3" name="Content Placeholder 2"/>
          <p:cNvSpPr>
            <a:spLocks noGrp="1"/>
          </p:cNvSpPr>
          <p:nvPr>
            <p:ph idx="1"/>
          </p:nvPr>
        </p:nvSpPr>
        <p:spPr>
          <a:xfrm>
            <a:off x="1295400" y="2455817"/>
            <a:ext cx="10291353" cy="3735977"/>
          </a:xfrm>
        </p:spPr>
        <p:txBody>
          <a:bodyPr>
            <a:noAutofit/>
          </a:bodyPr>
          <a:lstStyle/>
          <a:p>
            <a:pPr lvl="0"/>
            <a:r>
              <a:rPr lang="en-IN" sz="2000" dirty="0"/>
              <a:t>A "schema" is a set of tables containing rows and columns, and each schema, like databases, can have its own query.</a:t>
            </a:r>
          </a:p>
          <a:p>
            <a:pPr lvl="0"/>
            <a:r>
              <a:rPr lang="en-IN" sz="2000" dirty="0"/>
              <a:t>MYSQL was used to perform the 'Sports </a:t>
            </a:r>
            <a:r>
              <a:rPr lang="en-IN" sz="2000" dirty="0" err="1"/>
              <a:t>Analyze</a:t>
            </a:r>
            <a:r>
              <a:rPr lang="en-IN" sz="2000" dirty="0"/>
              <a:t>,' and one of the best uses is 'Schema,' which is used to place the data (Table and Column) in the proper order.</a:t>
            </a:r>
          </a:p>
          <a:p>
            <a:pPr lvl="0"/>
            <a:r>
              <a:rPr lang="en-IN" sz="2000" dirty="0"/>
              <a:t>We can </a:t>
            </a:r>
            <a:r>
              <a:rPr lang="en-IN" sz="2000" dirty="0" smtClean="0"/>
              <a:t>derive </a:t>
            </a:r>
            <a:r>
              <a:rPr lang="en-IN" sz="2000" dirty="0"/>
              <a:t>the necessary data and extract it using the schema and the appropriate query.</a:t>
            </a:r>
          </a:p>
          <a:p>
            <a:pPr lvl="0"/>
            <a:r>
              <a:rPr lang="en-IN" sz="2000" dirty="0"/>
              <a:t>The data in 'Data Base' are arranged in Table order (Rows &amp; Column).</a:t>
            </a:r>
          </a:p>
          <a:p>
            <a:pPr lvl="0"/>
            <a:r>
              <a:rPr lang="en-IN" sz="2000" dirty="0"/>
              <a:t>We may extract the necessary data and store it in the new database by using the query.</a:t>
            </a:r>
          </a:p>
          <a:p>
            <a:pPr lvl="0"/>
            <a:r>
              <a:rPr lang="en-IN" sz="2000" dirty="0"/>
              <a:t>The Pivot Table is used to compare data from multiple players and present it in tables and charts so that the desired two or more data can be viewed and compared quickly.</a:t>
            </a:r>
          </a:p>
        </p:txBody>
      </p:sp>
    </p:spTree>
    <p:extLst>
      <p:ext uri="{BB962C8B-B14F-4D97-AF65-F5344CB8AC3E}">
        <p14:creationId xmlns:p14="http://schemas.microsoft.com/office/powerpoint/2010/main" val="64146948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600" dirty="0"/>
              <a:t>Basic statistics </a:t>
            </a:r>
          </a:p>
        </p:txBody>
      </p:sp>
      <p:sp>
        <p:nvSpPr>
          <p:cNvPr id="3" name="Content Placeholder 2"/>
          <p:cNvSpPr>
            <a:spLocks noGrp="1"/>
          </p:cNvSpPr>
          <p:nvPr>
            <p:ph idx="1"/>
          </p:nvPr>
        </p:nvSpPr>
        <p:spPr/>
        <p:txBody>
          <a:bodyPr>
            <a:normAutofit fontScale="92500" lnSpcReduction="20000"/>
          </a:bodyPr>
          <a:lstStyle/>
          <a:p>
            <a:pPr marL="228600" lvl="1">
              <a:spcBef>
                <a:spcPts val="1000"/>
              </a:spcBef>
            </a:pPr>
            <a:r>
              <a:rPr lang="en-IN" sz="3600" dirty="0"/>
              <a:t>How many records are there? </a:t>
            </a:r>
            <a:endParaRPr lang="en-IN" sz="3200" dirty="0"/>
          </a:p>
          <a:p>
            <a:pPr marL="0" lvl="1" indent="0">
              <a:spcBef>
                <a:spcPts val="1000"/>
              </a:spcBef>
              <a:buNone/>
            </a:pPr>
            <a:r>
              <a:rPr lang="en-IN" sz="3200" dirty="0"/>
              <a:t> </a:t>
            </a:r>
            <a:r>
              <a:rPr lang="en-IN" sz="3200" dirty="0" smtClean="0"/>
              <a:t>            </a:t>
            </a:r>
            <a:r>
              <a:rPr lang="en-IN" dirty="0" smtClean="0"/>
              <a:t>There </a:t>
            </a:r>
            <a:r>
              <a:rPr lang="en-IN" dirty="0"/>
              <a:t>are three separate tables that are produced from the database using the needed </a:t>
            </a:r>
            <a:r>
              <a:rPr lang="en-IN" dirty="0" smtClean="0"/>
              <a:t>query. The </a:t>
            </a:r>
            <a:r>
              <a:rPr lang="en-IN" dirty="0"/>
              <a:t>three distinct analyses of the batsman, bowler, venue, and number of six</a:t>
            </a:r>
            <a:r>
              <a:rPr lang="en-IN" dirty="0" smtClean="0"/>
              <a:t>.</a:t>
            </a:r>
          </a:p>
          <a:p>
            <a:pPr marL="228600" lvl="1">
              <a:spcBef>
                <a:spcPts val="1000"/>
              </a:spcBef>
            </a:pPr>
            <a:r>
              <a:rPr lang="en-IN" sz="3600" dirty="0"/>
              <a:t>Each </a:t>
            </a:r>
            <a:r>
              <a:rPr lang="en-IN" sz="3600" dirty="0" smtClean="0"/>
              <a:t>field/column:</a:t>
            </a:r>
          </a:p>
          <a:p>
            <a:pPr lvl="1"/>
            <a:r>
              <a:rPr lang="en-IN" b="1" dirty="0"/>
              <a:t>Batsman:</a:t>
            </a:r>
            <a:r>
              <a:rPr lang="en-IN" dirty="0"/>
              <a:t> Batsman, Total Runs, Total Balls, Over, Total 4s, Total 6s, Total Balls Left, Strike Rate, Economy.</a:t>
            </a:r>
            <a:endParaRPr lang="en-IN" sz="1600" dirty="0"/>
          </a:p>
          <a:p>
            <a:pPr lvl="1"/>
            <a:r>
              <a:rPr lang="en-IN" b="1" dirty="0"/>
              <a:t>Bowler:</a:t>
            </a:r>
            <a:r>
              <a:rPr lang="en-IN" dirty="0"/>
              <a:t> Bowler, Total Balls, Total Wicket, Total Runs.</a:t>
            </a:r>
            <a:endParaRPr lang="en-IN" sz="1600" dirty="0"/>
          </a:p>
          <a:p>
            <a:pPr lvl="1"/>
            <a:r>
              <a:rPr lang="en-IN" b="1" dirty="0"/>
              <a:t>Venue: </a:t>
            </a:r>
            <a:r>
              <a:rPr lang="en-IN" dirty="0"/>
              <a:t>Team1, Team2, Batsman, Total 6s, Venue.</a:t>
            </a:r>
            <a:endParaRPr lang="en-IN" sz="1600" dirty="0"/>
          </a:p>
          <a:p>
            <a:pPr marL="228600" lvl="1">
              <a:spcBef>
                <a:spcPts val="1000"/>
              </a:spcBef>
            </a:pPr>
            <a:endParaRPr lang="en-IN" sz="3000" dirty="0"/>
          </a:p>
        </p:txBody>
      </p:sp>
    </p:spTree>
    <p:extLst>
      <p:ext uri="{BB962C8B-B14F-4D97-AF65-F5344CB8AC3E}">
        <p14:creationId xmlns:p14="http://schemas.microsoft.com/office/powerpoint/2010/main" val="179195385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8323</TotalTime>
  <Words>2136</Words>
  <Application>Microsoft Office PowerPoint</Application>
  <PresentationFormat>Widescreen</PresentationFormat>
  <Paragraphs>212</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Garamond</vt:lpstr>
      <vt:lpstr>Wingdings</vt:lpstr>
      <vt:lpstr>Organic</vt:lpstr>
      <vt:lpstr>IPL Sports Analytics</vt:lpstr>
      <vt:lpstr>Outline</vt:lpstr>
      <vt:lpstr>Scope</vt:lpstr>
      <vt:lpstr>Goals </vt:lpstr>
      <vt:lpstr>Dataset Description</vt:lpstr>
      <vt:lpstr>Data available in DB</vt:lpstr>
      <vt:lpstr>What that data is about? </vt:lpstr>
      <vt:lpstr>                Schema, Tables and Column</vt:lpstr>
      <vt:lpstr>Basic statistics </vt:lpstr>
      <vt:lpstr>Requirements</vt:lpstr>
      <vt:lpstr>Preliminary Insights</vt:lpstr>
      <vt:lpstr>Core Insights </vt:lpstr>
      <vt:lpstr>Specification, Hypotheses, Visualization</vt:lpstr>
      <vt:lpstr>Specification, Hypotheses and Visualization  </vt:lpstr>
      <vt:lpstr>Design </vt:lpstr>
      <vt:lpstr>Performance Indicators of Batsman </vt:lpstr>
      <vt:lpstr>Performance Indicators of Bowler </vt:lpstr>
      <vt:lpstr>Performance Indicators of Venue</vt:lpstr>
      <vt:lpstr>Core Insights</vt:lpstr>
      <vt:lpstr>Comparison of batsmen</vt:lpstr>
      <vt:lpstr>Performance trends Based on their performance, below is a chart showing the top 3 ‘Batsman and Bowler’. </vt:lpstr>
      <vt:lpstr>Top 10 batsmen over last 3 years </vt:lpstr>
      <vt:lpstr>Derived Insights</vt:lpstr>
      <vt:lpstr>Preliminary Insights</vt:lpstr>
      <vt:lpstr>Core Insights</vt:lpstr>
      <vt:lpstr>Leading Batsmen and Bowlers </vt:lpstr>
      <vt:lpstr>Key Observation</vt:lpstr>
      <vt:lpstr>Discussion </vt:lpstr>
      <vt:lpstr>Code Links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IPL Sports Analytics</dc:title>
  <dc:creator>Microsoft account</dc:creator>
  <cp:lastModifiedBy>Microsoft account</cp:lastModifiedBy>
  <cp:revision>122</cp:revision>
  <dcterms:created xsi:type="dcterms:W3CDTF">2021-10-21T04:54:34Z</dcterms:created>
  <dcterms:modified xsi:type="dcterms:W3CDTF">2022-03-11T10:21:31Z</dcterms:modified>
</cp:coreProperties>
</file>