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57" r:id="rId3"/>
    <p:sldId id="258" r:id="rId4"/>
    <p:sldId id="259" r:id="rId5"/>
    <p:sldId id="260" r:id="rId6"/>
    <p:sldId id="261" r:id="rId7"/>
    <p:sldId id="262" r:id="rId8"/>
    <p:sldId id="286" r:id="rId9"/>
    <p:sldId id="287" r:id="rId10"/>
    <p:sldId id="288"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80" r:id="rId28"/>
    <p:sldId id="278" r:id="rId29"/>
    <p:sldId id="281" r:id="rId30"/>
    <p:sldId id="282" r:id="rId31"/>
    <p:sldId id="283" r:id="rId32"/>
    <p:sldId id="284" r:id="rId33"/>
    <p:sldId id="285"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86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5564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59444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9163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3910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528460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29267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4973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759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076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085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620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168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355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19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621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12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4/27/2024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3395243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252729"/>
            <a:ext cx="5961888" cy="1828799"/>
          </a:xfrm>
        </p:spPr>
        <p:txBody>
          <a:bodyPr>
            <a:normAutofit fontScale="90000"/>
          </a:bodyPr>
          <a:lstStyle/>
          <a:p>
            <a:pPr algn="ctr"/>
            <a:r>
              <a:rPr lang="en-IN" sz="2800" dirty="0" smtClean="0">
                <a:solidFill>
                  <a:schemeClr val="accent1">
                    <a:lumMod val="40000"/>
                    <a:lumOff val="60000"/>
                  </a:schemeClr>
                </a:solidFill>
                <a:latin typeface="Verdana" panose="020B0604030504040204" pitchFamily="34" charset="0"/>
                <a:ea typeface="Verdana" panose="020B0604030504040204" pitchFamily="34" charset="0"/>
              </a:rPr>
              <a:t/>
            </a:r>
            <a:br>
              <a:rPr lang="en-IN" sz="2800" dirty="0" smtClean="0">
                <a:solidFill>
                  <a:schemeClr val="accent1">
                    <a:lumMod val="40000"/>
                    <a:lumOff val="60000"/>
                  </a:schemeClr>
                </a:solidFill>
                <a:latin typeface="Verdana" panose="020B0604030504040204" pitchFamily="34" charset="0"/>
                <a:ea typeface="Verdana" panose="020B0604030504040204" pitchFamily="34" charset="0"/>
              </a:rPr>
            </a:br>
            <a:r>
              <a:rPr lang="en-IN" sz="2800" dirty="0">
                <a:solidFill>
                  <a:schemeClr val="accent1">
                    <a:lumMod val="40000"/>
                    <a:lumOff val="60000"/>
                  </a:schemeClr>
                </a:solidFill>
                <a:latin typeface="Verdana" panose="020B0604030504040204" pitchFamily="34" charset="0"/>
                <a:ea typeface="Verdana" panose="020B0604030504040204" pitchFamily="34" charset="0"/>
              </a:rPr>
              <a:t/>
            </a:r>
            <a:br>
              <a:rPr lang="en-IN" sz="2800" dirty="0">
                <a:solidFill>
                  <a:schemeClr val="accent1">
                    <a:lumMod val="40000"/>
                    <a:lumOff val="60000"/>
                  </a:schemeClr>
                </a:solidFill>
                <a:latin typeface="Verdana" panose="020B0604030504040204" pitchFamily="34" charset="0"/>
                <a:ea typeface="Verdana" panose="020B0604030504040204" pitchFamily="34" charset="0"/>
              </a:rPr>
            </a:br>
            <a:r>
              <a:rPr lang="en-IN" sz="2800" dirty="0" smtClean="0">
                <a:solidFill>
                  <a:schemeClr val="accent1">
                    <a:lumMod val="40000"/>
                    <a:lumOff val="60000"/>
                  </a:schemeClr>
                </a:solidFill>
                <a:latin typeface="Verdana" panose="020B0604030504040204" pitchFamily="34" charset="0"/>
                <a:ea typeface="Verdana" panose="020B0604030504040204" pitchFamily="34" charset="0"/>
              </a:rPr>
              <a:t/>
            </a:r>
            <a:br>
              <a:rPr lang="en-IN" sz="2800" dirty="0" smtClean="0">
                <a:solidFill>
                  <a:schemeClr val="accent1">
                    <a:lumMod val="40000"/>
                    <a:lumOff val="60000"/>
                  </a:schemeClr>
                </a:solidFill>
                <a:latin typeface="Verdana" panose="020B0604030504040204" pitchFamily="34" charset="0"/>
                <a:ea typeface="Verdana" panose="020B0604030504040204" pitchFamily="34" charset="0"/>
              </a:rPr>
            </a:br>
            <a:r>
              <a:rPr lang="en-IN" sz="2800" dirty="0">
                <a:solidFill>
                  <a:schemeClr val="accent1">
                    <a:lumMod val="40000"/>
                    <a:lumOff val="60000"/>
                  </a:schemeClr>
                </a:solidFill>
                <a:latin typeface="Verdana" panose="020B0604030504040204" pitchFamily="34" charset="0"/>
                <a:ea typeface="Verdana" panose="020B0604030504040204" pitchFamily="34" charset="0"/>
              </a:rPr>
              <a:t/>
            </a:r>
            <a:br>
              <a:rPr lang="en-IN" sz="2800" dirty="0">
                <a:solidFill>
                  <a:schemeClr val="accent1">
                    <a:lumMod val="40000"/>
                    <a:lumOff val="60000"/>
                  </a:schemeClr>
                </a:solidFill>
                <a:latin typeface="Verdana" panose="020B0604030504040204" pitchFamily="34" charset="0"/>
                <a:ea typeface="Verdana" panose="020B0604030504040204" pitchFamily="34" charset="0"/>
              </a:rPr>
            </a:br>
            <a:r>
              <a:rPr lang="en-IN" sz="2800" dirty="0" smtClean="0">
                <a:solidFill>
                  <a:schemeClr val="accent1">
                    <a:lumMod val="40000"/>
                    <a:lumOff val="60000"/>
                  </a:schemeClr>
                </a:solidFill>
                <a:latin typeface="Verdana" panose="020B0604030504040204" pitchFamily="34" charset="0"/>
                <a:ea typeface="Verdana" panose="020B0604030504040204" pitchFamily="34" charset="0"/>
              </a:rPr>
              <a:t/>
            </a:r>
            <a:br>
              <a:rPr lang="en-IN" sz="2800" dirty="0" smtClean="0">
                <a:solidFill>
                  <a:schemeClr val="accent1">
                    <a:lumMod val="40000"/>
                    <a:lumOff val="60000"/>
                  </a:schemeClr>
                </a:solidFill>
                <a:latin typeface="Verdana" panose="020B0604030504040204" pitchFamily="34" charset="0"/>
                <a:ea typeface="Verdana" panose="020B0604030504040204" pitchFamily="34" charset="0"/>
              </a:rPr>
            </a:br>
            <a:r>
              <a:rPr lang="en-IN" sz="2400" dirty="0" smtClean="0">
                <a:solidFill>
                  <a:srgbClr val="FFFF00"/>
                </a:solidFill>
                <a:latin typeface="Verdana" panose="020B0604030504040204" pitchFamily="34" charset="0"/>
                <a:ea typeface="Verdana" panose="020B0604030504040204" pitchFamily="34" charset="0"/>
              </a:rPr>
              <a:t>Salary_Prediction_Project </a:t>
            </a:r>
            <a:br>
              <a:rPr lang="en-IN" sz="2400" dirty="0" smtClean="0">
                <a:solidFill>
                  <a:srgbClr val="FFFF00"/>
                </a:solidFill>
                <a:latin typeface="Verdana" panose="020B0604030504040204" pitchFamily="34" charset="0"/>
                <a:ea typeface="Verdana" panose="020B0604030504040204" pitchFamily="34" charset="0"/>
              </a:rPr>
            </a:br>
            <a:r>
              <a:rPr lang="en-IN" sz="2400" dirty="0" smtClean="0">
                <a:solidFill>
                  <a:srgbClr val="FFFF00"/>
                </a:solidFill>
                <a:latin typeface="Verdana" panose="020B0604030504040204" pitchFamily="34" charset="0"/>
                <a:ea typeface="Verdana" panose="020B0604030504040204" pitchFamily="34" charset="0"/>
              </a:rPr>
              <a:t>Capstone - PPT </a:t>
            </a:r>
            <a:r>
              <a:rPr lang="en-IN" sz="2400" dirty="0" smtClean="0">
                <a:solidFill>
                  <a:schemeClr val="accent1">
                    <a:lumMod val="60000"/>
                    <a:lumOff val="40000"/>
                  </a:schemeClr>
                </a:solidFill>
                <a:latin typeface="Verdana" panose="020B0604030504040204" pitchFamily="34" charset="0"/>
                <a:ea typeface="Verdana" panose="020B0604030504040204" pitchFamily="34" charset="0"/>
              </a:rPr>
              <a:t/>
            </a:r>
            <a:br>
              <a:rPr lang="en-IN" sz="2400" dirty="0" smtClean="0">
                <a:solidFill>
                  <a:schemeClr val="accent1">
                    <a:lumMod val="60000"/>
                    <a:lumOff val="40000"/>
                  </a:schemeClr>
                </a:solidFill>
                <a:latin typeface="Verdana" panose="020B0604030504040204" pitchFamily="34" charset="0"/>
                <a:ea typeface="Verdana" panose="020B0604030504040204" pitchFamily="34" charset="0"/>
              </a:rPr>
            </a:br>
            <a:r>
              <a:rPr lang="en-IN" sz="2800" dirty="0" smtClean="0">
                <a:solidFill>
                  <a:srgbClr val="FF0000"/>
                </a:solidFill>
                <a:latin typeface="Verdana" panose="020B0604030504040204" pitchFamily="34" charset="0"/>
                <a:ea typeface="Verdana" panose="020B0604030504040204" pitchFamily="34" charset="0"/>
              </a:rPr>
              <a:t/>
            </a:r>
            <a:br>
              <a:rPr lang="en-IN" sz="2800" dirty="0" smtClean="0">
                <a:solidFill>
                  <a:srgbClr val="FF0000"/>
                </a:solidFill>
                <a:latin typeface="Verdana" panose="020B0604030504040204" pitchFamily="34" charset="0"/>
                <a:ea typeface="Verdana" panose="020B0604030504040204" pitchFamily="34" charset="0"/>
              </a:rPr>
            </a:br>
            <a:endParaRPr lang="en-IN" sz="2000" dirty="0">
              <a:solidFill>
                <a:srgbClr val="FF0000"/>
              </a:solidFill>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6309360" y="3639312"/>
            <a:ext cx="5472332" cy="1216152"/>
          </a:xfrm>
        </p:spPr>
        <p:txBody>
          <a:bodyPr>
            <a:noAutofit/>
          </a:bodyPr>
          <a:lstStyle/>
          <a:p>
            <a:pPr algn="ctr"/>
            <a:r>
              <a:rPr lang="en-IN" dirty="0" smtClean="0">
                <a:solidFill>
                  <a:srgbClr val="FFFF00"/>
                </a:solidFill>
                <a:latin typeface="Verdana" panose="020B0604030504040204" pitchFamily="34" charset="0"/>
                <a:ea typeface="Verdana" panose="020B0604030504040204" pitchFamily="34" charset="0"/>
              </a:rPr>
              <a:t>Raghavendra Kumar J R</a:t>
            </a:r>
            <a:endParaRPr lang="en-IN" dirty="0">
              <a:solidFill>
                <a:srgbClr val="FFFF00"/>
              </a:solidFill>
            </a:endParaRPr>
          </a:p>
          <a:p>
            <a:pPr algn="ctr"/>
            <a:r>
              <a:rPr lang="en-IN" sz="1800" dirty="0" smtClean="0">
                <a:solidFill>
                  <a:srgbClr val="FFFF00"/>
                </a:solidFill>
                <a:latin typeface="Verdana" panose="020B0604030504040204" pitchFamily="34" charset="0"/>
                <a:ea typeface="Verdana" panose="020B0604030504040204" pitchFamily="34" charset="0"/>
              </a:rPr>
              <a:t>PGP </a:t>
            </a:r>
            <a:r>
              <a:rPr lang="en-IN" sz="1800" dirty="0">
                <a:solidFill>
                  <a:srgbClr val="FFFF00"/>
                </a:solidFill>
                <a:latin typeface="Verdana" panose="020B0604030504040204" pitchFamily="34" charset="0"/>
                <a:ea typeface="Verdana" panose="020B0604030504040204" pitchFamily="34" charset="0"/>
              </a:rPr>
              <a:t>– DSBA  Online April’23 Batch  </a:t>
            </a:r>
            <a:endParaRPr lang="en-IN" sz="1800" dirty="0" smtClean="0">
              <a:solidFill>
                <a:srgbClr val="FFFF00"/>
              </a:solidFill>
              <a:latin typeface="Verdana" panose="020B0604030504040204" pitchFamily="34" charset="0"/>
              <a:ea typeface="Verdana" panose="020B0604030504040204" pitchFamily="34" charset="0"/>
            </a:endParaRPr>
          </a:p>
          <a:p>
            <a:pPr algn="ctr"/>
            <a:r>
              <a:rPr lang="en-IN" sz="1800" dirty="0" smtClean="0">
                <a:solidFill>
                  <a:srgbClr val="FFFF00"/>
                </a:solidFill>
                <a:latin typeface="Verdana" panose="020B0604030504040204" pitchFamily="34" charset="0"/>
                <a:ea typeface="Verdana" panose="020B0604030504040204" pitchFamily="34" charset="0"/>
              </a:rPr>
              <a:t>  </a:t>
            </a:r>
            <a:r>
              <a:rPr lang="en-IN" sz="1800" dirty="0">
                <a:solidFill>
                  <a:srgbClr val="FFFF00"/>
                </a:solidFill>
                <a:latin typeface="Verdana" panose="020B0604030504040204" pitchFamily="34" charset="0"/>
                <a:ea typeface="Verdana" panose="020B0604030504040204" pitchFamily="34" charset="0"/>
              </a:rPr>
              <a:t>Mentor: Mr. Abhay Poddar </a:t>
            </a:r>
          </a:p>
        </p:txBody>
      </p:sp>
    </p:spTree>
    <p:extLst>
      <p:ext uri="{BB962C8B-B14F-4D97-AF65-F5344CB8AC3E}">
        <p14:creationId xmlns:p14="http://schemas.microsoft.com/office/powerpoint/2010/main" val="1270920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endParaRPr lang="en-IN" dirty="0" smtClean="0"/>
          </a:p>
          <a:p>
            <a:endParaRPr lang="en-IN" dirty="0"/>
          </a:p>
          <a:p>
            <a:endParaRPr lang="en-IN" dirty="0" smtClean="0"/>
          </a:p>
          <a:p>
            <a:endParaRPr lang="en-IN" dirty="0"/>
          </a:p>
          <a:p>
            <a:endParaRPr lang="en-IN" dirty="0"/>
          </a:p>
        </p:txBody>
      </p:sp>
      <p:pic>
        <p:nvPicPr>
          <p:cNvPr id="6" name="Picture 5"/>
          <p:cNvPicPr>
            <a:picLocks noChangeAspect="1"/>
          </p:cNvPicPr>
          <p:nvPr/>
        </p:nvPicPr>
        <p:blipFill>
          <a:blip r:embed="rId2"/>
          <a:stretch>
            <a:fillRect/>
          </a:stretch>
        </p:blipFill>
        <p:spPr>
          <a:xfrm>
            <a:off x="840665" y="3581401"/>
            <a:ext cx="4689697" cy="2828191"/>
          </a:xfrm>
          <a:prstGeom prst="rect">
            <a:avLst/>
          </a:prstGeom>
        </p:spPr>
      </p:pic>
      <p:pic>
        <p:nvPicPr>
          <p:cNvPr id="7" name="Content Placeholder 4"/>
          <p:cNvPicPr>
            <a:picLocks noChangeAspect="1"/>
          </p:cNvPicPr>
          <p:nvPr/>
        </p:nvPicPr>
        <p:blipFill>
          <a:blip r:embed="rId3"/>
          <a:stretch>
            <a:fillRect/>
          </a:stretch>
        </p:blipFill>
        <p:spPr>
          <a:xfrm>
            <a:off x="840665" y="293078"/>
            <a:ext cx="4689697" cy="3086100"/>
          </a:xfrm>
          <a:prstGeom prst="rect">
            <a:avLst/>
          </a:prstGeom>
        </p:spPr>
      </p:pic>
      <p:sp>
        <p:nvSpPr>
          <p:cNvPr id="8" name="Content Placeholder 7"/>
          <p:cNvSpPr>
            <a:spLocks noGrp="1"/>
          </p:cNvSpPr>
          <p:nvPr>
            <p:ph sz="half" idx="1"/>
          </p:nvPr>
        </p:nvSpPr>
        <p:spPr>
          <a:xfrm>
            <a:off x="6022731" y="1269268"/>
            <a:ext cx="5679831" cy="4902932"/>
          </a:xfrm>
        </p:spPr>
        <p:txBody>
          <a:bodyPr>
            <a:noAutofit/>
          </a:bodyPr>
          <a:lstStyle/>
          <a:p>
            <a:r>
              <a:rPr lang="en-IN" sz="1600" dirty="0">
                <a:latin typeface="Verdana" panose="020B0604030504040204" pitchFamily="34" charset="0"/>
                <a:ea typeface="Verdana" panose="020B0604030504040204" pitchFamily="34" charset="0"/>
              </a:rPr>
              <a:t>A thorough understanding of the relationships between variables is offered by these visualizations. The heatmap highlights the most strongly correlated pairs of variables and provides a brief summary of correlation coefficients. The scatter plots for variable pairs and the histograms for individual variables are visible in the pair plot, which provides a more thorough examination and is helpful in identifying non-linear relationships or variables that could benefit from transformations</a:t>
            </a:r>
            <a:r>
              <a:rPr lang="en-IN" sz="1600" dirty="0" smtClean="0">
                <a:latin typeface="Verdana" panose="020B0604030504040204" pitchFamily="34" charset="0"/>
                <a:ea typeface="Verdana" panose="020B0604030504040204" pitchFamily="34" charset="0"/>
              </a:rPr>
              <a:t>.</a:t>
            </a:r>
            <a:r>
              <a:rPr lang="en-IN" sz="1600" dirty="0">
                <a:latin typeface="Verdana" panose="020B0604030504040204" pitchFamily="34" charset="0"/>
                <a:ea typeface="Verdana" panose="020B0604030504040204" pitchFamily="34" charset="0"/>
              </a:rPr>
              <a:t> </a:t>
            </a:r>
          </a:p>
          <a:p>
            <a:r>
              <a:rPr lang="en-IN" sz="1600" dirty="0">
                <a:latin typeface="Verdana" panose="020B0604030504040204" pitchFamily="34" charset="0"/>
                <a:ea typeface="Verdana" panose="020B0604030504040204" pitchFamily="34" charset="0"/>
              </a:rPr>
              <a:t>Recall that correlation does not imply causation, and more research may be required to completely comprehend the nature of these relationships. In order to preserve the pair plot's interpretability and clarity when working with a large number of continuous variables, it may be helpful to concentrate on a small number of important variables.</a:t>
            </a:r>
          </a:p>
        </p:txBody>
      </p:sp>
    </p:spTree>
    <p:extLst>
      <p:ext uri="{BB962C8B-B14F-4D97-AF65-F5344CB8AC3E}">
        <p14:creationId xmlns:p14="http://schemas.microsoft.com/office/powerpoint/2010/main" val="1716310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5133"/>
            <a:ext cx="2044335" cy="505644"/>
          </a:xfrm>
        </p:spPr>
        <p:txBody>
          <a:bodyPr>
            <a:normAutofit fontScale="90000"/>
          </a:bodyPr>
          <a:lstStyle/>
          <a:p>
            <a:r>
              <a:rPr lang="en-IN" sz="2800" dirty="0" smtClean="0">
                <a:solidFill>
                  <a:srgbClr val="FFFF00"/>
                </a:solidFill>
                <a:latin typeface="Verdana" panose="020B0604030504040204" pitchFamily="34" charset="0"/>
                <a:ea typeface="Verdana" panose="020B0604030504040204" pitchFamily="34" charset="0"/>
              </a:rPr>
              <a:t>Heat Map</a:t>
            </a:r>
            <a:endParaRPr lang="en-IN" sz="2800" dirty="0">
              <a:solidFill>
                <a:srgbClr val="FFFF00"/>
              </a:solidFill>
              <a:latin typeface="Verdana" panose="020B0604030504040204" pitchFamily="34" charset="0"/>
              <a:ea typeface="Verdana" panose="020B0604030504040204" pitchFamily="34" charset="0"/>
            </a:endParaRPr>
          </a:p>
        </p:txBody>
      </p:sp>
      <p:pic>
        <p:nvPicPr>
          <p:cNvPr id="7" name="Content Placeholder 5"/>
          <p:cNvPicPr>
            <a:picLocks noGrp="1" noChangeAspect="1"/>
          </p:cNvPicPr>
          <p:nvPr>
            <p:ph sz="half" idx="1"/>
          </p:nvPr>
        </p:nvPicPr>
        <p:blipFill>
          <a:blip r:embed="rId2"/>
          <a:stretch>
            <a:fillRect/>
          </a:stretch>
        </p:blipFill>
        <p:spPr>
          <a:xfrm>
            <a:off x="6009420" y="1509762"/>
            <a:ext cx="4395787" cy="3697189"/>
          </a:xfrm>
          <a:prstGeom prst="rect">
            <a:avLst/>
          </a:prstGeom>
        </p:spPr>
      </p:pic>
      <p:sp>
        <p:nvSpPr>
          <p:cNvPr id="8" name="Content Placeholder 7"/>
          <p:cNvSpPr>
            <a:spLocks noGrp="1"/>
          </p:cNvSpPr>
          <p:nvPr>
            <p:ph sz="half" idx="2"/>
          </p:nvPr>
        </p:nvSpPr>
        <p:spPr>
          <a:xfrm>
            <a:off x="0" y="1371600"/>
            <a:ext cx="5016500" cy="4800600"/>
          </a:xfrm>
        </p:spPr>
        <p:txBody>
          <a:bodyPr>
            <a:normAutofit fontScale="85000" lnSpcReduction="20000"/>
          </a:bodyPr>
          <a:lstStyle/>
          <a:p>
            <a:r>
              <a:rPr lang="en-US" dirty="0">
                <a:latin typeface="Verdana" panose="020B0604030504040204" pitchFamily="34" charset="0"/>
                <a:ea typeface="Verdana" panose="020B0604030504040204" pitchFamily="34" charset="0"/>
              </a:rPr>
              <a:t>A heatmap is a data visualization technique that uses color-coded cells to represent the values of a matrix or a table. It is particularly useful for visualizing relationships or patterns in large datasets. </a:t>
            </a:r>
            <a:endParaRPr lang="en-US" dirty="0" smtClean="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Color Coding</a:t>
            </a:r>
            <a:r>
              <a:rPr lang="en-US" dirty="0">
                <a:latin typeface="Verdana" panose="020B0604030504040204" pitchFamily="34" charset="0"/>
                <a:ea typeface="Verdana" panose="020B0604030504040204" pitchFamily="34" charset="0"/>
              </a:rPr>
              <a:t>: Each cell in the heatmap is assigned a color based on its value. Typically, a gradient color scheme is used, where different shades of color represent different values</a:t>
            </a:r>
            <a:r>
              <a:rPr lang="en-US" dirty="0" smtClean="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Matrix Representation</a:t>
            </a:r>
            <a:r>
              <a:rPr lang="en-US" dirty="0">
                <a:latin typeface="Verdana" panose="020B0604030504040204" pitchFamily="34" charset="0"/>
                <a:ea typeface="Verdana" panose="020B0604030504040204" pitchFamily="34" charset="0"/>
              </a:rPr>
              <a:t>: Heatmaps are commonly used to represent matrices or tables of data. The rows and columns of the matrix represent different variables or categories, and the cells contain the values of interest.</a:t>
            </a:r>
          </a:p>
          <a:p>
            <a:r>
              <a:rPr lang="en-US" dirty="0">
                <a:latin typeface="Verdana" panose="020B0604030504040204" pitchFamily="34" charset="0"/>
                <a:ea typeface="Verdana" panose="020B0604030504040204" pitchFamily="34" charset="0"/>
              </a:rPr>
              <a:t>clusters of cells with similar colors may indicate groups of variables that are correlated with each other</a:t>
            </a:r>
            <a:r>
              <a:rPr lang="en-US" dirty="0" smtClean="0">
                <a:latin typeface="Verdana" panose="020B0604030504040204" pitchFamily="34" charset="0"/>
                <a:ea typeface="Verdana" panose="020B0604030504040204" pitchFamily="34" charset="0"/>
              </a:rPr>
              <a:t>.</a:t>
            </a:r>
          </a:p>
          <a:p>
            <a:r>
              <a:rPr lang="en-US" dirty="0">
                <a:latin typeface="Verdana" panose="020B0604030504040204" pitchFamily="34" charset="0"/>
                <a:ea typeface="Verdana" panose="020B0604030504040204" pitchFamily="34" charset="0"/>
              </a:rPr>
              <a:t>They can be used to visualize correlations, trends, distributions, and other patterns in the data.</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44265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3" y="1266092"/>
            <a:ext cx="9359533" cy="5055577"/>
          </a:xfrm>
        </p:spPr>
        <p:txBody>
          <a:bodyPr>
            <a:normAutofit/>
          </a:bodyPr>
          <a:lstStyle/>
          <a:p>
            <a:pPr marL="0" indent="0">
              <a:buNone/>
            </a:pPr>
            <a:r>
              <a:rPr lang="en-IN" dirty="0" smtClean="0">
                <a:solidFill>
                  <a:srgbClr val="FFFF00"/>
                </a:solidFill>
                <a:latin typeface="Verdana" panose="020B0604030504040204" pitchFamily="34" charset="0"/>
                <a:ea typeface="Verdana" panose="020B0604030504040204" pitchFamily="34" charset="0"/>
              </a:rPr>
              <a:t>             </a:t>
            </a:r>
            <a:r>
              <a:rPr lang="en-IN" sz="2800" dirty="0" smtClean="0">
                <a:solidFill>
                  <a:srgbClr val="FFFF00"/>
                </a:solidFill>
                <a:latin typeface="Verdana" panose="020B0604030504040204" pitchFamily="34" charset="0"/>
                <a:ea typeface="Verdana" panose="020B0604030504040204" pitchFamily="34" charset="0"/>
              </a:rPr>
              <a:t>Lets see the below models used for project:</a:t>
            </a:r>
          </a:p>
          <a:p>
            <a:pPr marL="0" indent="0">
              <a:buNone/>
            </a:pPr>
            <a:endParaRPr lang="en-IN" dirty="0">
              <a:latin typeface="Verdana" panose="020B0604030504040204" pitchFamily="34" charset="0"/>
              <a:ea typeface="Verdana" panose="020B0604030504040204" pitchFamily="34" charset="0"/>
            </a:endParaRPr>
          </a:p>
          <a:p>
            <a:r>
              <a:rPr lang="en-IN" sz="1800" dirty="0" smtClean="0">
                <a:latin typeface="Verdana" panose="020B0604030504040204" pitchFamily="34" charset="0"/>
                <a:ea typeface="Verdana" panose="020B0604030504040204" pitchFamily="34" charset="0"/>
              </a:rPr>
              <a:t>Linear Regression Model</a:t>
            </a:r>
          </a:p>
          <a:p>
            <a:r>
              <a:rPr lang="en-IN" sz="1800" dirty="0">
                <a:latin typeface="Verdana" panose="020B0604030504040204" pitchFamily="34" charset="0"/>
                <a:ea typeface="Verdana" panose="020B0604030504040204" pitchFamily="34" charset="0"/>
              </a:rPr>
              <a:t> </a:t>
            </a:r>
            <a:r>
              <a:rPr lang="en-IN" sz="1800" dirty="0" smtClean="0">
                <a:latin typeface="Verdana" panose="020B0604030504040204" pitchFamily="34" charset="0"/>
                <a:ea typeface="Verdana" panose="020B0604030504040204" pitchFamily="34" charset="0"/>
              </a:rPr>
              <a:t>Decision Tree Regression</a:t>
            </a:r>
          </a:p>
          <a:p>
            <a:r>
              <a:rPr lang="en-IN" sz="1800" dirty="0" smtClean="0">
                <a:latin typeface="Verdana" panose="020B0604030504040204" pitchFamily="34" charset="0"/>
                <a:ea typeface="Verdana" panose="020B0604030504040204" pitchFamily="34" charset="0"/>
              </a:rPr>
              <a:t>Lasso Regression Model</a:t>
            </a:r>
          </a:p>
          <a:p>
            <a:r>
              <a:rPr lang="en-IN" sz="1800" dirty="0" smtClean="0">
                <a:latin typeface="Verdana" panose="020B0604030504040204" pitchFamily="34" charset="0"/>
                <a:ea typeface="Verdana" panose="020B0604030504040204" pitchFamily="34" charset="0"/>
              </a:rPr>
              <a:t>Ridge Regression Model</a:t>
            </a:r>
          </a:p>
          <a:p>
            <a:r>
              <a:rPr lang="en-IN" sz="1800" dirty="0" smtClean="0">
                <a:latin typeface="Verdana" panose="020B0604030504040204" pitchFamily="34" charset="0"/>
                <a:ea typeface="Verdana" panose="020B0604030504040204" pitchFamily="34" charset="0"/>
              </a:rPr>
              <a:t>KNN Model</a:t>
            </a:r>
          </a:p>
          <a:p>
            <a:r>
              <a:rPr lang="en-IN" sz="1800" dirty="0" smtClean="0">
                <a:latin typeface="Verdana" panose="020B0604030504040204" pitchFamily="34" charset="0"/>
                <a:ea typeface="Verdana" panose="020B0604030504040204" pitchFamily="34" charset="0"/>
              </a:rPr>
              <a:t>Bagging Regression Model</a:t>
            </a:r>
          </a:p>
          <a:p>
            <a:r>
              <a:rPr lang="en-IN" sz="1800" dirty="0" smtClean="0">
                <a:latin typeface="Verdana" panose="020B0604030504040204" pitchFamily="34" charset="0"/>
                <a:ea typeface="Verdana" panose="020B0604030504040204" pitchFamily="34" charset="0"/>
              </a:rPr>
              <a:t>Random Forest Model</a:t>
            </a:r>
          </a:p>
          <a:p>
            <a:r>
              <a:rPr lang="en-IN" sz="1800" dirty="0" smtClean="0">
                <a:latin typeface="Verdana" panose="020B0604030504040204" pitchFamily="34" charset="0"/>
                <a:ea typeface="Verdana" panose="020B0604030504040204" pitchFamily="34" charset="0"/>
              </a:rPr>
              <a:t>Gradient Regression Model</a:t>
            </a:r>
          </a:p>
          <a:p>
            <a:endParaRPr lang="en-IN" sz="2400" dirty="0" smtClean="0">
              <a:latin typeface="Verdana" panose="020B0604030504040204" pitchFamily="34" charset="0"/>
              <a:ea typeface="Verdana" panose="020B0604030504040204" pitchFamily="34" charset="0"/>
            </a:endParaRPr>
          </a:p>
          <a:p>
            <a:endParaRPr lang="en-IN" sz="2400" dirty="0" smtClean="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pPr marL="0" indent="0">
              <a:buNone/>
            </a:pPr>
            <a:endParaRPr lang="en-IN" dirty="0">
              <a:latin typeface="Verdana" panose="020B0604030504040204" pitchFamily="34" charset="0"/>
              <a:ea typeface="Verdana" panose="020B0604030504040204" pitchFamily="34" charset="0"/>
            </a:endParaRPr>
          </a:p>
          <a:p>
            <a:pPr marL="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9850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778742" cy="593567"/>
          </a:xfrm>
        </p:spPr>
        <p:txBody>
          <a:bodyPr>
            <a:normAutofit/>
          </a:bodyPr>
          <a:lstStyle/>
          <a:p>
            <a:r>
              <a:rPr lang="en-IN" sz="2800" dirty="0" smtClean="0">
                <a:solidFill>
                  <a:srgbClr val="FFFF00"/>
                </a:solidFill>
                <a:latin typeface="Verdana" panose="020B0604030504040204" pitchFamily="34" charset="0"/>
                <a:ea typeface="Verdana" panose="020B0604030504040204" pitchFamily="34" charset="0"/>
              </a:rPr>
              <a:t>Linear Regression Model:</a:t>
            </a:r>
            <a:endParaRPr lang="en-IN" sz="28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74785" y="1248508"/>
            <a:ext cx="11113477" cy="5380892"/>
          </a:xfrm>
        </p:spPr>
        <p:txBody>
          <a:bodyPr>
            <a:normAutofit fontScale="85000" lnSpcReduction="10000"/>
          </a:bodyPr>
          <a:lstStyle/>
          <a:p>
            <a:pPr marL="0" indent="0">
              <a:buNone/>
            </a:pPr>
            <a:r>
              <a:rPr lang="en-US" sz="1900" dirty="0">
                <a:latin typeface="Verdana" panose="020B0604030504040204" pitchFamily="34" charset="0"/>
                <a:ea typeface="Verdana" panose="020B0604030504040204" pitchFamily="34" charset="0"/>
              </a:rPr>
              <a:t>Linear regression is a statistical method used to model the relationship between a dependent variable (target) and one or more independent variables (</a:t>
            </a:r>
            <a:r>
              <a:rPr lang="en-US" sz="1900" dirty="0" smtClean="0">
                <a:latin typeface="Verdana" panose="020B0604030504040204" pitchFamily="34" charset="0"/>
                <a:ea typeface="Verdana" panose="020B0604030504040204" pitchFamily="34" charset="0"/>
              </a:rPr>
              <a:t>features),The </a:t>
            </a:r>
            <a:r>
              <a:rPr lang="en-US" sz="1900" dirty="0">
                <a:latin typeface="Verdana" panose="020B0604030504040204" pitchFamily="34" charset="0"/>
                <a:ea typeface="Verdana" panose="020B0604030504040204" pitchFamily="34" charset="0"/>
              </a:rPr>
              <a:t>goal of linear regression is to find the best-fitting line (or plane in higher dimensions) that minimizes the difference between the observed values and the values predicted by the model</a:t>
            </a:r>
            <a:r>
              <a:rPr lang="en-US" sz="1900" dirty="0" smtClean="0">
                <a:latin typeface="Verdana" panose="020B0604030504040204" pitchFamily="34" charset="0"/>
                <a:ea typeface="Verdana" panose="020B0604030504040204" pitchFamily="34" charset="0"/>
              </a:rPr>
              <a:t>.</a:t>
            </a:r>
          </a:p>
          <a:p>
            <a:pPr marL="0" indent="0">
              <a:buNone/>
            </a:pPr>
            <a:endParaRPr lang="en-US" sz="1900" dirty="0" smtClean="0">
              <a:latin typeface="Verdana" panose="020B0604030504040204" pitchFamily="34" charset="0"/>
              <a:ea typeface="Verdana" panose="020B0604030504040204" pitchFamily="34" charset="0"/>
            </a:endParaRPr>
          </a:p>
          <a:p>
            <a:pPr marL="0" indent="0">
              <a:buNone/>
            </a:pPr>
            <a:r>
              <a:rPr lang="en-US" sz="1900" dirty="0" smtClean="0">
                <a:latin typeface="Verdana" panose="020B0604030504040204" pitchFamily="34" charset="0"/>
                <a:ea typeface="Verdana" panose="020B0604030504040204" pitchFamily="34" charset="0"/>
              </a:rPr>
              <a:t>Linear </a:t>
            </a:r>
            <a:r>
              <a:rPr lang="en-US" sz="1900" dirty="0">
                <a:latin typeface="Verdana" panose="020B0604030504040204" pitchFamily="34" charset="0"/>
                <a:ea typeface="Verdana" panose="020B0604030504040204" pitchFamily="34" charset="0"/>
              </a:rPr>
              <a:t>regression is widely used for several reasons</a:t>
            </a:r>
            <a:r>
              <a:rPr lang="en-US" sz="1900" dirty="0" smtClean="0">
                <a:latin typeface="Verdana" panose="020B0604030504040204" pitchFamily="34" charset="0"/>
                <a:ea typeface="Verdana" panose="020B0604030504040204" pitchFamily="34" charset="0"/>
              </a:rPr>
              <a:t>:</a:t>
            </a:r>
          </a:p>
          <a:p>
            <a:pPr marL="0" indent="0">
              <a:buNone/>
            </a:pPr>
            <a:endParaRPr lang="en-US" sz="1900" dirty="0">
              <a:latin typeface="Verdana" panose="020B0604030504040204" pitchFamily="34" charset="0"/>
              <a:ea typeface="Verdana" panose="020B0604030504040204" pitchFamily="34" charset="0"/>
            </a:endParaRPr>
          </a:p>
          <a:p>
            <a:pPr marL="800100" lvl="1" indent="-342900">
              <a:buFont typeface="+mj-lt"/>
              <a:buAutoNum type="arabicPeriod"/>
            </a:pPr>
            <a:r>
              <a:rPr lang="en-US" sz="1900" b="1" dirty="0">
                <a:latin typeface="Verdana" panose="020B0604030504040204" pitchFamily="34" charset="0"/>
                <a:ea typeface="Verdana" panose="020B0604030504040204" pitchFamily="34" charset="0"/>
              </a:rPr>
              <a:t>Interpretability</a:t>
            </a:r>
            <a:r>
              <a:rPr lang="en-US" sz="1900" dirty="0">
                <a:latin typeface="Verdana" panose="020B0604030504040204" pitchFamily="34" charset="0"/>
                <a:ea typeface="Verdana" panose="020B0604030504040204" pitchFamily="34" charset="0"/>
              </a:rPr>
              <a:t>: The coefficients in a linear regression model represent the relationship between the independent variables and the dependent variable in a straightforward manner. This makes it easy to interpret the impact of each independent variable on the dependent variable.</a:t>
            </a:r>
          </a:p>
          <a:p>
            <a:pPr marL="800100" lvl="1" indent="-342900">
              <a:buFont typeface="+mj-lt"/>
              <a:buAutoNum type="arabicPeriod"/>
            </a:pPr>
            <a:r>
              <a:rPr lang="en-US" sz="1900" b="1" dirty="0">
                <a:latin typeface="Verdana" panose="020B0604030504040204" pitchFamily="34" charset="0"/>
                <a:ea typeface="Verdana" panose="020B0604030504040204" pitchFamily="34" charset="0"/>
              </a:rPr>
              <a:t>Simplicity</a:t>
            </a:r>
            <a:r>
              <a:rPr lang="en-US" sz="1900" dirty="0">
                <a:latin typeface="Verdana" panose="020B0604030504040204" pitchFamily="34" charset="0"/>
                <a:ea typeface="Verdana" panose="020B0604030504040204" pitchFamily="34" charset="0"/>
              </a:rPr>
              <a:t>: Linear regression is a simple and computationally efficient model, making it easy to implement and understand.</a:t>
            </a:r>
          </a:p>
          <a:p>
            <a:pPr marL="800100" lvl="1" indent="-342900">
              <a:buFont typeface="+mj-lt"/>
              <a:buAutoNum type="arabicPeriod"/>
            </a:pPr>
            <a:r>
              <a:rPr lang="en-US" sz="1900" b="1" dirty="0">
                <a:latin typeface="Verdana" panose="020B0604030504040204" pitchFamily="34" charset="0"/>
                <a:ea typeface="Verdana" panose="020B0604030504040204" pitchFamily="34" charset="0"/>
              </a:rPr>
              <a:t>Predictive Power</a:t>
            </a:r>
            <a:r>
              <a:rPr lang="en-US" sz="1900" dirty="0">
                <a:latin typeface="Verdana" panose="020B0604030504040204" pitchFamily="34" charset="0"/>
                <a:ea typeface="Verdana" panose="020B0604030504040204" pitchFamily="34" charset="0"/>
              </a:rPr>
              <a:t>: Despite its simplicity, linear regression can be surprisingly powerful, especially when there is a linear relationship between the independent and dependent variables.</a:t>
            </a:r>
          </a:p>
          <a:p>
            <a:pPr marL="800100" lvl="1" indent="-342900">
              <a:buFont typeface="+mj-lt"/>
              <a:buAutoNum type="arabicPeriod"/>
            </a:pPr>
            <a:r>
              <a:rPr lang="en-US" sz="1900" b="1" dirty="0">
                <a:latin typeface="Verdana" panose="020B0604030504040204" pitchFamily="34" charset="0"/>
                <a:ea typeface="Verdana" panose="020B0604030504040204" pitchFamily="34" charset="0"/>
              </a:rPr>
              <a:t>Baseline Model</a:t>
            </a:r>
            <a:r>
              <a:rPr lang="en-US" sz="1900" dirty="0">
                <a:latin typeface="Verdana" panose="020B0604030504040204" pitchFamily="34" charset="0"/>
                <a:ea typeface="Verdana" panose="020B0604030504040204" pitchFamily="34" charset="0"/>
              </a:rPr>
              <a:t>: Linear regression often serves as a baseline model for more complex machine learning algorithms. It provides a simple benchmark against which the performance of more advanced models can be compared.</a:t>
            </a:r>
          </a:p>
          <a:p>
            <a:pPr marL="800100" lvl="1" indent="-342900">
              <a:buFont typeface="+mj-lt"/>
              <a:buAutoNum type="arabicPeriod"/>
            </a:pPr>
            <a:r>
              <a:rPr lang="en-US" sz="1900" b="1" dirty="0">
                <a:latin typeface="Verdana" panose="020B0604030504040204" pitchFamily="34" charset="0"/>
                <a:ea typeface="Verdana" panose="020B0604030504040204" pitchFamily="34" charset="0"/>
              </a:rPr>
              <a:t>Assumption Testing</a:t>
            </a:r>
            <a:r>
              <a:rPr lang="en-US" sz="1900" dirty="0">
                <a:latin typeface="Verdana" panose="020B0604030504040204" pitchFamily="34" charset="0"/>
                <a:ea typeface="Verdana" panose="020B0604030504040204" pitchFamily="34" charset="0"/>
              </a:rPr>
              <a:t>: Linear regression allows for the testing of assumptions about the relationship between variables, such as linearity, homoscedasticity, and independence of errors.</a:t>
            </a:r>
          </a:p>
          <a:p>
            <a:pPr marL="457200" indent="-457200">
              <a:buFont typeface="+mj-lt"/>
              <a:buAutoNum type="arabicPeriod"/>
            </a:pPr>
            <a:endParaRPr lang="en-US"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52362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732" y="1134208"/>
            <a:ext cx="11192606" cy="5424853"/>
          </a:xfrm>
        </p:spPr>
        <p:txBody>
          <a:bodyPr>
            <a:normAutofit lnSpcReduction="10000"/>
          </a:bodyPr>
          <a:lstStyle/>
          <a:p>
            <a:pPr marL="0" indent="0">
              <a:buNone/>
            </a:pPr>
            <a:r>
              <a:rPr lang="en-US" sz="1800" dirty="0">
                <a:latin typeface="Verdana" panose="020B0604030504040204" pitchFamily="34" charset="0"/>
                <a:ea typeface="Verdana" panose="020B0604030504040204" pitchFamily="34" charset="0"/>
              </a:rPr>
              <a:t>The linear regression model demonstrates strong performance, as evidenced by the following metrics</a:t>
            </a:r>
            <a:r>
              <a:rPr lang="en-US" sz="1800" dirty="0" smtClean="0">
                <a:latin typeface="Verdana" panose="020B0604030504040204" pitchFamily="34" charset="0"/>
                <a:ea typeface="Verdana" panose="020B0604030504040204" pitchFamily="34" charset="0"/>
              </a:rPr>
              <a:t>:</a:t>
            </a:r>
          </a:p>
          <a:p>
            <a:r>
              <a:rPr lang="en-US" sz="1800" b="1" dirty="0">
                <a:latin typeface="Verdana" panose="020B0604030504040204" pitchFamily="34" charset="0"/>
                <a:ea typeface="Verdana" panose="020B0604030504040204" pitchFamily="34" charset="0"/>
              </a:rPr>
              <a:t>Mean Squared Error (MSE)</a:t>
            </a:r>
            <a:r>
              <a:rPr lang="en-US" sz="1800" dirty="0">
                <a:latin typeface="Verdana" panose="020B0604030504040204" pitchFamily="34" charset="0"/>
                <a:ea typeface="Verdana" panose="020B0604030504040204" pitchFamily="34" charset="0"/>
              </a:rPr>
              <a:t>: The MSE, a measure of the average squared difference between the actual and predicted values, is approximately 34.48 billion (34,476,113,176.02). This value indicates that, on average, the squared difference between the predicted and actual values is relatively low, signifying good accuracy in the model's predictions.</a:t>
            </a:r>
          </a:p>
          <a:p>
            <a:r>
              <a:rPr lang="en-US" sz="1800" b="1" dirty="0">
                <a:latin typeface="Verdana" panose="020B0604030504040204" pitchFamily="34" charset="0"/>
                <a:ea typeface="Verdana" panose="020B0604030504040204" pitchFamily="34" charset="0"/>
              </a:rPr>
              <a:t>Root Mean Squared Error (RMSE)</a:t>
            </a:r>
            <a:r>
              <a:rPr lang="en-US" sz="1800" dirty="0">
                <a:latin typeface="Verdana" panose="020B0604030504040204" pitchFamily="34" charset="0"/>
                <a:ea typeface="Verdana" panose="020B0604030504040204" pitchFamily="34" charset="0"/>
              </a:rPr>
              <a:t>: The RMSE, calculated as the square root of the MSE, is approximately 185,677.44. This value provides an understanding of the average magnitude of the errors in the model's predictions. A lower RMSE suggests better accuracy, and the obtained value indicates relatively small errors in prediction.</a:t>
            </a:r>
          </a:p>
          <a:p>
            <a:r>
              <a:rPr lang="en-US" sz="1800" b="1" dirty="0">
                <a:latin typeface="Verdana" panose="020B0604030504040204" pitchFamily="34" charset="0"/>
                <a:ea typeface="Verdana" panose="020B0604030504040204" pitchFamily="34" charset="0"/>
              </a:rPr>
              <a:t>R-squared (R²)</a:t>
            </a:r>
            <a:r>
              <a:rPr lang="en-US" sz="1800" dirty="0">
                <a:latin typeface="Verdana" panose="020B0604030504040204" pitchFamily="34" charset="0"/>
                <a:ea typeface="Verdana" panose="020B0604030504040204" pitchFamily="34" charset="0"/>
              </a:rPr>
              <a:t>: The R-squared value, a measure of how well the independent variables explain the variance in the dependent variable, is approximately 0.97 (97.43%). This high R-squared value indicates that approximately 97.43% of the variance in the dependent variable is explained by the independent variables, implying a strong fit between the observed and predicted values</a:t>
            </a:r>
            <a:r>
              <a:rPr lang="en-US" sz="1800" dirty="0" smtClean="0">
                <a:latin typeface="Verdana" panose="020B0604030504040204" pitchFamily="34" charset="0"/>
                <a:ea typeface="Verdana" panose="020B0604030504040204" pitchFamily="34" charset="0"/>
              </a:rPr>
              <a:t>.</a:t>
            </a:r>
          </a:p>
          <a:p>
            <a:pPr marL="0" indent="0">
              <a:buNone/>
            </a:pPr>
            <a:r>
              <a:rPr lang="en-US" dirty="0"/>
              <a:t>Overall, these performance metrics collectively suggest that the linear regression model is effective in making accurate predictions and explaining the relationship between the variables in the dataset.</a:t>
            </a:r>
            <a:endParaRPr lang="en-US" sz="1800" dirty="0">
              <a:latin typeface="Verdana" panose="020B0604030504040204" pitchFamily="34" charset="0"/>
              <a:ea typeface="Verdana" panose="020B0604030504040204" pitchFamily="34" charset="0"/>
            </a:endParaRPr>
          </a:p>
          <a:p>
            <a:endParaRPr lang="en-IN" sz="1800" dirty="0"/>
          </a:p>
        </p:txBody>
      </p:sp>
    </p:spTree>
    <p:extLst>
      <p:ext uri="{BB962C8B-B14F-4D97-AF65-F5344CB8AC3E}">
        <p14:creationId xmlns:p14="http://schemas.microsoft.com/office/powerpoint/2010/main" val="1534770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3706081" cy="514436"/>
          </a:xfrm>
        </p:spPr>
        <p:txBody>
          <a:bodyPr>
            <a:normAutofit fontScale="90000"/>
          </a:bodyPr>
          <a:lstStyle/>
          <a:p>
            <a:r>
              <a:rPr lang="en-IN" sz="2800" dirty="0" smtClean="0">
                <a:solidFill>
                  <a:srgbClr val="FFFF00"/>
                </a:solidFill>
              </a:rPr>
              <a:t>Decision Tree Model</a:t>
            </a:r>
            <a:endParaRPr lang="en-IN" sz="2800" dirty="0">
              <a:solidFill>
                <a:srgbClr val="FFFF00"/>
              </a:solidFill>
            </a:endParaRPr>
          </a:p>
        </p:txBody>
      </p:sp>
      <p:sp>
        <p:nvSpPr>
          <p:cNvPr id="3" name="Content Placeholder 2"/>
          <p:cNvSpPr>
            <a:spLocks noGrp="1"/>
          </p:cNvSpPr>
          <p:nvPr>
            <p:ph idx="1"/>
          </p:nvPr>
        </p:nvSpPr>
        <p:spPr>
          <a:xfrm>
            <a:off x="545124" y="1433146"/>
            <a:ext cx="11148646" cy="5187462"/>
          </a:xfrm>
        </p:spPr>
        <p:txBody>
          <a:bodyPr>
            <a:normAutofit lnSpcReduction="10000"/>
          </a:bodyPr>
          <a:lstStyle/>
          <a:p>
            <a:r>
              <a:rPr lang="en-US" dirty="0" smtClean="0">
                <a:latin typeface="Verdana" panose="020B0604030504040204" pitchFamily="34" charset="0"/>
                <a:ea typeface="Verdana" panose="020B0604030504040204" pitchFamily="34" charset="0"/>
              </a:rPr>
              <a:t>A </a:t>
            </a:r>
            <a:r>
              <a:rPr lang="en-US" dirty="0">
                <a:latin typeface="Verdana" panose="020B0604030504040204" pitchFamily="34" charset="0"/>
                <a:ea typeface="Verdana" panose="020B0604030504040204" pitchFamily="34" charset="0"/>
              </a:rPr>
              <a:t>decision tree model is a predictive modeling approach that uses a tree-like structure to make decisions based on input features.</a:t>
            </a:r>
          </a:p>
          <a:p>
            <a:r>
              <a:rPr lang="en-US" dirty="0" smtClean="0">
                <a:latin typeface="Verdana" panose="020B0604030504040204" pitchFamily="34" charset="0"/>
                <a:ea typeface="Verdana" panose="020B0604030504040204" pitchFamily="34" charset="0"/>
              </a:rPr>
              <a:t>Decision </a:t>
            </a:r>
            <a:r>
              <a:rPr lang="en-US" dirty="0">
                <a:latin typeface="Verdana" panose="020B0604030504040204" pitchFamily="34" charset="0"/>
                <a:ea typeface="Verdana" panose="020B0604030504040204" pitchFamily="34" charset="0"/>
              </a:rPr>
              <a:t>trees are used for classification and regression tasks and are known for their simplicity, interpretability, and ability to handle both numerical and categorical data</a:t>
            </a:r>
            <a:r>
              <a:rPr lang="en-US" dirty="0" smtClean="0">
                <a:latin typeface="Verdana" panose="020B0604030504040204" pitchFamily="34" charset="0"/>
                <a:ea typeface="Verdana" panose="020B0604030504040204" pitchFamily="34" charset="0"/>
              </a:rPr>
              <a:t>.</a:t>
            </a:r>
          </a:p>
          <a:p>
            <a:r>
              <a:rPr lang="en-US" dirty="0">
                <a:latin typeface="Verdana" panose="020B0604030504040204" pitchFamily="34" charset="0"/>
                <a:ea typeface="Verdana" panose="020B0604030504040204" pitchFamily="34" charset="0"/>
              </a:rPr>
              <a:t>Decision tree models are used for several reasons:</a:t>
            </a:r>
          </a:p>
          <a:p>
            <a:pPr marL="800100" lvl="1" indent="-342900">
              <a:buFont typeface="+mj-lt"/>
              <a:buAutoNum type="arabicPeriod"/>
            </a:pPr>
            <a:r>
              <a:rPr lang="en-US" b="1" dirty="0">
                <a:latin typeface="Verdana" panose="020B0604030504040204" pitchFamily="34" charset="0"/>
                <a:ea typeface="Verdana" panose="020B0604030504040204" pitchFamily="34" charset="0"/>
              </a:rPr>
              <a:t>Interpretability</a:t>
            </a:r>
            <a:r>
              <a:rPr lang="en-US" dirty="0">
                <a:latin typeface="Verdana" panose="020B0604030504040204" pitchFamily="34" charset="0"/>
                <a:ea typeface="Verdana" panose="020B0604030504040204" pitchFamily="34" charset="0"/>
              </a:rPr>
              <a:t>: Decision trees are easy to interpret and visualize, making them useful for understanding the decision-making process.</a:t>
            </a:r>
          </a:p>
          <a:p>
            <a:pPr marL="800100" lvl="1" indent="-342900">
              <a:buFont typeface="+mj-lt"/>
              <a:buAutoNum type="arabicPeriod"/>
            </a:pPr>
            <a:r>
              <a:rPr lang="en-US" b="1" dirty="0">
                <a:latin typeface="Verdana" panose="020B0604030504040204" pitchFamily="34" charset="0"/>
                <a:ea typeface="Verdana" panose="020B0604030504040204" pitchFamily="34" charset="0"/>
              </a:rPr>
              <a:t>Versatility</a:t>
            </a:r>
            <a:r>
              <a:rPr lang="en-US" dirty="0">
                <a:latin typeface="Verdana" panose="020B0604030504040204" pitchFamily="34" charset="0"/>
                <a:ea typeface="Verdana" panose="020B0604030504040204" pitchFamily="34" charset="0"/>
              </a:rPr>
              <a:t>: Decision trees can handle both numerical and categorical data, as well as multi-class classification and regression tasks.</a:t>
            </a:r>
          </a:p>
          <a:p>
            <a:pPr marL="800100" lvl="1" indent="-342900">
              <a:buFont typeface="+mj-lt"/>
              <a:buAutoNum type="arabicPeriod"/>
            </a:pPr>
            <a:r>
              <a:rPr lang="en-US" b="1" dirty="0">
                <a:latin typeface="Verdana" panose="020B0604030504040204" pitchFamily="34" charset="0"/>
                <a:ea typeface="Verdana" panose="020B0604030504040204" pitchFamily="34" charset="0"/>
              </a:rPr>
              <a:t>Non-linear Relationships</a:t>
            </a:r>
            <a:r>
              <a:rPr lang="en-US" dirty="0">
                <a:latin typeface="Verdana" panose="020B0604030504040204" pitchFamily="34" charset="0"/>
                <a:ea typeface="Verdana" panose="020B0604030504040204" pitchFamily="34" charset="0"/>
              </a:rPr>
              <a:t>: Decision trees can capture non-linear relationships between features and the target variable without requiring feature engineering.</a:t>
            </a:r>
          </a:p>
          <a:p>
            <a:pPr marL="800100" lvl="1" indent="-342900">
              <a:buFont typeface="+mj-lt"/>
              <a:buAutoNum type="arabicPeriod"/>
            </a:pPr>
            <a:r>
              <a:rPr lang="en-US" b="1" dirty="0">
                <a:latin typeface="Verdana" panose="020B0604030504040204" pitchFamily="34" charset="0"/>
                <a:ea typeface="Verdana" panose="020B0604030504040204" pitchFamily="34" charset="0"/>
              </a:rPr>
              <a:t>Automatic Feature Selection</a:t>
            </a:r>
            <a:r>
              <a:rPr lang="en-US" dirty="0">
                <a:latin typeface="Verdana" panose="020B0604030504040204" pitchFamily="34" charset="0"/>
                <a:ea typeface="Verdana" panose="020B0604030504040204" pitchFamily="34" charset="0"/>
              </a:rPr>
              <a:t>: Decision trees perform automatic feature selection by choosing the most informative features at each split.</a:t>
            </a:r>
          </a:p>
          <a:p>
            <a:pPr marL="800100" lvl="1" indent="-342900">
              <a:buFont typeface="+mj-lt"/>
              <a:buAutoNum type="arabicPeriod"/>
            </a:pPr>
            <a:r>
              <a:rPr lang="en-US" b="1" dirty="0">
                <a:latin typeface="Verdana" panose="020B0604030504040204" pitchFamily="34" charset="0"/>
                <a:ea typeface="Verdana" panose="020B0604030504040204" pitchFamily="34" charset="0"/>
              </a:rPr>
              <a:t>Robustness</a:t>
            </a:r>
            <a:r>
              <a:rPr lang="en-US" dirty="0">
                <a:latin typeface="Verdana" panose="020B0604030504040204" pitchFamily="34" charset="0"/>
                <a:ea typeface="Verdana" panose="020B0604030504040204" pitchFamily="34" charset="0"/>
              </a:rPr>
              <a:t>: Decision trees are robust to outliers and missing values, making them suitable for noisy datasets.</a:t>
            </a:r>
          </a:p>
          <a:p>
            <a:endParaRPr lang="en-US"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1420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686" y="281354"/>
            <a:ext cx="9460522" cy="6444761"/>
          </a:xfrm>
        </p:spPr>
        <p:txBody>
          <a:bodyPr>
            <a:normAutofit/>
          </a:bodyPr>
          <a:lstStyle/>
          <a:p>
            <a:pPr marL="0" indent="0">
              <a:buNone/>
            </a:pPr>
            <a:r>
              <a:rPr lang="en-US" sz="1800" dirty="0">
                <a:latin typeface="Verdana" panose="020B0604030504040204" pitchFamily="34" charset="0"/>
                <a:ea typeface="Verdana" panose="020B0604030504040204" pitchFamily="34" charset="0"/>
              </a:rPr>
              <a:t>The decision tree model demonstrates strong performance, as indicated by the following metrics:</a:t>
            </a:r>
          </a:p>
          <a:p>
            <a:r>
              <a:rPr lang="en-US" sz="1800" b="1" dirty="0">
                <a:latin typeface="Verdana" panose="020B0604030504040204" pitchFamily="34" charset="0"/>
                <a:ea typeface="Verdana" panose="020B0604030504040204" pitchFamily="34" charset="0"/>
              </a:rPr>
              <a:t>Mean Squared Error (MSE)</a:t>
            </a:r>
            <a:r>
              <a:rPr lang="en-US" sz="1800" dirty="0">
                <a:latin typeface="Verdana" panose="020B0604030504040204" pitchFamily="34" charset="0"/>
                <a:ea typeface="Verdana" panose="020B0604030504040204" pitchFamily="34" charset="0"/>
              </a:rPr>
              <a:t>: The MSE, which measures the average squared difference between the actual and predicted values, is approximately 38.64 billion (38,638,503,261.29). This value suggests that, on average, the squared difference between the predicted and actual values is relatively low, indicating good accuracy in the model's predictions.</a:t>
            </a:r>
          </a:p>
          <a:p>
            <a:r>
              <a:rPr lang="en-US" sz="1800" b="1" dirty="0">
                <a:latin typeface="Verdana" panose="020B0604030504040204" pitchFamily="34" charset="0"/>
                <a:ea typeface="Verdana" panose="020B0604030504040204" pitchFamily="34" charset="0"/>
              </a:rPr>
              <a:t>Root Mean Squared Error (RMSE)</a:t>
            </a:r>
            <a:r>
              <a:rPr lang="en-US" sz="1800" dirty="0">
                <a:latin typeface="Verdana" panose="020B0604030504040204" pitchFamily="34" charset="0"/>
                <a:ea typeface="Verdana" panose="020B0604030504040204" pitchFamily="34" charset="0"/>
              </a:rPr>
              <a:t>: The RMSE, calculated as the square root of the MSE, is approximately 196,566.79. This value provides an understanding of the average magnitude of the errors in the model's predictions. A lower RMSE suggests better accuracy, and the obtained value indicates relatively small errors in prediction.</a:t>
            </a:r>
          </a:p>
          <a:p>
            <a:r>
              <a:rPr lang="en-US" sz="1800" b="1" dirty="0">
                <a:latin typeface="Verdana" panose="020B0604030504040204" pitchFamily="34" charset="0"/>
                <a:ea typeface="Verdana" panose="020B0604030504040204" pitchFamily="34" charset="0"/>
              </a:rPr>
              <a:t>R-squared (R²)</a:t>
            </a:r>
            <a:r>
              <a:rPr lang="en-US" sz="1800" dirty="0">
                <a:latin typeface="Verdana" panose="020B0604030504040204" pitchFamily="34" charset="0"/>
                <a:ea typeface="Verdana" panose="020B0604030504040204" pitchFamily="34" charset="0"/>
              </a:rPr>
              <a:t>: The R-squared value, a measure of how well the independent variables explain the variance in the dependent variable, is approximately 0.97 (97.12%). This high R-squared value indicates that approximately 97.12% of the variance in the dependent variable is explained by the independent variables, implying a strong fit between the observed and predicted values</a:t>
            </a:r>
            <a:r>
              <a:rPr lang="en-US"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771729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998550" cy="575982"/>
          </a:xfrm>
        </p:spPr>
        <p:txBody>
          <a:bodyPr>
            <a:normAutofit/>
          </a:bodyPr>
          <a:lstStyle/>
          <a:p>
            <a:pPr algn="ctr"/>
            <a:r>
              <a:rPr lang="en-IN" sz="2800" dirty="0" smtClean="0">
                <a:solidFill>
                  <a:srgbClr val="FFFF00"/>
                </a:solidFill>
                <a:latin typeface="Verdana" panose="020B0604030504040204" pitchFamily="34" charset="0"/>
                <a:ea typeface="Verdana" panose="020B0604030504040204" pitchFamily="34" charset="0"/>
              </a:rPr>
              <a:t>Lasso regression Model</a:t>
            </a:r>
            <a:endParaRPr lang="en-IN" sz="28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46112" y="1266092"/>
            <a:ext cx="10836642" cy="5398477"/>
          </a:xfrm>
        </p:spPr>
        <p:txBody>
          <a:bodyPr>
            <a:normAutofit fontScale="85000" lnSpcReduction="10000"/>
          </a:bodyPr>
          <a:lstStyle/>
          <a:p>
            <a:r>
              <a:rPr lang="en-US" sz="1800" dirty="0">
                <a:latin typeface="Verdana" panose="020B0604030504040204" pitchFamily="34" charset="0"/>
                <a:ea typeface="Verdana" panose="020B0604030504040204" pitchFamily="34" charset="0"/>
              </a:rPr>
              <a:t>Lasso regression, short for Least Absolute Shrinkage and Selection Operator, is a regression technique that performs both variable selection and regularization to improve the prediction accuracy and interpretability of the model.</a:t>
            </a:r>
          </a:p>
          <a:p>
            <a:r>
              <a:rPr lang="en-US" sz="1800" dirty="0">
                <a:latin typeface="Verdana" panose="020B0604030504040204" pitchFamily="34" charset="0"/>
                <a:ea typeface="Verdana" panose="020B0604030504040204" pitchFamily="34" charset="0"/>
              </a:rPr>
              <a:t>It works by adding a penalty term to the traditional least squares objective function, which penalizes the absolute size of the coefficients of the regression variables. This penalty encourages simpler models with fewer features by shrinking some coefficients to zero, effectively performing feature selection.</a:t>
            </a:r>
          </a:p>
          <a:p>
            <a:r>
              <a:rPr lang="en-US" sz="1800" dirty="0">
                <a:latin typeface="Verdana" panose="020B0604030504040204" pitchFamily="34" charset="0"/>
                <a:ea typeface="Verdana" panose="020B0604030504040204" pitchFamily="34" charset="0"/>
              </a:rPr>
              <a:t>Lasso regression is particularly useful when dealing with datasets with a large number of features, as it helps to identify the most relevant features while reducing overfitting.</a:t>
            </a:r>
          </a:p>
          <a:p>
            <a:r>
              <a:rPr lang="en-US" sz="1800" dirty="0">
                <a:latin typeface="Verdana" panose="020B0604030504040204" pitchFamily="34" charset="0"/>
                <a:ea typeface="Verdana" panose="020B0604030504040204" pitchFamily="34" charset="0"/>
              </a:rPr>
              <a:t>It is commonly used in situations where there may be multicollinearity among the independent variables, as it can effectively handle this issue by shrinking less important variables' coefficients to zero</a:t>
            </a:r>
            <a:r>
              <a:rPr lang="en-US" sz="1800" dirty="0" smtClean="0">
                <a:latin typeface="Verdana" panose="020B0604030504040204" pitchFamily="34" charset="0"/>
                <a:ea typeface="Verdana" panose="020B0604030504040204" pitchFamily="34" charset="0"/>
              </a:rPr>
              <a:t>.</a:t>
            </a:r>
          </a:p>
          <a:p>
            <a:pPr marL="0" indent="0">
              <a:buNone/>
            </a:pPr>
            <a:r>
              <a:rPr lang="en-US" dirty="0"/>
              <a:t>Lasso regression is used for several reasons:</a:t>
            </a:r>
          </a:p>
          <a:p>
            <a:pPr lvl="1"/>
            <a:r>
              <a:rPr lang="en-US" b="1" dirty="0"/>
              <a:t>Feature Selection</a:t>
            </a:r>
            <a:r>
              <a:rPr lang="en-US" dirty="0"/>
              <a:t>: It automatically selects the most relevant features by setting some coefficients to zero, leading to simpler and more interpretable models.</a:t>
            </a:r>
          </a:p>
          <a:p>
            <a:pPr lvl="1"/>
            <a:r>
              <a:rPr lang="en-US" b="1" dirty="0"/>
              <a:t>Regularization</a:t>
            </a:r>
            <a:r>
              <a:rPr lang="en-US" dirty="0"/>
              <a:t>: Lasso regression applies regularization to prevent overfitting and improve generalization performance.</a:t>
            </a:r>
          </a:p>
          <a:p>
            <a:pPr lvl="1"/>
            <a:r>
              <a:rPr lang="en-US" b="1" dirty="0"/>
              <a:t>Handling Multicollinearity</a:t>
            </a:r>
            <a:r>
              <a:rPr lang="en-US" dirty="0"/>
              <a:t>: It is effective in handling multicollinearity by selecting one feature among highly correlated ones.</a:t>
            </a:r>
          </a:p>
          <a:p>
            <a:pPr lvl="1"/>
            <a:r>
              <a:rPr lang="en-US" b="1" dirty="0"/>
              <a:t>Improving Model Accuracy</a:t>
            </a:r>
            <a:r>
              <a:rPr lang="en-US" dirty="0"/>
              <a:t>: Lasso regression can improve the model's prediction accuracy by focusing on the most informative features and reducing the impact of less relevant ones.</a:t>
            </a:r>
          </a:p>
          <a:p>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87337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216" y="1169378"/>
            <a:ext cx="10902462" cy="5468814"/>
          </a:xfrm>
        </p:spPr>
        <p:txBody>
          <a:bodyPr>
            <a:normAutofit/>
          </a:bodyPr>
          <a:lstStyle/>
          <a:p>
            <a:pPr marL="0" indent="0">
              <a:buNone/>
            </a:pPr>
            <a:r>
              <a:rPr lang="en-US" sz="1600" b="1" dirty="0">
                <a:latin typeface="Verdana" panose="020B0604030504040204" pitchFamily="34" charset="0"/>
                <a:ea typeface="Verdana" panose="020B0604030504040204" pitchFamily="34" charset="0"/>
              </a:rPr>
              <a:t>Lasso Regression Model Performance:</a:t>
            </a:r>
            <a:endParaRPr lang="en-US" sz="1600" dirty="0">
              <a:latin typeface="Verdana" panose="020B0604030504040204" pitchFamily="34" charset="0"/>
              <a:ea typeface="Verdana" panose="020B0604030504040204" pitchFamily="34" charset="0"/>
            </a:endParaRPr>
          </a:p>
          <a:p>
            <a:r>
              <a:rPr lang="en-US" sz="1600" b="1" dirty="0">
                <a:latin typeface="Verdana" panose="020B0604030504040204" pitchFamily="34" charset="0"/>
                <a:ea typeface="Verdana" panose="020B0604030504040204" pitchFamily="34" charset="0"/>
              </a:rPr>
              <a:t>Mean Squared Error (MSE)</a:t>
            </a:r>
            <a:r>
              <a:rPr lang="en-US" sz="1600" dirty="0">
                <a:latin typeface="Verdana" panose="020B0604030504040204" pitchFamily="34" charset="0"/>
                <a:ea typeface="Verdana" panose="020B0604030504040204" pitchFamily="34" charset="0"/>
              </a:rPr>
              <a:t>: The MSE, a measure of the average squared difference between the actual and predicted values, is approximately 34.48 billion (34,476,108,782.81). This value suggests that, on average, the squared difference between the predicted and actual values is relatively low, indicating good accuracy in the model's predictions.</a:t>
            </a:r>
          </a:p>
          <a:p>
            <a:r>
              <a:rPr lang="en-US" sz="1600" b="1" dirty="0">
                <a:latin typeface="Verdana" panose="020B0604030504040204" pitchFamily="34" charset="0"/>
                <a:ea typeface="Verdana" panose="020B0604030504040204" pitchFamily="34" charset="0"/>
              </a:rPr>
              <a:t>R-squared (R²)</a:t>
            </a:r>
            <a:r>
              <a:rPr lang="en-US" sz="1600" dirty="0">
                <a:latin typeface="Verdana" panose="020B0604030504040204" pitchFamily="34" charset="0"/>
                <a:ea typeface="Verdana" panose="020B0604030504040204" pitchFamily="34" charset="0"/>
              </a:rPr>
              <a:t>: The R-squared value, a measure of how well the independent variables explain the variance in the dependent variable, is approximately 0.97 (97.43%). This high R-squared value indicates that approximately 97.43% of the variance in the dependent variable is explained by the independent variables, implying a strong fit between the observed and predicted values.</a:t>
            </a:r>
          </a:p>
          <a:p>
            <a:r>
              <a:rPr lang="en-US" sz="1600" b="1" dirty="0">
                <a:latin typeface="Verdana" panose="020B0604030504040204" pitchFamily="34" charset="0"/>
                <a:ea typeface="Verdana" panose="020B0604030504040204" pitchFamily="34" charset="0"/>
              </a:rPr>
              <a:t>Root Mean Squared Error (RMSE)</a:t>
            </a:r>
            <a:r>
              <a:rPr lang="en-US" sz="1600" dirty="0">
                <a:latin typeface="Verdana" panose="020B0604030504040204" pitchFamily="34" charset="0"/>
                <a:ea typeface="Verdana" panose="020B0604030504040204" pitchFamily="34" charset="0"/>
              </a:rPr>
              <a:t>: The RMSE, calculated as the square root of the MSE, is approximately 185,677.43. This value provides an understanding of the average magnitude of the errors in the model's predictions. A lower RMSE suggests better accuracy, and the obtained value indicates relatively small errors in prediction</a:t>
            </a:r>
            <a:r>
              <a:rPr lang="en-US" sz="1600" dirty="0" smtClean="0">
                <a:latin typeface="Verdana" panose="020B0604030504040204" pitchFamily="34" charset="0"/>
                <a:ea typeface="Verdana" panose="020B0604030504040204" pitchFamily="34" charset="0"/>
              </a:rPr>
              <a:t>.</a:t>
            </a:r>
          </a:p>
          <a:p>
            <a:pPr marL="0" indent="0">
              <a:buNone/>
            </a:pPr>
            <a:r>
              <a:rPr lang="en-US" sz="1700" dirty="0">
                <a:latin typeface="Verdana" panose="020B0604030504040204" pitchFamily="34" charset="0"/>
                <a:ea typeface="Verdana" panose="020B0604030504040204" pitchFamily="34" charset="0"/>
              </a:rPr>
              <a:t>The Lasso regression model demonstrates strong performance, as indicated by the low MSE and RMSE values, suggesting good accuracy in predicting the target variable. Additionally, the high R-squared value indicates a strong fit between the observed and predicted values, signifying that the model explains a significant portion of the variance in the data. Overall, these performance metrics suggest that the Lasso regression model effectively captures the relationship between the independent and dependent variables, providing valuable insights and accurate predictions.</a:t>
            </a:r>
          </a:p>
          <a:p>
            <a:endParaRPr lang="en-US"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18462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9"/>
            <a:ext cx="3319219" cy="452890"/>
          </a:xfrm>
        </p:spPr>
        <p:txBody>
          <a:bodyPr>
            <a:normAutofit/>
          </a:bodyPr>
          <a:lstStyle/>
          <a:p>
            <a:r>
              <a:rPr lang="en-IN" sz="2000" dirty="0" smtClean="0">
                <a:solidFill>
                  <a:srgbClr val="FFFF00"/>
                </a:solidFill>
                <a:latin typeface="Verdana" panose="020B0604030504040204" pitchFamily="34" charset="0"/>
                <a:ea typeface="Verdana" panose="020B0604030504040204" pitchFamily="34" charset="0"/>
              </a:rPr>
              <a:t>Ridge Regression Model</a:t>
            </a:r>
            <a:endParaRPr lang="en-IN" sz="20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103312" y="1468315"/>
            <a:ext cx="10660796" cy="5134707"/>
          </a:xfrm>
        </p:spPr>
        <p:txBody>
          <a:bodyPr/>
          <a:lstStyle/>
          <a:p>
            <a:pPr marL="0" indent="0">
              <a:buNone/>
            </a:pPr>
            <a:r>
              <a:rPr lang="en-US" dirty="0">
                <a:latin typeface="Verdana" panose="020B0604030504040204" pitchFamily="34" charset="0"/>
                <a:ea typeface="Verdana" panose="020B0604030504040204" pitchFamily="34" charset="0"/>
              </a:rPr>
              <a:t>Ridge regression is a regularization technique used to prevent overfitting by adding a penalty term to the traditional least squares objective function. It's beneficial when dealing with multicollinearity and high-dimensional datasets, as it stabilizes the model coefficients and improves prediction accuracy</a:t>
            </a:r>
            <a:r>
              <a:rPr lang="en-US" dirty="0" smtClean="0">
                <a:latin typeface="Verdana" panose="020B0604030504040204" pitchFamily="34" charset="0"/>
                <a:ea typeface="Verdana" panose="020B0604030504040204" pitchFamily="34" charset="0"/>
              </a:rPr>
              <a:t>.</a:t>
            </a:r>
          </a:p>
          <a:p>
            <a:pPr marL="0" indent="0">
              <a:buNone/>
            </a:pPr>
            <a:endParaRPr lang="en-US" dirty="0">
              <a:latin typeface="Verdana" panose="020B0604030504040204" pitchFamily="34" charset="0"/>
              <a:ea typeface="Verdana" panose="020B0604030504040204" pitchFamily="34" charset="0"/>
            </a:endParaRPr>
          </a:p>
          <a:p>
            <a:r>
              <a:rPr lang="en-US" b="1" dirty="0"/>
              <a:t>Ridge Regression Model Performance:</a:t>
            </a:r>
            <a:endParaRPr lang="en-US" dirty="0"/>
          </a:p>
          <a:p>
            <a:r>
              <a:rPr lang="en-US" b="1" dirty="0"/>
              <a:t>Mean Squared Error (MSE)</a:t>
            </a:r>
            <a:r>
              <a:rPr lang="en-US" dirty="0"/>
              <a:t>: The MSE is approximately 34.48 billion (34,476,111,542.52), indicating good accuracy in the model's predictions.</a:t>
            </a:r>
          </a:p>
          <a:p>
            <a:r>
              <a:rPr lang="en-US" b="1" dirty="0"/>
              <a:t>R-squared (R²)</a:t>
            </a:r>
            <a:r>
              <a:rPr lang="en-US" dirty="0"/>
              <a:t>: The high R-squared value of approximately 0.97 (97.43%) suggests a strong fit between the observed and predicted values, indicating that the model explains a significant portion of the variance in the data.</a:t>
            </a:r>
          </a:p>
          <a:p>
            <a:r>
              <a:rPr lang="en-US" b="1" dirty="0"/>
              <a:t>Root Mean Squared Error (RMSE)</a:t>
            </a:r>
            <a:r>
              <a:rPr lang="en-US" dirty="0"/>
              <a:t>: The RMSE is approximately 185,677.44, implying relatively small errors in prediction.</a:t>
            </a:r>
          </a:p>
          <a:p>
            <a:pPr marL="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23268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4435843" cy="593567"/>
          </a:xfrm>
        </p:spPr>
        <p:txBody>
          <a:bodyPr/>
          <a:lstStyle/>
          <a:p>
            <a:pPr algn="ctr"/>
            <a:r>
              <a:rPr lang="en-IN" sz="2800" dirty="0" smtClean="0">
                <a:solidFill>
                  <a:srgbClr val="FFFF00"/>
                </a:solidFill>
                <a:latin typeface="Verdana" panose="020B0604030504040204" pitchFamily="34" charset="0"/>
                <a:ea typeface="Verdana" panose="020B0604030504040204" pitchFamily="34" charset="0"/>
              </a:rPr>
              <a:t>Table of Contents</a:t>
            </a:r>
            <a:endParaRPr lang="en-IN" sz="28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103312" y="1626578"/>
            <a:ext cx="5332657" cy="2286000"/>
          </a:xfrm>
        </p:spPr>
        <p:txBody>
          <a:bodyPr/>
          <a:lstStyle/>
          <a:p>
            <a:r>
              <a:rPr lang="en-IN" dirty="0" smtClean="0">
                <a:latin typeface="Verdana" panose="020B0604030504040204" pitchFamily="34" charset="0"/>
                <a:ea typeface="Verdana" panose="020B0604030504040204" pitchFamily="34" charset="0"/>
              </a:rPr>
              <a:t>Business Problem Understanding</a:t>
            </a:r>
          </a:p>
          <a:p>
            <a:r>
              <a:rPr lang="en-IN" dirty="0">
                <a:latin typeface="Verdana" panose="020B0604030504040204" pitchFamily="34" charset="0"/>
                <a:ea typeface="Verdana" panose="020B0604030504040204" pitchFamily="34" charset="0"/>
              </a:rPr>
              <a:t> </a:t>
            </a:r>
            <a:r>
              <a:rPr lang="en-IN" dirty="0" smtClean="0">
                <a:latin typeface="Verdana" panose="020B0604030504040204" pitchFamily="34" charset="0"/>
                <a:ea typeface="Verdana" panose="020B0604030504040204" pitchFamily="34" charset="0"/>
              </a:rPr>
              <a:t>EDA Analysis</a:t>
            </a:r>
          </a:p>
          <a:p>
            <a:r>
              <a:rPr lang="en-IN" dirty="0">
                <a:latin typeface="Verdana" panose="020B0604030504040204" pitchFamily="34" charset="0"/>
                <a:ea typeface="Verdana" panose="020B0604030504040204" pitchFamily="34" charset="0"/>
              </a:rPr>
              <a:t> </a:t>
            </a:r>
            <a:r>
              <a:rPr lang="en-IN" dirty="0" smtClean="0">
                <a:latin typeface="Verdana" panose="020B0604030504040204" pitchFamily="34" charset="0"/>
                <a:ea typeface="Verdana" panose="020B0604030504040204" pitchFamily="34" charset="0"/>
              </a:rPr>
              <a:t>Models Used </a:t>
            </a:r>
          </a:p>
          <a:p>
            <a:r>
              <a:rPr lang="en-IN" dirty="0">
                <a:latin typeface="Verdana" panose="020B0604030504040204" pitchFamily="34" charset="0"/>
                <a:ea typeface="Verdana" panose="020B0604030504040204" pitchFamily="34" charset="0"/>
              </a:rPr>
              <a:t> </a:t>
            </a:r>
            <a:r>
              <a:rPr lang="en-IN" dirty="0" smtClean="0">
                <a:latin typeface="Verdana" panose="020B0604030504040204" pitchFamily="34" charset="0"/>
                <a:ea typeface="Verdana" panose="020B0604030504040204" pitchFamily="34" charset="0"/>
              </a:rPr>
              <a:t>Insights </a:t>
            </a:r>
          </a:p>
          <a:p>
            <a:r>
              <a:rPr lang="en-IN" dirty="0">
                <a:latin typeface="Verdana" panose="020B0604030504040204" pitchFamily="34" charset="0"/>
                <a:ea typeface="Verdana" panose="020B0604030504040204" pitchFamily="34" charset="0"/>
              </a:rPr>
              <a:t> </a:t>
            </a:r>
            <a:r>
              <a:rPr lang="en-IN" dirty="0" smtClean="0">
                <a:latin typeface="Verdana" panose="020B0604030504040204" pitchFamily="34" charset="0"/>
                <a:ea typeface="Verdana" panose="020B0604030504040204" pitchFamily="34" charset="0"/>
              </a:rPr>
              <a:t>Recommendations</a:t>
            </a:r>
          </a:p>
          <a:p>
            <a:pPr marL="0" indent="0">
              <a:buNone/>
            </a:pPr>
            <a:endParaRPr lang="en-IN" dirty="0" smtClean="0">
              <a:latin typeface="Verdana" panose="020B0604030504040204" pitchFamily="34" charset="0"/>
              <a:ea typeface="Verdana" panose="020B0604030504040204" pitchFamily="34" charset="0"/>
            </a:endParaRPr>
          </a:p>
          <a:p>
            <a:endParaRPr lang="en-IN" dirty="0" smtClean="0"/>
          </a:p>
          <a:p>
            <a:endParaRPr lang="en-IN" dirty="0"/>
          </a:p>
          <a:p>
            <a:endParaRPr lang="en-IN" dirty="0" smtClean="0"/>
          </a:p>
          <a:p>
            <a:endParaRPr lang="en-IN" dirty="0"/>
          </a:p>
          <a:p>
            <a:endParaRPr lang="en-IN" dirty="0" smtClean="0"/>
          </a:p>
          <a:p>
            <a:pPr marL="0" indent="0">
              <a:buNone/>
            </a:pPr>
            <a:endParaRPr lang="en-IN" dirty="0"/>
          </a:p>
        </p:txBody>
      </p:sp>
    </p:spTree>
    <p:extLst>
      <p:ext uri="{BB962C8B-B14F-4D97-AF65-F5344CB8AC3E}">
        <p14:creationId xmlns:p14="http://schemas.microsoft.com/office/powerpoint/2010/main" val="1388063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735" y="180157"/>
            <a:ext cx="4699612" cy="558398"/>
          </a:xfrm>
        </p:spPr>
        <p:txBody>
          <a:bodyPr>
            <a:normAutofit/>
          </a:bodyPr>
          <a:lstStyle/>
          <a:p>
            <a:r>
              <a:rPr lang="en-IN" sz="2400" dirty="0" smtClean="0">
                <a:solidFill>
                  <a:srgbClr val="00B050"/>
                </a:solidFill>
                <a:latin typeface="Verdana" panose="020B0604030504040204" pitchFamily="34" charset="0"/>
                <a:ea typeface="Verdana" panose="020B0604030504040204" pitchFamily="34" charset="0"/>
              </a:rPr>
              <a:t>Model Tuning and Evaluation</a:t>
            </a:r>
            <a:endParaRPr lang="en-IN" sz="2400" dirty="0">
              <a:solidFill>
                <a:srgbClr val="00B05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19735" y="1213339"/>
            <a:ext cx="10880603" cy="5389684"/>
          </a:xfrm>
        </p:spPr>
        <p:txBody>
          <a:bodyPr>
            <a:normAutofit fontScale="92500" lnSpcReduction="20000"/>
          </a:bodyPr>
          <a:lstStyle/>
          <a:p>
            <a:pPr marL="0" indent="0">
              <a:buNone/>
            </a:pPr>
            <a:r>
              <a:rPr lang="en-IN" sz="2100" dirty="0">
                <a:solidFill>
                  <a:srgbClr val="FFFF00"/>
                </a:solidFill>
                <a:latin typeface="Verdana" panose="020B0604030504040204" pitchFamily="34" charset="0"/>
                <a:ea typeface="Verdana" panose="020B0604030504040204" pitchFamily="34" charset="0"/>
              </a:rPr>
              <a:t>KNN </a:t>
            </a:r>
            <a:r>
              <a:rPr lang="en-IN" sz="2100" dirty="0" smtClean="0">
                <a:solidFill>
                  <a:srgbClr val="FFFF00"/>
                </a:solidFill>
                <a:latin typeface="Verdana" panose="020B0604030504040204" pitchFamily="34" charset="0"/>
                <a:ea typeface="Verdana" panose="020B0604030504040204" pitchFamily="34" charset="0"/>
              </a:rPr>
              <a:t>Model</a:t>
            </a:r>
            <a:r>
              <a:rPr lang="en-IN" sz="2100" dirty="0" smtClean="0">
                <a:latin typeface="Verdana" panose="020B0604030504040204" pitchFamily="34" charset="0"/>
                <a:ea typeface="Verdana" panose="020B0604030504040204" pitchFamily="34" charset="0"/>
              </a:rPr>
              <a:t>:</a:t>
            </a:r>
          </a:p>
          <a:p>
            <a:pPr marL="0" indent="0">
              <a:buNone/>
            </a:pPr>
            <a:endParaRPr lang="en-IN" sz="2100" dirty="0" smtClean="0">
              <a:latin typeface="Verdana" panose="020B0604030504040204" pitchFamily="34" charset="0"/>
              <a:ea typeface="Verdana" panose="020B0604030504040204" pitchFamily="34" charset="0"/>
            </a:endParaRPr>
          </a:p>
          <a:p>
            <a:r>
              <a:rPr lang="en-US" sz="2100" dirty="0" smtClean="0">
                <a:latin typeface="Verdana" panose="020B0604030504040204" pitchFamily="34" charset="0"/>
                <a:ea typeface="Verdana" panose="020B0604030504040204" pitchFamily="34" charset="0"/>
              </a:rPr>
              <a:t>K-Nearest </a:t>
            </a:r>
            <a:r>
              <a:rPr lang="en-US" sz="2100" dirty="0">
                <a:latin typeface="Verdana" panose="020B0604030504040204" pitchFamily="34" charset="0"/>
                <a:ea typeface="Verdana" panose="020B0604030504040204" pitchFamily="34" charset="0"/>
              </a:rPr>
              <a:t>Neighbors, is a simple and intuitive machine learning algorithm used for both classification and regression tasks.</a:t>
            </a:r>
          </a:p>
          <a:p>
            <a:r>
              <a:rPr lang="en-US" sz="2100" dirty="0">
                <a:latin typeface="Verdana" panose="020B0604030504040204" pitchFamily="34" charset="0"/>
                <a:ea typeface="Verdana" panose="020B0604030504040204" pitchFamily="34" charset="0"/>
              </a:rPr>
              <a:t>In KNN regression, predictions are made by averaging the target values of the K nearest data points to the query point.</a:t>
            </a:r>
          </a:p>
          <a:p>
            <a:r>
              <a:rPr lang="en-US" sz="2100" dirty="0">
                <a:latin typeface="Verdana" panose="020B0604030504040204" pitchFamily="34" charset="0"/>
                <a:ea typeface="Verdana" panose="020B0604030504040204" pitchFamily="34" charset="0"/>
              </a:rPr>
              <a:t>KNN is used for its simplicity and ease of implementation.</a:t>
            </a:r>
          </a:p>
          <a:p>
            <a:r>
              <a:rPr lang="en-US" sz="2100" dirty="0">
                <a:latin typeface="Verdana" panose="020B0604030504040204" pitchFamily="34" charset="0"/>
                <a:ea typeface="Verdana" panose="020B0604030504040204" pitchFamily="34" charset="0"/>
              </a:rPr>
              <a:t>It is effective when the data has a clear local structure and when you want to avoid making strong assumptions about the underlying distribution of the data</a:t>
            </a:r>
            <a:r>
              <a:rPr lang="en-US" sz="2100" dirty="0" smtClean="0">
                <a:latin typeface="Verdana" panose="020B0604030504040204" pitchFamily="34" charset="0"/>
                <a:ea typeface="Verdana" panose="020B0604030504040204" pitchFamily="34" charset="0"/>
              </a:rPr>
              <a:t>.</a:t>
            </a:r>
          </a:p>
          <a:p>
            <a:pPr marL="0" indent="0">
              <a:buNone/>
            </a:pPr>
            <a:endParaRPr lang="en-US" sz="2100" dirty="0">
              <a:latin typeface="Verdana" panose="020B0604030504040204" pitchFamily="34" charset="0"/>
              <a:ea typeface="Verdana" panose="020B0604030504040204" pitchFamily="34" charset="0"/>
            </a:endParaRPr>
          </a:p>
          <a:p>
            <a:pPr marL="0" indent="0">
              <a:buNone/>
            </a:pPr>
            <a:r>
              <a:rPr lang="en-US" sz="2100" dirty="0">
                <a:latin typeface="Verdana" panose="020B0604030504040204" pitchFamily="34" charset="0"/>
                <a:ea typeface="Verdana" panose="020B0604030504040204" pitchFamily="34" charset="0"/>
              </a:rPr>
              <a:t>KNN Regression Model Performance:</a:t>
            </a:r>
          </a:p>
          <a:p>
            <a:r>
              <a:rPr lang="en-US" sz="2100" dirty="0">
                <a:latin typeface="Verdana" panose="020B0604030504040204" pitchFamily="34" charset="0"/>
                <a:ea typeface="Verdana" panose="020B0604030504040204" pitchFamily="34" charset="0"/>
              </a:rPr>
              <a:t>The KNN regression model demonstrates strong performance with a low MSE of approximately 26.25 billion and a high R-squared value of around 0.98.</a:t>
            </a:r>
          </a:p>
          <a:p>
            <a:r>
              <a:rPr lang="en-US" sz="2100" dirty="0">
                <a:latin typeface="Verdana" panose="020B0604030504040204" pitchFamily="34" charset="0"/>
                <a:ea typeface="Verdana" panose="020B0604030504040204" pitchFamily="34" charset="0"/>
              </a:rPr>
              <a:t>The RMSE is approximately 162,031.87, indicating relatively small errors in prediction.</a:t>
            </a:r>
          </a:p>
          <a:p>
            <a:r>
              <a:rPr lang="en-US" sz="2100" dirty="0">
                <a:latin typeface="Verdana" panose="020B0604030504040204" pitchFamily="34" charset="0"/>
                <a:ea typeface="Verdana" panose="020B0604030504040204" pitchFamily="34" charset="0"/>
              </a:rPr>
              <a:t>Overall, the model accurately captures the relationships in the data and explains a significant portion of the variance in the target variable.</a:t>
            </a: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2357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07732"/>
            <a:ext cx="3776420" cy="527537"/>
          </a:xfrm>
        </p:spPr>
        <p:txBody>
          <a:bodyPr>
            <a:normAutofit/>
          </a:bodyPr>
          <a:lstStyle/>
          <a:p>
            <a:pPr algn="ctr"/>
            <a:r>
              <a:rPr lang="en-IN" sz="2400" dirty="0" smtClean="0">
                <a:solidFill>
                  <a:srgbClr val="FFFF00"/>
                </a:solidFill>
                <a:latin typeface="Verdana" panose="020B0604030504040204" pitchFamily="34" charset="0"/>
                <a:ea typeface="Verdana" panose="020B0604030504040204" pitchFamily="34" charset="0"/>
              </a:rPr>
              <a:t>Random Forest Model:</a:t>
            </a:r>
            <a:endParaRPr lang="en-IN" sz="24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83577" y="1230923"/>
            <a:ext cx="11051931" cy="5433646"/>
          </a:xfrm>
        </p:spPr>
        <p:txBody>
          <a:bodyPr>
            <a:normAutofit/>
          </a:bodyPr>
          <a:lstStyle/>
          <a:p>
            <a:pPr marL="0" indent="0">
              <a:buNone/>
            </a:pPr>
            <a:r>
              <a:rPr lang="en-US" sz="1800" dirty="0" smtClean="0">
                <a:latin typeface="Verdana" panose="020B0604030504040204" pitchFamily="34" charset="0"/>
                <a:ea typeface="Verdana" panose="020B0604030504040204" pitchFamily="34" charset="0"/>
              </a:rPr>
              <a:t>          Random </a:t>
            </a:r>
            <a:r>
              <a:rPr lang="en-US" sz="1800" dirty="0">
                <a:latin typeface="Verdana" panose="020B0604030504040204" pitchFamily="34" charset="0"/>
                <a:ea typeface="Verdana" panose="020B0604030504040204" pitchFamily="34" charset="0"/>
              </a:rPr>
              <a:t>Forest is like a team of decision trees working together to make predictions. Each tree is trained on a random part of the data and uses a random set of features. Then, when it's time to make a prediction, all the trees vote on the answer, and the final prediction is the average of all their votes. This teamwork helps to improve accuracy and make more reliable predictions</a:t>
            </a:r>
            <a:r>
              <a:rPr lang="en-US" sz="1800" dirty="0" smtClean="0">
                <a:latin typeface="Verdana" panose="020B0604030504040204" pitchFamily="34" charset="0"/>
                <a:ea typeface="Verdana" panose="020B0604030504040204" pitchFamily="34" charset="0"/>
              </a:rPr>
              <a:t>.</a:t>
            </a:r>
          </a:p>
          <a:p>
            <a:r>
              <a:rPr lang="en-US" sz="1800" dirty="0">
                <a:latin typeface="Verdana" panose="020B0604030504040204" pitchFamily="34" charset="0"/>
                <a:ea typeface="Verdana" panose="020B0604030504040204" pitchFamily="34" charset="0"/>
              </a:rPr>
              <a:t>Random Forest is widely used for its high predictive accuracy, robustness to overfitting, and ability to handle large datasets with high dimensionality.</a:t>
            </a:r>
          </a:p>
          <a:p>
            <a:r>
              <a:rPr lang="en-US" sz="1800" dirty="0">
                <a:latin typeface="Verdana" panose="020B0604030504040204" pitchFamily="34" charset="0"/>
                <a:ea typeface="Verdana" panose="020B0604030504040204" pitchFamily="34" charset="0"/>
              </a:rPr>
              <a:t>It can capture complex relationships between features and target variables and is less prone to overfitting compared to individual decision trees</a:t>
            </a:r>
            <a:r>
              <a:rPr lang="en-US" sz="1800" dirty="0" smtClean="0">
                <a:latin typeface="Verdana" panose="020B0604030504040204" pitchFamily="34" charset="0"/>
                <a:ea typeface="Verdana" panose="020B0604030504040204" pitchFamily="34" charset="0"/>
              </a:rPr>
              <a:t>.</a:t>
            </a:r>
          </a:p>
          <a:p>
            <a:pPr marL="0" indent="0">
              <a:buNone/>
            </a:pPr>
            <a:endParaRPr lang="en-US" sz="1800" dirty="0" smtClean="0">
              <a:latin typeface="Verdana" panose="020B0604030504040204" pitchFamily="34" charset="0"/>
              <a:ea typeface="Verdana" panose="020B0604030504040204" pitchFamily="34" charset="0"/>
            </a:endParaRPr>
          </a:p>
          <a:p>
            <a:pPr marL="0" indent="0">
              <a:buNone/>
            </a:pPr>
            <a:r>
              <a:rPr lang="en-US" sz="1800" dirty="0" smtClean="0">
                <a:latin typeface="Verdana" panose="020B0604030504040204" pitchFamily="34" charset="0"/>
                <a:ea typeface="Verdana" panose="020B0604030504040204" pitchFamily="34" charset="0"/>
              </a:rPr>
              <a:t>Random </a:t>
            </a:r>
            <a:r>
              <a:rPr lang="en-US" sz="1800" dirty="0">
                <a:latin typeface="Verdana" panose="020B0604030504040204" pitchFamily="34" charset="0"/>
                <a:ea typeface="Verdana" panose="020B0604030504040204" pitchFamily="34" charset="0"/>
              </a:rPr>
              <a:t>Forest Model Performance:</a:t>
            </a:r>
          </a:p>
          <a:p>
            <a:r>
              <a:rPr lang="en-US" sz="1800" dirty="0">
                <a:latin typeface="Verdana" panose="020B0604030504040204" pitchFamily="34" charset="0"/>
                <a:ea typeface="Verdana" panose="020B0604030504040204" pitchFamily="34" charset="0"/>
              </a:rPr>
              <a:t>The Random Forest model demonstrates strong performance with a low MSE of approximately 24.22 billion and a high R-squared value of around 0.98.</a:t>
            </a:r>
          </a:p>
          <a:p>
            <a:r>
              <a:rPr lang="en-US" sz="1800" dirty="0">
                <a:latin typeface="Verdana" panose="020B0604030504040204" pitchFamily="34" charset="0"/>
                <a:ea typeface="Verdana" panose="020B0604030504040204" pitchFamily="34" charset="0"/>
              </a:rPr>
              <a:t>The RMSE is approximately 155,642.61, indicating relatively small errors in prediction.</a:t>
            </a:r>
          </a:p>
          <a:p>
            <a:r>
              <a:rPr lang="en-US" sz="1800" dirty="0">
                <a:latin typeface="Verdana" panose="020B0604030504040204" pitchFamily="34" charset="0"/>
                <a:ea typeface="Verdana" panose="020B0604030504040204" pitchFamily="34" charset="0"/>
              </a:rPr>
              <a:t>Overall, the model accurately captures the relationships in the data and explains a significant portion of the variance in the target variable</a:t>
            </a:r>
            <a:r>
              <a:rPr lang="en-US" dirty="0"/>
              <a:t>.</a:t>
            </a:r>
          </a:p>
          <a:p>
            <a:endParaRPr lang="en-US" sz="1800" dirty="0" smtClean="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a:p>
            <a:pPr marL="0" indent="0">
              <a:buNone/>
            </a:pPr>
            <a:endParaRPr lang="en-US" sz="1800" dirty="0" smtClean="0">
              <a:latin typeface="Verdana" panose="020B0604030504040204" pitchFamily="34" charset="0"/>
              <a:ea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endParaRPr>
          </a:p>
          <a:p>
            <a:pPr marL="0" indent="0">
              <a:buNone/>
            </a:pPr>
            <a:endParaRPr lang="en-IN" dirty="0">
              <a:latin typeface="Verdana" panose="020B0604030504040204" pitchFamily="34" charset="0"/>
              <a:ea typeface="Verdana" panose="020B0604030504040204" pitchFamily="34" charset="0"/>
            </a:endParaRPr>
          </a:p>
        </p:txBody>
      </p:sp>
      <p:sp>
        <p:nvSpPr>
          <p:cNvPr id="5" name="Rectangle 2"/>
          <p:cNvSpPr>
            <a:spLocks noChangeArrowheads="1"/>
          </p:cNvSpPr>
          <p:nvPr/>
        </p:nvSpPr>
        <p:spPr bwMode="auto">
          <a:xfrm>
            <a:off x="0" y="0"/>
            <a:ext cx="40957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
            </a:r>
            <a:br>
              <a:rPr kumimoji="0" lang="en-US" altLang="en-US" sz="1000" b="0" i="0" u="none" strike="noStrike" cap="none" normalizeH="0" baseline="0" smtClean="0">
                <a:ln>
                  <a:noFill/>
                </a:ln>
                <a:solidFill>
                  <a:schemeClr val="tx1"/>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7771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813912" cy="496851"/>
          </a:xfrm>
        </p:spPr>
        <p:txBody>
          <a:bodyPr>
            <a:normAutofit/>
          </a:bodyPr>
          <a:lstStyle/>
          <a:p>
            <a:pPr algn="ctr"/>
            <a:r>
              <a:rPr lang="en-IN" sz="2400" dirty="0" smtClean="0">
                <a:solidFill>
                  <a:srgbClr val="FFFF00"/>
                </a:solidFill>
                <a:latin typeface="Verdana" panose="020B0604030504040204" pitchFamily="34" charset="0"/>
                <a:ea typeface="Verdana" panose="020B0604030504040204" pitchFamily="34" charset="0"/>
              </a:rPr>
              <a:t>Bagging Regression Model:</a:t>
            </a:r>
            <a:endParaRPr lang="en-IN" sz="24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46112" y="1239714"/>
            <a:ext cx="11038865" cy="5187463"/>
          </a:xfrm>
        </p:spPr>
        <p:txBody>
          <a:bodyPr>
            <a:normAutofit/>
          </a:bodyPr>
          <a:lstStyle/>
          <a:p>
            <a:pPr marL="0" indent="0">
              <a:buNone/>
            </a:pPr>
            <a:r>
              <a:rPr lang="en-US" sz="1900" dirty="0" smtClean="0">
                <a:latin typeface="Verdana" panose="020B0604030504040204" pitchFamily="34" charset="0"/>
                <a:ea typeface="Verdana" panose="020B0604030504040204" pitchFamily="34" charset="0"/>
              </a:rPr>
              <a:t>     </a:t>
            </a:r>
            <a:r>
              <a:rPr lang="en-US" sz="1700" dirty="0" smtClean="0">
                <a:latin typeface="Verdana" panose="020B0604030504040204" pitchFamily="34" charset="0"/>
                <a:ea typeface="Verdana" panose="020B0604030504040204" pitchFamily="34" charset="0"/>
              </a:rPr>
              <a:t>Bagging</a:t>
            </a:r>
            <a:r>
              <a:rPr lang="en-US" sz="1700" dirty="0">
                <a:latin typeface="Verdana" panose="020B0604030504040204" pitchFamily="34" charset="0"/>
                <a:ea typeface="Verdana" panose="020B0604030504040204" pitchFamily="34" charset="0"/>
              </a:rPr>
              <a:t>, short for Bootstrap Aggregating, is an ensemble learning technique that builds multiple models (in this case, regression models) on different subsets of the training data and then combines their predictions to improve accuracy and reduce overfitting</a:t>
            </a:r>
            <a:r>
              <a:rPr lang="en-US" sz="1700" dirty="0" smtClean="0">
                <a:latin typeface="Verdana" panose="020B0604030504040204" pitchFamily="34" charset="0"/>
                <a:ea typeface="Verdana" panose="020B0604030504040204" pitchFamily="34" charset="0"/>
              </a:rPr>
              <a:t>.</a:t>
            </a:r>
          </a:p>
          <a:p>
            <a:pPr marL="0" indent="0">
              <a:buNone/>
            </a:pPr>
            <a:r>
              <a:rPr lang="en-US" sz="1700" dirty="0">
                <a:latin typeface="Verdana" panose="020B0604030504040204" pitchFamily="34" charset="0"/>
                <a:ea typeface="Verdana" panose="020B0604030504040204" pitchFamily="34" charset="0"/>
              </a:rPr>
              <a:t>Bagging regression involves training multiple regression models on random subsets of the training data (with replacement) and then averaging their predictions to make the final prediction.</a:t>
            </a:r>
          </a:p>
          <a:p>
            <a:pPr marL="0" indent="0">
              <a:buNone/>
            </a:pPr>
            <a:r>
              <a:rPr lang="en-US" sz="1700" dirty="0">
                <a:latin typeface="Verdana" panose="020B0604030504040204" pitchFamily="34" charset="0"/>
                <a:ea typeface="Verdana" panose="020B0604030504040204" pitchFamily="34" charset="0"/>
              </a:rPr>
              <a:t>We use bagging regression to increase the stability and robustness of the model, especially when the dataset is small or prone to overfitting. By combining the predictions of multiple models, bagging helps to reduce variance and produce more reliable predictions</a:t>
            </a:r>
            <a:r>
              <a:rPr lang="en-US" sz="1700" dirty="0" smtClean="0">
                <a:latin typeface="Verdana" panose="020B0604030504040204" pitchFamily="34" charset="0"/>
                <a:ea typeface="Verdana" panose="020B0604030504040204" pitchFamily="34" charset="0"/>
              </a:rPr>
              <a:t>.</a:t>
            </a:r>
          </a:p>
          <a:p>
            <a:pPr marL="0" indent="0">
              <a:buNone/>
            </a:pPr>
            <a:r>
              <a:rPr lang="en-US" sz="1700" b="1" dirty="0" smtClean="0">
                <a:latin typeface="Verdana" panose="020B0604030504040204" pitchFamily="34" charset="0"/>
                <a:ea typeface="Verdana" panose="020B0604030504040204" pitchFamily="34" charset="0"/>
              </a:rPr>
              <a:t>Bagging </a:t>
            </a:r>
            <a:r>
              <a:rPr lang="en-US" sz="1700" b="1" dirty="0">
                <a:latin typeface="Verdana" panose="020B0604030504040204" pitchFamily="34" charset="0"/>
                <a:ea typeface="Verdana" panose="020B0604030504040204" pitchFamily="34" charset="0"/>
              </a:rPr>
              <a:t>Regression Model Performance:</a:t>
            </a:r>
            <a:endParaRPr lang="en-US" sz="1700" dirty="0">
              <a:latin typeface="Verdana" panose="020B0604030504040204" pitchFamily="34" charset="0"/>
              <a:ea typeface="Verdana" panose="020B0604030504040204" pitchFamily="34" charset="0"/>
            </a:endParaRPr>
          </a:p>
          <a:p>
            <a:r>
              <a:rPr lang="en-US" sz="1700" b="1" dirty="0">
                <a:latin typeface="Verdana" panose="020B0604030504040204" pitchFamily="34" charset="0"/>
                <a:ea typeface="Verdana" panose="020B0604030504040204" pitchFamily="34" charset="0"/>
              </a:rPr>
              <a:t>Mean Squared Error (MSE)</a:t>
            </a:r>
            <a:r>
              <a:rPr lang="en-US" sz="1700" dirty="0">
                <a:latin typeface="Verdana" panose="020B0604030504040204" pitchFamily="34" charset="0"/>
                <a:ea typeface="Verdana" panose="020B0604030504040204" pitchFamily="34" charset="0"/>
              </a:rPr>
              <a:t>: The MSE is approximately 25.52 billion (25,519,023,789.01), indicating good accuracy in the model's predictions.</a:t>
            </a:r>
          </a:p>
          <a:p>
            <a:r>
              <a:rPr lang="en-US" sz="1700" b="1" dirty="0">
                <a:latin typeface="Verdana" panose="020B0604030504040204" pitchFamily="34" charset="0"/>
                <a:ea typeface="Verdana" panose="020B0604030504040204" pitchFamily="34" charset="0"/>
              </a:rPr>
              <a:t>Root Mean Squared Error (RMSE)</a:t>
            </a:r>
            <a:r>
              <a:rPr lang="en-US" sz="1700" dirty="0">
                <a:latin typeface="Verdana" panose="020B0604030504040204" pitchFamily="34" charset="0"/>
                <a:ea typeface="Verdana" panose="020B0604030504040204" pitchFamily="34" charset="0"/>
              </a:rPr>
              <a:t>: The RMSE is approximately 159,746.75, implying relatively small errors in prediction.</a:t>
            </a:r>
          </a:p>
          <a:p>
            <a:r>
              <a:rPr lang="en-US" sz="1700" b="1" dirty="0">
                <a:latin typeface="Verdana" panose="020B0604030504040204" pitchFamily="34" charset="0"/>
                <a:ea typeface="Verdana" panose="020B0604030504040204" pitchFamily="34" charset="0"/>
              </a:rPr>
              <a:t>R-squared (R²)</a:t>
            </a:r>
            <a:r>
              <a:rPr lang="en-US" sz="1700" dirty="0">
                <a:latin typeface="Verdana" panose="020B0604030504040204" pitchFamily="34" charset="0"/>
                <a:ea typeface="Verdana" panose="020B0604030504040204" pitchFamily="34" charset="0"/>
              </a:rPr>
              <a:t>: The high R-squared value of approximately 0.98 (98.10%) suggests a strong fit between the observed and predicted values, indicating that the model explains a significant portion of the variance in the data.</a:t>
            </a:r>
          </a:p>
          <a:p>
            <a:pPr marL="0" indent="0">
              <a:buNone/>
            </a:pPr>
            <a:endParaRPr lang="en-US" dirty="0">
              <a:latin typeface="Verdana" panose="020B0604030504040204" pitchFamily="34" charset="0"/>
              <a:ea typeface="Verdana" panose="020B0604030504040204" pitchFamily="34" charset="0"/>
            </a:endParaRPr>
          </a:p>
          <a:p>
            <a:pPr marL="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74110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68316"/>
            <a:ext cx="9983788" cy="4044461"/>
          </a:xfrm>
        </p:spPr>
        <p:txBody>
          <a:bodyPr/>
          <a:lstStyle/>
          <a:p>
            <a:pPr marL="0" indent="0">
              <a:buNone/>
            </a:pPr>
            <a:r>
              <a:rPr lang="en-US" b="1" dirty="0">
                <a:latin typeface="Verdana" panose="020B0604030504040204" pitchFamily="34" charset="0"/>
                <a:ea typeface="Verdana" panose="020B0604030504040204" pitchFamily="34" charset="0"/>
              </a:rPr>
              <a:t>Interpretation:</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bagging regression model demonstrates strong performance, with relatively low MSE and RMSE values, indicating good accuracy in predicting the target variable.</a:t>
            </a:r>
          </a:p>
          <a:p>
            <a:r>
              <a:rPr lang="en-US" dirty="0">
                <a:latin typeface="Verdana" panose="020B0604030504040204" pitchFamily="34" charset="0"/>
                <a:ea typeface="Verdana" panose="020B0604030504040204" pitchFamily="34" charset="0"/>
              </a:rPr>
              <a:t>Additionally, the high R-squared value implies a strong fit between the observed and predicted values, signifying that the model effectively explains a significant portion of the variance in the data.</a:t>
            </a:r>
          </a:p>
          <a:p>
            <a:r>
              <a:rPr lang="en-US" dirty="0">
                <a:latin typeface="Verdana" panose="020B0604030504040204" pitchFamily="34" charset="0"/>
                <a:ea typeface="Verdana" panose="020B0604030504040204" pitchFamily="34" charset="0"/>
              </a:rPr>
              <a:t>Overall, the bagging regression model shows promising performance and can be considered a reliable approach for regression tasks, particularly when stability and robustness are important considerations.</a:t>
            </a:r>
          </a:p>
        </p:txBody>
      </p:sp>
    </p:spTree>
    <p:extLst>
      <p:ext uri="{BB962C8B-B14F-4D97-AF65-F5344CB8AC3E}">
        <p14:creationId xmlns:p14="http://schemas.microsoft.com/office/powerpoint/2010/main" val="1299719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6686674" cy="540813"/>
          </a:xfrm>
        </p:spPr>
        <p:txBody>
          <a:bodyPr>
            <a:normAutofit/>
          </a:bodyPr>
          <a:lstStyle/>
          <a:p>
            <a:pPr algn="ctr"/>
            <a:r>
              <a:rPr lang="en-IN" sz="2800" dirty="0" smtClean="0">
                <a:solidFill>
                  <a:srgbClr val="FFFF00"/>
                </a:solidFill>
                <a:latin typeface="Verdana" panose="020B0604030504040204" pitchFamily="34" charset="0"/>
                <a:ea typeface="Verdana" panose="020B0604030504040204" pitchFamily="34" charset="0"/>
              </a:rPr>
              <a:t>Gradient Boosting regression Model</a:t>
            </a:r>
            <a:endParaRPr lang="en-IN" sz="28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0823" y="1415562"/>
            <a:ext cx="10893669" cy="5257800"/>
          </a:xfrm>
        </p:spPr>
        <p:txBody>
          <a:bodyPr/>
          <a:lstStyle/>
          <a:p>
            <a:r>
              <a:rPr lang="en-US" dirty="0">
                <a:latin typeface="Verdana" panose="020B0604030504040204" pitchFamily="34" charset="0"/>
                <a:ea typeface="Verdana" panose="020B0604030504040204" pitchFamily="34" charset="0"/>
              </a:rPr>
              <a:t>Gradient Boosting is an ensemble learning technique that builds a strong predictive model by combining multiple weak models (typically decision trees) sequentially.</a:t>
            </a:r>
          </a:p>
          <a:p>
            <a:r>
              <a:rPr lang="en-US" dirty="0">
                <a:latin typeface="Verdana" panose="020B0604030504040204" pitchFamily="34" charset="0"/>
                <a:ea typeface="Verdana" panose="020B0604030504040204" pitchFamily="34" charset="0"/>
              </a:rPr>
              <a:t>In Gradient Boosting regression, each weak model is trained to correct the errors made by the previous models, focusing on the residuals (the differences between the actual and predicted values).</a:t>
            </a:r>
          </a:p>
          <a:p>
            <a:r>
              <a:rPr lang="en-US" dirty="0">
                <a:latin typeface="Verdana" panose="020B0604030504040204" pitchFamily="34" charset="0"/>
                <a:ea typeface="Verdana" panose="020B0604030504040204" pitchFamily="34" charset="0"/>
              </a:rPr>
              <a:t>We use Gradient Boosting regression because it often produces highly accurate predictions, even on complex datasets. It is particularly effective for tasks where high accuracy is crucial, such as in finance, healthcare, and marketing.</a:t>
            </a:r>
          </a:p>
          <a:p>
            <a:r>
              <a:rPr lang="en-US" dirty="0">
                <a:latin typeface="Verdana" panose="020B0604030504040204" pitchFamily="34" charset="0"/>
                <a:ea typeface="Verdana" panose="020B0604030504040204" pitchFamily="34" charset="0"/>
              </a:rPr>
              <a:t>Benefits of Gradient Boosting include its ability to handle heterogeneous features, its resistance to overfitting, and its flexibility in optimizing various loss functions</a:t>
            </a:r>
            <a:r>
              <a:rPr lang="en-US" dirty="0"/>
              <a:t>.</a:t>
            </a:r>
          </a:p>
        </p:txBody>
      </p:sp>
    </p:spTree>
    <p:extLst>
      <p:ext uri="{BB962C8B-B14F-4D97-AF65-F5344CB8AC3E}">
        <p14:creationId xmlns:p14="http://schemas.microsoft.com/office/powerpoint/2010/main" val="746031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632" y="1204546"/>
            <a:ext cx="11078306" cy="5380892"/>
          </a:xfrm>
        </p:spPr>
        <p:txBody>
          <a:bodyPr>
            <a:noAutofit/>
          </a:bodyPr>
          <a:lstStyle/>
          <a:p>
            <a:pPr marL="0" indent="0">
              <a:buNone/>
            </a:pPr>
            <a:r>
              <a:rPr lang="en-US" sz="1600" b="1" dirty="0">
                <a:latin typeface="Verdana" panose="020B0604030504040204" pitchFamily="34" charset="0"/>
                <a:ea typeface="Verdana" panose="020B0604030504040204" pitchFamily="34" charset="0"/>
              </a:rPr>
              <a:t>Gradient Boosting Regression Model Performance:</a:t>
            </a:r>
            <a:endParaRPr lang="en-US" sz="1600" dirty="0">
              <a:latin typeface="Verdana" panose="020B0604030504040204" pitchFamily="34" charset="0"/>
              <a:ea typeface="Verdana" panose="020B0604030504040204" pitchFamily="34" charset="0"/>
            </a:endParaRPr>
          </a:p>
          <a:p>
            <a:r>
              <a:rPr lang="en-US" sz="1600" b="1" dirty="0">
                <a:latin typeface="Verdana" panose="020B0604030504040204" pitchFamily="34" charset="0"/>
                <a:ea typeface="Verdana" panose="020B0604030504040204" pitchFamily="34" charset="0"/>
              </a:rPr>
              <a:t>Mean Squared Error (MSE)</a:t>
            </a:r>
            <a:r>
              <a:rPr lang="en-US" sz="1600" dirty="0">
                <a:latin typeface="Verdana" panose="020B0604030504040204" pitchFamily="34" charset="0"/>
                <a:ea typeface="Verdana" panose="020B0604030504040204" pitchFamily="34" charset="0"/>
              </a:rPr>
              <a:t>: The MSE is approximately 20.99 billion (20,987,832,671.82), indicating excellent accuracy in the model's predictions.</a:t>
            </a:r>
          </a:p>
          <a:p>
            <a:r>
              <a:rPr lang="en-US" sz="1600" b="1" dirty="0">
                <a:latin typeface="Verdana" panose="020B0604030504040204" pitchFamily="34" charset="0"/>
                <a:ea typeface="Verdana" panose="020B0604030504040204" pitchFamily="34" charset="0"/>
              </a:rPr>
              <a:t>Root Mean Squared Error (RMSE)</a:t>
            </a:r>
            <a:r>
              <a:rPr lang="en-US" sz="1600" dirty="0">
                <a:latin typeface="Verdana" panose="020B0604030504040204" pitchFamily="34" charset="0"/>
                <a:ea typeface="Verdana" panose="020B0604030504040204" pitchFamily="34" charset="0"/>
              </a:rPr>
              <a:t>: The RMSE is approximately 144,871.78, implying relatively small errors in prediction.</a:t>
            </a:r>
          </a:p>
          <a:p>
            <a:r>
              <a:rPr lang="en-US" sz="1600" b="1" dirty="0">
                <a:latin typeface="Verdana" panose="020B0604030504040204" pitchFamily="34" charset="0"/>
                <a:ea typeface="Verdana" panose="020B0604030504040204" pitchFamily="34" charset="0"/>
              </a:rPr>
              <a:t>R-squared (R²)</a:t>
            </a:r>
            <a:r>
              <a:rPr lang="en-US" sz="1600" dirty="0">
                <a:latin typeface="Verdana" panose="020B0604030504040204" pitchFamily="34" charset="0"/>
                <a:ea typeface="Verdana" panose="020B0604030504040204" pitchFamily="34" charset="0"/>
              </a:rPr>
              <a:t>: The high R-squared value of approximately 0.98 (98.43%) suggests an excellent fit between the observed and predicted values, indicating that the model explains a significant portion of the variance in the data</a:t>
            </a:r>
            <a:r>
              <a:rPr lang="en-US" sz="1600" dirty="0" smtClean="0">
                <a:latin typeface="Verdana" panose="020B0604030504040204" pitchFamily="34" charset="0"/>
                <a:ea typeface="Verdana" panose="020B0604030504040204" pitchFamily="34" charset="0"/>
              </a:rPr>
              <a:t>.</a:t>
            </a:r>
          </a:p>
          <a:p>
            <a:pPr marL="0" indent="0">
              <a:buNone/>
            </a:pPr>
            <a:r>
              <a:rPr lang="en-US" sz="1600" b="1" dirty="0" smtClean="0">
                <a:latin typeface="Verdana" panose="020B0604030504040204" pitchFamily="34" charset="0"/>
                <a:ea typeface="Verdana" panose="020B0604030504040204" pitchFamily="34" charset="0"/>
              </a:rPr>
              <a:t>Interpretation:</a:t>
            </a:r>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The Gradient Boosting regression model demonstrates outstanding performance, with significantly low MSE and RMSE values, indicating high accuracy in predicting the target variable.</a:t>
            </a:r>
          </a:p>
          <a:p>
            <a:r>
              <a:rPr lang="en-US" sz="1600" dirty="0">
                <a:latin typeface="Verdana" panose="020B0604030504040204" pitchFamily="34" charset="0"/>
                <a:ea typeface="Verdana" panose="020B0604030504040204" pitchFamily="34" charset="0"/>
              </a:rPr>
              <a:t>Additionally, the high R-squared value implies an excellent fit between the observed and predicted values, signifying that the model effectively explains a substantial portion of the variance in the data.</a:t>
            </a:r>
          </a:p>
          <a:p>
            <a:r>
              <a:rPr lang="en-US" sz="1600" dirty="0">
                <a:latin typeface="Verdana" panose="020B0604030504040204" pitchFamily="34" charset="0"/>
                <a:ea typeface="Verdana" panose="020B0604030504040204" pitchFamily="34" charset="0"/>
              </a:rPr>
              <a:t>Overall, the Gradient Boosting regression model excels in accuracy and predictive power and is well-suited for tasks requiring highly accurate predictions. It offers a robust and flexible approach to regression modeling, making it a valuable tool in various domains.</a:t>
            </a:r>
          </a:p>
        </p:txBody>
      </p:sp>
    </p:spTree>
    <p:extLst>
      <p:ext uri="{BB962C8B-B14F-4D97-AF65-F5344CB8AC3E}">
        <p14:creationId xmlns:p14="http://schemas.microsoft.com/office/powerpoint/2010/main" val="77101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422032"/>
            <a:ext cx="9697914" cy="6365630"/>
          </a:xfrm>
        </p:spPr>
        <p:txBody>
          <a:bodyPr>
            <a:normAutofit fontScale="92500" lnSpcReduction="20000"/>
          </a:bodyPr>
          <a:lstStyle/>
          <a:p>
            <a:pPr marL="0" indent="0">
              <a:buNone/>
            </a:pPr>
            <a:r>
              <a:rPr lang="en-US" sz="2200" dirty="0">
                <a:latin typeface="Verdana" panose="020B0604030504040204" pitchFamily="34" charset="0"/>
                <a:ea typeface="Verdana" panose="020B0604030504040204" pitchFamily="34" charset="0"/>
              </a:rPr>
              <a:t>Here's a comparative summary of the performance of the models</a:t>
            </a:r>
            <a:r>
              <a:rPr lang="en-US" sz="2200" dirty="0" smtClean="0">
                <a:latin typeface="Verdana" panose="020B0604030504040204" pitchFamily="34" charset="0"/>
                <a:ea typeface="Verdana" panose="020B0604030504040204" pitchFamily="34" charset="0"/>
              </a:rPr>
              <a:t>:</a:t>
            </a:r>
          </a:p>
          <a:p>
            <a:endParaRPr lang="en-US" sz="2200" dirty="0">
              <a:latin typeface="Verdana" panose="020B0604030504040204" pitchFamily="34" charset="0"/>
              <a:ea typeface="Verdana" panose="020B0604030504040204" pitchFamily="34" charset="0"/>
            </a:endParaRPr>
          </a:p>
          <a:p>
            <a:r>
              <a:rPr lang="en-US" sz="2200" dirty="0" smtClean="0">
                <a:latin typeface="Verdana" panose="020B0604030504040204" pitchFamily="34" charset="0"/>
                <a:ea typeface="Verdana" panose="020B0604030504040204" pitchFamily="34" charset="0"/>
              </a:rPr>
              <a:t>Gradient </a:t>
            </a:r>
            <a:r>
              <a:rPr lang="en-US" sz="2200" dirty="0">
                <a:latin typeface="Verdana" panose="020B0604030504040204" pitchFamily="34" charset="0"/>
                <a:ea typeface="Verdana" panose="020B0604030504040204" pitchFamily="34" charset="0"/>
              </a:rPr>
              <a:t>Boosting Machine Model:</a:t>
            </a:r>
          </a:p>
          <a:p>
            <a:pPr lvl="1"/>
            <a:r>
              <a:rPr lang="en-US" sz="1900" dirty="0">
                <a:latin typeface="Verdana" panose="020B0604030504040204" pitchFamily="34" charset="0"/>
                <a:ea typeface="Verdana" panose="020B0604030504040204" pitchFamily="34" charset="0"/>
              </a:rPr>
              <a:t>MSE: 20,987,832,671.82</a:t>
            </a:r>
          </a:p>
          <a:p>
            <a:pPr lvl="1"/>
            <a:r>
              <a:rPr lang="en-US" sz="1900" dirty="0">
                <a:latin typeface="Verdana" panose="020B0604030504040204" pitchFamily="34" charset="0"/>
                <a:ea typeface="Verdana" panose="020B0604030504040204" pitchFamily="34" charset="0"/>
              </a:rPr>
              <a:t>RMSE: 155,642.61</a:t>
            </a:r>
          </a:p>
          <a:p>
            <a:pPr lvl="1"/>
            <a:r>
              <a:rPr lang="en-US" sz="1900" dirty="0">
                <a:latin typeface="Verdana" panose="020B0604030504040204" pitchFamily="34" charset="0"/>
                <a:ea typeface="Verdana" panose="020B0604030504040204" pitchFamily="34" charset="0"/>
              </a:rPr>
              <a:t>R-squared: 0.9843</a:t>
            </a:r>
          </a:p>
          <a:p>
            <a:r>
              <a:rPr lang="en-US" sz="2200" dirty="0">
                <a:latin typeface="Verdana" panose="020B0604030504040204" pitchFamily="34" charset="0"/>
                <a:ea typeface="Verdana" panose="020B0604030504040204" pitchFamily="34" charset="0"/>
              </a:rPr>
              <a:t>Random Forest Model:</a:t>
            </a:r>
          </a:p>
          <a:p>
            <a:pPr lvl="1"/>
            <a:r>
              <a:rPr lang="en-US" sz="1900" dirty="0">
                <a:latin typeface="Verdana" panose="020B0604030504040204" pitchFamily="34" charset="0"/>
                <a:ea typeface="Verdana" panose="020B0604030504040204" pitchFamily="34" charset="0"/>
              </a:rPr>
              <a:t>MSE: 24,224,622,612.43</a:t>
            </a:r>
          </a:p>
          <a:p>
            <a:pPr lvl="1"/>
            <a:r>
              <a:rPr lang="en-US" sz="1900" dirty="0">
                <a:latin typeface="Verdana" panose="020B0604030504040204" pitchFamily="34" charset="0"/>
                <a:ea typeface="Verdana" panose="020B0604030504040204" pitchFamily="34" charset="0"/>
              </a:rPr>
              <a:t>RMSE: 155,642.61</a:t>
            </a:r>
          </a:p>
          <a:p>
            <a:pPr lvl="1"/>
            <a:r>
              <a:rPr lang="en-US" sz="1900" dirty="0">
                <a:latin typeface="Verdana" panose="020B0604030504040204" pitchFamily="34" charset="0"/>
                <a:ea typeface="Verdana" panose="020B0604030504040204" pitchFamily="34" charset="0"/>
              </a:rPr>
              <a:t>R-squared: 0.9819</a:t>
            </a:r>
          </a:p>
          <a:p>
            <a:r>
              <a:rPr lang="en-US" sz="2200" dirty="0">
                <a:latin typeface="Verdana" panose="020B0604030504040204" pitchFamily="34" charset="0"/>
                <a:ea typeface="Verdana" panose="020B0604030504040204" pitchFamily="34" charset="0"/>
              </a:rPr>
              <a:t>Linear Regression Model:</a:t>
            </a:r>
          </a:p>
          <a:p>
            <a:pPr lvl="1"/>
            <a:r>
              <a:rPr lang="en-US" sz="1900" dirty="0">
                <a:latin typeface="Verdana" panose="020B0604030504040204" pitchFamily="34" charset="0"/>
                <a:ea typeface="Verdana" panose="020B0604030504040204" pitchFamily="34" charset="0"/>
              </a:rPr>
              <a:t>MSE: 34,476,113,176.02</a:t>
            </a:r>
          </a:p>
          <a:p>
            <a:pPr lvl="1"/>
            <a:r>
              <a:rPr lang="en-US" sz="1900" dirty="0">
                <a:latin typeface="Verdana" panose="020B0604030504040204" pitchFamily="34" charset="0"/>
                <a:ea typeface="Verdana" panose="020B0604030504040204" pitchFamily="34" charset="0"/>
              </a:rPr>
              <a:t>RMSE: 185,677.44</a:t>
            </a:r>
          </a:p>
          <a:p>
            <a:pPr lvl="1"/>
            <a:r>
              <a:rPr lang="en-US" sz="1900" dirty="0">
                <a:latin typeface="Verdana" panose="020B0604030504040204" pitchFamily="34" charset="0"/>
                <a:ea typeface="Verdana" panose="020B0604030504040204" pitchFamily="34" charset="0"/>
              </a:rPr>
              <a:t>R-squared: </a:t>
            </a:r>
            <a:r>
              <a:rPr lang="en-US" sz="1900" dirty="0" smtClean="0">
                <a:latin typeface="Verdana" panose="020B0604030504040204" pitchFamily="34" charset="0"/>
                <a:ea typeface="Verdana" panose="020B0604030504040204" pitchFamily="34" charset="0"/>
              </a:rPr>
              <a:t>0.9743</a:t>
            </a:r>
          </a:p>
          <a:p>
            <a:r>
              <a:rPr lang="it-IT" sz="2200" dirty="0">
                <a:latin typeface="Verdana" panose="020B0604030504040204" pitchFamily="34" charset="0"/>
                <a:ea typeface="Verdana" panose="020B0604030504040204" pitchFamily="34" charset="0"/>
              </a:rPr>
              <a:t>Lasso Regression Model:</a:t>
            </a:r>
          </a:p>
          <a:p>
            <a:pPr lvl="1"/>
            <a:r>
              <a:rPr lang="it-IT" sz="1900" dirty="0">
                <a:latin typeface="Verdana" panose="020B0604030504040204" pitchFamily="34" charset="0"/>
                <a:ea typeface="Verdana" panose="020B0604030504040204" pitchFamily="34" charset="0"/>
              </a:rPr>
              <a:t>MSE: 34,476,108,782.81</a:t>
            </a:r>
          </a:p>
          <a:p>
            <a:pPr lvl="1"/>
            <a:r>
              <a:rPr lang="it-IT" sz="1900" dirty="0">
                <a:latin typeface="Verdana" panose="020B0604030504040204" pitchFamily="34" charset="0"/>
                <a:ea typeface="Verdana" panose="020B0604030504040204" pitchFamily="34" charset="0"/>
              </a:rPr>
              <a:t>RMSE: 185,677.43</a:t>
            </a:r>
          </a:p>
          <a:p>
            <a:pPr lvl="1"/>
            <a:r>
              <a:rPr lang="it-IT" sz="1900" dirty="0">
                <a:latin typeface="Verdana" panose="020B0604030504040204" pitchFamily="34" charset="0"/>
                <a:ea typeface="Verdana" panose="020B0604030504040204" pitchFamily="34" charset="0"/>
              </a:rPr>
              <a:t>R-squared: 0.9743</a:t>
            </a:r>
          </a:p>
          <a:p>
            <a:pPr lvl="1"/>
            <a:endParaRPr lang="en-US" dirty="0"/>
          </a:p>
        </p:txBody>
      </p:sp>
    </p:spTree>
    <p:extLst>
      <p:ext uri="{BB962C8B-B14F-4D97-AF65-F5344CB8AC3E}">
        <p14:creationId xmlns:p14="http://schemas.microsoft.com/office/powerpoint/2010/main" val="273723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45124"/>
            <a:ext cx="10344273" cy="6145822"/>
          </a:xfrm>
        </p:spPr>
        <p:txBody>
          <a:bodyPr>
            <a:normAutofit/>
          </a:bodyPr>
          <a:lstStyle/>
          <a:p>
            <a:endParaRPr lang="en-IN" sz="1800" dirty="0" smtClean="0">
              <a:latin typeface="Verdana" panose="020B0604030504040204" pitchFamily="34" charset="0"/>
              <a:ea typeface="Verdana" panose="020B0604030504040204" pitchFamily="34" charset="0"/>
            </a:endParaRPr>
          </a:p>
          <a:p>
            <a:r>
              <a:rPr lang="en-IN" sz="1800" dirty="0" smtClean="0">
                <a:latin typeface="Verdana" panose="020B0604030504040204" pitchFamily="34" charset="0"/>
                <a:ea typeface="Verdana" panose="020B0604030504040204" pitchFamily="34" charset="0"/>
              </a:rPr>
              <a:t>Ridge </a:t>
            </a:r>
            <a:r>
              <a:rPr lang="en-IN" sz="1800" dirty="0">
                <a:latin typeface="Verdana" panose="020B0604030504040204" pitchFamily="34" charset="0"/>
                <a:ea typeface="Verdana" panose="020B0604030504040204" pitchFamily="34" charset="0"/>
              </a:rPr>
              <a:t>Regression Model:</a:t>
            </a:r>
          </a:p>
          <a:p>
            <a:pPr lvl="1"/>
            <a:r>
              <a:rPr lang="en-IN" dirty="0">
                <a:latin typeface="Verdana" panose="020B0604030504040204" pitchFamily="34" charset="0"/>
                <a:ea typeface="Verdana" panose="020B0604030504040204" pitchFamily="34" charset="0"/>
              </a:rPr>
              <a:t>MSE: 34,476,111,542.52</a:t>
            </a:r>
          </a:p>
          <a:p>
            <a:pPr lvl="1"/>
            <a:r>
              <a:rPr lang="en-IN" dirty="0">
                <a:latin typeface="Verdana" panose="020B0604030504040204" pitchFamily="34" charset="0"/>
                <a:ea typeface="Verdana" panose="020B0604030504040204" pitchFamily="34" charset="0"/>
              </a:rPr>
              <a:t>RMSE: 185,677.44</a:t>
            </a:r>
          </a:p>
          <a:p>
            <a:pPr lvl="1"/>
            <a:r>
              <a:rPr lang="en-IN" dirty="0">
                <a:latin typeface="Verdana" panose="020B0604030504040204" pitchFamily="34" charset="0"/>
                <a:ea typeface="Verdana" panose="020B0604030504040204" pitchFamily="34" charset="0"/>
              </a:rPr>
              <a:t>R-squared: 0.9743</a:t>
            </a:r>
          </a:p>
          <a:p>
            <a:r>
              <a:rPr lang="en-IN" sz="1800" dirty="0">
                <a:latin typeface="Verdana" panose="020B0604030504040204" pitchFamily="34" charset="0"/>
                <a:ea typeface="Verdana" panose="020B0604030504040204" pitchFamily="34" charset="0"/>
              </a:rPr>
              <a:t>Decision Tree Model:</a:t>
            </a:r>
          </a:p>
          <a:p>
            <a:pPr lvl="1"/>
            <a:r>
              <a:rPr lang="en-IN" dirty="0">
                <a:latin typeface="Verdana" panose="020B0604030504040204" pitchFamily="34" charset="0"/>
                <a:ea typeface="Verdana" panose="020B0604030504040204" pitchFamily="34" charset="0"/>
              </a:rPr>
              <a:t>MSE: 38,638,503,261.29</a:t>
            </a:r>
          </a:p>
          <a:p>
            <a:pPr lvl="1"/>
            <a:r>
              <a:rPr lang="en-IN" dirty="0">
                <a:latin typeface="Verdana" panose="020B0604030504040204" pitchFamily="34" charset="0"/>
                <a:ea typeface="Verdana" panose="020B0604030504040204" pitchFamily="34" charset="0"/>
              </a:rPr>
              <a:t>RMSE: Not provided</a:t>
            </a:r>
          </a:p>
          <a:p>
            <a:pPr lvl="1"/>
            <a:r>
              <a:rPr lang="en-IN" dirty="0">
                <a:latin typeface="Verdana" panose="020B0604030504040204" pitchFamily="34" charset="0"/>
                <a:ea typeface="Verdana" panose="020B0604030504040204" pitchFamily="34" charset="0"/>
              </a:rPr>
              <a:t>R-squared: </a:t>
            </a:r>
            <a:r>
              <a:rPr lang="en-IN" dirty="0" smtClean="0">
                <a:latin typeface="Verdana" panose="020B0604030504040204" pitchFamily="34" charset="0"/>
                <a:ea typeface="Verdana" panose="020B0604030504040204" pitchFamily="34" charset="0"/>
              </a:rPr>
              <a:t>0.9712</a:t>
            </a:r>
          </a:p>
          <a:p>
            <a:pPr marL="457200" lvl="1" indent="0">
              <a:buNone/>
            </a:pPr>
            <a:endParaRPr lang="en-IN" dirty="0">
              <a:latin typeface="Verdana" panose="020B0604030504040204" pitchFamily="34" charset="0"/>
              <a:ea typeface="Verdana" panose="020B0604030504040204" pitchFamily="34" charset="0"/>
            </a:endParaRPr>
          </a:p>
          <a:p>
            <a:pPr marL="457200" lvl="1" indent="0">
              <a:buNone/>
            </a:pPr>
            <a:r>
              <a:rPr lang="en-US" dirty="0" smtClean="0">
                <a:latin typeface="Verdana" panose="020B0604030504040204" pitchFamily="34" charset="0"/>
                <a:ea typeface="Verdana" panose="020B0604030504040204" pitchFamily="34" charset="0"/>
              </a:rPr>
              <a:t>Comparing </a:t>
            </a:r>
            <a:r>
              <a:rPr lang="en-US" dirty="0">
                <a:latin typeface="Verdana" panose="020B0604030504040204" pitchFamily="34" charset="0"/>
                <a:ea typeface="Verdana" panose="020B0604030504040204" pitchFamily="34" charset="0"/>
              </a:rPr>
              <a:t>these models, the Gradient Boosting Machine model stands out as the best performer with the lowest MSE, relatively low RMSE, and the highest R-squared value, indicating its superior accuracy and ability to explain variance in the data. The Random Forest model follows closely, demonstrating strong performance across all metrics. Linear Regression, Lasso Regression, and Ridge Regression models show similar performance, while the Decision Tree model trails slightly behind in terms of MSE and R-squared.</a:t>
            </a:r>
            <a:endParaRPr lang="en-IN"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27333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1" y="1230922"/>
            <a:ext cx="10353065" cy="4747847"/>
          </a:xfrm>
        </p:spPr>
        <p:txBody>
          <a:bodyPr>
            <a:noAutofit/>
          </a:bodyPr>
          <a:lstStyle/>
          <a:p>
            <a:pPr marL="0" indent="0">
              <a:buNone/>
            </a:pPr>
            <a:r>
              <a:rPr lang="en-US" sz="1600" dirty="0">
                <a:latin typeface="Verdana" panose="020B0604030504040204" pitchFamily="34" charset="0"/>
                <a:ea typeface="Verdana" panose="020B0604030504040204" pitchFamily="34" charset="0"/>
              </a:rPr>
              <a:t>Based on the provided performance metrics, the Gradient Boosting Machine model appears to be the best-performing model among the ones listed. Here's why:</a:t>
            </a:r>
          </a:p>
          <a:p>
            <a:r>
              <a:rPr lang="en-US" sz="1600" b="1" dirty="0">
                <a:latin typeface="Verdana" panose="020B0604030504040204" pitchFamily="34" charset="0"/>
                <a:ea typeface="Verdana" panose="020B0604030504040204" pitchFamily="34" charset="0"/>
              </a:rPr>
              <a:t>MSE (Mean Squared Error)</a:t>
            </a:r>
            <a:r>
              <a:rPr lang="en-US" sz="1600" dirty="0">
                <a:latin typeface="Verdana" panose="020B0604030504040204" pitchFamily="34" charset="0"/>
                <a:ea typeface="Verdana" panose="020B0604030504040204" pitchFamily="34" charset="0"/>
              </a:rPr>
              <a:t>: The Gradient Boosting Machine model has the lowest MSE among all the models, indicating that it produces predictions with the smallest average squared difference from the actual values.</a:t>
            </a:r>
          </a:p>
          <a:p>
            <a:r>
              <a:rPr lang="en-US" sz="1600" b="1" dirty="0">
                <a:latin typeface="Verdana" panose="020B0604030504040204" pitchFamily="34" charset="0"/>
                <a:ea typeface="Verdana" panose="020B0604030504040204" pitchFamily="34" charset="0"/>
              </a:rPr>
              <a:t>RMSE (Root Mean Squared Error)</a:t>
            </a:r>
            <a:r>
              <a:rPr lang="en-US" sz="1600" dirty="0">
                <a:latin typeface="Verdana" panose="020B0604030504040204" pitchFamily="34" charset="0"/>
                <a:ea typeface="Verdana" panose="020B0604030504040204" pitchFamily="34" charset="0"/>
              </a:rPr>
              <a:t>: While the RMSE of the Gradient Boosting Machine model is slightly higher than that of the Decision Tree and Random Forest models, it is still relatively low compared to other models, indicating small errors in prediction.</a:t>
            </a:r>
          </a:p>
          <a:p>
            <a:r>
              <a:rPr lang="en-US" sz="1600" b="1" dirty="0">
                <a:latin typeface="Verdana" panose="020B0604030504040204" pitchFamily="34" charset="0"/>
                <a:ea typeface="Verdana" panose="020B0604030504040204" pitchFamily="34" charset="0"/>
              </a:rPr>
              <a:t>R-squared</a:t>
            </a:r>
            <a:r>
              <a:rPr lang="en-US" sz="1600" dirty="0">
                <a:latin typeface="Verdana" panose="020B0604030504040204" pitchFamily="34" charset="0"/>
                <a:ea typeface="Verdana" panose="020B0604030504040204" pitchFamily="34" charset="0"/>
              </a:rPr>
              <a:t>: The Gradient Boosting Machine model has the highest R-squared value, indicating that it explains the most variance in the data compared to other models. A higher R-squared value signifies a better fit between the observed and predicted values.</a:t>
            </a:r>
          </a:p>
          <a:p>
            <a:r>
              <a:rPr lang="en-US" sz="1600" b="1" dirty="0">
                <a:latin typeface="Verdana" panose="020B0604030504040204" pitchFamily="34" charset="0"/>
                <a:ea typeface="Verdana" panose="020B0604030504040204" pitchFamily="34" charset="0"/>
              </a:rPr>
              <a:t>Overall Consistency</a:t>
            </a:r>
            <a:r>
              <a:rPr lang="en-US" sz="1600" dirty="0">
                <a:latin typeface="Verdana" panose="020B0604030504040204" pitchFamily="34" charset="0"/>
                <a:ea typeface="Verdana" panose="020B0604030504040204" pitchFamily="34" charset="0"/>
              </a:rPr>
              <a:t>: The Gradient Boosting Machine model consistently performs well across all metrics, demonstrating its robustness and reliability in making accurate predictions.</a:t>
            </a:r>
          </a:p>
          <a:p>
            <a:pPr marL="0" indent="0">
              <a:buNone/>
            </a:pPr>
            <a:r>
              <a:rPr lang="en-US" sz="1600" dirty="0">
                <a:latin typeface="Verdana" panose="020B0604030504040204" pitchFamily="34" charset="0"/>
                <a:ea typeface="Verdana" panose="020B0604030504040204" pitchFamily="34" charset="0"/>
              </a:rPr>
              <a:t>Based on these observations, the Gradient Boosting Machine model is likely the best choice for making predictions on this dataset. It offers high accuracy, robustness, and a strong ability to explain variance in the data, making it a valuable tool for regression tasks.</a:t>
            </a:r>
          </a:p>
        </p:txBody>
      </p:sp>
    </p:spTree>
    <p:extLst>
      <p:ext uri="{BB962C8B-B14F-4D97-AF65-F5344CB8AC3E}">
        <p14:creationId xmlns:p14="http://schemas.microsoft.com/office/powerpoint/2010/main" val="3818517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1886074" cy="663905"/>
          </a:xfrm>
        </p:spPr>
        <p:txBody>
          <a:bodyPr>
            <a:normAutofit/>
          </a:bodyPr>
          <a:lstStyle/>
          <a:p>
            <a:pPr algn="ctr"/>
            <a:r>
              <a:rPr lang="en-IN" sz="2800" dirty="0" smtClean="0">
                <a:solidFill>
                  <a:srgbClr val="FFFF00"/>
                </a:solidFill>
                <a:latin typeface="Verdana" panose="020B0604030504040204" pitchFamily="34" charset="0"/>
                <a:ea typeface="Verdana" panose="020B0604030504040204" pitchFamily="34" charset="0"/>
              </a:rPr>
              <a:t>Insights:</a:t>
            </a:r>
            <a:endParaRPr lang="en-IN" sz="28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46112" y="1213338"/>
            <a:ext cx="11355388" cy="5495193"/>
          </a:xfrm>
        </p:spPr>
        <p:txBody>
          <a:bodyPr>
            <a:noAutofit/>
          </a:bodyPr>
          <a:lstStyle/>
          <a:p>
            <a:pPr marL="0" lvl="0" indent="0">
              <a:buNone/>
            </a:pPr>
            <a:r>
              <a:rPr lang="en-IN" sz="1400" dirty="0" smtClean="0">
                <a:latin typeface="Verdana" panose="020B0604030504040204" pitchFamily="34" charset="0"/>
                <a:ea typeface="Verdana" panose="020B0604030504040204" pitchFamily="34" charset="0"/>
              </a:rPr>
              <a:t>Data </a:t>
            </a:r>
            <a:r>
              <a:rPr lang="en-IN" sz="1400" dirty="0">
                <a:latin typeface="Verdana" panose="020B0604030504040204" pitchFamily="34" charset="0"/>
                <a:ea typeface="Verdana" panose="020B0604030504040204" pitchFamily="34" charset="0"/>
              </a:rPr>
              <a:t>Collection Insights:</a:t>
            </a:r>
          </a:p>
          <a:p>
            <a:pPr lvl="0"/>
            <a:r>
              <a:rPr lang="en-IN" sz="1400" dirty="0">
                <a:latin typeface="Verdana" panose="020B0604030504040204" pitchFamily="34" charset="0"/>
                <a:ea typeface="Verdana" panose="020B0604030504040204" pitchFamily="34" charset="0"/>
              </a:rPr>
              <a:t>The dataset comprises 25,000 records with 29 columns, including various attributes such as experience, current salary, and expected salary.</a:t>
            </a:r>
          </a:p>
          <a:p>
            <a:pPr lvl="0"/>
            <a:r>
              <a:rPr lang="en-IN" sz="1400" dirty="0">
                <a:latin typeface="Verdana" panose="020B0604030504040204" pitchFamily="34" charset="0"/>
                <a:ea typeface="Verdana" panose="020B0604030504040204" pitchFamily="34" charset="0"/>
              </a:rPr>
              <a:t>Several columns have missing values, notably in Department, Designation, and Graduation_Specialization.</a:t>
            </a:r>
          </a:p>
          <a:p>
            <a:pPr lvl="0" algn="just"/>
            <a:r>
              <a:rPr lang="en-IN" sz="1400" dirty="0">
                <a:latin typeface="Verdana" panose="020B0604030504040204" pitchFamily="34" charset="0"/>
                <a:ea typeface="Verdana" panose="020B0604030504040204" pitchFamily="34" charset="0"/>
              </a:rPr>
              <a:t>Key numerical features show a wide range, indicating diversity in applicants' backgrounds and achievements</a:t>
            </a:r>
            <a:r>
              <a:rPr lang="en-IN" sz="1400" dirty="0" smtClean="0">
                <a:latin typeface="Verdana" panose="020B0604030504040204" pitchFamily="34" charset="0"/>
                <a:ea typeface="Verdana" panose="020B0604030504040204" pitchFamily="34" charset="0"/>
              </a:rPr>
              <a:t>.</a:t>
            </a:r>
            <a:endParaRPr lang="en-IN" sz="1400" dirty="0">
              <a:latin typeface="Verdana" panose="020B0604030504040204" pitchFamily="34" charset="0"/>
              <a:ea typeface="Verdana" panose="020B0604030504040204" pitchFamily="34" charset="0"/>
            </a:endParaRPr>
          </a:p>
          <a:p>
            <a:r>
              <a:rPr lang="en-IN" sz="1400" dirty="0">
                <a:latin typeface="Verdana" panose="020B0604030504040204" pitchFamily="34" charset="0"/>
                <a:ea typeface="Verdana" panose="020B0604030504040204" pitchFamily="34" charset="0"/>
              </a:rPr>
              <a:t>Exploratory Data Analysis (EDA) Insights:</a:t>
            </a:r>
          </a:p>
          <a:p>
            <a:pPr marL="0" indent="0">
              <a:buNone/>
            </a:pPr>
            <a:r>
              <a:rPr lang="en-IN" sz="1400" dirty="0" smtClean="0">
                <a:latin typeface="Verdana" panose="020B0604030504040204" pitchFamily="34" charset="0"/>
                <a:ea typeface="Verdana" panose="020B0604030504040204" pitchFamily="34" charset="0"/>
              </a:rPr>
              <a:t>Univariate </a:t>
            </a:r>
            <a:r>
              <a:rPr lang="en-IN" sz="1400" dirty="0">
                <a:latin typeface="Verdana" panose="020B0604030504040204" pitchFamily="34" charset="0"/>
                <a:ea typeface="Verdana" panose="020B0604030504040204" pitchFamily="34" charset="0"/>
              </a:rPr>
              <a:t>Analysis:</a:t>
            </a:r>
          </a:p>
          <a:p>
            <a:pPr lvl="0"/>
            <a:r>
              <a:rPr lang="en-IN" sz="1400" dirty="0">
                <a:latin typeface="Verdana" panose="020B0604030504040204" pitchFamily="34" charset="0"/>
                <a:ea typeface="Verdana" panose="020B0604030504040204" pitchFamily="34" charset="0"/>
              </a:rPr>
              <a:t>Continuous attributes like Total_Experience and Current_CTC exhibit diverse distributions, indicating a varied applicant pool.</a:t>
            </a:r>
          </a:p>
          <a:p>
            <a:pPr lvl="0"/>
            <a:r>
              <a:rPr lang="en-IN" sz="1400" dirty="0">
                <a:latin typeface="Verdana" panose="020B0604030504040204" pitchFamily="34" charset="0"/>
                <a:ea typeface="Verdana" panose="020B0604030504040204" pitchFamily="34" charset="0"/>
              </a:rPr>
              <a:t>Categorical attributes such as Department and Designation highlight the distribution of applicants across different categories.</a:t>
            </a:r>
          </a:p>
          <a:p>
            <a:pPr marL="0" indent="0">
              <a:buNone/>
            </a:pPr>
            <a:r>
              <a:rPr lang="en-IN" sz="1400" dirty="0" smtClean="0">
                <a:latin typeface="Verdana" panose="020B0604030504040204" pitchFamily="34" charset="0"/>
                <a:ea typeface="Verdana" panose="020B0604030504040204" pitchFamily="34" charset="0"/>
              </a:rPr>
              <a:t>Bivariate </a:t>
            </a:r>
            <a:r>
              <a:rPr lang="en-IN" sz="1400" dirty="0">
                <a:latin typeface="Verdana" panose="020B0604030504040204" pitchFamily="34" charset="0"/>
                <a:ea typeface="Verdana" panose="020B0604030504040204" pitchFamily="34" charset="0"/>
              </a:rPr>
              <a:t>Analysis:</a:t>
            </a:r>
          </a:p>
          <a:p>
            <a:pPr lvl="0"/>
            <a:r>
              <a:rPr lang="en-IN" sz="1400" dirty="0">
                <a:latin typeface="Verdana" panose="020B0604030504040204" pitchFamily="34" charset="0"/>
                <a:ea typeface="Verdana" panose="020B0604030504040204" pitchFamily="34" charset="0"/>
              </a:rPr>
              <a:t>Strong correlations exist between Total_Experience and Expected_CTC, suggesting a relationship between experience and salary expectations.</a:t>
            </a:r>
          </a:p>
          <a:p>
            <a:pPr lvl="0"/>
            <a:r>
              <a:rPr lang="en-IN" sz="1400" dirty="0">
                <a:latin typeface="Verdana" panose="020B0604030504040204" pitchFamily="34" charset="0"/>
                <a:ea typeface="Verdana" panose="020B0604030504040204" pitchFamily="34" charset="0"/>
              </a:rPr>
              <a:t>Outlier treatment is essential, particularly in Expected_CTC, to ensure accurate modelling results.</a:t>
            </a:r>
          </a:p>
          <a:p>
            <a:pPr marL="0" indent="0">
              <a:buNone/>
            </a:pPr>
            <a:r>
              <a:rPr lang="en-IN" sz="1400" dirty="0">
                <a:latin typeface="Verdana" panose="020B0604030504040204" pitchFamily="34" charset="0"/>
                <a:ea typeface="Verdana" panose="020B0604030504040204" pitchFamily="34" charset="0"/>
              </a:rPr>
              <a:t>Missing Value Treatment:</a:t>
            </a:r>
          </a:p>
          <a:p>
            <a:pPr lvl="0"/>
            <a:r>
              <a:rPr lang="en-IN" sz="1400" dirty="0">
                <a:latin typeface="Verdana" panose="020B0604030504040204" pitchFamily="34" charset="0"/>
                <a:ea typeface="Verdana" panose="020B0604030504040204" pitchFamily="34" charset="0"/>
              </a:rPr>
              <a:t>Missing values in various attributes require imputation or removal to maintain data integrity.</a:t>
            </a:r>
          </a:p>
          <a:p>
            <a:pPr marL="0" indent="0">
              <a:buNone/>
            </a:pP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85831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4355" y="562708"/>
            <a:ext cx="3842237" cy="457200"/>
          </a:xfrm>
        </p:spPr>
        <p:txBody>
          <a:bodyPr/>
          <a:lstStyle/>
          <a:p>
            <a:pPr algn="ctr"/>
            <a:r>
              <a:rPr lang="en-IN" sz="2400" b="1" dirty="0">
                <a:solidFill>
                  <a:schemeClr val="bg1"/>
                </a:solidFill>
                <a:latin typeface="Verdana" panose="020B0604030504040204" pitchFamily="34" charset="0"/>
                <a:ea typeface="Verdana" panose="020B0604030504040204" pitchFamily="34" charset="0"/>
              </a:rPr>
              <a:t>Business </a:t>
            </a:r>
            <a:r>
              <a:rPr lang="en-IN" sz="2400" b="1" dirty="0" smtClean="0">
                <a:solidFill>
                  <a:schemeClr val="bg1"/>
                </a:solidFill>
                <a:latin typeface="Verdana" panose="020B0604030504040204" pitchFamily="34" charset="0"/>
                <a:ea typeface="Verdana" panose="020B0604030504040204" pitchFamily="34" charset="0"/>
              </a:rPr>
              <a:t>Problem </a:t>
            </a:r>
            <a:endParaRPr lang="en-IN" dirty="0">
              <a:solidFill>
                <a:schemeClr val="bg1"/>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103313" y="1178170"/>
            <a:ext cx="10159634" cy="5143500"/>
          </a:xfrm>
        </p:spPr>
        <p:txBody>
          <a:bodyPr>
            <a:normAutofit/>
          </a:bodyPr>
          <a:lstStyle/>
          <a:p>
            <a:endParaRPr lang="en-IN" dirty="0" smtClean="0"/>
          </a:p>
          <a:p>
            <a:r>
              <a:rPr lang="en-IN" dirty="0" smtClean="0"/>
              <a:t>To </a:t>
            </a:r>
            <a:r>
              <a:rPr lang="en-IN" dirty="0"/>
              <a:t>ensure there is no discrimination between employees, it is imperative for the Human Resources department of Delta Ltd. to maintain a salary range for each employee with similar profiles </a:t>
            </a:r>
            <a:r>
              <a:rPr lang="en-IN" dirty="0" smtClean="0"/>
              <a:t>Apart </a:t>
            </a:r>
            <a:r>
              <a:rPr lang="en-IN" dirty="0"/>
              <a:t>from the existing salary, there is a considerable number of factors regarding an employee’s experience and other abilities to which they get evaluated in interviews. Given the data related to individuals who applied in Delta Ltd, models can be built that can automatically determine salary which should be offered if the prospective candidate is selected in the company. This model seeks to minimize human judgment with regard to salary to be offered. </a:t>
            </a:r>
          </a:p>
          <a:p>
            <a:r>
              <a:rPr lang="en-IN" b="1" dirty="0"/>
              <a:t>Goal &amp; Objective</a:t>
            </a:r>
            <a:r>
              <a:rPr lang="en-IN" dirty="0"/>
              <a:t>: The objective of this exercise is to build a model, using historical data that will determine an employee's salary to be offered, such that manual judgments on selection are minimized. It is intended to have a robust approach and eliminate any discrimination in salary among similar employee profiles.</a:t>
            </a:r>
          </a:p>
          <a:p>
            <a:endParaRPr lang="en-IN" dirty="0"/>
          </a:p>
        </p:txBody>
      </p:sp>
    </p:spTree>
    <p:extLst>
      <p:ext uri="{BB962C8B-B14F-4D97-AF65-F5344CB8AC3E}">
        <p14:creationId xmlns:p14="http://schemas.microsoft.com/office/powerpoint/2010/main" val="3887829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96816"/>
            <a:ext cx="9210065" cy="5351584"/>
          </a:xfrm>
        </p:spPr>
        <p:txBody>
          <a:bodyPr>
            <a:normAutofit/>
          </a:bodyPr>
          <a:lstStyle/>
          <a:p>
            <a:pPr marL="0" indent="0">
              <a:buNone/>
            </a:pPr>
            <a:r>
              <a:rPr lang="en-IN" dirty="0"/>
              <a:t>Insights Model Performance:</a:t>
            </a:r>
          </a:p>
          <a:p>
            <a:pPr marL="0" indent="0">
              <a:buNone/>
            </a:pPr>
            <a:endParaRPr lang="en-IN" dirty="0"/>
          </a:p>
          <a:p>
            <a:pPr marL="0" indent="0">
              <a:buNone/>
            </a:pPr>
            <a:r>
              <a:rPr lang="en-IN" sz="1700" dirty="0">
                <a:latin typeface="Verdana" panose="020B0604030504040204" pitchFamily="34" charset="0"/>
                <a:ea typeface="Verdana" panose="020B0604030504040204" pitchFamily="34" charset="0"/>
              </a:rPr>
              <a:t>Linear Regression, Decision Tree, Lasso, and Ridge Regression Models:</a:t>
            </a:r>
          </a:p>
          <a:p>
            <a:pPr lvl="0" algn="just"/>
            <a:r>
              <a:rPr lang="en-IN" sz="1700" dirty="0">
                <a:latin typeface="Verdana" panose="020B0604030504040204" pitchFamily="34" charset="0"/>
                <a:ea typeface="Verdana" panose="020B0604030504040204" pitchFamily="34" charset="0"/>
              </a:rPr>
              <a:t>All four models demonstrate strong performance, with low mean squared error (MSE) and high R-squared values, indicating their effectiveness in predicting salary outcomes.</a:t>
            </a:r>
          </a:p>
          <a:p>
            <a:pPr lvl="0"/>
            <a:r>
              <a:rPr lang="en-IN" sz="1700" dirty="0">
                <a:latin typeface="Verdana" panose="020B0604030504040204" pitchFamily="34" charset="0"/>
                <a:ea typeface="Verdana" panose="020B0604030504040204" pitchFamily="34" charset="0"/>
              </a:rPr>
              <a:t>"Current_CTC" emerges as a significant predictor in all models, highlighting its crucial role in determining salary predictions.</a:t>
            </a:r>
          </a:p>
          <a:p>
            <a:pPr marL="0" indent="0">
              <a:buNone/>
            </a:pPr>
            <a:r>
              <a:rPr lang="en-IN" sz="1700" dirty="0">
                <a:latin typeface="Verdana" panose="020B0604030504040204" pitchFamily="34" charset="0"/>
                <a:ea typeface="Verdana" panose="020B0604030504040204" pitchFamily="34" charset="0"/>
              </a:rPr>
              <a:t> </a:t>
            </a:r>
          </a:p>
          <a:p>
            <a:pPr marL="0" indent="0">
              <a:buNone/>
            </a:pPr>
            <a:r>
              <a:rPr lang="en-IN" sz="1700" dirty="0">
                <a:latin typeface="Verdana" panose="020B0604030504040204" pitchFamily="34" charset="0"/>
                <a:ea typeface="Verdana" panose="020B0604030504040204" pitchFamily="34" charset="0"/>
              </a:rPr>
              <a:t>Ensemble Models (Random Forest and Gradient Boosting):</a:t>
            </a:r>
          </a:p>
          <a:p>
            <a:pPr lvl="0"/>
            <a:r>
              <a:rPr lang="en-IN" sz="1700" dirty="0">
                <a:latin typeface="Verdana" panose="020B0604030504040204" pitchFamily="34" charset="0"/>
                <a:ea typeface="Verdana" panose="020B0604030504040204" pitchFamily="34" charset="0"/>
              </a:rPr>
              <a:t>Ensemble models outperform individual models, showcasing lower MSE and higher R-squared values.</a:t>
            </a:r>
          </a:p>
          <a:p>
            <a:pPr lvl="0"/>
            <a:r>
              <a:rPr lang="en-IN" sz="1700" dirty="0">
                <a:latin typeface="Verdana" panose="020B0604030504040204" pitchFamily="34" charset="0"/>
                <a:ea typeface="Verdana" panose="020B0604030504040204" pitchFamily="34" charset="0"/>
              </a:rPr>
              <a:t>"Current_CTC" remains the dominant feature in both Random Forest and Gradient Boosting models, emphasizing its influence on salary predictions.</a:t>
            </a:r>
          </a:p>
        </p:txBody>
      </p:sp>
    </p:spTree>
    <p:extLst>
      <p:ext uri="{BB962C8B-B14F-4D97-AF65-F5344CB8AC3E}">
        <p14:creationId xmlns:p14="http://schemas.microsoft.com/office/powerpoint/2010/main" val="1392929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3160958" cy="417720"/>
          </a:xfrm>
        </p:spPr>
        <p:txBody>
          <a:bodyPr>
            <a:normAutofit fontScale="90000"/>
          </a:bodyPr>
          <a:lstStyle/>
          <a:p>
            <a:pPr algn="ctr"/>
            <a:r>
              <a:rPr lang="en-IN" sz="2400" dirty="0" smtClean="0">
                <a:solidFill>
                  <a:srgbClr val="FFFF00"/>
                </a:solidFill>
                <a:latin typeface="Verdana" panose="020B0604030504040204" pitchFamily="34" charset="0"/>
                <a:ea typeface="Verdana" panose="020B0604030504040204" pitchFamily="34" charset="0"/>
              </a:rPr>
              <a:t>Recommendations:</a:t>
            </a:r>
            <a:endParaRPr lang="en-IN" sz="24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46112" y="1081454"/>
            <a:ext cx="11126788" cy="5495192"/>
          </a:xfrm>
        </p:spPr>
        <p:txBody>
          <a:bodyPr>
            <a:noAutofit/>
          </a:bodyPr>
          <a:lstStyle/>
          <a:p>
            <a:pPr marL="0" indent="0" algn="just">
              <a:buNone/>
            </a:pPr>
            <a:r>
              <a:rPr lang="en-IN" sz="1600" dirty="0" smtClean="0">
                <a:latin typeface="Verdana" panose="020B0604030504040204" pitchFamily="34" charset="0"/>
                <a:ea typeface="Verdana" panose="020B0604030504040204" pitchFamily="34" charset="0"/>
              </a:rPr>
              <a:t>Data </a:t>
            </a:r>
            <a:r>
              <a:rPr lang="en-IN" sz="1600" dirty="0">
                <a:latin typeface="Verdana" panose="020B0604030504040204" pitchFamily="34" charset="0"/>
                <a:ea typeface="Verdana" panose="020B0604030504040204" pitchFamily="34" charset="0"/>
              </a:rPr>
              <a:t>Cleaning and Imputation:</a:t>
            </a:r>
          </a:p>
          <a:p>
            <a:pPr lvl="0" algn="just"/>
            <a:r>
              <a:rPr lang="en-IN" sz="1600" dirty="0">
                <a:latin typeface="Verdana" panose="020B0604030504040204" pitchFamily="34" charset="0"/>
                <a:ea typeface="Verdana" panose="020B0604030504040204" pitchFamily="34" charset="0"/>
              </a:rPr>
              <a:t>Address missing values in Department, Designation, and Graduation_Specialization through appropriate imputation techniques.</a:t>
            </a:r>
          </a:p>
          <a:p>
            <a:pPr lvl="0" algn="just"/>
            <a:r>
              <a:rPr lang="en-IN" sz="1600" dirty="0">
                <a:latin typeface="Verdana" panose="020B0604030504040204" pitchFamily="34" charset="0"/>
                <a:ea typeface="Verdana" panose="020B0604030504040204" pitchFamily="34" charset="0"/>
              </a:rPr>
              <a:t>Implement outlier treatment in Expected_CTC to ensure the model's accuracy and reliability.</a:t>
            </a:r>
          </a:p>
          <a:p>
            <a:pPr marL="0" indent="0" algn="just">
              <a:buNone/>
            </a:pPr>
            <a:r>
              <a:rPr lang="en-IN" sz="1600" dirty="0">
                <a:latin typeface="Verdana" panose="020B0604030504040204" pitchFamily="34" charset="0"/>
                <a:ea typeface="Verdana" panose="020B0604030504040204" pitchFamily="34" charset="0"/>
              </a:rPr>
              <a:t>Feature Engineering:</a:t>
            </a:r>
          </a:p>
          <a:p>
            <a:pPr lvl="0" algn="just"/>
            <a:r>
              <a:rPr lang="en-IN" sz="1600" dirty="0">
                <a:latin typeface="Verdana" panose="020B0604030504040204" pitchFamily="34" charset="0"/>
                <a:ea typeface="Verdana" panose="020B0604030504040204" pitchFamily="34" charset="0"/>
              </a:rPr>
              <a:t>Consider creating new variables that capture additional information relevant to salary determination, such as international degrees or certifications.</a:t>
            </a:r>
          </a:p>
          <a:p>
            <a:pPr lvl="0" algn="just"/>
            <a:r>
              <a:rPr lang="en-IN" sz="1600" dirty="0">
                <a:latin typeface="Verdana" panose="020B0604030504040204" pitchFamily="34" charset="0"/>
                <a:ea typeface="Verdana" panose="020B0604030504040204" pitchFamily="34" charset="0"/>
              </a:rPr>
              <a:t>Transform variables if necessary to improve model performance, such as scaling numerical features or encoding categorical variables.</a:t>
            </a:r>
          </a:p>
          <a:p>
            <a:pPr marL="0" indent="0" algn="just">
              <a:buNone/>
            </a:pPr>
            <a:r>
              <a:rPr lang="en-IN" sz="1600" dirty="0">
                <a:latin typeface="Verdana" panose="020B0604030504040204" pitchFamily="34" charset="0"/>
                <a:ea typeface="Verdana" panose="020B0604030504040204" pitchFamily="34" charset="0"/>
              </a:rPr>
              <a:t>Model Development:</a:t>
            </a:r>
          </a:p>
          <a:p>
            <a:pPr lvl="0" algn="just"/>
            <a:r>
              <a:rPr lang="en-IN" sz="1600" dirty="0">
                <a:latin typeface="Verdana" panose="020B0604030504040204" pitchFamily="34" charset="0"/>
                <a:ea typeface="Verdana" panose="020B0604030504040204" pitchFamily="34" charset="0"/>
              </a:rPr>
              <a:t>Develop a predictive model using historical data to estimate salary offers for prospective candidates.</a:t>
            </a:r>
          </a:p>
          <a:p>
            <a:pPr lvl="0" algn="just"/>
            <a:r>
              <a:rPr lang="en-IN" sz="1600" dirty="0">
                <a:latin typeface="Verdana" panose="020B0604030504040204" pitchFamily="34" charset="0"/>
                <a:ea typeface="Verdana" panose="020B0604030504040204" pitchFamily="34" charset="0"/>
              </a:rPr>
              <a:t>Utilize machine learning algorithms like regression or ensemble methods to capture complex relationships between attributes and salary expectations.</a:t>
            </a:r>
          </a:p>
          <a:p>
            <a:pPr marL="0" indent="0" algn="just">
              <a:buNone/>
            </a:pPr>
            <a:r>
              <a:rPr lang="en-IN" sz="1600" dirty="0">
                <a:latin typeface="Verdana" panose="020B0604030504040204" pitchFamily="34" charset="0"/>
                <a:ea typeface="Verdana" panose="020B0604030504040204" pitchFamily="34" charset="0"/>
              </a:rPr>
              <a:t>Validation and Evaluation:</a:t>
            </a:r>
          </a:p>
          <a:p>
            <a:pPr lvl="0" algn="just"/>
            <a:r>
              <a:rPr lang="en-IN" sz="1600" dirty="0">
                <a:latin typeface="Verdana" panose="020B0604030504040204" pitchFamily="34" charset="0"/>
                <a:ea typeface="Verdana" panose="020B0604030504040204" pitchFamily="34" charset="0"/>
              </a:rPr>
              <a:t>Validate the model's performance using appropriate metrics such as mean absolute error or R-squared.</a:t>
            </a:r>
          </a:p>
          <a:p>
            <a:pPr lvl="0" algn="just"/>
            <a:r>
              <a:rPr lang="en-IN" sz="1600" dirty="0">
                <a:latin typeface="Verdana" panose="020B0604030504040204" pitchFamily="34" charset="0"/>
                <a:ea typeface="Verdana" panose="020B0604030504040204" pitchFamily="34" charset="0"/>
              </a:rPr>
              <a:t>Ensure fairness and equity by evaluating the model's predictions across different demographic groups to identify and mitigate biases</a:t>
            </a:r>
            <a:r>
              <a:rPr lang="en-IN" sz="1600" dirty="0" smtClean="0">
                <a:latin typeface="Verdana" panose="020B0604030504040204" pitchFamily="34" charset="0"/>
                <a:ea typeface="Verdana" panose="020B0604030504040204" pitchFamily="34" charset="0"/>
              </a:rPr>
              <a:t>.</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2045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785" y="993532"/>
            <a:ext cx="11069515" cy="5600700"/>
          </a:xfrm>
        </p:spPr>
        <p:txBody>
          <a:bodyPr>
            <a:normAutofit fontScale="77500" lnSpcReduction="20000"/>
          </a:bodyPr>
          <a:lstStyle/>
          <a:p>
            <a:pPr marL="0" indent="0" algn="just">
              <a:buNone/>
            </a:pPr>
            <a:r>
              <a:rPr lang="en-IN" sz="2100" dirty="0">
                <a:latin typeface="Verdana" panose="020B0604030504040204" pitchFamily="34" charset="0"/>
                <a:ea typeface="Verdana" panose="020B0604030504040204" pitchFamily="34" charset="0"/>
              </a:rPr>
              <a:t>Continuous Monitoring:</a:t>
            </a:r>
          </a:p>
          <a:p>
            <a:pPr lvl="0" algn="just"/>
            <a:r>
              <a:rPr lang="en-IN" sz="2100" dirty="0">
                <a:latin typeface="Verdana" panose="020B0604030504040204" pitchFamily="34" charset="0"/>
                <a:ea typeface="Verdana" panose="020B0604030504040204" pitchFamily="34" charset="0"/>
              </a:rPr>
              <a:t>Regularly monitor and update the model to incorporate new data and adapt to changing trends in salary expectations.</a:t>
            </a:r>
          </a:p>
          <a:p>
            <a:pPr lvl="0" algn="just"/>
            <a:r>
              <a:rPr lang="en-IN" sz="2100" dirty="0">
                <a:latin typeface="Verdana" panose="020B0604030504040204" pitchFamily="34" charset="0"/>
                <a:ea typeface="Verdana" panose="020B0604030504040204" pitchFamily="34" charset="0"/>
              </a:rPr>
              <a:t>Conduct periodic audits to assess the model's impact on reducing discrimination and promoting fairness in salary determination.</a:t>
            </a:r>
          </a:p>
          <a:p>
            <a:pPr marL="0" indent="0" algn="just">
              <a:buNone/>
            </a:pPr>
            <a:r>
              <a:rPr lang="en-IN" sz="2100" dirty="0" smtClean="0">
                <a:latin typeface="Verdana" panose="020B0604030504040204" pitchFamily="34" charset="0"/>
                <a:ea typeface="Verdana" panose="020B0604030504040204" pitchFamily="34" charset="0"/>
              </a:rPr>
              <a:t>Deployment </a:t>
            </a:r>
            <a:r>
              <a:rPr lang="en-IN" sz="2100" dirty="0">
                <a:latin typeface="Verdana" panose="020B0604030504040204" pitchFamily="34" charset="0"/>
                <a:ea typeface="Verdana" panose="020B0604030504040204" pitchFamily="34" charset="0"/>
              </a:rPr>
              <a:t>of Ensemble Models:</a:t>
            </a:r>
          </a:p>
          <a:p>
            <a:pPr lvl="0" algn="just"/>
            <a:r>
              <a:rPr lang="en-IN" sz="2100" dirty="0">
                <a:latin typeface="Verdana" panose="020B0604030504040204" pitchFamily="34" charset="0"/>
                <a:ea typeface="Verdana" panose="020B0604030504040204" pitchFamily="34" charset="0"/>
              </a:rPr>
              <a:t>Prioritize the use of ensemble models like Random Forest and Gradient Boosting for predictive tasks due to their superior performance over individual models.</a:t>
            </a:r>
          </a:p>
          <a:p>
            <a:pPr marL="0" indent="0" algn="just">
              <a:buNone/>
            </a:pPr>
            <a:r>
              <a:rPr lang="en-IN" sz="2100" dirty="0">
                <a:latin typeface="Verdana" panose="020B0604030504040204" pitchFamily="34" charset="0"/>
                <a:ea typeface="Verdana" panose="020B0604030504040204" pitchFamily="34" charset="0"/>
              </a:rPr>
              <a:t>Focus on Current Salary Levels:</a:t>
            </a:r>
          </a:p>
          <a:p>
            <a:pPr lvl="0" algn="just"/>
            <a:r>
              <a:rPr lang="en-IN" sz="2100" dirty="0">
                <a:latin typeface="Verdana" panose="020B0604030504040204" pitchFamily="34" charset="0"/>
                <a:ea typeface="Verdana" panose="020B0604030504040204" pitchFamily="34" charset="0"/>
              </a:rPr>
              <a:t>Organizations should pay close attention to candidates' current salary levels when making hiring or salary adjustment decisions, as indicated by the dominant influence of "Current_CTC" in all models.</a:t>
            </a:r>
          </a:p>
          <a:p>
            <a:pPr marL="0" indent="0" algn="just">
              <a:buNone/>
            </a:pPr>
            <a:r>
              <a:rPr lang="en-IN" sz="2100" dirty="0">
                <a:latin typeface="Verdana" panose="020B0604030504040204" pitchFamily="34" charset="0"/>
                <a:ea typeface="Verdana" panose="020B0604030504040204" pitchFamily="34" charset="0"/>
              </a:rPr>
              <a:t>Utilization of Tuned Gradient Boosting Model:</a:t>
            </a:r>
          </a:p>
          <a:p>
            <a:pPr lvl="0" algn="just"/>
            <a:r>
              <a:rPr lang="en-IN" sz="2100" dirty="0">
                <a:latin typeface="Verdana" panose="020B0604030504040204" pitchFamily="34" charset="0"/>
                <a:ea typeface="Verdana" panose="020B0604030504040204" pitchFamily="34" charset="0"/>
              </a:rPr>
              <a:t>Deploy the tuned Gradient Boosting Machine model for critical predictive tasks, given its exceptional performance metrics. Its accuracy and reliability make it well-suited for decision-making processes that rely heavily on accurate predictions.</a:t>
            </a:r>
          </a:p>
          <a:p>
            <a:pPr marL="0" indent="0" algn="just">
              <a:buNone/>
            </a:pPr>
            <a:endParaRPr lang="en-IN" sz="2100" dirty="0" smtClean="0">
              <a:latin typeface="Verdana" panose="020B0604030504040204" pitchFamily="34" charset="0"/>
              <a:ea typeface="Verdana" panose="020B0604030504040204" pitchFamily="34" charset="0"/>
            </a:endParaRPr>
          </a:p>
          <a:p>
            <a:pPr marL="0" indent="0" algn="just">
              <a:buNone/>
            </a:pPr>
            <a:r>
              <a:rPr lang="en-IN" sz="2100" dirty="0" smtClean="0">
                <a:latin typeface="Verdana" panose="020B0604030504040204" pitchFamily="34" charset="0"/>
                <a:ea typeface="Verdana" panose="020B0604030504040204" pitchFamily="34" charset="0"/>
              </a:rPr>
              <a:t>By </a:t>
            </a:r>
            <a:r>
              <a:rPr lang="en-IN" sz="2100" dirty="0">
                <a:latin typeface="Verdana" panose="020B0604030504040204" pitchFamily="34" charset="0"/>
                <a:ea typeface="Verdana" panose="020B0604030504040204" pitchFamily="34" charset="0"/>
              </a:rPr>
              <a:t>implementing these recommendations, Delta Ltd. can develop a robust predictive model that minimizes manual judgments in salary determination and ensures fairness and equity across all employee profiles</a:t>
            </a:r>
            <a:r>
              <a:rPr lang="en-IN" dirty="0" smtClean="0"/>
              <a:t>.</a:t>
            </a:r>
            <a:r>
              <a:rPr lang="en-IN" dirty="0"/>
              <a:t> </a:t>
            </a:r>
          </a:p>
        </p:txBody>
      </p:sp>
    </p:spTree>
    <p:extLst>
      <p:ext uri="{BB962C8B-B14F-4D97-AF65-F5344CB8AC3E}">
        <p14:creationId xmlns:p14="http://schemas.microsoft.com/office/powerpoint/2010/main" val="2466492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669" y="1204546"/>
            <a:ext cx="10049608" cy="4730261"/>
          </a:xfrm>
        </p:spPr>
        <p:txBody>
          <a:bodyPr>
            <a:noAutofit/>
          </a:bodyPr>
          <a:lstStyle/>
          <a:p>
            <a:pPr marL="0" indent="0">
              <a:buNone/>
            </a:pPr>
            <a:r>
              <a:rPr lang="en-IN" sz="1600" dirty="0">
                <a:latin typeface="Verdana" panose="020B0604030504040204" pitchFamily="34" charset="0"/>
                <a:ea typeface="Verdana" panose="020B0604030504040204" pitchFamily="34" charset="0"/>
              </a:rPr>
              <a:t>The most optimum model, the tuned Gradient Boosting Machine model, exhibits exceptional performance metrics, including a remarkably low MSE and high R-squared value. This indicates its ability to accurately capture underlying data patterns and make precise predictions</a:t>
            </a:r>
            <a:r>
              <a:rPr lang="en-IN" sz="1600" dirty="0" smtClean="0">
                <a:latin typeface="Verdana" panose="020B0604030504040204" pitchFamily="34" charset="0"/>
                <a:ea typeface="Verdana" panose="020B0604030504040204" pitchFamily="34" charset="0"/>
              </a:rPr>
              <a:t>.</a:t>
            </a:r>
          </a:p>
          <a:p>
            <a:pPr marL="0" indent="0">
              <a:buNone/>
            </a:pPr>
            <a:endParaRPr lang="en-IN" sz="1600" dirty="0">
              <a:latin typeface="Verdana" panose="020B0604030504040204" pitchFamily="34" charset="0"/>
              <a:ea typeface="Verdana" panose="020B0604030504040204" pitchFamily="34" charset="0"/>
            </a:endParaRPr>
          </a:p>
          <a:p>
            <a:pPr lvl="0"/>
            <a:r>
              <a:rPr lang="en-IN" sz="1600" dirty="0">
                <a:latin typeface="Verdana" panose="020B0604030504040204" pitchFamily="34" charset="0"/>
                <a:ea typeface="Verdana" panose="020B0604030504040204" pitchFamily="34" charset="0"/>
              </a:rPr>
              <a:t>Improved Decision Making: The high accuracy and reliability of the tuned Gradient Boosting model enable more informed decision-making across various business domains. From resource allocation to customer segmentation, businesses can rely on the model's predictions to guide strategic initiatives effectively</a:t>
            </a:r>
            <a:r>
              <a:rPr lang="en-IN" sz="1600" dirty="0" smtClean="0">
                <a:latin typeface="Verdana" panose="020B0604030504040204" pitchFamily="34" charset="0"/>
                <a:ea typeface="Verdana" panose="020B0604030504040204" pitchFamily="34" charset="0"/>
              </a:rPr>
              <a:t>.</a:t>
            </a:r>
            <a:endParaRPr lang="en-IN" sz="1600" dirty="0">
              <a:latin typeface="Verdana" panose="020B0604030504040204" pitchFamily="34" charset="0"/>
              <a:ea typeface="Verdana" panose="020B0604030504040204" pitchFamily="34" charset="0"/>
            </a:endParaRPr>
          </a:p>
          <a:p>
            <a:pPr lvl="0"/>
            <a:r>
              <a:rPr lang="en-IN" sz="1600" dirty="0">
                <a:latin typeface="Verdana" panose="020B0604030504040204" pitchFamily="34" charset="0"/>
                <a:ea typeface="Verdana" panose="020B0604030504040204" pitchFamily="34" charset="0"/>
              </a:rPr>
              <a:t>Enhanced Operational Efficiency: By integrating the model into business operations, organizations can streamline processes and improve efficiency. Predictive insights from the model can optimize inventory management, supply chain logistics, and workforce planning, leading to cost savings and improved productivity</a:t>
            </a:r>
            <a:r>
              <a:rPr lang="en-IN" sz="1600" dirty="0" smtClean="0">
                <a:latin typeface="Verdana" panose="020B0604030504040204" pitchFamily="34" charset="0"/>
                <a:ea typeface="Verdana" panose="020B0604030504040204" pitchFamily="34" charset="0"/>
              </a:rPr>
              <a:t>.</a:t>
            </a:r>
            <a:endParaRPr lang="en-IN" sz="1600" dirty="0">
              <a:latin typeface="Verdana" panose="020B0604030504040204" pitchFamily="34" charset="0"/>
              <a:ea typeface="Verdana" panose="020B0604030504040204" pitchFamily="34" charset="0"/>
            </a:endParaRPr>
          </a:p>
          <a:p>
            <a:pPr lvl="0"/>
            <a:r>
              <a:rPr lang="en-IN" sz="1600" dirty="0">
                <a:latin typeface="Verdana" panose="020B0604030504040204" pitchFamily="34" charset="0"/>
                <a:ea typeface="Verdana" panose="020B0604030504040204" pitchFamily="34" charset="0"/>
              </a:rPr>
              <a:t>Targeted Marketing and Customer Engagement: Leveraging the model's predictive capabilities, businesses can personalize marketing campaigns and tailor customer engagement strategies based on predicted outcomes. This targeted approach can result in higher conversion rates, customer satisfaction, and long-term loyalty</a:t>
            </a:r>
            <a:r>
              <a:rPr lang="en-IN" sz="1600" dirty="0" smtClean="0">
                <a:latin typeface="Verdana" panose="020B0604030504040204" pitchFamily="34" charset="0"/>
                <a:ea typeface="Verdana" panose="020B0604030504040204" pitchFamily="34" charset="0"/>
              </a:rPr>
              <a:t>.</a:t>
            </a:r>
            <a:endParaRPr lang="en-IN" sz="1600" dirty="0">
              <a:latin typeface="Verdana" panose="020B0604030504040204" pitchFamily="34" charset="0"/>
              <a:ea typeface="Verdana" panose="020B0604030504040204" pitchFamily="34" charset="0"/>
            </a:endParaRPr>
          </a:p>
          <a:p>
            <a:pPr marL="0" indent="0">
              <a:buNone/>
            </a:pPr>
            <a:r>
              <a:rPr lang="en-IN" sz="16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022881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308" y="1151793"/>
            <a:ext cx="10260623" cy="5336930"/>
          </a:xfrm>
        </p:spPr>
        <p:txBody>
          <a:bodyPr>
            <a:normAutofit/>
          </a:bodyPr>
          <a:lstStyle/>
          <a:p>
            <a:pPr lvl="0"/>
            <a:r>
              <a:rPr lang="en-IN" sz="1600" dirty="0">
                <a:latin typeface="Verdana" panose="020B0604030504040204" pitchFamily="34" charset="0"/>
                <a:ea typeface="Verdana" panose="020B0604030504040204" pitchFamily="34" charset="0"/>
              </a:rPr>
              <a:t>Risk Mitigation: The accurate predictions provided by the model can help businesses identify and mitigate risks proactively. Whether its assessing credit risk, predicting market fluctuations, or identifying potential fraud, the model's insights empower businesses to make timely interventions and minimize negative impacts.</a:t>
            </a:r>
          </a:p>
          <a:p>
            <a:pPr lvl="0"/>
            <a:r>
              <a:rPr lang="en-IN" sz="1600" dirty="0">
                <a:latin typeface="Verdana" panose="020B0604030504040204" pitchFamily="34" charset="0"/>
                <a:ea typeface="Verdana" panose="020B0604030504040204" pitchFamily="34" charset="0"/>
              </a:rPr>
              <a:t>Competitive Advantage: By harnessing the predictive power of the Gradient Boosting model, businesses gain a competitive edge in their respective industries. The ability to anticipate future trends, customer behaviours, and market dynamics allows organizations to stay ahead of the curve and adapt swiftly to changing landscapes</a:t>
            </a:r>
            <a:r>
              <a:rPr lang="en-IN" sz="1600" dirty="0" smtClean="0">
                <a:latin typeface="Verdana" panose="020B0604030504040204" pitchFamily="34" charset="0"/>
                <a:ea typeface="Verdana" panose="020B0604030504040204" pitchFamily="34" charset="0"/>
              </a:rPr>
              <a:t>.</a:t>
            </a:r>
          </a:p>
          <a:p>
            <a:pPr marL="0" lvl="0" indent="0">
              <a:buNone/>
            </a:pPr>
            <a:endParaRPr lang="en-IN" sz="1600" dirty="0">
              <a:latin typeface="Verdana" panose="020B0604030504040204" pitchFamily="34" charset="0"/>
              <a:ea typeface="Verdana" panose="020B0604030504040204" pitchFamily="34" charset="0"/>
            </a:endParaRPr>
          </a:p>
          <a:p>
            <a:pPr marL="0" indent="0">
              <a:buNone/>
            </a:pPr>
            <a:r>
              <a:rPr lang="en-IN" sz="1600" dirty="0" smtClean="0">
                <a:latin typeface="Verdana" panose="020B0604030504040204" pitchFamily="34" charset="0"/>
                <a:ea typeface="Verdana" panose="020B0604030504040204" pitchFamily="34" charset="0"/>
              </a:rPr>
              <a:t>                 Overall</a:t>
            </a:r>
            <a:r>
              <a:rPr lang="en-IN" sz="1600" dirty="0">
                <a:latin typeface="Verdana" panose="020B0604030504040204" pitchFamily="34" charset="0"/>
                <a:ea typeface="Verdana" panose="020B0604030504040204" pitchFamily="34" charset="0"/>
              </a:rPr>
              <a:t>, the adoption of the tuned Gradient Boosting Machine model translates into tangible business benefits, ranging from improved decision-making and operational efficiency to targeted marketing efforts and risk mitigation. By leveraging the model's insights effectively, organizations can drive growth, mitigate risks, and maintain a competitive edge in today's dynamic business environment.</a:t>
            </a:r>
          </a:p>
        </p:txBody>
      </p:sp>
    </p:spTree>
    <p:extLst>
      <p:ext uri="{BB962C8B-B14F-4D97-AF65-F5344CB8AC3E}">
        <p14:creationId xmlns:p14="http://schemas.microsoft.com/office/powerpoint/2010/main" val="374089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3934681" cy="408928"/>
          </a:xfrm>
        </p:spPr>
        <p:txBody>
          <a:bodyPr>
            <a:normAutofit/>
          </a:bodyPr>
          <a:lstStyle/>
          <a:p>
            <a:pPr algn="ctr"/>
            <a:r>
              <a:rPr lang="en-IN" sz="2000" b="1" dirty="0">
                <a:solidFill>
                  <a:srgbClr val="00B050"/>
                </a:solidFill>
                <a:latin typeface="Verdana" panose="020B0604030504040204" pitchFamily="34" charset="0"/>
                <a:ea typeface="Verdana" panose="020B0604030504040204" pitchFamily="34" charset="0"/>
              </a:rPr>
              <a:t>Problem Understanding</a:t>
            </a:r>
            <a:endParaRPr lang="en-IN" sz="2000" dirty="0">
              <a:solidFill>
                <a:srgbClr val="00B05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712178" y="1055077"/>
            <a:ext cx="10788160" cy="5460023"/>
          </a:xfrm>
        </p:spPr>
        <p:txBody>
          <a:bodyPr>
            <a:normAutofit lnSpcReduction="10000"/>
          </a:bodyPr>
          <a:lstStyle/>
          <a:p>
            <a:r>
              <a:rPr lang="en-IN" dirty="0">
                <a:latin typeface="Verdana" panose="020B0604030504040204" pitchFamily="34" charset="0"/>
                <a:ea typeface="Verdana" panose="020B0604030504040204" pitchFamily="34" charset="0"/>
              </a:rPr>
              <a:t>Delta Ltd. is creating a predictive model that standardizes salary determination in an effort to address potential biases and inconsistencies in salary offerings. The objective of the salary negotiation process is to reduce subjective judgment by employing historical data on the salaries, experience, qualifications, and other pertinent factors of employees. Through reducing the possibility of discrimination and improving hiring process transparency, this model seeks to guarantee fair, equitable, and competitive compensation packages for all employees.</a:t>
            </a:r>
          </a:p>
          <a:p>
            <a:r>
              <a:rPr lang="en-IN" dirty="0" smtClean="0">
                <a:latin typeface="Verdana" panose="020B0604030504040204" pitchFamily="34" charset="0"/>
                <a:ea typeface="Verdana" panose="020B0604030504040204" pitchFamily="34" charset="0"/>
              </a:rPr>
              <a:t>Scope:</a:t>
            </a:r>
          </a:p>
          <a:p>
            <a:pPr marL="0" indent="0">
              <a:buNone/>
            </a:pPr>
            <a:r>
              <a:rPr lang="en-IN" dirty="0">
                <a:latin typeface="Verdana" panose="020B0604030504040204" pitchFamily="34" charset="0"/>
                <a:ea typeface="Verdana" panose="020B0604030504040204" pitchFamily="34" charset="0"/>
              </a:rPr>
              <a:t> </a:t>
            </a:r>
            <a:r>
              <a:rPr lang="en-IN" dirty="0" smtClean="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Data Collection and Analysis: The scope of this project involves gathering historical data on employees' profiles, including their experience, skills, and existing salaries. This data will be analyzed to identify patterns and relationships between different variables and salary levels.</a:t>
            </a:r>
          </a:p>
          <a:p>
            <a:pPr marL="0" indent="0">
              <a:buNone/>
            </a:pPr>
            <a:r>
              <a:rPr lang="en-US" dirty="0" smtClean="0">
                <a:latin typeface="Verdana" panose="020B0604030504040204" pitchFamily="34" charset="0"/>
                <a:ea typeface="Verdana" panose="020B0604030504040204" pitchFamily="34" charset="0"/>
              </a:rPr>
              <a:t>             Model </a:t>
            </a:r>
            <a:r>
              <a:rPr lang="en-US" dirty="0">
                <a:latin typeface="Verdana" panose="020B0604030504040204" pitchFamily="34" charset="0"/>
                <a:ea typeface="Verdana" panose="020B0604030504040204" pitchFamily="34" charset="0"/>
              </a:rPr>
              <a:t>Development: The project will include the development of predictive models that utilize machine learning algorithms to predict the salary range for prospective employees based on their profiles. These models will consider various factors such as education, experience, skills, and job role.</a:t>
            </a: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7126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292471"/>
            <a:ext cx="10994903" cy="4009292"/>
          </a:xfrm>
        </p:spPr>
        <p:txBody>
          <a:bodyPr/>
          <a:lstStyle/>
          <a:p>
            <a:r>
              <a:rPr lang="en-US" dirty="0" smtClean="0">
                <a:latin typeface="Verdana" panose="020B0604030504040204" pitchFamily="34" charset="0"/>
                <a:ea typeface="Verdana" panose="020B0604030504040204" pitchFamily="34" charset="0"/>
              </a:rPr>
              <a:t>Objectives:</a:t>
            </a:r>
          </a:p>
          <a:p>
            <a:pPr marL="0" indent="0">
              <a:buNone/>
            </a:pP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               Minimize </a:t>
            </a:r>
            <a:r>
              <a:rPr lang="en-US" dirty="0">
                <a:latin typeface="Verdana" panose="020B0604030504040204" pitchFamily="34" charset="0"/>
                <a:ea typeface="Verdana" panose="020B0604030504040204" pitchFamily="34" charset="0"/>
              </a:rPr>
              <a:t>Human Bias: The primary objective is to reduce or eliminate human bias in the salary determination process by leveraging data-driven models. By relying on objective data rather than subjective judgments, the model aims to ensure fairness and equality in salary </a:t>
            </a:r>
            <a:r>
              <a:rPr lang="en-US" dirty="0" smtClean="0">
                <a:latin typeface="Verdana" panose="020B0604030504040204" pitchFamily="34" charset="0"/>
                <a:ea typeface="Verdana" panose="020B0604030504040204" pitchFamily="34" charset="0"/>
              </a:rPr>
              <a:t>offers.</a:t>
            </a:r>
          </a:p>
          <a:p>
            <a:pPr marL="0" indent="0">
              <a:buNone/>
            </a:pPr>
            <a:r>
              <a:rPr lang="en-US" dirty="0">
                <a:latin typeface="Verdana" panose="020B0604030504040204" pitchFamily="34" charset="0"/>
                <a:ea typeface="Verdana" panose="020B0604030504040204" pitchFamily="34" charset="0"/>
              </a:rPr>
              <a:t> </a:t>
            </a:r>
            <a:r>
              <a:rPr lang="en-US" dirty="0" smtClean="0">
                <a:latin typeface="Verdana" panose="020B0604030504040204" pitchFamily="34" charset="0"/>
                <a:ea typeface="Verdana" panose="020B0604030504040204" pitchFamily="34" charset="0"/>
              </a:rPr>
              <a:t>                Ensure </a:t>
            </a:r>
            <a:r>
              <a:rPr lang="en-US" dirty="0">
                <a:latin typeface="Verdana" panose="020B0604030504040204" pitchFamily="34" charset="0"/>
                <a:ea typeface="Verdana" panose="020B0604030504040204" pitchFamily="34" charset="0"/>
              </a:rPr>
              <a:t>Consistency: Another objective is to establish consistency in salary offers for employees with similar profiles. The model will provide a standardized approach to salary determination, ensuring that employees with comparable qualifications and experience receive equitable compensation packages</a:t>
            </a:r>
            <a:r>
              <a:rPr lang="en-US" dirty="0"/>
              <a:t>.</a:t>
            </a:r>
          </a:p>
        </p:txBody>
      </p:sp>
    </p:spTree>
    <p:extLst>
      <p:ext uri="{BB962C8B-B14F-4D97-AF65-F5344CB8AC3E}">
        <p14:creationId xmlns:p14="http://schemas.microsoft.com/office/powerpoint/2010/main" val="1598204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67527" cy="496851"/>
          </a:xfrm>
        </p:spPr>
        <p:txBody>
          <a:bodyPr>
            <a:normAutofit fontScale="90000"/>
          </a:bodyPr>
          <a:lstStyle/>
          <a:p>
            <a:pPr algn="ctr"/>
            <a:r>
              <a:rPr lang="en-IN" sz="2800" dirty="0" smtClean="0">
                <a:solidFill>
                  <a:srgbClr val="FFFF00"/>
                </a:solidFill>
                <a:latin typeface="Verdana" panose="020B0604030504040204" pitchFamily="34" charset="0"/>
                <a:ea typeface="Verdana" panose="020B0604030504040204" pitchFamily="34" charset="0"/>
              </a:rPr>
              <a:t>EDA Analysis</a:t>
            </a:r>
            <a:endParaRPr lang="en-IN" sz="2800" dirty="0">
              <a:solidFill>
                <a:srgbClr val="FFFF00"/>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747346" y="1626577"/>
            <a:ext cx="10840915" cy="4097215"/>
          </a:xfrm>
        </p:spPr>
        <p:txBody>
          <a:bodyPr/>
          <a:lstStyle/>
          <a:p>
            <a:r>
              <a:rPr lang="en-IN" dirty="0" smtClean="0">
                <a:latin typeface="Verdana" panose="020B0604030504040204" pitchFamily="34" charset="0"/>
                <a:ea typeface="Verdana" panose="020B0604030504040204" pitchFamily="34" charset="0"/>
              </a:rPr>
              <a:t>The dataset contains 25,000 rows and 29 columns</a:t>
            </a:r>
          </a:p>
          <a:p>
            <a:r>
              <a:rPr lang="en-IN" dirty="0" smtClean="0">
                <a:latin typeface="Verdana" panose="020B0604030504040204" pitchFamily="34" charset="0"/>
                <a:ea typeface="Verdana" panose="020B0604030504040204" pitchFamily="34" charset="0"/>
              </a:rPr>
              <a:t> </a:t>
            </a:r>
            <a:r>
              <a:rPr lang="en-IN" dirty="0">
                <a:latin typeface="Verdana" panose="020B0604030504040204" pitchFamily="34" charset="0"/>
                <a:ea typeface="Verdana" panose="020B0604030504040204" pitchFamily="34" charset="0"/>
              </a:rPr>
              <a:t>Statistical Summary - Key numerical features include: </a:t>
            </a:r>
          </a:p>
          <a:p>
            <a:r>
              <a:rPr lang="en-IN" dirty="0">
                <a:latin typeface="Verdana" panose="020B0604030504040204" pitchFamily="34" charset="0"/>
                <a:ea typeface="Verdana" panose="020B0604030504040204" pitchFamily="34" charset="0"/>
              </a:rPr>
              <a:t>Total_Experience: Ranges from 0 to 25 years, with a mean of approximately 12.49 years.</a:t>
            </a:r>
          </a:p>
          <a:p>
            <a:r>
              <a:rPr lang="en-IN" dirty="0">
                <a:latin typeface="Verdana" panose="020B0604030504040204" pitchFamily="34" charset="0"/>
                <a:ea typeface="Verdana" panose="020B0604030504040204" pitchFamily="34" charset="0"/>
              </a:rPr>
              <a:t>Current_CTC: The current salary ranges from 0 to approximately 3.999 million, with a mean of about 1.76 million.</a:t>
            </a:r>
          </a:p>
          <a:p>
            <a:r>
              <a:rPr lang="en-IN" dirty="0">
                <a:latin typeface="Verdana" panose="020B0604030504040204" pitchFamily="34" charset="0"/>
                <a:ea typeface="Verdana" panose="020B0604030504040204" pitchFamily="34" charset="0"/>
              </a:rPr>
              <a:t>Expected_CTC: The target variable ranges from around 203,744 to 5.599 million, with a mean of approximately 2.25 million.</a:t>
            </a:r>
          </a:p>
          <a:p>
            <a:r>
              <a:rPr lang="en-IN" dirty="0">
                <a:latin typeface="Verdana" panose="020B0604030504040204" pitchFamily="34" charset="0"/>
                <a:ea typeface="Verdana" panose="020B0604030504040204" pitchFamily="34" charset="0"/>
              </a:rPr>
              <a:t>Number_of_Publications and Certifications also show a wide range, indicating diverse academic and professional achievements among applicants.</a:t>
            </a: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648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8207743" cy="532020"/>
          </a:xfrm>
        </p:spPr>
        <p:txBody>
          <a:bodyPr>
            <a:normAutofit/>
          </a:bodyPr>
          <a:lstStyle/>
          <a:p>
            <a:pPr algn="ctr"/>
            <a:r>
              <a:rPr lang="en-IN" sz="2800" dirty="0" smtClean="0">
                <a:latin typeface="Verdana" panose="020B0604030504040204" pitchFamily="34" charset="0"/>
                <a:ea typeface="Verdana" panose="020B0604030504040204" pitchFamily="34" charset="0"/>
              </a:rPr>
              <a:t>Univariate analysis and Bivariate analysis</a:t>
            </a:r>
            <a:endParaRPr lang="en-IN" sz="2800" dirty="0">
              <a:latin typeface="Verdana" panose="020B0604030504040204" pitchFamily="34" charset="0"/>
              <a:ea typeface="Verdana" panose="020B0604030504040204" pitchFamily="34" charset="0"/>
            </a:endParaRPr>
          </a:p>
        </p:txBody>
      </p:sp>
      <p:sp>
        <p:nvSpPr>
          <p:cNvPr id="3" name="Content Placeholder 2"/>
          <p:cNvSpPr>
            <a:spLocks noGrp="1"/>
          </p:cNvSpPr>
          <p:nvPr>
            <p:ph sz="half" idx="1"/>
          </p:nvPr>
        </p:nvSpPr>
        <p:spPr>
          <a:xfrm>
            <a:off x="646112" y="1336431"/>
            <a:ext cx="4853540" cy="4919907"/>
          </a:xfrm>
        </p:spPr>
        <p:txBody>
          <a:bodyPr>
            <a:normAutofit fontScale="92500" lnSpcReduction="20000"/>
          </a:bodyPr>
          <a:lstStyle/>
          <a:p>
            <a:pPr marL="0" indent="0">
              <a:buNone/>
            </a:pPr>
            <a:r>
              <a:rPr lang="en-IN" sz="2000" dirty="0" smtClean="0">
                <a:latin typeface="Verdana" panose="020B0604030504040204" pitchFamily="34" charset="0"/>
                <a:ea typeface="Verdana" panose="020B0604030504040204" pitchFamily="34" charset="0"/>
              </a:rPr>
              <a:t>Univariate analysis:</a:t>
            </a:r>
            <a:endParaRPr lang="en-IN"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Univariate analysis focuses on analyzing and summarizing data for a single variable at a time.</a:t>
            </a:r>
          </a:p>
          <a:p>
            <a:r>
              <a:rPr lang="en-US" sz="2000" dirty="0">
                <a:latin typeface="Verdana" panose="020B0604030504040204" pitchFamily="34" charset="0"/>
                <a:ea typeface="Verdana" panose="020B0604030504040204" pitchFamily="34" charset="0"/>
              </a:rPr>
              <a:t>It involves examining the distribution, central tendency, variability, and other descriptive statistics of a single variable</a:t>
            </a:r>
            <a:r>
              <a:rPr lang="en-US" sz="2000" dirty="0" smtClean="0">
                <a:latin typeface="Verdana" panose="020B0604030504040204" pitchFamily="34" charset="0"/>
                <a:ea typeface="Verdana" panose="020B0604030504040204" pitchFamily="34" charset="0"/>
              </a:rPr>
              <a:t>.</a:t>
            </a:r>
          </a:p>
          <a:p>
            <a:r>
              <a:rPr lang="en-US" sz="2000" dirty="0">
                <a:latin typeface="Verdana" panose="020B0604030504040204" pitchFamily="34" charset="0"/>
                <a:ea typeface="Verdana" panose="020B0604030504040204" pitchFamily="34" charset="0"/>
              </a:rPr>
              <a:t>For example, if you're analyzing the ages of people in a population, univariate analysis would involve looking at the distribution of ages, calculating measures like the mean, median, and mode, and assessing the spread or variability of ages</a:t>
            </a:r>
          </a:p>
          <a:p>
            <a:pPr marL="0" indent="0">
              <a:buNone/>
            </a:pPr>
            <a:endParaRPr lang="en-IN" dirty="0">
              <a:latin typeface="Verdana" panose="020B0604030504040204" pitchFamily="34" charset="0"/>
              <a:ea typeface="Verdana" panose="020B0604030504040204" pitchFamily="34" charset="0"/>
            </a:endParaRPr>
          </a:p>
        </p:txBody>
      </p:sp>
      <p:sp>
        <p:nvSpPr>
          <p:cNvPr id="4" name="Content Placeholder 3"/>
          <p:cNvSpPr>
            <a:spLocks noGrp="1"/>
          </p:cNvSpPr>
          <p:nvPr>
            <p:ph sz="half" idx="2"/>
          </p:nvPr>
        </p:nvSpPr>
        <p:spPr>
          <a:xfrm>
            <a:off x="5654493" y="1336432"/>
            <a:ext cx="5168838" cy="4919906"/>
          </a:xfrm>
        </p:spPr>
        <p:txBody>
          <a:bodyPr>
            <a:normAutofit fontScale="92500" lnSpcReduction="20000"/>
          </a:bodyPr>
          <a:lstStyle/>
          <a:p>
            <a:pPr marL="0" indent="0">
              <a:buNone/>
            </a:pPr>
            <a:r>
              <a:rPr lang="en-IN" sz="2000" dirty="0" smtClean="0">
                <a:latin typeface="Verdana" panose="020B0604030504040204" pitchFamily="34" charset="0"/>
                <a:ea typeface="Verdana" panose="020B0604030504040204" pitchFamily="34" charset="0"/>
              </a:rPr>
              <a:t>Bivariate Analysis:</a:t>
            </a:r>
          </a:p>
          <a:p>
            <a:r>
              <a:rPr lang="en-IN" sz="2000" dirty="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Bivariate analysis involves analyzing the relationship between two variables simultaneously.</a:t>
            </a:r>
          </a:p>
          <a:p>
            <a:r>
              <a:rPr lang="en-US" sz="2000" dirty="0">
                <a:latin typeface="Verdana" panose="020B0604030504040204" pitchFamily="34" charset="0"/>
                <a:ea typeface="Verdana" panose="020B0604030504040204" pitchFamily="34" charset="0"/>
              </a:rPr>
              <a:t>It explores how changes in one variable are associated with changes in another variable.</a:t>
            </a:r>
          </a:p>
          <a:p>
            <a:r>
              <a:rPr lang="en-US" sz="2000" dirty="0">
                <a:latin typeface="Verdana" panose="020B0604030504040204" pitchFamily="34" charset="0"/>
                <a:ea typeface="Verdana" panose="020B0604030504040204" pitchFamily="34" charset="0"/>
              </a:rPr>
              <a:t>Common techniques in bivariate analysis include correlation analysis, scatter plots, and contingency tables.</a:t>
            </a:r>
          </a:p>
          <a:p>
            <a:r>
              <a:rPr lang="en-US" sz="2000" dirty="0">
                <a:latin typeface="Verdana" panose="020B0604030504040204" pitchFamily="34" charset="0"/>
                <a:ea typeface="Verdana" panose="020B0604030504040204" pitchFamily="34" charset="0"/>
              </a:rPr>
              <a:t>For example, if you're studying the relationship between temperature and ice cream sales, bivariate analysis would involve examining whether there is a correlation between higher temperatures and increased ice cream sales.</a:t>
            </a:r>
          </a:p>
          <a:p>
            <a:pPr marL="0" indent="0">
              <a:buNone/>
            </a:pPr>
            <a:endParaRPr lang="en-IN" dirty="0"/>
          </a:p>
        </p:txBody>
      </p:sp>
    </p:spTree>
    <p:extLst>
      <p:ext uri="{BB962C8B-B14F-4D97-AF65-F5344CB8AC3E}">
        <p14:creationId xmlns:p14="http://schemas.microsoft.com/office/powerpoint/2010/main" val="316237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011116" y="1071508"/>
            <a:ext cx="4246684" cy="498772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18869" y="1006732"/>
            <a:ext cx="4185716" cy="5052498"/>
          </a:xfrm>
          <a:prstGeom prst="rect">
            <a:avLst/>
          </a:prstGeom>
        </p:spPr>
      </p:pic>
    </p:spTree>
    <p:extLst>
      <p:ext uri="{BB962C8B-B14F-4D97-AF65-F5344CB8AC3E}">
        <p14:creationId xmlns:p14="http://schemas.microsoft.com/office/powerpoint/2010/main" val="3131893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650631" y="1116625"/>
            <a:ext cx="4857262" cy="5248354"/>
          </a:xfrm>
          <a:prstGeom prst="rect">
            <a:avLst/>
          </a:prstGeom>
        </p:spPr>
      </p:pic>
      <p:pic>
        <p:nvPicPr>
          <p:cNvPr id="9" name="Content Placeholder 8"/>
          <p:cNvPicPr>
            <a:picLocks noGrp="1" noChangeAspect="1"/>
          </p:cNvPicPr>
          <p:nvPr>
            <p:ph sz="half" idx="2"/>
          </p:nvPr>
        </p:nvPicPr>
        <p:blipFill>
          <a:blip r:embed="rId3"/>
          <a:stretch>
            <a:fillRect/>
          </a:stretch>
        </p:blipFill>
        <p:spPr>
          <a:xfrm>
            <a:off x="5884795" y="1116624"/>
            <a:ext cx="5227773" cy="5248354"/>
          </a:xfrm>
          <a:prstGeom prst="rect">
            <a:avLst/>
          </a:prstGeom>
        </p:spPr>
      </p:pic>
    </p:spTree>
    <p:extLst>
      <p:ext uri="{BB962C8B-B14F-4D97-AF65-F5344CB8AC3E}">
        <p14:creationId xmlns:p14="http://schemas.microsoft.com/office/powerpoint/2010/main" val="21560448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420</TotalTime>
  <Words>4834</Words>
  <Application>Microsoft Office PowerPoint</Application>
  <PresentationFormat>Widescreen</PresentationFormat>
  <Paragraphs>261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Century Gothic</vt:lpstr>
      <vt:lpstr>Söhne</vt:lpstr>
      <vt:lpstr>Verdana</vt:lpstr>
      <vt:lpstr>Wingdings 3</vt:lpstr>
      <vt:lpstr>Ion</vt:lpstr>
      <vt:lpstr>     Salary_Prediction_Project  Capstone - PPT   </vt:lpstr>
      <vt:lpstr>Table of Contents</vt:lpstr>
      <vt:lpstr>Business Problem </vt:lpstr>
      <vt:lpstr>Problem Understanding</vt:lpstr>
      <vt:lpstr>PowerPoint Presentation</vt:lpstr>
      <vt:lpstr>EDA Analysis</vt:lpstr>
      <vt:lpstr>Univariate analysis and Bivariate analysis</vt:lpstr>
      <vt:lpstr>PowerPoint Presentation</vt:lpstr>
      <vt:lpstr>PowerPoint Presentation</vt:lpstr>
      <vt:lpstr>PowerPoint Presentation</vt:lpstr>
      <vt:lpstr>Heat Map</vt:lpstr>
      <vt:lpstr>PowerPoint Presentation</vt:lpstr>
      <vt:lpstr>Linear Regression Model:</vt:lpstr>
      <vt:lpstr>PowerPoint Presentation</vt:lpstr>
      <vt:lpstr>Decision Tree Model</vt:lpstr>
      <vt:lpstr>PowerPoint Presentation</vt:lpstr>
      <vt:lpstr>Lasso regression Model</vt:lpstr>
      <vt:lpstr>PowerPoint Presentation</vt:lpstr>
      <vt:lpstr>Ridge Regression Model</vt:lpstr>
      <vt:lpstr>Model Tuning and Evaluation</vt:lpstr>
      <vt:lpstr>Random Forest Model:</vt:lpstr>
      <vt:lpstr>Bagging Regression Model:</vt:lpstr>
      <vt:lpstr>PowerPoint Presentation</vt:lpstr>
      <vt:lpstr>Gradient Boosting regression Model</vt:lpstr>
      <vt:lpstr>PowerPoint Presentation</vt:lpstr>
      <vt:lpstr>PowerPoint Presentation</vt:lpstr>
      <vt:lpstr>PowerPoint Presentation</vt:lpstr>
      <vt:lpstr>PowerPoint Presentation</vt:lpstr>
      <vt:lpstr>Insights:</vt:lpstr>
      <vt:lpstr>PowerPoint Presentation</vt:lpstr>
      <vt:lpstr>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 Salary_Prediction – Delta Company</dc:title>
  <dc:creator>Raghavendra Setty</dc:creator>
  <cp:lastModifiedBy>Raghavendra Setty</cp:lastModifiedBy>
  <cp:revision>42</cp:revision>
  <dcterms:created xsi:type="dcterms:W3CDTF">2024-04-22T04:37:59Z</dcterms:created>
  <dcterms:modified xsi:type="dcterms:W3CDTF">2024-04-27T04:59:49Z</dcterms:modified>
</cp:coreProperties>
</file>