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D16368-47AB-488F-96FF-A19C9C5AEA21}" type="datetimeFigureOut">
              <a:rPr lang="en-IN" smtClean="0"/>
              <a:t>03-12-2021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A332500-CFDA-40DA-B279-BEF4A3EE4DA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105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16368-47AB-488F-96FF-A19C9C5AEA21}"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32500-CFDA-40DA-B279-BEF4A3EE4DA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997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16368-47AB-488F-96FF-A19C9C5AEA21}"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32500-CFDA-40DA-B279-BEF4A3EE4DA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698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16368-47AB-488F-96FF-A19C9C5AEA21}"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32500-CFDA-40DA-B279-BEF4A3EE4DA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000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16368-47AB-488F-96FF-A19C9C5AEA21}"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32500-CFDA-40DA-B279-BEF4A3EE4DA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071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D16368-47AB-488F-96FF-A19C9C5AEA21}"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32500-CFDA-40DA-B279-BEF4A3EE4DA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270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D16368-47AB-488F-96FF-A19C9C5AEA21}" type="datetimeFigureOut">
              <a:rPr lang="en-IN" smtClean="0"/>
              <a:t>03-12-2021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332500-CFDA-40DA-B279-BEF4A3EE4DA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122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D16368-47AB-488F-96FF-A19C9C5AEA21}" type="datetimeFigureOut">
              <a:rPr lang="en-IN" smtClean="0"/>
              <a:t>03-12-2021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332500-CFDA-40DA-B279-BEF4A3EE4DA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914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16368-47AB-488F-96FF-A19C9C5AEA21}" type="datetimeFigureOut">
              <a:rPr lang="en-IN" smtClean="0"/>
              <a:t>03-12-2021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332500-CFDA-40DA-B279-BEF4A3EE4DA6}" type="slidenum">
              <a:rPr lang="en-IN" smtClean="0"/>
              <a:t>‹#›</a:t>
            </a:fld>
            <a:endParaRPr lang="en-IN"/>
          </a:p>
        </p:txBody>
      </p:sp>
    </p:spTree>
    <p:extLst>
      <p:ext uri="{BB962C8B-B14F-4D97-AF65-F5344CB8AC3E}">
        <p14:creationId xmlns:p14="http://schemas.microsoft.com/office/powerpoint/2010/main" val="2677059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D16368-47AB-488F-96FF-A19C9C5AEA21}"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32500-CFDA-40DA-B279-BEF4A3EE4DA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082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8D16368-47AB-488F-96FF-A19C9C5AEA21}" type="datetimeFigureOut">
              <a:rPr lang="en-IN" smtClean="0"/>
              <a:t>03-12-2021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A332500-CFDA-40DA-B279-BEF4A3EE4DA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231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8D16368-47AB-488F-96FF-A19C9C5AEA21}" type="datetimeFigureOut">
              <a:rPr lang="en-IN" smtClean="0"/>
              <a:t>03-12-2021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A332500-CFDA-40DA-B279-BEF4A3EE4DA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140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0F1B-9A3C-4ADF-9D81-56957B0D71A8}"/>
              </a:ext>
            </a:extLst>
          </p:cNvPr>
          <p:cNvSpPr>
            <a:spLocks noGrp="1"/>
          </p:cNvSpPr>
          <p:nvPr>
            <p:ph type="ctrTitle"/>
          </p:nvPr>
        </p:nvSpPr>
        <p:spPr/>
        <p:txBody>
          <a:bodyPr/>
          <a:lstStyle/>
          <a:p>
            <a:r>
              <a:rPr lang="en-IN" dirty="0">
                <a:solidFill>
                  <a:schemeClr val="accent1"/>
                </a:solidFill>
              </a:rPr>
              <a:t>Heart Diseases Prediction</a:t>
            </a:r>
          </a:p>
        </p:txBody>
      </p:sp>
      <p:sp>
        <p:nvSpPr>
          <p:cNvPr id="3" name="Subtitle 2">
            <a:extLst>
              <a:ext uri="{FF2B5EF4-FFF2-40B4-BE49-F238E27FC236}">
                <a16:creationId xmlns:a16="http://schemas.microsoft.com/office/drawing/2014/main" id="{F1C8DE35-CE14-43F3-86EA-1480ECFC002E}"/>
              </a:ext>
            </a:extLst>
          </p:cNvPr>
          <p:cNvSpPr>
            <a:spLocks noGrp="1"/>
          </p:cNvSpPr>
          <p:nvPr>
            <p:ph type="subTitle" idx="1"/>
          </p:nvPr>
        </p:nvSpPr>
        <p:spPr>
          <a:xfrm>
            <a:off x="759656" y="3643532"/>
            <a:ext cx="11240086" cy="2412170"/>
          </a:xfrm>
        </p:spPr>
        <p:txBody>
          <a:bodyPr>
            <a:normAutofit fontScale="85000" lnSpcReduction="10000"/>
          </a:bodyPr>
          <a:lstStyle/>
          <a:p>
            <a:endParaRPr lang="en-IN" dirty="0"/>
          </a:p>
          <a:p>
            <a:endParaRPr lang="en-IN" dirty="0"/>
          </a:p>
          <a:p>
            <a:endParaRPr lang="en-IN" dirty="0"/>
          </a:p>
          <a:p>
            <a:r>
              <a:rPr lang="en-IN" dirty="0"/>
              <a:t>			</a:t>
            </a:r>
          </a:p>
          <a:p>
            <a:r>
              <a:rPr lang="en-IN" sz="4900" dirty="0">
                <a:solidFill>
                  <a:srgbClr val="92D050"/>
                </a:solidFill>
              </a:rPr>
              <a:t>				</a:t>
            </a:r>
            <a:r>
              <a:rPr lang="en-IN" sz="4900" dirty="0">
                <a:solidFill>
                  <a:srgbClr val="92D050"/>
                </a:solidFill>
                <a:latin typeface="Brush Script MT" panose="03060802040406070304" pitchFamily="66" charset="0"/>
              </a:rPr>
              <a:t>By: Raghwendra Mahato</a:t>
            </a:r>
          </a:p>
        </p:txBody>
      </p:sp>
    </p:spTree>
    <p:extLst>
      <p:ext uri="{BB962C8B-B14F-4D97-AF65-F5344CB8AC3E}">
        <p14:creationId xmlns:p14="http://schemas.microsoft.com/office/powerpoint/2010/main" val="12632526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CC15F07-1767-481E-AA70-0EDB05833F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0326" y="1853753"/>
            <a:ext cx="7176534" cy="413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2319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9F3F-F0AA-42BC-B294-5C1D5F004172}"/>
              </a:ext>
            </a:extLst>
          </p:cNvPr>
          <p:cNvSpPr>
            <a:spLocks noGrp="1"/>
          </p:cNvSpPr>
          <p:nvPr>
            <p:ph type="title"/>
          </p:nvPr>
        </p:nvSpPr>
        <p:spPr/>
        <p:txBody>
          <a:bodyPr>
            <a:normAutofit fontScale="90000"/>
          </a:bodyPr>
          <a:lstStyle/>
          <a:p>
            <a:r>
              <a:rPr lang="en-GB" b="0" i="0" dirty="0">
                <a:solidFill>
                  <a:srgbClr val="000000"/>
                </a:solidFill>
                <a:effectLst/>
                <a:latin typeface="Helvetica Neue"/>
              </a:rPr>
              <a:t>More Females is seen to have heart diseases than males.</a:t>
            </a:r>
            <a:br>
              <a:rPr lang="en-GB" b="0"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9E23443B-0B8D-4FCD-8FAB-506A99A53426}"/>
              </a:ext>
            </a:extLst>
          </p:cNvPr>
          <p:cNvSpPr>
            <a:spLocks noGrp="1"/>
          </p:cNvSpPr>
          <p:nvPr>
            <p:ph idx="1"/>
          </p:nvPr>
        </p:nvSpPr>
        <p:spPr>
          <a:xfrm>
            <a:off x="1007012" y="1859143"/>
            <a:ext cx="12806334" cy="5432553"/>
          </a:xfrm>
        </p:spPr>
        <p:txBody>
          <a:bodyPr/>
          <a:lstStyle/>
          <a:p>
            <a:endParaRPr lang="en-GB" dirty="0">
              <a:solidFill>
                <a:srgbClr val="000000"/>
              </a:solidFill>
              <a:latin typeface="Helvetica Neue"/>
            </a:endParaRPr>
          </a:p>
          <a:p>
            <a:endParaRPr lang="en-GB" b="0" i="0" dirty="0">
              <a:solidFill>
                <a:srgbClr val="000000"/>
              </a:solidFill>
              <a:effectLst/>
              <a:latin typeface="Helvetica Neue"/>
            </a:endParaRPr>
          </a:p>
          <a:p>
            <a:endParaRPr lang="en-GB" dirty="0">
              <a:solidFill>
                <a:srgbClr val="000000"/>
              </a:solidFill>
              <a:latin typeface="Helvetica Neue"/>
            </a:endParaRPr>
          </a:p>
          <a:p>
            <a:pPr marL="0" indent="0">
              <a:buNone/>
            </a:pPr>
            <a:endParaRPr lang="en-GB" dirty="0">
              <a:solidFill>
                <a:srgbClr val="000000"/>
              </a:solidFill>
              <a:latin typeface="Helvetica Neue"/>
            </a:endParaRPr>
          </a:p>
          <a:p>
            <a:pPr marL="0" indent="0">
              <a:buNone/>
            </a:pPr>
            <a:r>
              <a:rPr lang="en-GB" dirty="0">
                <a:solidFill>
                  <a:srgbClr val="000000"/>
                </a:solidFill>
                <a:latin typeface="Helvetica Neue"/>
              </a:rPr>
              <a:t>								</a:t>
            </a:r>
            <a:endParaRPr lang="en-GB" b="0" i="0" dirty="0">
              <a:solidFill>
                <a:srgbClr val="000000"/>
              </a:solidFill>
              <a:effectLst/>
              <a:latin typeface="Helvetica Neue"/>
            </a:endParaRPr>
          </a:p>
          <a:p>
            <a:endParaRPr lang="en-GB" dirty="0">
              <a:solidFill>
                <a:srgbClr val="000000"/>
              </a:solidFill>
              <a:latin typeface="Helvetica Neue"/>
            </a:endParaRPr>
          </a:p>
          <a:p>
            <a:endParaRPr lang="en-GB" b="0" i="0" dirty="0">
              <a:solidFill>
                <a:srgbClr val="000000"/>
              </a:solidFill>
              <a:effectLst/>
              <a:latin typeface="Helvetica Neue"/>
            </a:endParaRPr>
          </a:p>
          <a:p>
            <a:endParaRPr lang="en-GB" b="0" i="0" dirty="0">
              <a:solidFill>
                <a:srgbClr val="000000"/>
              </a:solidFill>
              <a:effectLst/>
              <a:latin typeface="Helvetica Neue"/>
            </a:endParaRPr>
          </a:p>
          <a:p>
            <a:endParaRPr lang="en-IN" dirty="0"/>
          </a:p>
        </p:txBody>
      </p:sp>
      <p:pic>
        <p:nvPicPr>
          <p:cNvPr id="5122" name="Picture 2">
            <a:extLst>
              <a:ext uri="{FF2B5EF4-FFF2-40B4-BE49-F238E27FC236}">
                <a16:creationId xmlns:a16="http://schemas.microsoft.com/office/drawing/2014/main" id="{234C12E9-C326-4240-B60F-E2F6A77F4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658" y="1853754"/>
            <a:ext cx="6231987" cy="422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0669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D624-61EB-4C6A-9DE3-49A7C7DF38D1}"/>
              </a:ext>
            </a:extLst>
          </p:cNvPr>
          <p:cNvSpPr>
            <a:spLocks noGrp="1"/>
          </p:cNvSpPr>
          <p:nvPr>
            <p:ph type="title"/>
          </p:nvPr>
        </p:nvSpPr>
        <p:spPr/>
        <p:txBody>
          <a:bodyPr/>
          <a:lstStyle/>
          <a:p>
            <a:r>
              <a:rPr lang="en-IN" dirty="0"/>
              <a:t>Correlation between features and with target</a:t>
            </a:r>
          </a:p>
        </p:txBody>
      </p:sp>
      <p:pic>
        <p:nvPicPr>
          <p:cNvPr id="6146" name="Picture 2">
            <a:extLst>
              <a:ext uri="{FF2B5EF4-FFF2-40B4-BE49-F238E27FC236}">
                <a16:creationId xmlns:a16="http://schemas.microsoft.com/office/drawing/2014/main" id="{A6C1E0CD-E734-49D9-916D-77484343C1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46585" y="2016125"/>
            <a:ext cx="5922497" cy="411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1610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B8E0-77F1-4EA7-9E5D-8E1EBD967AB8}"/>
              </a:ext>
            </a:extLst>
          </p:cNvPr>
          <p:cNvSpPr>
            <a:spLocks noGrp="1"/>
          </p:cNvSpPr>
          <p:nvPr>
            <p:ph type="title"/>
          </p:nvPr>
        </p:nvSpPr>
        <p:spPr/>
        <p:txBody>
          <a:bodyPr/>
          <a:lstStyle/>
          <a:p>
            <a:r>
              <a:rPr lang="en-IN" dirty="0"/>
              <a:t>Outliers Removed</a:t>
            </a:r>
          </a:p>
        </p:txBody>
      </p:sp>
      <p:pic>
        <p:nvPicPr>
          <p:cNvPr id="7170" name="Picture 2">
            <a:extLst>
              <a:ext uri="{FF2B5EF4-FFF2-40B4-BE49-F238E27FC236}">
                <a16:creationId xmlns:a16="http://schemas.microsoft.com/office/drawing/2014/main" id="{40609943-0E72-41FE-BADE-68C8A206CC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9477" y="1491175"/>
            <a:ext cx="7765982" cy="535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4123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E310-C973-4F8C-B7E8-01FE3DECC1C6}"/>
              </a:ext>
            </a:extLst>
          </p:cNvPr>
          <p:cNvSpPr>
            <a:spLocks noGrp="1"/>
          </p:cNvSpPr>
          <p:nvPr>
            <p:ph type="title"/>
          </p:nvPr>
        </p:nvSpPr>
        <p:spPr/>
        <p:txBody>
          <a:bodyPr/>
          <a:lstStyle/>
          <a:p>
            <a:r>
              <a:rPr lang="en-IN" dirty="0"/>
              <a:t>Data Processing</a:t>
            </a:r>
          </a:p>
        </p:txBody>
      </p:sp>
      <p:sp>
        <p:nvSpPr>
          <p:cNvPr id="3" name="Content Placeholder 2">
            <a:extLst>
              <a:ext uri="{FF2B5EF4-FFF2-40B4-BE49-F238E27FC236}">
                <a16:creationId xmlns:a16="http://schemas.microsoft.com/office/drawing/2014/main" id="{F7A3CE71-51E1-4AA4-85EE-4A7AD43B9147}"/>
              </a:ext>
            </a:extLst>
          </p:cNvPr>
          <p:cNvSpPr>
            <a:spLocks noGrp="1"/>
          </p:cNvSpPr>
          <p:nvPr>
            <p:ph idx="1"/>
          </p:nvPr>
        </p:nvSpPr>
        <p:spPr/>
        <p:txBody>
          <a:bodyPr/>
          <a:lstStyle/>
          <a:p>
            <a:r>
              <a:rPr lang="en-IN" dirty="0"/>
              <a:t>Encoding for categorical features</a:t>
            </a:r>
          </a:p>
          <a:p>
            <a:r>
              <a:rPr lang="en-IN" dirty="0"/>
              <a:t>Scaling for Continuous features</a:t>
            </a:r>
          </a:p>
        </p:txBody>
      </p:sp>
    </p:spTree>
    <p:extLst>
      <p:ext uri="{BB962C8B-B14F-4D97-AF65-F5344CB8AC3E}">
        <p14:creationId xmlns:p14="http://schemas.microsoft.com/office/powerpoint/2010/main" val="5017284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8264-8919-4248-9ACE-04F986064CE7}"/>
              </a:ext>
            </a:extLst>
          </p:cNvPr>
          <p:cNvSpPr>
            <a:spLocks noGrp="1"/>
          </p:cNvSpPr>
          <p:nvPr>
            <p:ph type="title"/>
          </p:nvPr>
        </p:nvSpPr>
        <p:spPr/>
        <p:txBody>
          <a:bodyPr/>
          <a:lstStyle/>
          <a:p>
            <a:r>
              <a:rPr lang="en-IN" dirty="0"/>
              <a:t>Splitting the Data</a:t>
            </a:r>
          </a:p>
        </p:txBody>
      </p:sp>
      <p:sp>
        <p:nvSpPr>
          <p:cNvPr id="3" name="Content Placeholder 2">
            <a:extLst>
              <a:ext uri="{FF2B5EF4-FFF2-40B4-BE49-F238E27FC236}">
                <a16:creationId xmlns:a16="http://schemas.microsoft.com/office/drawing/2014/main" id="{47B7B8AA-4614-40E5-951A-BA5EC6ACAC8B}"/>
              </a:ext>
            </a:extLst>
          </p:cNvPr>
          <p:cNvSpPr>
            <a:spLocks noGrp="1"/>
          </p:cNvSpPr>
          <p:nvPr>
            <p:ph idx="1"/>
          </p:nvPr>
        </p:nvSpPr>
        <p:spPr/>
        <p:txBody>
          <a:bodyPr/>
          <a:lstStyle/>
          <a:p>
            <a:r>
              <a:rPr lang="en-IN" dirty="0"/>
              <a:t>X = df1.drop('target', axis=1)</a:t>
            </a:r>
          </a:p>
          <a:p>
            <a:r>
              <a:rPr lang="en-IN" dirty="0"/>
              <a:t>y = df1.target</a:t>
            </a:r>
          </a:p>
          <a:p>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a:t>
            </a:r>
            <a:r>
              <a:rPr lang="en-IN" dirty="0" err="1"/>
              <a:t>X,y</a:t>
            </a:r>
            <a:r>
              <a:rPr lang="en-IN" dirty="0"/>
              <a:t>, </a:t>
            </a:r>
            <a:r>
              <a:rPr lang="en-IN" dirty="0" err="1"/>
              <a:t>test_size</a:t>
            </a:r>
            <a:r>
              <a:rPr lang="en-IN" dirty="0"/>
              <a:t>=0.2, </a:t>
            </a:r>
            <a:r>
              <a:rPr lang="en-IN" dirty="0" err="1"/>
              <a:t>random_state</a:t>
            </a:r>
            <a:r>
              <a:rPr lang="en-IN" dirty="0"/>
              <a:t>=10)</a:t>
            </a:r>
          </a:p>
        </p:txBody>
      </p:sp>
    </p:spTree>
    <p:extLst>
      <p:ext uri="{BB962C8B-B14F-4D97-AF65-F5344CB8AC3E}">
        <p14:creationId xmlns:p14="http://schemas.microsoft.com/office/powerpoint/2010/main" val="23376653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0977-2E8F-4C5A-91D1-8B6D688B5766}"/>
              </a:ext>
            </a:extLst>
          </p:cNvPr>
          <p:cNvSpPr>
            <a:spLocks noGrp="1"/>
          </p:cNvSpPr>
          <p:nvPr>
            <p:ph type="title"/>
          </p:nvPr>
        </p:nvSpPr>
        <p:spPr>
          <a:xfrm>
            <a:off x="838200" y="365126"/>
            <a:ext cx="10515600" cy="957238"/>
          </a:xfrm>
        </p:spPr>
        <p:txBody>
          <a:bodyPr>
            <a:normAutofit fontScale="90000"/>
          </a:bodyPr>
          <a:lstStyle/>
          <a:p>
            <a:r>
              <a:rPr lang="en-IN" sz="3200" dirty="0"/>
              <a:t>Automizing: Training, Predicting and Evaluation Metrics </a:t>
            </a:r>
          </a:p>
        </p:txBody>
      </p:sp>
      <p:sp>
        <p:nvSpPr>
          <p:cNvPr id="3" name="Content Placeholder 2">
            <a:extLst>
              <a:ext uri="{FF2B5EF4-FFF2-40B4-BE49-F238E27FC236}">
                <a16:creationId xmlns:a16="http://schemas.microsoft.com/office/drawing/2014/main" id="{BE866B36-A51E-4459-B071-D85A9A2571B3}"/>
              </a:ext>
            </a:extLst>
          </p:cNvPr>
          <p:cNvSpPr>
            <a:spLocks noGrp="1"/>
          </p:cNvSpPr>
          <p:nvPr>
            <p:ph idx="1"/>
          </p:nvPr>
        </p:nvSpPr>
        <p:spPr>
          <a:xfrm>
            <a:off x="838199" y="1322364"/>
            <a:ext cx="11020865" cy="5345722"/>
          </a:xfrm>
        </p:spPr>
        <p:txBody>
          <a:bodyPr>
            <a:normAutofit fontScale="70000" lnSpcReduction="20000"/>
          </a:bodyPr>
          <a:lstStyle/>
          <a:p>
            <a:pPr>
              <a:spcBef>
                <a:spcPts val="0"/>
              </a:spcBef>
            </a:pPr>
            <a:r>
              <a:rPr lang="en-IN" dirty="0"/>
              <a:t>from </a:t>
            </a:r>
            <a:r>
              <a:rPr lang="en-IN" dirty="0" err="1"/>
              <a:t>sklearn.metrics</a:t>
            </a:r>
            <a:r>
              <a:rPr lang="en-IN" dirty="0"/>
              <a:t> import </a:t>
            </a:r>
            <a:r>
              <a:rPr lang="en-IN" dirty="0" err="1"/>
              <a:t>accuracy_score</a:t>
            </a:r>
            <a:r>
              <a:rPr lang="en-IN" dirty="0"/>
              <a:t>, </a:t>
            </a:r>
            <a:r>
              <a:rPr lang="en-IN" dirty="0" err="1"/>
              <a:t>classification_report</a:t>
            </a:r>
            <a:r>
              <a:rPr lang="en-IN" dirty="0"/>
              <a:t>, </a:t>
            </a:r>
            <a:r>
              <a:rPr lang="en-IN" dirty="0" err="1"/>
              <a:t>confusion_matrix</a:t>
            </a:r>
            <a:endParaRPr lang="en-IN" dirty="0"/>
          </a:p>
          <a:p>
            <a:pPr>
              <a:spcBef>
                <a:spcPts val="0"/>
              </a:spcBef>
            </a:pPr>
            <a:r>
              <a:rPr lang="en-IN" dirty="0"/>
              <a:t>Result = </a:t>
            </a:r>
            <a:r>
              <a:rPr lang="en-IN" dirty="0" err="1"/>
              <a:t>pd.DataFrame</a:t>
            </a:r>
            <a:r>
              <a:rPr lang="en-IN" dirty="0"/>
              <a:t>(columns=['Model','</a:t>
            </a:r>
            <a:r>
              <a:rPr lang="en-IN" dirty="0" err="1"/>
              <a:t>Accuracy_score</a:t>
            </a:r>
            <a:r>
              <a:rPr lang="en-IN" dirty="0"/>
              <a:t>', 'precision_0','precision_1','recall_0','recall_1','Type 1 </a:t>
            </a:r>
            <a:r>
              <a:rPr lang="en-IN" dirty="0" err="1"/>
              <a:t>Error','Type</a:t>
            </a:r>
            <a:r>
              <a:rPr lang="en-IN" dirty="0"/>
              <a:t> 2 Error'])</a:t>
            </a:r>
          </a:p>
          <a:p>
            <a:pPr>
              <a:spcBef>
                <a:spcPts val="0"/>
              </a:spcBef>
            </a:pPr>
            <a:r>
              <a:rPr lang="en-IN" dirty="0"/>
              <a:t>def </a:t>
            </a:r>
            <a:r>
              <a:rPr lang="en-IN" dirty="0" err="1"/>
              <a:t>metrics_evaluation</a:t>
            </a:r>
            <a:r>
              <a:rPr lang="en-IN" dirty="0"/>
              <a:t> (model, </a:t>
            </a:r>
            <a:r>
              <a:rPr lang="en-IN" dirty="0" err="1"/>
              <a:t>model_name</a:t>
            </a:r>
            <a:r>
              <a:rPr lang="en-IN" dirty="0"/>
              <a:t>):</a:t>
            </a:r>
          </a:p>
          <a:p>
            <a:pPr>
              <a:spcBef>
                <a:spcPts val="0"/>
              </a:spcBef>
            </a:pPr>
            <a:r>
              <a:rPr lang="en-IN" dirty="0"/>
              <a:t>    </a:t>
            </a:r>
            <a:r>
              <a:rPr lang="en-IN" dirty="0" err="1"/>
              <a:t>model.fit</a:t>
            </a:r>
            <a:r>
              <a:rPr lang="en-IN" dirty="0"/>
              <a:t>(</a:t>
            </a:r>
            <a:r>
              <a:rPr lang="en-IN" dirty="0" err="1"/>
              <a:t>X_train</a:t>
            </a:r>
            <a:r>
              <a:rPr lang="en-IN" dirty="0"/>
              <a:t>, </a:t>
            </a:r>
            <a:r>
              <a:rPr lang="en-IN" dirty="0" err="1"/>
              <a:t>y_train</a:t>
            </a:r>
            <a:r>
              <a:rPr lang="en-IN" dirty="0"/>
              <a:t>)</a:t>
            </a:r>
          </a:p>
          <a:p>
            <a:pPr>
              <a:spcBef>
                <a:spcPts val="0"/>
              </a:spcBef>
            </a:pPr>
            <a:r>
              <a:rPr lang="en-IN" dirty="0"/>
              <a:t>    </a:t>
            </a:r>
            <a:r>
              <a:rPr lang="en-IN" dirty="0" err="1"/>
              <a:t>y_predict</a:t>
            </a:r>
            <a:r>
              <a:rPr lang="en-IN" dirty="0"/>
              <a:t> = </a:t>
            </a:r>
            <a:r>
              <a:rPr lang="en-IN" dirty="0" err="1"/>
              <a:t>model.predict</a:t>
            </a:r>
            <a:r>
              <a:rPr lang="en-IN" dirty="0"/>
              <a:t>(</a:t>
            </a:r>
            <a:r>
              <a:rPr lang="en-IN" dirty="0" err="1"/>
              <a:t>X_test</a:t>
            </a:r>
            <a:r>
              <a:rPr lang="en-IN" dirty="0"/>
              <a:t>)</a:t>
            </a:r>
          </a:p>
          <a:p>
            <a:pPr>
              <a:spcBef>
                <a:spcPts val="0"/>
              </a:spcBef>
            </a:pPr>
            <a:r>
              <a:rPr lang="en-IN" dirty="0"/>
              <a:t>    </a:t>
            </a:r>
            <a:r>
              <a:rPr lang="en-IN" dirty="0" err="1"/>
              <a:t>Accuracy_score</a:t>
            </a:r>
            <a:r>
              <a:rPr lang="en-IN" dirty="0"/>
              <a:t> = </a:t>
            </a:r>
            <a:r>
              <a:rPr lang="en-IN" dirty="0" err="1"/>
              <a:t>accuracy_score</a:t>
            </a:r>
            <a:r>
              <a:rPr lang="en-IN" dirty="0"/>
              <a:t>(</a:t>
            </a:r>
            <a:r>
              <a:rPr lang="en-IN" dirty="0" err="1"/>
              <a:t>y_test</a:t>
            </a:r>
            <a:r>
              <a:rPr lang="en-IN" dirty="0"/>
              <a:t>, </a:t>
            </a:r>
            <a:r>
              <a:rPr lang="en-IN" dirty="0" err="1"/>
              <a:t>y_predict</a:t>
            </a:r>
            <a:r>
              <a:rPr lang="en-IN" dirty="0"/>
              <a:t>)</a:t>
            </a:r>
          </a:p>
          <a:p>
            <a:pPr>
              <a:spcBef>
                <a:spcPts val="0"/>
              </a:spcBef>
            </a:pPr>
            <a:r>
              <a:rPr lang="en-IN" dirty="0"/>
              <a:t>    print('\n The accuracy score of ' +</a:t>
            </a:r>
            <a:r>
              <a:rPr lang="en-IN" dirty="0" err="1"/>
              <a:t>model_name</a:t>
            </a:r>
            <a:r>
              <a:rPr lang="en-IN" dirty="0"/>
              <a:t>, 'is:', </a:t>
            </a:r>
            <a:r>
              <a:rPr lang="en-IN" dirty="0" err="1"/>
              <a:t>Accuracy_score</a:t>
            </a:r>
            <a:r>
              <a:rPr lang="en-IN" dirty="0"/>
              <a:t>)</a:t>
            </a:r>
          </a:p>
          <a:p>
            <a:pPr>
              <a:spcBef>
                <a:spcPts val="0"/>
              </a:spcBef>
            </a:pPr>
            <a:r>
              <a:rPr lang="en-IN" dirty="0"/>
              <a:t>    </a:t>
            </a:r>
            <a:r>
              <a:rPr lang="en-IN" dirty="0" err="1"/>
              <a:t>C_matrix</a:t>
            </a:r>
            <a:r>
              <a:rPr lang="en-IN" dirty="0"/>
              <a:t> = </a:t>
            </a:r>
            <a:r>
              <a:rPr lang="en-IN" dirty="0" err="1"/>
              <a:t>pd.crosstab</a:t>
            </a:r>
            <a:r>
              <a:rPr lang="en-IN" dirty="0"/>
              <a:t>(</a:t>
            </a:r>
            <a:r>
              <a:rPr lang="en-IN" dirty="0" err="1"/>
              <a:t>y_test</a:t>
            </a:r>
            <a:r>
              <a:rPr lang="en-IN" dirty="0"/>
              <a:t>, </a:t>
            </a:r>
            <a:r>
              <a:rPr lang="en-IN" dirty="0" err="1"/>
              <a:t>y_predict</a:t>
            </a:r>
            <a:r>
              <a:rPr lang="en-IN" dirty="0"/>
              <a:t>)</a:t>
            </a:r>
          </a:p>
          <a:p>
            <a:pPr>
              <a:spcBef>
                <a:spcPts val="0"/>
              </a:spcBef>
            </a:pPr>
            <a:r>
              <a:rPr lang="en-IN" dirty="0"/>
              <a:t>    print('\n The confusion matrix of '+</a:t>
            </a:r>
            <a:r>
              <a:rPr lang="en-IN" dirty="0" err="1"/>
              <a:t>model_name</a:t>
            </a:r>
            <a:r>
              <a:rPr lang="en-IN" dirty="0"/>
              <a:t>, 'is:\n\n', </a:t>
            </a:r>
            <a:r>
              <a:rPr lang="en-IN" dirty="0" err="1"/>
              <a:t>C_matrix</a:t>
            </a:r>
            <a:r>
              <a:rPr lang="en-IN" dirty="0"/>
              <a:t>)</a:t>
            </a:r>
          </a:p>
          <a:p>
            <a:pPr>
              <a:spcBef>
                <a:spcPts val="0"/>
              </a:spcBef>
            </a:pPr>
            <a:r>
              <a:rPr lang="en-IN" dirty="0"/>
              <a:t>    </a:t>
            </a:r>
            <a:r>
              <a:rPr lang="en-IN" dirty="0" err="1"/>
              <a:t>C_report</a:t>
            </a:r>
            <a:r>
              <a:rPr lang="en-IN" dirty="0"/>
              <a:t> = </a:t>
            </a:r>
            <a:r>
              <a:rPr lang="en-IN" dirty="0" err="1"/>
              <a:t>classification_report</a:t>
            </a:r>
            <a:r>
              <a:rPr lang="en-IN" dirty="0"/>
              <a:t>(</a:t>
            </a:r>
            <a:r>
              <a:rPr lang="en-IN" dirty="0" err="1"/>
              <a:t>y_test</a:t>
            </a:r>
            <a:r>
              <a:rPr lang="en-IN" dirty="0"/>
              <a:t>, </a:t>
            </a:r>
            <a:r>
              <a:rPr lang="en-IN" dirty="0" err="1"/>
              <a:t>y_predict</a:t>
            </a:r>
            <a:r>
              <a:rPr lang="en-IN" dirty="0"/>
              <a:t>)</a:t>
            </a:r>
          </a:p>
          <a:p>
            <a:pPr>
              <a:spcBef>
                <a:spcPts val="0"/>
              </a:spcBef>
            </a:pPr>
            <a:r>
              <a:rPr lang="en-IN" dirty="0"/>
              <a:t>    print('\</a:t>
            </a:r>
            <a:r>
              <a:rPr lang="en-IN" dirty="0" err="1"/>
              <a:t>nThe</a:t>
            </a:r>
            <a:r>
              <a:rPr lang="en-IN" dirty="0"/>
              <a:t> classification report of '+</a:t>
            </a:r>
            <a:r>
              <a:rPr lang="en-IN" dirty="0" err="1"/>
              <a:t>model_name</a:t>
            </a:r>
            <a:r>
              <a:rPr lang="en-IN" dirty="0"/>
              <a:t>, 'is:\n\n', </a:t>
            </a:r>
            <a:r>
              <a:rPr lang="en-IN" dirty="0" err="1"/>
              <a:t>C_report</a:t>
            </a:r>
            <a:r>
              <a:rPr lang="en-IN" dirty="0"/>
              <a:t>)</a:t>
            </a:r>
          </a:p>
          <a:p>
            <a:pPr>
              <a:spcBef>
                <a:spcPts val="0"/>
              </a:spcBef>
            </a:pPr>
            <a:r>
              <a:rPr lang="en-IN" dirty="0"/>
              <a:t>    precision_1 = </a:t>
            </a:r>
            <a:r>
              <a:rPr lang="en-IN" dirty="0" err="1"/>
              <a:t>C_matrix</a:t>
            </a:r>
            <a:r>
              <a:rPr lang="en-IN" dirty="0"/>
              <a:t>[1][1]/(</a:t>
            </a:r>
            <a:r>
              <a:rPr lang="en-IN" dirty="0" err="1"/>
              <a:t>C_matrix</a:t>
            </a:r>
            <a:r>
              <a:rPr lang="en-IN" dirty="0"/>
              <a:t>[1][0]+</a:t>
            </a:r>
            <a:r>
              <a:rPr lang="en-IN" dirty="0" err="1"/>
              <a:t>C_matrix</a:t>
            </a:r>
            <a:r>
              <a:rPr lang="en-IN" dirty="0"/>
              <a:t>[1][1])</a:t>
            </a:r>
          </a:p>
          <a:p>
            <a:pPr>
              <a:spcBef>
                <a:spcPts val="0"/>
              </a:spcBef>
            </a:pPr>
            <a:r>
              <a:rPr lang="en-IN" dirty="0"/>
              <a:t>    precision_0 = </a:t>
            </a:r>
            <a:r>
              <a:rPr lang="en-IN" dirty="0" err="1"/>
              <a:t>C_matrix</a:t>
            </a:r>
            <a:r>
              <a:rPr lang="en-IN" dirty="0"/>
              <a:t>[0][0]/(</a:t>
            </a:r>
            <a:r>
              <a:rPr lang="en-IN" dirty="0" err="1"/>
              <a:t>C_matrix</a:t>
            </a:r>
            <a:r>
              <a:rPr lang="en-IN" dirty="0"/>
              <a:t>[0][0]+</a:t>
            </a:r>
            <a:r>
              <a:rPr lang="en-IN" dirty="0" err="1"/>
              <a:t>C_matrix</a:t>
            </a:r>
            <a:r>
              <a:rPr lang="en-IN" dirty="0"/>
              <a:t>[0][1])</a:t>
            </a:r>
          </a:p>
          <a:p>
            <a:pPr>
              <a:spcBef>
                <a:spcPts val="0"/>
              </a:spcBef>
            </a:pPr>
            <a:r>
              <a:rPr lang="en-IN" dirty="0"/>
              <a:t>    recall_0 = </a:t>
            </a:r>
            <a:r>
              <a:rPr lang="en-IN" dirty="0" err="1"/>
              <a:t>C_matrix</a:t>
            </a:r>
            <a:r>
              <a:rPr lang="en-IN" dirty="0"/>
              <a:t>[0][0]/(</a:t>
            </a:r>
            <a:r>
              <a:rPr lang="en-IN" dirty="0" err="1"/>
              <a:t>C_matrix</a:t>
            </a:r>
            <a:r>
              <a:rPr lang="en-IN" dirty="0"/>
              <a:t>[0][0]+</a:t>
            </a:r>
            <a:r>
              <a:rPr lang="en-IN" dirty="0" err="1"/>
              <a:t>C_matrix</a:t>
            </a:r>
            <a:r>
              <a:rPr lang="en-IN" dirty="0"/>
              <a:t>[1][0])</a:t>
            </a:r>
          </a:p>
          <a:p>
            <a:pPr>
              <a:spcBef>
                <a:spcPts val="0"/>
              </a:spcBef>
            </a:pPr>
            <a:r>
              <a:rPr lang="en-IN" dirty="0"/>
              <a:t>    recall_1 = </a:t>
            </a:r>
            <a:r>
              <a:rPr lang="en-IN" dirty="0" err="1"/>
              <a:t>C_matrix</a:t>
            </a:r>
            <a:r>
              <a:rPr lang="en-IN" dirty="0"/>
              <a:t>[1][1]/(</a:t>
            </a:r>
            <a:r>
              <a:rPr lang="en-IN" dirty="0" err="1"/>
              <a:t>C_matrix</a:t>
            </a:r>
            <a:r>
              <a:rPr lang="en-IN" dirty="0"/>
              <a:t>[0][1]+</a:t>
            </a:r>
            <a:r>
              <a:rPr lang="en-IN" dirty="0" err="1"/>
              <a:t>C_matrix</a:t>
            </a:r>
            <a:r>
              <a:rPr lang="en-IN" dirty="0"/>
              <a:t>[1][1])</a:t>
            </a:r>
          </a:p>
          <a:p>
            <a:pPr>
              <a:spcBef>
                <a:spcPts val="0"/>
              </a:spcBef>
            </a:pPr>
            <a:r>
              <a:rPr lang="en-IN" dirty="0"/>
              <a:t>    print('\n The precision of 1 is:',precision_1)</a:t>
            </a:r>
          </a:p>
          <a:p>
            <a:pPr>
              <a:spcBef>
                <a:spcPts val="0"/>
              </a:spcBef>
            </a:pPr>
            <a:r>
              <a:rPr lang="en-IN" dirty="0"/>
              <a:t>    print('\n The precision of 0 is:',precision_0)</a:t>
            </a:r>
          </a:p>
          <a:p>
            <a:pPr>
              <a:spcBef>
                <a:spcPts val="0"/>
              </a:spcBef>
            </a:pPr>
            <a:r>
              <a:rPr lang="en-IN" dirty="0"/>
              <a:t>    print('\n The recall of 1 is:',recall_1)</a:t>
            </a:r>
          </a:p>
          <a:p>
            <a:pPr>
              <a:spcBef>
                <a:spcPts val="0"/>
              </a:spcBef>
            </a:pPr>
            <a:r>
              <a:rPr lang="en-IN" dirty="0"/>
              <a:t>    print('\n The recall of 0 is:',recall_0)</a:t>
            </a:r>
          </a:p>
          <a:p>
            <a:pPr>
              <a:spcBef>
                <a:spcPts val="0"/>
              </a:spcBef>
            </a:pPr>
            <a:r>
              <a:rPr lang="en-IN" dirty="0"/>
              <a:t>    </a:t>
            </a:r>
            <a:r>
              <a:rPr lang="en-IN" dirty="0" err="1"/>
              <a:t>fp</a:t>
            </a:r>
            <a:r>
              <a:rPr lang="en-IN" dirty="0"/>
              <a:t> = </a:t>
            </a:r>
            <a:r>
              <a:rPr lang="en-IN" dirty="0" err="1"/>
              <a:t>C_matrix</a:t>
            </a:r>
            <a:r>
              <a:rPr lang="en-IN" dirty="0"/>
              <a:t>[1][0]</a:t>
            </a:r>
          </a:p>
          <a:p>
            <a:pPr>
              <a:spcBef>
                <a:spcPts val="0"/>
              </a:spcBef>
            </a:pPr>
            <a:r>
              <a:rPr lang="en-IN" dirty="0"/>
              <a:t>    </a:t>
            </a:r>
            <a:r>
              <a:rPr lang="en-IN" dirty="0" err="1"/>
              <a:t>fn</a:t>
            </a:r>
            <a:r>
              <a:rPr lang="en-IN" dirty="0"/>
              <a:t> = </a:t>
            </a:r>
            <a:r>
              <a:rPr lang="en-IN" dirty="0" err="1"/>
              <a:t>C_matrix</a:t>
            </a:r>
            <a:r>
              <a:rPr lang="en-IN" dirty="0"/>
              <a:t>[0][1]</a:t>
            </a:r>
          </a:p>
          <a:p>
            <a:pPr>
              <a:spcBef>
                <a:spcPts val="0"/>
              </a:spcBef>
            </a:pPr>
            <a:r>
              <a:rPr lang="en-IN" dirty="0"/>
              <a:t>    print('\n The False Positives i.e. type 1 error is:', </a:t>
            </a:r>
            <a:r>
              <a:rPr lang="en-IN" dirty="0" err="1"/>
              <a:t>fp</a:t>
            </a:r>
            <a:r>
              <a:rPr lang="en-IN" dirty="0"/>
              <a:t>)</a:t>
            </a:r>
          </a:p>
          <a:p>
            <a:pPr>
              <a:spcBef>
                <a:spcPts val="0"/>
              </a:spcBef>
            </a:pPr>
            <a:r>
              <a:rPr lang="en-IN" dirty="0"/>
              <a:t>    print('\n The False Negatives i.e. type 2 error is:', </a:t>
            </a:r>
            <a:r>
              <a:rPr lang="en-IN" dirty="0" err="1"/>
              <a:t>fn</a:t>
            </a:r>
            <a:r>
              <a:rPr lang="en-IN" dirty="0"/>
              <a:t>)</a:t>
            </a:r>
          </a:p>
          <a:p>
            <a:pPr>
              <a:spcBef>
                <a:spcPts val="0"/>
              </a:spcBef>
            </a:pPr>
            <a:r>
              <a:rPr lang="en-IN" dirty="0"/>
              <a:t>    return(</a:t>
            </a:r>
            <a:r>
              <a:rPr lang="en-IN" dirty="0" err="1"/>
              <a:t>model_name</a:t>
            </a:r>
            <a:r>
              <a:rPr lang="en-IN" dirty="0"/>
              <a:t>, </a:t>
            </a:r>
            <a:r>
              <a:rPr lang="en-IN" dirty="0" err="1"/>
              <a:t>Accuracy_score</a:t>
            </a:r>
            <a:r>
              <a:rPr lang="en-IN" dirty="0"/>
              <a:t>, precision_0,precision_1,recall_0,recall_1,fp,fn)</a:t>
            </a:r>
          </a:p>
        </p:txBody>
      </p:sp>
    </p:spTree>
    <p:extLst>
      <p:ext uri="{BB962C8B-B14F-4D97-AF65-F5344CB8AC3E}">
        <p14:creationId xmlns:p14="http://schemas.microsoft.com/office/powerpoint/2010/main" val="30846850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8C16-8341-4527-90D6-7C3A14FA451E}"/>
              </a:ext>
            </a:extLst>
          </p:cNvPr>
          <p:cNvSpPr>
            <a:spLocks noGrp="1"/>
          </p:cNvSpPr>
          <p:nvPr>
            <p:ph type="title"/>
          </p:nvPr>
        </p:nvSpPr>
        <p:spPr/>
        <p:txBody>
          <a:bodyPr/>
          <a:lstStyle/>
          <a:p>
            <a:r>
              <a:rPr lang="en-IN" dirty="0"/>
              <a:t>Minimal coding required for modelling an Algorithm</a:t>
            </a:r>
          </a:p>
        </p:txBody>
      </p:sp>
      <p:sp>
        <p:nvSpPr>
          <p:cNvPr id="3" name="Content Placeholder 2">
            <a:extLst>
              <a:ext uri="{FF2B5EF4-FFF2-40B4-BE49-F238E27FC236}">
                <a16:creationId xmlns:a16="http://schemas.microsoft.com/office/drawing/2014/main" id="{8A717DD6-7FE1-4E65-BA6A-B337C7212660}"/>
              </a:ext>
            </a:extLst>
          </p:cNvPr>
          <p:cNvSpPr>
            <a:spLocks noGrp="1"/>
          </p:cNvSpPr>
          <p:nvPr>
            <p:ph idx="1"/>
          </p:nvPr>
        </p:nvSpPr>
        <p:spPr>
          <a:xfrm>
            <a:off x="1041008" y="2504049"/>
            <a:ext cx="10312791" cy="3672914"/>
          </a:xfrm>
        </p:spPr>
        <p:txBody>
          <a:bodyPr/>
          <a:lstStyle/>
          <a:p>
            <a:r>
              <a:rPr lang="en-IN" dirty="0"/>
              <a:t>from </a:t>
            </a:r>
            <a:r>
              <a:rPr lang="en-IN" dirty="0" err="1"/>
              <a:t>sklearn.linear_model</a:t>
            </a:r>
            <a:r>
              <a:rPr lang="en-IN" dirty="0"/>
              <a:t> import </a:t>
            </a:r>
            <a:r>
              <a:rPr lang="en-IN" dirty="0" err="1"/>
              <a:t>LogisticRegression</a:t>
            </a:r>
            <a:endParaRPr lang="en-IN" dirty="0"/>
          </a:p>
          <a:p>
            <a:r>
              <a:rPr lang="en-IN" dirty="0"/>
              <a:t>model3 = </a:t>
            </a:r>
            <a:r>
              <a:rPr lang="en-IN" dirty="0" err="1"/>
              <a:t>LogisticRegression</a:t>
            </a:r>
            <a:r>
              <a:rPr lang="en-IN" dirty="0"/>
              <a:t>(</a:t>
            </a:r>
            <a:r>
              <a:rPr lang="en-IN" dirty="0" err="1"/>
              <a:t>max_iter</a:t>
            </a:r>
            <a:r>
              <a:rPr lang="en-IN" dirty="0"/>
              <a:t>=5000)</a:t>
            </a:r>
          </a:p>
          <a:p>
            <a:r>
              <a:rPr lang="en-IN" dirty="0"/>
              <a:t>Result3 = </a:t>
            </a:r>
            <a:r>
              <a:rPr lang="en-IN" dirty="0" err="1"/>
              <a:t>pd.Series</a:t>
            </a:r>
            <a:r>
              <a:rPr lang="en-IN" dirty="0"/>
              <a:t>(</a:t>
            </a:r>
            <a:r>
              <a:rPr lang="en-IN" dirty="0" err="1"/>
              <a:t>metrics_evaluation</a:t>
            </a:r>
            <a:r>
              <a:rPr lang="en-IN" dirty="0"/>
              <a:t>(model2, 'Logistic Regression with 5000 iteration'), index=</a:t>
            </a:r>
            <a:r>
              <a:rPr lang="en-IN" dirty="0" err="1"/>
              <a:t>Result.columns</a:t>
            </a:r>
            <a:r>
              <a:rPr lang="en-IN" dirty="0"/>
              <a:t>)</a:t>
            </a:r>
          </a:p>
          <a:p>
            <a:r>
              <a:rPr lang="en-IN" dirty="0"/>
              <a:t>Result = </a:t>
            </a:r>
            <a:r>
              <a:rPr lang="en-IN" dirty="0" err="1"/>
              <a:t>Result.append</a:t>
            </a:r>
            <a:r>
              <a:rPr lang="en-IN" dirty="0"/>
              <a:t>(Result3,ignore_index=True)</a:t>
            </a:r>
          </a:p>
          <a:p>
            <a:r>
              <a:rPr lang="en-IN" dirty="0"/>
              <a:t>Result</a:t>
            </a:r>
          </a:p>
        </p:txBody>
      </p:sp>
    </p:spTree>
    <p:extLst>
      <p:ext uri="{BB962C8B-B14F-4D97-AF65-F5344CB8AC3E}">
        <p14:creationId xmlns:p14="http://schemas.microsoft.com/office/powerpoint/2010/main" val="24642947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560E-5831-401B-8865-D9BCA462311D}"/>
              </a:ext>
            </a:extLst>
          </p:cNvPr>
          <p:cNvSpPr>
            <a:spLocks noGrp="1"/>
          </p:cNvSpPr>
          <p:nvPr>
            <p:ph type="title"/>
          </p:nvPr>
        </p:nvSpPr>
        <p:spPr>
          <a:xfrm>
            <a:off x="838200" y="365125"/>
            <a:ext cx="10515600" cy="732155"/>
          </a:xfrm>
        </p:spPr>
        <p:txBody>
          <a:bodyPr/>
          <a:lstStyle/>
          <a:p>
            <a:r>
              <a:rPr lang="en-IN" sz="3200" dirty="0"/>
              <a:t>Sample</a:t>
            </a:r>
            <a:r>
              <a:rPr lang="en-IN" dirty="0"/>
              <a:t> </a:t>
            </a:r>
            <a:r>
              <a:rPr lang="en-IN" sz="3200" dirty="0"/>
              <a:t>Output</a:t>
            </a:r>
            <a:r>
              <a:rPr lang="en-IN" dirty="0"/>
              <a:t> </a:t>
            </a:r>
          </a:p>
        </p:txBody>
      </p:sp>
      <p:pic>
        <p:nvPicPr>
          <p:cNvPr id="7" name="Content Placeholder 6">
            <a:extLst>
              <a:ext uri="{FF2B5EF4-FFF2-40B4-BE49-F238E27FC236}">
                <a16:creationId xmlns:a16="http://schemas.microsoft.com/office/drawing/2014/main" id="{5790471F-E40D-4212-8AFA-CCED8A5AB796}"/>
              </a:ext>
            </a:extLst>
          </p:cNvPr>
          <p:cNvPicPr>
            <a:picLocks noGrp="1" noChangeAspect="1"/>
          </p:cNvPicPr>
          <p:nvPr>
            <p:ph idx="1"/>
          </p:nvPr>
        </p:nvPicPr>
        <p:blipFill rotWithShape="1">
          <a:blip r:embed="rId2"/>
          <a:srcRect l="19436" t="21210" r="20970" b="10696"/>
          <a:stretch/>
        </p:blipFill>
        <p:spPr>
          <a:xfrm>
            <a:off x="1237957" y="1209822"/>
            <a:ext cx="9144000" cy="5343150"/>
          </a:xfrm>
        </p:spPr>
      </p:pic>
    </p:spTree>
    <p:extLst>
      <p:ext uri="{BB962C8B-B14F-4D97-AF65-F5344CB8AC3E}">
        <p14:creationId xmlns:p14="http://schemas.microsoft.com/office/powerpoint/2010/main" val="37675375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06B4-3976-4F4A-AEA8-E24C122E7B01}"/>
              </a:ext>
            </a:extLst>
          </p:cNvPr>
          <p:cNvSpPr>
            <a:spLocks noGrp="1"/>
          </p:cNvSpPr>
          <p:nvPr>
            <p:ph type="title"/>
          </p:nvPr>
        </p:nvSpPr>
        <p:spPr/>
        <p:txBody>
          <a:bodyPr/>
          <a:lstStyle/>
          <a:p>
            <a:r>
              <a:rPr lang="en-IN" dirty="0" err="1"/>
              <a:t>Hypertuning</a:t>
            </a:r>
            <a:r>
              <a:rPr lang="en-IN" dirty="0"/>
              <a:t> with </a:t>
            </a:r>
            <a:r>
              <a:rPr lang="en-IN" dirty="0" err="1"/>
              <a:t>GridSearchCV</a:t>
            </a:r>
            <a:endParaRPr lang="en-IN" dirty="0"/>
          </a:p>
        </p:txBody>
      </p:sp>
      <p:sp>
        <p:nvSpPr>
          <p:cNvPr id="3" name="Content Placeholder 2">
            <a:extLst>
              <a:ext uri="{FF2B5EF4-FFF2-40B4-BE49-F238E27FC236}">
                <a16:creationId xmlns:a16="http://schemas.microsoft.com/office/drawing/2014/main" id="{9C1FFF7B-AD5C-4C81-B9DE-D2917127E8D4}"/>
              </a:ext>
            </a:extLst>
          </p:cNvPr>
          <p:cNvSpPr>
            <a:spLocks noGrp="1"/>
          </p:cNvSpPr>
          <p:nvPr>
            <p:ph idx="1"/>
          </p:nvPr>
        </p:nvSpPr>
        <p:spPr/>
        <p:txBody>
          <a:bodyPr>
            <a:normAutofit fontScale="92500" lnSpcReduction="20000"/>
          </a:bodyPr>
          <a:lstStyle/>
          <a:p>
            <a:r>
              <a:rPr lang="en-IN" dirty="0"/>
              <a:t>from </a:t>
            </a:r>
            <a:r>
              <a:rPr lang="en-IN" dirty="0" err="1"/>
              <a:t>sklearn.model_selection</a:t>
            </a:r>
            <a:r>
              <a:rPr lang="en-IN" dirty="0"/>
              <a:t> import </a:t>
            </a:r>
            <a:r>
              <a:rPr lang="en-IN" dirty="0" err="1"/>
              <a:t>GridSearchCV</a:t>
            </a:r>
            <a:endParaRPr lang="en-IN" dirty="0"/>
          </a:p>
          <a:p>
            <a:r>
              <a:rPr lang="en-IN" dirty="0"/>
              <a:t>parameters = {</a:t>
            </a:r>
          </a:p>
          <a:p>
            <a:r>
              <a:rPr lang="en-IN" dirty="0"/>
              <a:t>    'kernel' : ['</a:t>
            </a:r>
            <a:r>
              <a:rPr lang="en-IN" dirty="0" err="1"/>
              <a:t>rbf</a:t>
            </a:r>
            <a:r>
              <a:rPr lang="en-IN" dirty="0"/>
              <a:t>', 'linear'],</a:t>
            </a:r>
          </a:p>
          <a:p>
            <a:r>
              <a:rPr lang="en-IN" dirty="0"/>
              <a:t>    'C' : [1,10,20,50,100],</a:t>
            </a:r>
          </a:p>
          <a:p>
            <a:r>
              <a:rPr lang="en-IN" dirty="0"/>
              <a:t>    'gamma' : [0.01, 0.1, 0.5, 0.75, 1]</a:t>
            </a:r>
          </a:p>
          <a:p>
            <a:r>
              <a:rPr lang="en-IN" dirty="0"/>
              <a:t>}</a:t>
            </a:r>
          </a:p>
          <a:p>
            <a:r>
              <a:rPr lang="en-IN" dirty="0" err="1"/>
              <a:t>grid_model</a:t>
            </a:r>
            <a:r>
              <a:rPr lang="en-IN" dirty="0"/>
              <a:t> = </a:t>
            </a:r>
            <a:r>
              <a:rPr lang="en-IN" dirty="0" err="1"/>
              <a:t>GridSearchCV</a:t>
            </a:r>
            <a:r>
              <a:rPr lang="en-IN" dirty="0"/>
              <a:t>(SVC(), parameters, verbose=2)</a:t>
            </a:r>
          </a:p>
          <a:p>
            <a:r>
              <a:rPr lang="en-IN" dirty="0" err="1"/>
              <a:t>grid_model.fit</a:t>
            </a:r>
            <a:r>
              <a:rPr lang="en-IN" dirty="0"/>
              <a:t>(</a:t>
            </a:r>
            <a:r>
              <a:rPr lang="en-IN" dirty="0" err="1"/>
              <a:t>X_train</a:t>
            </a:r>
            <a:r>
              <a:rPr lang="en-IN" dirty="0"/>
              <a:t>, </a:t>
            </a:r>
            <a:r>
              <a:rPr lang="en-IN" dirty="0" err="1"/>
              <a:t>y_train</a:t>
            </a:r>
            <a:r>
              <a:rPr lang="en-IN" dirty="0"/>
              <a:t>)</a:t>
            </a:r>
          </a:p>
        </p:txBody>
      </p:sp>
    </p:spTree>
    <p:extLst>
      <p:ext uri="{BB962C8B-B14F-4D97-AF65-F5344CB8AC3E}">
        <p14:creationId xmlns:p14="http://schemas.microsoft.com/office/powerpoint/2010/main" val="4683800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C147-BB78-4972-AACC-B2CBEDB09FE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454E1D5-1FAD-4DA7-8926-28C509380C49}"/>
              </a:ext>
            </a:extLst>
          </p:cNvPr>
          <p:cNvSpPr>
            <a:spLocks noGrp="1"/>
          </p:cNvSpPr>
          <p:nvPr>
            <p:ph idx="1"/>
          </p:nvPr>
        </p:nvSpPr>
        <p:spPr/>
        <p:txBody>
          <a:bodyPr/>
          <a:lstStyle/>
          <a:p>
            <a:r>
              <a:rPr lang="en-GB" b="0" i="0" dirty="0">
                <a:solidFill>
                  <a:srgbClr val="222222"/>
                </a:solidFill>
                <a:effectLst/>
                <a:latin typeface="-apple-system"/>
              </a:rPr>
              <a:t>Cardiovascular disease (CVD) is a series of diseases involving the circulatory system, including angina pectoris, myocardial infarction, coronary heart disease, heart failure, arrhythmia and else, which is generally related to atherosclerosis. CVD is the leading cause of death worldwide and a major public health concern.</a:t>
            </a:r>
          </a:p>
          <a:p>
            <a:r>
              <a:rPr lang="en-GB" b="0" i="0" dirty="0">
                <a:solidFill>
                  <a:srgbClr val="222222"/>
                </a:solidFill>
                <a:effectLst/>
                <a:latin typeface="-apple-system"/>
              </a:rPr>
              <a:t>An estimated 17.9 million people died from CVDs in 2019, representing 32% of all global deaths.</a:t>
            </a:r>
          </a:p>
          <a:p>
            <a:r>
              <a:rPr lang="en-GB" b="0" i="0" dirty="0">
                <a:solidFill>
                  <a:srgbClr val="222222"/>
                </a:solidFill>
                <a:effectLst/>
                <a:latin typeface="-apple-system"/>
              </a:rPr>
              <a:t>CVD prediction is one of the most effective measures for CVD control.</a:t>
            </a:r>
            <a:endParaRPr lang="en-IN" dirty="0"/>
          </a:p>
        </p:txBody>
      </p:sp>
    </p:spTree>
    <p:extLst>
      <p:ext uri="{BB962C8B-B14F-4D97-AF65-F5344CB8AC3E}">
        <p14:creationId xmlns:p14="http://schemas.microsoft.com/office/powerpoint/2010/main" val="28771900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0494-F00E-4E16-967A-DE9B8173F7E0}"/>
              </a:ext>
            </a:extLst>
          </p:cNvPr>
          <p:cNvSpPr>
            <a:spLocks noGrp="1"/>
          </p:cNvSpPr>
          <p:nvPr>
            <p:ph type="title"/>
          </p:nvPr>
        </p:nvSpPr>
        <p:spPr>
          <a:xfrm>
            <a:off x="838200" y="393260"/>
            <a:ext cx="10515600" cy="1325563"/>
          </a:xfrm>
        </p:spPr>
        <p:txBody>
          <a:bodyPr/>
          <a:lstStyle/>
          <a:p>
            <a:r>
              <a:rPr lang="en-IN" dirty="0"/>
              <a:t>Final Output</a:t>
            </a:r>
          </a:p>
        </p:txBody>
      </p:sp>
      <p:pic>
        <p:nvPicPr>
          <p:cNvPr id="12" name="Content Placeholder 11">
            <a:extLst>
              <a:ext uri="{FF2B5EF4-FFF2-40B4-BE49-F238E27FC236}">
                <a16:creationId xmlns:a16="http://schemas.microsoft.com/office/drawing/2014/main" id="{6B6CD09A-772F-4980-A660-1677576C6618}"/>
              </a:ext>
            </a:extLst>
          </p:cNvPr>
          <p:cNvPicPr>
            <a:picLocks noGrp="1" noChangeAspect="1"/>
          </p:cNvPicPr>
          <p:nvPr>
            <p:ph idx="1"/>
          </p:nvPr>
        </p:nvPicPr>
        <p:blipFill rotWithShape="1">
          <a:blip r:embed="rId2"/>
          <a:srcRect l="19620" t="38207" r="19622" b="26314"/>
          <a:stretch/>
        </p:blipFill>
        <p:spPr>
          <a:xfrm>
            <a:off x="1146597" y="1913206"/>
            <a:ext cx="10969566" cy="4164037"/>
          </a:xfrm>
        </p:spPr>
      </p:pic>
    </p:spTree>
    <p:extLst>
      <p:ext uri="{BB962C8B-B14F-4D97-AF65-F5344CB8AC3E}">
        <p14:creationId xmlns:p14="http://schemas.microsoft.com/office/powerpoint/2010/main" val="8393388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51DD-DE7B-4AAF-ABA2-BD267D1F419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14641A3-A8AD-4611-81DA-387DAD050210}"/>
              </a:ext>
            </a:extLst>
          </p:cNvPr>
          <p:cNvSpPr>
            <a:spLocks noGrp="1"/>
          </p:cNvSpPr>
          <p:nvPr>
            <p:ph idx="1"/>
          </p:nvPr>
        </p:nvSpPr>
        <p:spPr/>
        <p:txBody>
          <a:bodyPr/>
          <a:lstStyle/>
          <a:p>
            <a:r>
              <a:rPr lang="en-IN" dirty="0"/>
              <a:t>The maximum accuracy score achieved is 93% with SVC using parameters obtained by hyper tuning.</a:t>
            </a:r>
          </a:p>
          <a:p>
            <a:r>
              <a:rPr lang="en-IN" dirty="0"/>
              <a:t>Others Algorithms have accuracy score between 87-90%</a:t>
            </a:r>
          </a:p>
          <a:p>
            <a:r>
              <a:rPr lang="en-IN" dirty="0"/>
              <a:t>Type 1 and Type 2 errors are also least in SVC.</a:t>
            </a:r>
          </a:p>
          <a:p>
            <a:r>
              <a:rPr lang="en-IN" dirty="0"/>
              <a:t>Decision Trees with the depth of 2 is Type 2 error free but at the cost of 15 Type 1 error which is maximum.</a:t>
            </a:r>
          </a:p>
          <a:p>
            <a:endParaRPr lang="en-IN" dirty="0"/>
          </a:p>
        </p:txBody>
      </p:sp>
    </p:spTree>
    <p:extLst>
      <p:ext uri="{BB962C8B-B14F-4D97-AF65-F5344CB8AC3E}">
        <p14:creationId xmlns:p14="http://schemas.microsoft.com/office/powerpoint/2010/main" val="12301867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E680C-1FCD-41E2-A190-C6BD9D71BEEA}"/>
              </a:ext>
            </a:extLst>
          </p:cNvPr>
          <p:cNvSpPr>
            <a:spLocks noGrp="1"/>
          </p:cNvSpPr>
          <p:nvPr>
            <p:ph type="title"/>
          </p:nvPr>
        </p:nvSpPr>
        <p:spPr/>
        <p:txBody>
          <a:bodyPr/>
          <a:lstStyle/>
          <a:p>
            <a:r>
              <a:rPr lang="en-IN" dirty="0"/>
              <a:t>Further…</a:t>
            </a:r>
          </a:p>
        </p:txBody>
      </p:sp>
      <p:sp>
        <p:nvSpPr>
          <p:cNvPr id="3" name="Content Placeholder 2">
            <a:extLst>
              <a:ext uri="{FF2B5EF4-FFF2-40B4-BE49-F238E27FC236}">
                <a16:creationId xmlns:a16="http://schemas.microsoft.com/office/drawing/2014/main" id="{9B32423C-4F3B-4322-9C4E-433608713DFE}"/>
              </a:ext>
            </a:extLst>
          </p:cNvPr>
          <p:cNvSpPr>
            <a:spLocks noGrp="1"/>
          </p:cNvSpPr>
          <p:nvPr>
            <p:ph idx="1"/>
          </p:nvPr>
        </p:nvSpPr>
        <p:spPr/>
        <p:txBody>
          <a:bodyPr/>
          <a:lstStyle/>
          <a:p>
            <a:r>
              <a:rPr lang="en-IN" dirty="0"/>
              <a:t>AUC Score and ROC Curve can be plotted to further optimize the models.</a:t>
            </a:r>
          </a:p>
          <a:p>
            <a:r>
              <a:rPr lang="en-IN" dirty="0"/>
              <a:t>Hyper tuning can be done on other models too to further optimize the models.</a:t>
            </a:r>
          </a:p>
          <a:p>
            <a:r>
              <a:rPr lang="en-IN" dirty="0"/>
              <a:t>We can try Decision Trees model feeding unscaled data to see if the score is improved.</a:t>
            </a:r>
          </a:p>
          <a:p>
            <a:r>
              <a:rPr lang="en-IN" dirty="0"/>
              <a:t>Ordinal Encoding techniques can be used to encode ordinal categorical data to see if the score is improved.</a:t>
            </a:r>
          </a:p>
          <a:p>
            <a:r>
              <a:rPr lang="en-IN" dirty="0"/>
              <a:t>We can also try to collect more data as the data is not enough.</a:t>
            </a:r>
          </a:p>
        </p:txBody>
      </p:sp>
    </p:spTree>
    <p:extLst>
      <p:ext uri="{BB962C8B-B14F-4D97-AF65-F5344CB8AC3E}">
        <p14:creationId xmlns:p14="http://schemas.microsoft.com/office/powerpoint/2010/main" val="25327366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413A-083C-4E82-B1E9-7C753F9985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9F800B-0BEB-4B2C-A104-BD5B1EC9B722}"/>
              </a:ext>
            </a:extLst>
          </p:cNvPr>
          <p:cNvSpPr>
            <a:spLocks noGrp="1"/>
          </p:cNvSpPr>
          <p:nvPr>
            <p:ph idx="1"/>
          </p:nvPr>
        </p:nvSpPr>
        <p:spPr/>
        <p:txBody>
          <a:bodyPr>
            <a:normAutofit lnSpcReduction="10000"/>
          </a:bodyPr>
          <a:lstStyle/>
          <a:p>
            <a:endParaRPr lang="en-IN" sz="9600" dirty="0"/>
          </a:p>
          <a:p>
            <a:pPr marL="0" indent="0">
              <a:buNone/>
            </a:pPr>
            <a:r>
              <a:rPr lang="en-IN" sz="9600" dirty="0"/>
              <a:t>		Thank you</a:t>
            </a:r>
          </a:p>
        </p:txBody>
      </p:sp>
    </p:spTree>
    <p:extLst>
      <p:ext uri="{BB962C8B-B14F-4D97-AF65-F5344CB8AC3E}">
        <p14:creationId xmlns:p14="http://schemas.microsoft.com/office/powerpoint/2010/main" val="40524203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352D-137E-412C-BE8B-B17148ACB86C}"/>
              </a:ext>
            </a:extLst>
          </p:cNvPr>
          <p:cNvSpPr>
            <a:spLocks noGrp="1"/>
          </p:cNvSpPr>
          <p:nvPr>
            <p:ph type="title"/>
          </p:nvPr>
        </p:nvSpPr>
        <p:spPr/>
        <p:txBody>
          <a:bodyPr/>
          <a:lstStyle/>
          <a:p>
            <a:r>
              <a:rPr lang="en-IN" dirty="0"/>
              <a:t>CVD as a dominant cause of death globally</a:t>
            </a:r>
          </a:p>
        </p:txBody>
      </p:sp>
      <p:sp>
        <p:nvSpPr>
          <p:cNvPr id="4" name="Content Placeholder 3">
            <a:extLst>
              <a:ext uri="{FF2B5EF4-FFF2-40B4-BE49-F238E27FC236}">
                <a16:creationId xmlns:a16="http://schemas.microsoft.com/office/drawing/2014/main" id="{444A0FE1-A834-4A60-8439-FCCF969A048D}"/>
              </a:ext>
            </a:extLst>
          </p:cNvPr>
          <p:cNvSpPr>
            <a:spLocks noGrp="1"/>
          </p:cNvSpPr>
          <p:nvPr>
            <p:ph idx="1"/>
          </p:nvPr>
        </p:nvSpPr>
        <p:spPr/>
        <p:txBody>
          <a:bodyPr>
            <a:normAutofit fontScale="6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pPr lvl="8"/>
            <a:endParaRPr lang="en-IN" dirty="0"/>
          </a:p>
          <a:p>
            <a:pPr marL="3657600" lvl="8" indent="0">
              <a:buNone/>
            </a:pPr>
            <a:endParaRPr lang="en-IN" dirty="0"/>
          </a:p>
          <a:p>
            <a:pPr marL="3657600" lvl="8" indent="0">
              <a:buNone/>
            </a:pPr>
            <a:endParaRPr lang="en-IN" dirty="0"/>
          </a:p>
          <a:p>
            <a:pPr marL="3657600" lvl="8" indent="0">
              <a:buNone/>
            </a:pPr>
            <a:endParaRPr lang="en-IN" dirty="0"/>
          </a:p>
          <a:p>
            <a:pPr marL="3657600" lvl="8" indent="0">
              <a:buNone/>
            </a:pPr>
            <a:r>
              <a:rPr lang="en-IN" dirty="0"/>
              <a:t>	</a:t>
            </a:r>
          </a:p>
          <a:p>
            <a:pPr marL="3657600" lvl="8" indent="0">
              <a:buNone/>
            </a:pPr>
            <a:r>
              <a:rPr lang="en-IN" dirty="0"/>
              <a:t>				Source: Ulster University</a:t>
            </a:r>
          </a:p>
        </p:txBody>
      </p:sp>
      <p:pic>
        <p:nvPicPr>
          <p:cNvPr id="6" name="Picture 2" descr="CVD Statistics - Cardiovascular Research">
            <a:extLst>
              <a:ext uri="{FF2B5EF4-FFF2-40B4-BE49-F238E27FC236}">
                <a16:creationId xmlns:a16="http://schemas.microsoft.com/office/drawing/2014/main" id="{6EC393C7-8B9E-4F5F-8B83-E3150D93A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161" y="1825625"/>
            <a:ext cx="7845652" cy="391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511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A9B6-2A62-477F-BA00-9543FE2496B7}"/>
              </a:ext>
            </a:extLst>
          </p:cNvPr>
          <p:cNvSpPr>
            <a:spLocks noGrp="1"/>
          </p:cNvSpPr>
          <p:nvPr>
            <p:ph type="title"/>
          </p:nvPr>
        </p:nvSpPr>
        <p:spPr/>
        <p:txBody>
          <a:bodyPr/>
          <a:lstStyle/>
          <a:p>
            <a:r>
              <a:rPr lang="en-IN" dirty="0"/>
              <a:t>Project Highlights</a:t>
            </a:r>
          </a:p>
        </p:txBody>
      </p:sp>
      <p:sp>
        <p:nvSpPr>
          <p:cNvPr id="3" name="Content Placeholder 2">
            <a:extLst>
              <a:ext uri="{FF2B5EF4-FFF2-40B4-BE49-F238E27FC236}">
                <a16:creationId xmlns:a16="http://schemas.microsoft.com/office/drawing/2014/main" id="{A1F345CF-6823-48E3-B1C4-D700A1A45F69}"/>
              </a:ext>
            </a:extLst>
          </p:cNvPr>
          <p:cNvSpPr>
            <a:spLocks noGrp="1"/>
          </p:cNvSpPr>
          <p:nvPr>
            <p:ph idx="1"/>
          </p:nvPr>
        </p:nvSpPr>
        <p:spPr/>
        <p:txBody>
          <a:bodyPr/>
          <a:lstStyle/>
          <a:p>
            <a:r>
              <a:rPr lang="en-IN" dirty="0"/>
              <a:t>Data provided by </a:t>
            </a:r>
            <a:r>
              <a:rPr lang="en-IN" dirty="0" err="1"/>
              <a:t>Datamites</a:t>
            </a:r>
            <a:r>
              <a:rPr lang="en-IN" dirty="0"/>
              <a:t> contained only 180 instances. Hence, new  data extracted from UCI website.</a:t>
            </a:r>
          </a:p>
          <a:p>
            <a:r>
              <a:rPr lang="en-IN" dirty="0"/>
              <a:t>Descriptive analysis is performed and insights were drawn.</a:t>
            </a:r>
          </a:p>
          <a:p>
            <a:r>
              <a:rPr lang="en-IN" dirty="0"/>
              <a:t>Predictive analysis is performed by employing different ML algorithms.</a:t>
            </a:r>
          </a:p>
          <a:p>
            <a:r>
              <a:rPr lang="en-IN" dirty="0"/>
              <a:t>These ML algorithms were evaluated using several metrices.</a:t>
            </a:r>
          </a:p>
          <a:p>
            <a:r>
              <a:rPr lang="en-IN" dirty="0"/>
              <a:t>It is intended to use least codes so as to automize the program as far as possible.</a:t>
            </a:r>
          </a:p>
        </p:txBody>
      </p:sp>
    </p:spTree>
    <p:extLst>
      <p:ext uri="{BB962C8B-B14F-4D97-AF65-F5344CB8AC3E}">
        <p14:creationId xmlns:p14="http://schemas.microsoft.com/office/powerpoint/2010/main" val="15996006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6402-DCBA-49A1-977E-CE1346C70274}"/>
              </a:ext>
            </a:extLst>
          </p:cNvPr>
          <p:cNvSpPr>
            <a:spLocks noGrp="1"/>
          </p:cNvSpPr>
          <p:nvPr>
            <p:ph type="title"/>
          </p:nvPr>
        </p:nvSpPr>
        <p:spPr/>
        <p:txBody>
          <a:bodyPr/>
          <a:lstStyle/>
          <a:p>
            <a:r>
              <a:rPr lang="en-IN" dirty="0"/>
              <a:t>Dataset Info</a:t>
            </a:r>
          </a:p>
        </p:txBody>
      </p:sp>
      <p:sp>
        <p:nvSpPr>
          <p:cNvPr id="3" name="Content Placeholder 2">
            <a:extLst>
              <a:ext uri="{FF2B5EF4-FFF2-40B4-BE49-F238E27FC236}">
                <a16:creationId xmlns:a16="http://schemas.microsoft.com/office/drawing/2014/main" id="{284F2AD1-3AAF-4643-89C7-68D690CBF0CA}"/>
              </a:ext>
            </a:extLst>
          </p:cNvPr>
          <p:cNvSpPr>
            <a:spLocks noGrp="1"/>
          </p:cNvSpPr>
          <p:nvPr>
            <p:ph idx="1"/>
          </p:nvPr>
        </p:nvSpPr>
        <p:spPr/>
        <p:txBody>
          <a:bodyPr/>
          <a:lstStyle/>
          <a:p>
            <a:pPr marL="0" indent="0">
              <a:buNone/>
            </a:pPr>
            <a:endParaRPr lang="en-IN" dirty="0"/>
          </a:p>
          <a:p>
            <a:r>
              <a:rPr lang="en-IN" dirty="0"/>
              <a:t>Shape: (303,14)</a:t>
            </a:r>
          </a:p>
          <a:p>
            <a:r>
              <a:rPr lang="en-IN" dirty="0"/>
              <a:t> Total Features: 13</a:t>
            </a:r>
          </a:p>
          <a:p>
            <a:r>
              <a:rPr lang="en-IN" dirty="0"/>
              <a:t>Target: 0 for No Heart Diseases and 1 for Heart Diseases</a:t>
            </a:r>
          </a:p>
          <a:p>
            <a:r>
              <a:rPr lang="en-IN" dirty="0"/>
              <a:t>Balanced Dataset: Heart Diseases=165 and No Heart Diseases= 138</a:t>
            </a:r>
          </a:p>
          <a:p>
            <a:endParaRPr lang="en-IN" dirty="0"/>
          </a:p>
        </p:txBody>
      </p:sp>
    </p:spTree>
    <p:extLst>
      <p:ext uri="{BB962C8B-B14F-4D97-AF65-F5344CB8AC3E}">
        <p14:creationId xmlns:p14="http://schemas.microsoft.com/office/powerpoint/2010/main" val="29753077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E291-9EC4-4FE5-BB18-0E38D41A8113}"/>
              </a:ext>
            </a:extLst>
          </p:cNvPr>
          <p:cNvSpPr>
            <a:spLocks noGrp="1"/>
          </p:cNvSpPr>
          <p:nvPr>
            <p:ph type="title"/>
          </p:nvPr>
        </p:nvSpPr>
        <p:spPr/>
        <p:txBody>
          <a:bodyPr/>
          <a:lstStyle/>
          <a:p>
            <a:r>
              <a:rPr lang="en-IN" dirty="0"/>
              <a:t>ML Algorithms Employed</a:t>
            </a:r>
          </a:p>
        </p:txBody>
      </p:sp>
      <p:sp>
        <p:nvSpPr>
          <p:cNvPr id="3" name="Content Placeholder 2">
            <a:extLst>
              <a:ext uri="{FF2B5EF4-FFF2-40B4-BE49-F238E27FC236}">
                <a16:creationId xmlns:a16="http://schemas.microsoft.com/office/drawing/2014/main" id="{914EFC24-0FB0-44F3-B6DD-1195B3491D7A}"/>
              </a:ext>
            </a:extLst>
          </p:cNvPr>
          <p:cNvSpPr>
            <a:spLocks noGrp="1"/>
          </p:cNvSpPr>
          <p:nvPr>
            <p:ph idx="1"/>
          </p:nvPr>
        </p:nvSpPr>
        <p:spPr/>
        <p:txBody>
          <a:bodyPr>
            <a:normAutofit fontScale="92500" lnSpcReduction="20000"/>
          </a:bodyPr>
          <a:lstStyle/>
          <a:p>
            <a:r>
              <a:rPr lang="en-IN" dirty="0"/>
              <a:t>Logistic Regression</a:t>
            </a:r>
          </a:p>
          <a:p>
            <a:r>
              <a:rPr lang="en-IN" dirty="0"/>
              <a:t>Support Vector Machine</a:t>
            </a:r>
          </a:p>
          <a:p>
            <a:r>
              <a:rPr lang="en-IN" dirty="0"/>
              <a:t>KNN</a:t>
            </a:r>
          </a:p>
          <a:p>
            <a:r>
              <a:rPr lang="en-IN" dirty="0"/>
              <a:t>Decision Trees</a:t>
            </a:r>
          </a:p>
          <a:p>
            <a:r>
              <a:rPr lang="en-IN" dirty="0"/>
              <a:t>Random Forest</a:t>
            </a:r>
          </a:p>
          <a:p>
            <a:r>
              <a:rPr lang="en-IN" dirty="0"/>
              <a:t>Naïve Bayes</a:t>
            </a:r>
          </a:p>
          <a:p>
            <a:r>
              <a:rPr lang="en-IN" dirty="0"/>
              <a:t>XG Boost</a:t>
            </a:r>
          </a:p>
          <a:p>
            <a:r>
              <a:rPr lang="en-IN" dirty="0"/>
              <a:t>ANN</a:t>
            </a:r>
          </a:p>
          <a:p>
            <a:endParaRPr lang="en-IN" dirty="0"/>
          </a:p>
        </p:txBody>
      </p:sp>
    </p:spTree>
    <p:extLst>
      <p:ext uri="{BB962C8B-B14F-4D97-AF65-F5344CB8AC3E}">
        <p14:creationId xmlns:p14="http://schemas.microsoft.com/office/powerpoint/2010/main" val="16661156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0804-96D5-47D3-B959-777B96F0676F}"/>
              </a:ext>
            </a:extLst>
          </p:cNvPr>
          <p:cNvSpPr>
            <a:spLocks noGrp="1"/>
          </p:cNvSpPr>
          <p:nvPr>
            <p:ph type="title"/>
          </p:nvPr>
        </p:nvSpPr>
        <p:spPr/>
        <p:txBody>
          <a:bodyPr/>
          <a:lstStyle/>
          <a:p>
            <a:r>
              <a:rPr lang="en-IN" dirty="0"/>
              <a:t>Metrices evaluation</a:t>
            </a:r>
          </a:p>
        </p:txBody>
      </p:sp>
      <p:sp>
        <p:nvSpPr>
          <p:cNvPr id="3" name="Content Placeholder 2">
            <a:extLst>
              <a:ext uri="{FF2B5EF4-FFF2-40B4-BE49-F238E27FC236}">
                <a16:creationId xmlns:a16="http://schemas.microsoft.com/office/drawing/2014/main" id="{08A8D899-73C6-4B1F-B96C-3ECFC2674DF5}"/>
              </a:ext>
            </a:extLst>
          </p:cNvPr>
          <p:cNvSpPr>
            <a:spLocks noGrp="1"/>
          </p:cNvSpPr>
          <p:nvPr>
            <p:ph idx="1"/>
          </p:nvPr>
        </p:nvSpPr>
        <p:spPr/>
        <p:txBody>
          <a:bodyPr/>
          <a:lstStyle/>
          <a:p>
            <a:r>
              <a:rPr lang="en-IN" dirty="0"/>
              <a:t>Accuracy Score</a:t>
            </a:r>
          </a:p>
          <a:p>
            <a:r>
              <a:rPr lang="en-IN" dirty="0"/>
              <a:t>Confusion Matrix</a:t>
            </a:r>
          </a:p>
          <a:p>
            <a:r>
              <a:rPr lang="en-IN" dirty="0"/>
              <a:t>Precision and Recall</a:t>
            </a:r>
          </a:p>
          <a:p>
            <a:r>
              <a:rPr lang="en-IN" dirty="0"/>
              <a:t>Classification Report</a:t>
            </a:r>
          </a:p>
          <a:p>
            <a:r>
              <a:rPr lang="en-IN" dirty="0"/>
              <a:t>Type 1 and Type 2 Error</a:t>
            </a:r>
          </a:p>
        </p:txBody>
      </p:sp>
    </p:spTree>
    <p:extLst>
      <p:ext uri="{BB962C8B-B14F-4D97-AF65-F5344CB8AC3E}">
        <p14:creationId xmlns:p14="http://schemas.microsoft.com/office/powerpoint/2010/main" val="10254142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CCF2-2B34-47B1-956E-E1EDC02C4275}"/>
              </a:ext>
            </a:extLst>
          </p:cNvPr>
          <p:cNvSpPr>
            <a:spLocks noGrp="1"/>
          </p:cNvSpPr>
          <p:nvPr>
            <p:ph type="title"/>
          </p:nvPr>
        </p:nvSpPr>
        <p:spPr/>
        <p:txBody>
          <a:bodyPr/>
          <a:lstStyle/>
          <a:p>
            <a:r>
              <a:rPr lang="en-IN" dirty="0"/>
              <a:t>Libraries Used</a:t>
            </a:r>
          </a:p>
        </p:txBody>
      </p:sp>
      <p:sp>
        <p:nvSpPr>
          <p:cNvPr id="3" name="Content Placeholder 2">
            <a:extLst>
              <a:ext uri="{FF2B5EF4-FFF2-40B4-BE49-F238E27FC236}">
                <a16:creationId xmlns:a16="http://schemas.microsoft.com/office/drawing/2014/main" id="{AB378FE8-B58B-4E10-9D19-E1D215392588}"/>
              </a:ext>
            </a:extLst>
          </p:cNvPr>
          <p:cNvSpPr>
            <a:spLocks noGrp="1"/>
          </p:cNvSpPr>
          <p:nvPr>
            <p:ph idx="1"/>
          </p:nvPr>
        </p:nvSpPr>
        <p:spPr/>
        <p:txBody>
          <a:bodyPr/>
          <a:lstStyle/>
          <a:p>
            <a:r>
              <a:rPr lang="en-IN" dirty="0"/>
              <a:t>Pandas</a:t>
            </a:r>
          </a:p>
          <a:p>
            <a:r>
              <a:rPr lang="en-IN" dirty="0" err="1"/>
              <a:t>Numpy</a:t>
            </a:r>
            <a:endParaRPr lang="en-IN" dirty="0"/>
          </a:p>
          <a:p>
            <a:r>
              <a:rPr lang="en-IN" dirty="0"/>
              <a:t>Matplotlib</a:t>
            </a:r>
          </a:p>
          <a:p>
            <a:r>
              <a:rPr lang="en-IN" dirty="0"/>
              <a:t>Seaborn</a:t>
            </a:r>
          </a:p>
          <a:p>
            <a:r>
              <a:rPr lang="en-IN" dirty="0" err="1"/>
              <a:t>Scipy</a:t>
            </a:r>
            <a:endParaRPr lang="en-IN" dirty="0"/>
          </a:p>
          <a:p>
            <a:r>
              <a:rPr lang="en-IN" dirty="0" err="1"/>
              <a:t>Sklearn</a:t>
            </a:r>
            <a:endParaRPr lang="en-IN" dirty="0"/>
          </a:p>
          <a:p>
            <a:r>
              <a:rPr lang="en-IN" dirty="0" err="1"/>
              <a:t>Xgboost</a:t>
            </a:r>
            <a:endParaRPr lang="en-IN" dirty="0"/>
          </a:p>
        </p:txBody>
      </p:sp>
    </p:spTree>
    <p:extLst>
      <p:ext uri="{BB962C8B-B14F-4D97-AF65-F5344CB8AC3E}">
        <p14:creationId xmlns:p14="http://schemas.microsoft.com/office/powerpoint/2010/main" val="19257638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683C-846B-4E04-A993-FFEC85AD1EB9}"/>
              </a:ext>
            </a:extLst>
          </p:cNvPr>
          <p:cNvSpPr>
            <a:spLocks noGrp="1"/>
          </p:cNvSpPr>
          <p:nvPr>
            <p:ph type="title"/>
          </p:nvPr>
        </p:nvSpPr>
        <p:spPr/>
        <p:txBody>
          <a:bodyPr/>
          <a:lstStyle/>
          <a:p>
            <a:r>
              <a:rPr lang="en-IN" dirty="0"/>
              <a:t>EDA</a:t>
            </a:r>
          </a:p>
        </p:txBody>
      </p:sp>
      <p:sp>
        <p:nvSpPr>
          <p:cNvPr id="4" name="Content Placeholder 3">
            <a:extLst>
              <a:ext uri="{FF2B5EF4-FFF2-40B4-BE49-F238E27FC236}">
                <a16:creationId xmlns:a16="http://schemas.microsoft.com/office/drawing/2014/main" id="{B323BCA0-A4ED-4CEB-8B3B-D6406C4B5AE4}"/>
              </a:ext>
            </a:extLst>
          </p:cNvPr>
          <p:cNvSpPr>
            <a:spLocks noGrp="1"/>
          </p:cNvSpPr>
          <p:nvPr>
            <p:ph idx="1"/>
          </p:nvPr>
        </p:nvSpPr>
        <p:spPr>
          <a:xfrm>
            <a:off x="762315" y="1690688"/>
            <a:ext cx="10308959" cy="5056513"/>
          </a:xfrm>
        </p:spPr>
        <p:txBody>
          <a:bodyPr>
            <a:normAutofit/>
          </a:bodyPr>
          <a:lstStyle/>
          <a:p>
            <a:endParaRPr lang="en-IN" dirty="0"/>
          </a:p>
          <a:p>
            <a:endParaRPr lang="en-GB" b="0" i="0" dirty="0">
              <a:solidFill>
                <a:srgbClr val="000000"/>
              </a:solidFill>
              <a:effectLst/>
              <a:latin typeface="Helvetica Neue"/>
            </a:endParaRPr>
          </a:p>
          <a:p>
            <a:endParaRPr lang="en-GB" dirty="0">
              <a:solidFill>
                <a:srgbClr val="000000"/>
              </a:solidFill>
              <a:latin typeface="Helvetica Neue"/>
            </a:endParaRPr>
          </a:p>
          <a:p>
            <a:endParaRPr lang="en-GB" b="0" i="0" dirty="0">
              <a:solidFill>
                <a:srgbClr val="000000"/>
              </a:solidFill>
              <a:effectLst/>
              <a:latin typeface="Helvetica Neue"/>
            </a:endParaRPr>
          </a:p>
          <a:p>
            <a:endParaRPr lang="en-GB" dirty="0">
              <a:solidFill>
                <a:srgbClr val="000000"/>
              </a:solidFill>
              <a:latin typeface="Helvetica Neue"/>
            </a:endParaRPr>
          </a:p>
          <a:p>
            <a:endParaRPr lang="en-GB" dirty="0">
              <a:solidFill>
                <a:srgbClr val="000000"/>
              </a:solidFill>
              <a:latin typeface="Helvetica Neue"/>
            </a:endParaRPr>
          </a:p>
          <a:p>
            <a:pPr marL="0" indent="0">
              <a:buNone/>
            </a:pPr>
            <a:endParaRPr lang="en-GB" dirty="0">
              <a:solidFill>
                <a:srgbClr val="000000"/>
              </a:solidFill>
              <a:latin typeface="Helvetica Neue"/>
            </a:endParaRPr>
          </a:p>
          <a:p>
            <a:pPr marL="0" indent="0">
              <a:buNone/>
            </a:pPr>
            <a:r>
              <a:rPr lang="en-GB" sz="1800" b="0" i="0" dirty="0">
                <a:solidFill>
                  <a:srgbClr val="000000"/>
                </a:solidFill>
                <a:effectLst/>
                <a:latin typeface="Helvetica Neue"/>
              </a:rPr>
              <a:t>It is seen that cholesterol of heart patient female is higher than male. It is also seen that cholesterol level of heart diseases patient is lower than healthy heart patients, which is suspicious.</a:t>
            </a:r>
            <a:endParaRPr lang="en-IN" sz="1800" dirty="0"/>
          </a:p>
        </p:txBody>
      </p:sp>
      <p:pic>
        <p:nvPicPr>
          <p:cNvPr id="3076" name="Picture 4">
            <a:extLst>
              <a:ext uri="{FF2B5EF4-FFF2-40B4-BE49-F238E27FC236}">
                <a16:creationId xmlns:a16="http://schemas.microsoft.com/office/drawing/2014/main" id="{FECE20C4-7C3E-436E-BE98-8BCC5EBE3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357" y="2001647"/>
            <a:ext cx="5697416" cy="3249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0680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139</TotalTime>
  <Words>1178</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Brush Script MT</vt:lpstr>
      <vt:lpstr>Gill Sans MT</vt:lpstr>
      <vt:lpstr>Helvetica Neue</vt:lpstr>
      <vt:lpstr>Gallery</vt:lpstr>
      <vt:lpstr>Heart Diseases Prediction</vt:lpstr>
      <vt:lpstr>Introduction</vt:lpstr>
      <vt:lpstr>CVD as a dominant cause of death globally</vt:lpstr>
      <vt:lpstr>Project Highlights</vt:lpstr>
      <vt:lpstr>Dataset Info</vt:lpstr>
      <vt:lpstr>ML Algorithms Employed</vt:lpstr>
      <vt:lpstr>Metrices evaluation</vt:lpstr>
      <vt:lpstr>Libraries Used</vt:lpstr>
      <vt:lpstr>EDA</vt:lpstr>
      <vt:lpstr>PowerPoint Presentation</vt:lpstr>
      <vt:lpstr>More Females is seen to have heart diseases than males. </vt:lpstr>
      <vt:lpstr>Correlation between features and with target</vt:lpstr>
      <vt:lpstr>Outliers Removed</vt:lpstr>
      <vt:lpstr>Data Processing</vt:lpstr>
      <vt:lpstr>Splitting the Data</vt:lpstr>
      <vt:lpstr>Automizing: Training, Predicting and Evaluation Metrics </vt:lpstr>
      <vt:lpstr>Minimal coding required for modelling an Algorithm</vt:lpstr>
      <vt:lpstr>Sample Output </vt:lpstr>
      <vt:lpstr>Hypertuning with GridSearchCV</vt:lpstr>
      <vt:lpstr>Final Output</vt:lpstr>
      <vt:lpstr>Conclusion</vt:lpstr>
      <vt:lpstr>Further…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Diseases Prediction</dc:title>
  <dc:creator>Raghwendra Kumar</dc:creator>
  <cp:lastModifiedBy>Raghwendra Kumar</cp:lastModifiedBy>
  <cp:revision>1</cp:revision>
  <dcterms:created xsi:type="dcterms:W3CDTF">2021-12-03T05:58:21Z</dcterms:created>
  <dcterms:modified xsi:type="dcterms:W3CDTF">2021-12-03T08:18:06Z</dcterms:modified>
</cp:coreProperties>
</file>