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2" r:id="rId14"/>
    <p:sldId id="269" r:id="rId15"/>
    <p:sldId id="270" r:id="rId16"/>
    <p:sldId id="271" r:id="rId17"/>
    <p:sldId id="273" r:id="rId18"/>
    <p:sldId id="274" r:id="rId19"/>
    <p:sldId id="275" r:id="rId20"/>
    <p:sldId id="279"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276598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21837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3953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214055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0904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155469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451412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85654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28063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C5B68-BD2D-4D45-BA6F-27AB7D133FC9}"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193547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C5B68-BD2D-4D45-BA6F-27AB7D133FC9}"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36919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C5B68-BD2D-4D45-BA6F-27AB7D133FC9}" type="datetimeFigureOut">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1903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C5B68-BD2D-4D45-BA6F-27AB7D133FC9}" type="datetimeFigureOut">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55895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C5B68-BD2D-4D45-BA6F-27AB7D133FC9}" type="datetimeFigureOut">
              <a:rPr lang="en-IN" smtClean="0"/>
              <a:t>27-12-2021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01915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C5B68-BD2D-4D45-BA6F-27AB7D133FC9}"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39038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C5B68-BD2D-4D45-BA6F-27AB7D133FC9}"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735A50-AF5F-42D6-A2CE-B9AB7B18457B}" type="slidenum">
              <a:rPr lang="en-IN" smtClean="0"/>
              <a:t>‹#›</a:t>
            </a:fld>
            <a:endParaRPr lang="en-IN"/>
          </a:p>
        </p:txBody>
      </p:sp>
    </p:spTree>
    <p:extLst>
      <p:ext uri="{BB962C8B-B14F-4D97-AF65-F5344CB8AC3E}">
        <p14:creationId xmlns:p14="http://schemas.microsoft.com/office/powerpoint/2010/main" val="136924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DC5B68-BD2D-4D45-BA6F-27AB7D133FC9}" type="datetimeFigureOut">
              <a:rPr lang="en-IN" smtClean="0"/>
              <a:t>27-12-2021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735A50-AF5F-42D6-A2CE-B9AB7B18457B}" type="slidenum">
              <a:rPr lang="en-IN" smtClean="0"/>
              <a:t>‹#›</a:t>
            </a:fld>
            <a:endParaRPr lang="en-IN"/>
          </a:p>
        </p:txBody>
      </p:sp>
    </p:spTree>
    <p:extLst>
      <p:ext uri="{BB962C8B-B14F-4D97-AF65-F5344CB8AC3E}">
        <p14:creationId xmlns:p14="http://schemas.microsoft.com/office/powerpoint/2010/main" val="287824814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EC65-853B-4CEE-BB76-51AE055AA911}"/>
              </a:ext>
            </a:extLst>
          </p:cNvPr>
          <p:cNvSpPr>
            <a:spLocks noGrp="1"/>
          </p:cNvSpPr>
          <p:nvPr>
            <p:ph type="ctrTitle"/>
          </p:nvPr>
        </p:nvSpPr>
        <p:spPr>
          <a:xfrm>
            <a:off x="1" y="520505"/>
            <a:ext cx="9481624" cy="2672861"/>
          </a:xfrm>
        </p:spPr>
        <p:txBody>
          <a:bodyPr/>
          <a:lstStyle/>
          <a:p>
            <a:r>
              <a:rPr lang="en-IN" dirty="0"/>
              <a:t>Human Activity Recognition</a:t>
            </a:r>
            <a:br>
              <a:rPr lang="en-IN" dirty="0"/>
            </a:br>
            <a:endParaRPr lang="en-IN" dirty="0"/>
          </a:p>
        </p:txBody>
      </p:sp>
      <p:sp>
        <p:nvSpPr>
          <p:cNvPr id="3" name="Subtitle 2">
            <a:extLst>
              <a:ext uri="{FF2B5EF4-FFF2-40B4-BE49-F238E27FC236}">
                <a16:creationId xmlns:a16="http://schemas.microsoft.com/office/drawing/2014/main" id="{462C68C7-1200-402A-94E6-88E7D59F952D}"/>
              </a:ext>
            </a:extLst>
          </p:cNvPr>
          <p:cNvSpPr>
            <a:spLocks noGrp="1"/>
          </p:cNvSpPr>
          <p:nvPr>
            <p:ph type="subTitle" idx="1"/>
          </p:nvPr>
        </p:nvSpPr>
        <p:spPr/>
        <p:txBody>
          <a:bodyPr>
            <a:normAutofit/>
          </a:bodyPr>
          <a:lstStyle/>
          <a:p>
            <a:r>
              <a:rPr lang="en-IN" sz="3200" dirty="0">
                <a:solidFill>
                  <a:srgbClr val="FF0000"/>
                </a:solidFill>
                <a:latin typeface="Brush Script MT" panose="03060802040406070304" pitchFamily="66" charset="0"/>
              </a:rPr>
              <a:t>By: Raghwendra Mahato</a:t>
            </a:r>
            <a:endParaRPr lang="en-IN" sz="3200" dirty="0">
              <a:solidFill>
                <a:srgbClr val="FF0000"/>
              </a:solidFill>
            </a:endParaRPr>
          </a:p>
        </p:txBody>
      </p:sp>
    </p:spTree>
    <p:extLst>
      <p:ext uri="{BB962C8B-B14F-4D97-AF65-F5344CB8AC3E}">
        <p14:creationId xmlns:p14="http://schemas.microsoft.com/office/powerpoint/2010/main" val="14952773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4F2B-A744-40CB-BD5D-F1AF11B1601C}"/>
              </a:ext>
            </a:extLst>
          </p:cNvPr>
          <p:cNvSpPr>
            <a:spLocks noGrp="1"/>
          </p:cNvSpPr>
          <p:nvPr>
            <p:ph type="title"/>
          </p:nvPr>
        </p:nvSpPr>
        <p:spPr/>
        <p:txBody>
          <a:bodyPr/>
          <a:lstStyle/>
          <a:p>
            <a:r>
              <a:rPr lang="en-IN" dirty="0"/>
              <a:t>Data Visualization and Descriptive Analysis(</a:t>
            </a:r>
            <a:r>
              <a:rPr lang="en-IN" dirty="0" err="1"/>
              <a:t>contd</a:t>
            </a:r>
            <a:r>
              <a:rPr lang="en-IN" dirty="0"/>
              <a:t>….)</a:t>
            </a:r>
          </a:p>
        </p:txBody>
      </p:sp>
      <p:sp>
        <p:nvSpPr>
          <p:cNvPr id="3" name="Content Placeholder 2">
            <a:extLst>
              <a:ext uri="{FF2B5EF4-FFF2-40B4-BE49-F238E27FC236}">
                <a16:creationId xmlns:a16="http://schemas.microsoft.com/office/drawing/2014/main" id="{E320E096-EFBE-480C-BED6-9924593208C0}"/>
              </a:ext>
            </a:extLst>
          </p:cNvPr>
          <p:cNvSpPr>
            <a:spLocks noGrp="1"/>
          </p:cNvSpPr>
          <p:nvPr>
            <p:ph idx="1"/>
          </p:nvPr>
        </p:nvSpPr>
        <p:spPr>
          <a:xfrm>
            <a:off x="677333" y="2160589"/>
            <a:ext cx="9352931" cy="4087811"/>
          </a:xfrm>
        </p:spPr>
        <p:txBody>
          <a:bodyPr>
            <a:normAutofit lnSpcReduction="10000"/>
          </a:bodyPr>
          <a:lstStyle/>
          <a:p>
            <a:r>
              <a:rPr lang="en-GB" dirty="0"/>
              <a:t>X, Y, Z coordinates of Acceleration and angular velocity is plotted verses the timestamp. We can see that timestamp is not continuous, it because all the samples are not collected at once at one-go. Running and Walking activity is performed on different dates at different times. However, all the data is from same user.</a:t>
            </a:r>
          </a:p>
          <a:p>
            <a:r>
              <a:rPr lang="en-GB" dirty="0"/>
              <a:t>Analysing Running data, shows that, x-coordinates of acceleration is always greater than z-coordinates than y-coordinates. while, this is not true for walking. For Walking, The mean value of x-coordinates is greater than y and z coordinates. Although, the mean value of y and z coordinates of acceleration is almost same, the variance of y-coordinates of acceleration is far greater than z-coordinates. The z-coordinates of acceleration while walking barely changes. X-coordinates varies more than y-coordinates.</a:t>
            </a:r>
          </a:p>
          <a:p>
            <a:r>
              <a:rPr lang="en-GB" dirty="0"/>
              <a:t>While analysing angular velocity data, we can observe that, the variance of z-coordinates is greater than x and y coordinates while performing both activities. It can also be observed that, variance of x and y coordinates of angular velocity while Running has less variance than when walking.</a:t>
            </a:r>
            <a:endParaRPr lang="en-IN" dirty="0"/>
          </a:p>
        </p:txBody>
      </p:sp>
    </p:spTree>
    <p:extLst>
      <p:ext uri="{BB962C8B-B14F-4D97-AF65-F5344CB8AC3E}">
        <p14:creationId xmlns:p14="http://schemas.microsoft.com/office/powerpoint/2010/main" val="15111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D9F3-E3A3-4E89-A442-5A7013852BEB}"/>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EAC6E6B7-5592-4317-99E5-33EA46D84CCE}"/>
              </a:ext>
            </a:extLst>
          </p:cNvPr>
          <p:cNvSpPr>
            <a:spLocks noGrp="1"/>
          </p:cNvSpPr>
          <p:nvPr>
            <p:ph idx="1"/>
          </p:nvPr>
        </p:nvSpPr>
        <p:spPr/>
        <p:txBody>
          <a:bodyPr/>
          <a:lstStyle/>
          <a:p>
            <a:r>
              <a:rPr lang="en-IN" dirty="0"/>
              <a:t>Subsampling the samples with </a:t>
            </a:r>
            <a:r>
              <a:rPr lang="en-IN" dirty="0" err="1"/>
              <a:t>time_steps</a:t>
            </a:r>
            <a:r>
              <a:rPr lang="en-IN" dirty="0"/>
              <a:t> of 50 timesteps.</a:t>
            </a:r>
          </a:p>
          <a:p>
            <a:r>
              <a:rPr lang="en-GB" dirty="0"/>
              <a:t>Reshaping the data in a form suitable for feeding into LSTM model.</a:t>
            </a:r>
          </a:p>
          <a:p>
            <a:r>
              <a:rPr lang="en-GB" dirty="0"/>
              <a:t>One hot encoding.</a:t>
            </a:r>
          </a:p>
          <a:p>
            <a:r>
              <a:rPr lang="en-GB" dirty="0"/>
              <a:t>Train test split with </a:t>
            </a:r>
            <a:r>
              <a:rPr lang="en-GB" dirty="0" err="1"/>
              <a:t>test_size</a:t>
            </a:r>
            <a:r>
              <a:rPr lang="en-GB" dirty="0"/>
              <a:t> of 0.2.</a:t>
            </a:r>
          </a:p>
          <a:p>
            <a:endParaRPr lang="en-IN" dirty="0"/>
          </a:p>
        </p:txBody>
      </p:sp>
    </p:spTree>
    <p:extLst>
      <p:ext uri="{BB962C8B-B14F-4D97-AF65-F5344CB8AC3E}">
        <p14:creationId xmlns:p14="http://schemas.microsoft.com/office/powerpoint/2010/main" val="404852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6E6A-04C1-4E66-A08D-DA6392C11493}"/>
              </a:ext>
            </a:extLst>
          </p:cNvPr>
          <p:cNvSpPr>
            <a:spLocks noGrp="1"/>
          </p:cNvSpPr>
          <p:nvPr>
            <p:ph type="title"/>
          </p:nvPr>
        </p:nvSpPr>
        <p:spPr/>
        <p:txBody>
          <a:bodyPr>
            <a:normAutofit fontScale="90000"/>
          </a:bodyPr>
          <a:lstStyle/>
          <a:p>
            <a:r>
              <a:rPr lang="en-IN" dirty="0"/>
              <a:t>Predictive Analysis</a:t>
            </a:r>
            <a:br>
              <a:rPr lang="en-IN" dirty="0"/>
            </a:br>
            <a:br>
              <a:rPr lang="en-IN" dirty="0"/>
            </a:br>
            <a:r>
              <a:rPr lang="en-IN" sz="2200" dirty="0"/>
              <a:t>Building LSTM Architecture</a:t>
            </a:r>
            <a:br>
              <a:rPr lang="en-IN" dirty="0"/>
            </a:br>
            <a:endParaRPr lang="en-IN" dirty="0"/>
          </a:p>
        </p:txBody>
      </p:sp>
      <p:sp>
        <p:nvSpPr>
          <p:cNvPr id="3" name="Content Placeholder 2">
            <a:extLst>
              <a:ext uri="{FF2B5EF4-FFF2-40B4-BE49-F238E27FC236}">
                <a16:creationId xmlns:a16="http://schemas.microsoft.com/office/drawing/2014/main" id="{AC402823-E922-4640-8E20-B9A2C745069F}"/>
              </a:ext>
            </a:extLst>
          </p:cNvPr>
          <p:cNvSpPr>
            <a:spLocks noGrp="1"/>
          </p:cNvSpPr>
          <p:nvPr>
            <p:ph idx="1"/>
          </p:nvPr>
        </p:nvSpPr>
        <p:spPr/>
        <p:txBody>
          <a:bodyPr/>
          <a:lstStyle/>
          <a:p>
            <a:r>
              <a:rPr lang="en-IN" dirty="0"/>
              <a:t>model = Sequential()</a:t>
            </a:r>
          </a:p>
          <a:p>
            <a:r>
              <a:rPr lang="en-IN" dirty="0" err="1"/>
              <a:t>model.add</a:t>
            </a:r>
            <a:r>
              <a:rPr lang="en-IN" dirty="0"/>
              <a:t>(Bidirectional(LSTM(100, activation='</a:t>
            </a:r>
            <a:r>
              <a:rPr lang="en-IN" dirty="0" err="1"/>
              <a:t>relu</a:t>
            </a:r>
            <a:r>
              <a:rPr lang="en-IN" dirty="0"/>
              <a:t>'), </a:t>
            </a:r>
            <a:r>
              <a:rPr lang="en-IN" dirty="0" err="1"/>
              <a:t>input_shape</a:t>
            </a:r>
            <a:r>
              <a:rPr lang="en-IN" dirty="0"/>
              <a:t> = (</a:t>
            </a:r>
            <a:r>
              <a:rPr lang="en-IN" dirty="0" err="1"/>
              <a:t>X_train.shape</a:t>
            </a:r>
            <a:r>
              <a:rPr lang="en-IN" dirty="0"/>
              <a:t>[1], </a:t>
            </a:r>
            <a:r>
              <a:rPr lang="en-IN" dirty="0" err="1"/>
              <a:t>X_train.shape</a:t>
            </a:r>
            <a:r>
              <a:rPr lang="en-IN" dirty="0"/>
              <a:t>[2])))</a:t>
            </a:r>
          </a:p>
          <a:p>
            <a:r>
              <a:rPr lang="en-IN" dirty="0" err="1"/>
              <a:t>model.add</a:t>
            </a:r>
            <a:r>
              <a:rPr lang="en-IN" dirty="0"/>
              <a:t>(Dropout(0.5)) </a:t>
            </a:r>
          </a:p>
          <a:p>
            <a:r>
              <a:rPr lang="en-IN" dirty="0" err="1"/>
              <a:t>model.add</a:t>
            </a:r>
            <a:r>
              <a:rPr lang="en-IN" dirty="0"/>
              <a:t>(Dense(units = 50, activation='</a:t>
            </a:r>
            <a:r>
              <a:rPr lang="en-IN" dirty="0" err="1"/>
              <a:t>relu</a:t>
            </a:r>
            <a:r>
              <a:rPr lang="en-IN" dirty="0"/>
              <a:t>'))</a:t>
            </a:r>
          </a:p>
          <a:p>
            <a:r>
              <a:rPr lang="en-IN" dirty="0" err="1"/>
              <a:t>model.add</a:t>
            </a:r>
            <a:r>
              <a:rPr lang="en-IN" dirty="0"/>
              <a:t>(Dense(</a:t>
            </a:r>
            <a:r>
              <a:rPr lang="en-IN" dirty="0" err="1"/>
              <a:t>y_train.shape</a:t>
            </a:r>
            <a:r>
              <a:rPr lang="en-IN" dirty="0"/>
              <a:t>[1], activation = '</a:t>
            </a:r>
            <a:r>
              <a:rPr lang="en-IN" dirty="0" err="1"/>
              <a:t>softmax</a:t>
            </a:r>
            <a:r>
              <a:rPr lang="en-IN" dirty="0"/>
              <a:t>'))</a:t>
            </a:r>
          </a:p>
          <a:p>
            <a:r>
              <a:rPr lang="en-IN" dirty="0" err="1"/>
              <a:t>model.compile</a:t>
            </a:r>
            <a:r>
              <a:rPr lang="en-IN" dirty="0"/>
              <a:t>(loss='</a:t>
            </a:r>
            <a:r>
              <a:rPr lang="en-IN" dirty="0" err="1"/>
              <a:t>mse</a:t>
            </a:r>
            <a:r>
              <a:rPr lang="en-IN" dirty="0"/>
              <a:t>', optimizer='</a:t>
            </a:r>
            <a:r>
              <a:rPr lang="en-IN" dirty="0" err="1"/>
              <a:t>adam</a:t>
            </a:r>
            <a:r>
              <a:rPr lang="en-IN" dirty="0"/>
              <a:t>', metrics=['accuracy'])</a:t>
            </a:r>
          </a:p>
        </p:txBody>
      </p:sp>
    </p:spTree>
    <p:extLst>
      <p:ext uri="{BB962C8B-B14F-4D97-AF65-F5344CB8AC3E}">
        <p14:creationId xmlns:p14="http://schemas.microsoft.com/office/powerpoint/2010/main" val="323783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D4F2-E3C3-4B16-A5DB-285F21BF43E4}"/>
              </a:ext>
            </a:extLst>
          </p:cNvPr>
          <p:cNvSpPr>
            <a:spLocks noGrp="1"/>
          </p:cNvSpPr>
          <p:nvPr>
            <p:ph type="title"/>
          </p:nvPr>
        </p:nvSpPr>
        <p:spPr/>
        <p:txBody>
          <a:bodyPr/>
          <a:lstStyle/>
          <a:p>
            <a:r>
              <a:rPr lang="en-IN" dirty="0"/>
              <a:t>Training the model</a:t>
            </a:r>
          </a:p>
        </p:txBody>
      </p:sp>
      <p:sp>
        <p:nvSpPr>
          <p:cNvPr id="3" name="Content Placeholder 2">
            <a:extLst>
              <a:ext uri="{FF2B5EF4-FFF2-40B4-BE49-F238E27FC236}">
                <a16:creationId xmlns:a16="http://schemas.microsoft.com/office/drawing/2014/main" id="{FFC0E993-3559-4DEC-B37D-B7A140F973E8}"/>
              </a:ext>
            </a:extLst>
          </p:cNvPr>
          <p:cNvSpPr>
            <a:spLocks noGrp="1"/>
          </p:cNvSpPr>
          <p:nvPr>
            <p:ph idx="1"/>
          </p:nvPr>
        </p:nvSpPr>
        <p:spPr/>
        <p:txBody>
          <a:bodyPr/>
          <a:lstStyle/>
          <a:p>
            <a:r>
              <a:rPr lang="en-IN" dirty="0"/>
              <a:t>Epochs = 50</a:t>
            </a:r>
          </a:p>
          <a:p>
            <a:r>
              <a:rPr lang="en-IN" dirty="0" err="1"/>
              <a:t>Vlidation_split</a:t>
            </a:r>
            <a:r>
              <a:rPr lang="en-IN" dirty="0"/>
              <a:t> = 0.2</a:t>
            </a:r>
          </a:p>
          <a:p>
            <a:r>
              <a:rPr lang="en-IN" dirty="0"/>
              <a:t>Batch size = 1014</a:t>
            </a:r>
          </a:p>
          <a:p>
            <a:r>
              <a:rPr lang="en-IN" dirty="0" err="1"/>
              <a:t>model.fit</a:t>
            </a:r>
            <a:r>
              <a:rPr lang="en-IN" dirty="0"/>
              <a:t>(</a:t>
            </a:r>
            <a:r>
              <a:rPr lang="en-IN" dirty="0" err="1"/>
              <a:t>X_train</a:t>
            </a:r>
            <a:r>
              <a:rPr lang="en-IN" dirty="0"/>
              <a:t>, </a:t>
            </a:r>
            <a:r>
              <a:rPr lang="en-IN" dirty="0" err="1"/>
              <a:t>y_train</a:t>
            </a:r>
            <a:r>
              <a:rPr lang="en-IN" dirty="0"/>
              <a:t>, epochs = 50, </a:t>
            </a:r>
            <a:r>
              <a:rPr lang="en-IN" dirty="0" err="1"/>
              <a:t>validation_split</a:t>
            </a:r>
            <a:r>
              <a:rPr lang="en-IN" dirty="0"/>
              <a:t> = 0.20, </a:t>
            </a:r>
            <a:r>
              <a:rPr lang="en-IN" dirty="0" err="1"/>
              <a:t>batch_size</a:t>
            </a:r>
            <a:r>
              <a:rPr lang="en-IN" dirty="0"/>
              <a:t> = 1014, verbose = 1)</a:t>
            </a:r>
          </a:p>
        </p:txBody>
      </p:sp>
    </p:spTree>
    <p:extLst>
      <p:ext uri="{BB962C8B-B14F-4D97-AF65-F5344CB8AC3E}">
        <p14:creationId xmlns:p14="http://schemas.microsoft.com/office/powerpoint/2010/main" val="226963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E0F2-B936-4CC0-94AB-F60C318039F7}"/>
              </a:ext>
            </a:extLst>
          </p:cNvPr>
          <p:cNvSpPr>
            <a:spLocks noGrp="1"/>
          </p:cNvSpPr>
          <p:nvPr>
            <p:ph type="title"/>
          </p:nvPr>
        </p:nvSpPr>
        <p:spPr/>
        <p:txBody>
          <a:bodyPr/>
          <a:lstStyle/>
          <a:p>
            <a:r>
              <a:rPr lang="en-IN" dirty="0" err="1"/>
              <a:t>model.summary</a:t>
            </a:r>
            <a:r>
              <a:rPr lang="en-IN" dirty="0"/>
              <a:t>()</a:t>
            </a:r>
          </a:p>
        </p:txBody>
      </p:sp>
      <p:pic>
        <p:nvPicPr>
          <p:cNvPr id="6" name="Content Placeholder 5">
            <a:extLst>
              <a:ext uri="{FF2B5EF4-FFF2-40B4-BE49-F238E27FC236}">
                <a16:creationId xmlns:a16="http://schemas.microsoft.com/office/drawing/2014/main" id="{1ED34E90-6F9E-4B68-80EF-60CC96898EFB}"/>
              </a:ext>
            </a:extLst>
          </p:cNvPr>
          <p:cNvPicPr>
            <a:picLocks noGrp="1" noChangeAspect="1"/>
          </p:cNvPicPr>
          <p:nvPr>
            <p:ph idx="1"/>
          </p:nvPr>
        </p:nvPicPr>
        <p:blipFill rotWithShape="1">
          <a:blip r:embed="rId2"/>
          <a:srcRect l="15981" t="42787" r="45092" b="17128"/>
          <a:stretch/>
        </p:blipFill>
        <p:spPr>
          <a:xfrm>
            <a:off x="763493" y="1918831"/>
            <a:ext cx="7114415" cy="4329569"/>
          </a:xfrm>
        </p:spPr>
      </p:pic>
    </p:spTree>
    <p:extLst>
      <p:ext uri="{BB962C8B-B14F-4D97-AF65-F5344CB8AC3E}">
        <p14:creationId xmlns:p14="http://schemas.microsoft.com/office/powerpoint/2010/main" val="21343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AF62-C315-41DA-9966-93B9DC60D432}"/>
              </a:ext>
            </a:extLst>
          </p:cNvPr>
          <p:cNvSpPr>
            <a:spLocks noGrp="1"/>
          </p:cNvSpPr>
          <p:nvPr>
            <p:ph type="title"/>
          </p:nvPr>
        </p:nvSpPr>
        <p:spPr>
          <a:xfrm>
            <a:off x="677334" y="609600"/>
            <a:ext cx="8596668" cy="1402080"/>
          </a:xfrm>
        </p:spPr>
        <p:txBody>
          <a:bodyPr>
            <a:normAutofit/>
          </a:bodyPr>
          <a:lstStyle/>
          <a:p>
            <a:r>
              <a:rPr lang="en-IN" dirty="0"/>
              <a:t>Evaluation</a:t>
            </a:r>
            <a:br>
              <a:rPr lang="en-IN" dirty="0"/>
            </a:br>
            <a:br>
              <a:rPr lang="en-IN" sz="2000" dirty="0"/>
            </a:br>
            <a:r>
              <a:rPr lang="en-IN" sz="2000" dirty="0"/>
              <a:t>Train and Validation Accuracy and Loss</a:t>
            </a:r>
            <a:endParaRPr lang="en-IN" dirty="0"/>
          </a:p>
        </p:txBody>
      </p:sp>
      <p:pic>
        <p:nvPicPr>
          <p:cNvPr id="4" name="Content Placeholder 3">
            <a:extLst>
              <a:ext uri="{FF2B5EF4-FFF2-40B4-BE49-F238E27FC236}">
                <a16:creationId xmlns:a16="http://schemas.microsoft.com/office/drawing/2014/main" id="{CF6418EB-D3A5-4BE3-BB55-C526B904EF69}"/>
              </a:ext>
            </a:extLst>
          </p:cNvPr>
          <p:cNvPicPr>
            <a:picLocks noGrp="1" noChangeAspect="1"/>
          </p:cNvPicPr>
          <p:nvPr>
            <p:ph idx="1"/>
          </p:nvPr>
        </p:nvPicPr>
        <p:blipFill>
          <a:blip r:embed="rId2"/>
          <a:stretch>
            <a:fillRect/>
          </a:stretch>
        </p:blipFill>
        <p:spPr>
          <a:xfrm>
            <a:off x="888425" y="2011680"/>
            <a:ext cx="6980090" cy="4693404"/>
          </a:xfrm>
          <a:prstGeom prst="rect">
            <a:avLst/>
          </a:prstGeom>
        </p:spPr>
      </p:pic>
    </p:spTree>
    <p:extLst>
      <p:ext uri="{BB962C8B-B14F-4D97-AF65-F5344CB8AC3E}">
        <p14:creationId xmlns:p14="http://schemas.microsoft.com/office/powerpoint/2010/main" val="375794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B60-F9C5-42A5-A7B8-0D24216A91D2}"/>
              </a:ext>
            </a:extLst>
          </p:cNvPr>
          <p:cNvSpPr>
            <a:spLocks noGrp="1"/>
          </p:cNvSpPr>
          <p:nvPr>
            <p:ph type="title"/>
          </p:nvPr>
        </p:nvSpPr>
        <p:spPr/>
        <p:txBody>
          <a:bodyPr/>
          <a:lstStyle/>
          <a:p>
            <a:r>
              <a:rPr lang="en-IN" dirty="0"/>
              <a:t>Test Accuracy and Test Loss</a:t>
            </a:r>
          </a:p>
        </p:txBody>
      </p:sp>
      <p:pic>
        <p:nvPicPr>
          <p:cNvPr id="9" name="Picture 8">
            <a:extLst>
              <a:ext uri="{FF2B5EF4-FFF2-40B4-BE49-F238E27FC236}">
                <a16:creationId xmlns:a16="http://schemas.microsoft.com/office/drawing/2014/main" id="{0992C303-E6AE-4C81-8278-402FA8F882C3}"/>
              </a:ext>
            </a:extLst>
          </p:cNvPr>
          <p:cNvPicPr>
            <a:picLocks noChangeAspect="1"/>
          </p:cNvPicPr>
          <p:nvPr/>
        </p:nvPicPr>
        <p:blipFill rotWithShape="1">
          <a:blip r:embed="rId2"/>
          <a:srcRect l="16215" t="59492" r="31409" b="21011"/>
          <a:stretch/>
        </p:blipFill>
        <p:spPr>
          <a:xfrm>
            <a:off x="789875" y="2690446"/>
            <a:ext cx="9057509" cy="2458329"/>
          </a:xfrm>
          <a:prstGeom prst="rect">
            <a:avLst/>
          </a:prstGeom>
        </p:spPr>
      </p:pic>
    </p:spTree>
    <p:extLst>
      <p:ext uri="{BB962C8B-B14F-4D97-AF65-F5344CB8AC3E}">
        <p14:creationId xmlns:p14="http://schemas.microsoft.com/office/powerpoint/2010/main" val="372227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E147-9A19-429C-884B-43BA433CB1B1}"/>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694FC234-3F17-4077-AA0D-B400CA897ADB}"/>
              </a:ext>
            </a:extLst>
          </p:cNvPr>
          <p:cNvPicPr>
            <a:picLocks noGrp="1" noChangeAspect="1"/>
          </p:cNvPicPr>
          <p:nvPr>
            <p:ph idx="1"/>
          </p:nvPr>
        </p:nvPicPr>
        <p:blipFill rotWithShape="1">
          <a:blip r:embed="rId2"/>
          <a:srcRect l="8995" t="51103" r="57065" b="33301"/>
          <a:stretch/>
        </p:blipFill>
        <p:spPr>
          <a:xfrm>
            <a:off x="344420" y="3066756"/>
            <a:ext cx="8929582" cy="2715066"/>
          </a:xfrm>
        </p:spPr>
      </p:pic>
    </p:spTree>
    <p:extLst>
      <p:ext uri="{BB962C8B-B14F-4D97-AF65-F5344CB8AC3E}">
        <p14:creationId xmlns:p14="http://schemas.microsoft.com/office/powerpoint/2010/main" val="192285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F002-D8C9-47F2-B2A8-FE704BA23D0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AE8EAAE-B011-44F0-8205-3C5E36021AAD}"/>
              </a:ext>
            </a:extLst>
          </p:cNvPr>
          <p:cNvSpPr>
            <a:spLocks noGrp="1"/>
          </p:cNvSpPr>
          <p:nvPr>
            <p:ph idx="1"/>
          </p:nvPr>
        </p:nvSpPr>
        <p:spPr/>
        <p:txBody>
          <a:bodyPr/>
          <a:lstStyle/>
          <a:p>
            <a:r>
              <a:rPr lang="en-IN" dirty="0"/>
              <a:t>The model is successfully predicting the state of body i.e. Running or Walking with the test accuracy of .9988706.</a:t>
            </a:r>
          </a:p>
          <a:p>
            <a:r>
              <a:rPr lang="en-IN" dirty="0"/>
              <a:t>The problem of over fitting is also taken care of by employing Dropout function in the LSTM model.</a:t>
            </a:r>
          </a:p>
          <a:p>
            <a:r>
              <a:rPr lang="en-IN" dirty="0"/>
              <a:t>The reliability of the model can also be verified by confusion matrix with gives only 26 mismatch out of 8854 subsamples.</a:t>
            </a:r>
          </a:p>
          <a:p>
            <a:r>
              <a:rPr lang="en-IN" dirty="0"/>
              <a:t>This score is achieved by training model with only 50 epochs.</a:t>
            </a:r>
          </a:p>
          <a:p>
            <a:r>
              <a:rPr lang="en-IN" dirty="0"/>
              <a:t>We tried to train for 50 more epochs and evaluate the performance of the model.</a:t>
            </a:r>
          </a:p>
          <a:p>
            <a:endParaRPr lang="en-IN" dirty="0"/>
          </a:p>
        </p:txBody>
      </p:sp>
    </p:spTree>
    <p:extLst>
      <p:ext uri="{BB962C8B-B14F-4D97-AF65-F5344CB8AC3E}">
        <p14:creationId xmlns:p14="http://schemas.microsoft.com/office/powerpoint/2010/main" val="425973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C56E-E533-4215-AB9D-29B08D4CDD6B}"/>
              </a:ext>
            </a:extLst>
          </p:cNvPr>
          <p:cNvSpPr>
            <a:spLocks noGrp="1"/>
          </p:cNvSpPr>
          <p:nvPr>
            <p:ph type="title"/>
          </p:nvPr>
        </p:nvSpPr>
        <p:spPr/>
        <p:txBody>
          <a:bodyPr/>
          <a:lstStyle/>
          <a:p>
            <a:r>
              <a:rPr lang="en-IN" dirty="0"/>
              <a:t>Training for another 50 epochs</a:t>
            </a:r>
            <a:br>
              <a:rPr lang="en-IN" dirty="0"/>
            </a:br>
            <a:br>
              <a:rPr lang="en-IN" sz="2000" dirty="0"/>
            </a:br>
            <a:r>
              <a:rPr lang="en-IN" sz="2000" dirty="0"/>
              <a:t>Train and Validation Accuracy and Loss</a:t>
            </a:r>
          </a:p>
        </p:txBody>
      </p:sp>
      <p:sp>
        <p:nvSpPr>
          <p:cNvPr id="3" name="Content Placeholder 2">
            <a:extLst>
              <a:ext uri="{FF2B5EF4-FFF2-40B4-BE49-F238E27FC236}">
                <a16:creationId xmlns:a16="http://schemas.microsoft.com/office/drawing/2014/main" id="{66378C34-FBAA-4D15-99FF-DC14D6DBA531}"/>
              </a:ext>
            </a:extLst>
          </p:cNvPr>
          <p:cNvSpPr>
            <a:spLocks noGrp="1"/>
          </p:cNvSpPr>
          <p:nvPr>
            <p:ph idx="1"/>
          </p:nvPr>
        </p:nvSpPr>
        <p:spPr>
          <a:xfrm>
            <a:off x="887115" y="1966914"/>
            <a:ext cx="8386886" cy="4456753"/>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Test Accuracy: 0.9983060359954834</a:t>
            </a:r>
          </a:p>
          <a:p>
            <a:r>
              <a:rPr lang="en-IN" dirty="0"/>
              <a:t>Test Loss: 001648790086619556</a:t>
            </a:r>
          </a:p>
          <a:p>
            <a:endParaRPr lang="en-IN" dirty="0"/>
          </a:p>
          <a:p>
            <a:endParaRPr lang="en-IN" dirty="0"/>
          </a:p>
          <a:p>
            <a:endParaRPr lang="en-IN" dirty="0"/>
          </a:p>
          <a:p>
            <a:endParaRPr lang="en-IN" dirty="0"/>
          </a:p>
          <a:p>
            <a:endParaRPr lang="en-IN" dirty="0"/>
          </a:p>
        </p:txBody>
      </p:sp>
      <p:pic>
        <p:nvPicPr>
          <p:cNvPr id="5" name="Picture 2">
            <a:extLst>
              <a:ext uri="{FF2B5EF4-FFF2-40B4-BE49-F238E27FC236}">
                <a16:creationId xmlns:a16="http://schemas.microsoft.com/office/drawing/2014/main" id="{B79EFA2C-702D-47DB-8A96-5FE2BF3B0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777" y="1758462"/>
            <a:ext cx="6196511" cy="391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60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03C5-ED46-4A2A-861F-AEBBF6F1040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69E57A6-C0C0-46DC-9D8A-72EB24823495}"/>
              </a:ext>
            </a:extLst>
          </p:cNvPr>
          <p:cNvSpPr>
            <a:spLocks noGrp="1"/>
          </p:cNvSpPr>
          <p:nvPr>
            <p:ph idx="1"/>
          </p:nvPr>
        </p:nvSpPr>
        <p:spPr/>
        <p:txBody>
          <a:bodyPr/>
          <a:lstStyle/>
          <a:p>
            <a:r>
              <a:rPr lang="en-IN" dirty="0"/>
              <a:t>The ability to decode the human activities by the use of technology is called Human Activity Recognition, or HAR.</a:t>
            </a:r>
          </a:p>
          <a:p>
            <a:r>
              <a:rPr lang="en-IN" dirty="0"/>
              <a:t>With Recent advancement in technology, it is now possible to recognise the standard activities performed by the smart device user with the help of state-of-the-art technology.</a:t>
            </a:r>
          </a:p>
          <a:p>
            <a:r>
              <a:rPr lang="en-IN" dirty="0"/>
              <a:t>Data is generated by several ways like videos, still images, or sensors in the smart devices such as phones or watches.</a:t>
            </a:r>
          </a:p>
          <a:p>
            <a:r>
              <a:rPr lang="en-IN" dirty="0"/>
              <a:t>Deep Learning models can be employed in such a recognition systems.</a:t>
            </a:r>
          </a:p>
          <a:p>
            <a:r>
              <a:rPr lang="en-IN" dirty="0"/>
              <a:t>Wide range of applications like </a:t>
            </a:r>
            <a:r>
              <a:rPr lang="en-GB" dirty="0"/>
              <a:t>human-computer interaction, user interface design, robot learning, and surveillance.</a:t>
            </a:r>
            <a:endParaRPr lang="en-IN" dirty="0"/>
          </a:p>
        </p:txBody>
      </p:sp>
    </p:spTree>
    <p:extLst>
      <p:ext uri="{BB962C8B-B14F-4D97-AF65-F5344CB8AC3E}">
        <p14:creationId xmlns:p14="http://schemas.microsoft.com/office/powerpoint/2010/main" val="77295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C1C9-9146-4DE7-9797-7AEEFDACC60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D7DD635-8CB1-4059-9F8D-CF34605E710B}"/>
              </a:ext>
            </a:extLst>
          </p:cNvPr>
          <p:cNvSpPr>
            <a:spLocks noGrp="1"/>
          </p:cNvSpPr>
          <p:nvPr>
            <p:ph idx="1"/>
          </p:nvPr>
        </p:nvSpPr>
        <p:spPr/>
        <p:txBody>
          <a:bodyPr/>
          <a:lstStyle/>
          <a:p>
            <a:r>
              <a:rPr lang="en-IN" dirty="0"/>
              <a:t>We found that Test Accuracy has not improved while training the model for another 50 epochs. However, it has slightly reduced. This is due to overfitting of the model with training data.</a:t>
            </a:r>
          </a:p>
          <a:p>
            <a:r>
              <a:rPr lang="en-IN" dirty="0"/>
              <a:t>This can also be verified from confusion matrix achieved while training the model for another 50 epochs.</a:t>
            </a:r>
          </a:p>
          <a:p>
            <a:r>
              <a:rPr lang="en-IN" dirty="0"/>
              <a:t>It is evident that , now we have 28 mismatch data , performance of the model is degraded after training it for another 50 epochs.</a:t>
            </a:r>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D90F2288-F784-44D4-8BF6-8982CDEA1355}"/>
              </a:ext>
            </a:extLst>
          </p:cNvPr>
          <p:cNvPicPr>
            <a:picLocks noChangeAspect="1"/>
          </p:cNvPicPr>
          <p:nvPr/>
        </p:nvPicPr>
        <p:blipFill rotWithShape="1">
          <a:blip r:embed="rId2"/>
          <a:srcRect l="34615" t="26244" r="45423" b="57748"/>
          <a:stretch/>
        </p:blipFill>
        <p:spPr>
          <a:xfrm>
            <a:off x="1955410" y="4417255"/>
            <a:ext cx="3602183" cy="1624107"/>
          </a:xfrm>
          <a:prstGeom prst="rect">
            <a:avLst/>
          </a:prstGeom>
        </p:spPr>
      </p:pic>
    </p:spTree>
    <p:extLst>
      <p:ext uri="{BB962C8B-B14F-4D97-AF65-F5344CB8AC3E}">
        <p14:creationId xmlns:p14="http://schemas.microsoft.com/office/powerpoint/2010/main" val="223413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5DF8-389E-48F4-8482-BB4F75364084}"/>
              </a:ext>
            </a:extLst>
          </p:cNvPr>
          <p:cNvSpPr>
            <a:spLocks noGrp="1"/>
          </p:cNvSpPr>
          <p:nvPr>
            <p:ph type="title"/>
          </p:nvPr>
        </p:nvSpPr>
        <p:spPr>
          <a:xfrm>
            <a:off x="2897945" y="2954216"/>
            <a:ext cx="4318781" cy="1294228"/>
          </a:xfrm>
        </p:spPr>
        <p:txBody>
          <a:bodyPr>
            <a:normAutofit/>
          </a:bodyPr>
          <a:lstStyle/>
          <a:p>
            <a:r>
              <a:rPr lang="en-IN" sz="6000" dirty="0"/>
              <a:t>Thank you </a:t>
            </a:r>
          </a:p>
        </p:txBody>
      </p:sp>
    </p:spTree>
    <p:extLst>
      <p:ext uri="{BB962C8B-B14F-4D97-AF65-F5344CB8AC3E}">
        <p14:creationId xmlns:p14="http://schemas.microsoft.com/office/powerpoint/2010/main" val="211977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9073-0726-4FF5-B789-62A4A7EC91AD}"/>
              </a:ext>
            </a:extLst>
          </p:cNvPr>
          <p:cNvSpPr>
            <a:spLocks noGrp="1"/>
          </p:cNvSpPr>
          <p:nvPr>
            <p:ph type="title"/>
          </p:nvPr>
        </p:nvSpPr>
        <p:spPr/>
        <p:txBody>
          <a:bodyPr/>
          <a:lstStyle/>
          <a:p>
            <a:r>
              <a:rPr lang="en-IN" dirty="0"/>
              <a:t>Project Highlights</a:t>
            </a:r>
          </a:p>
        </p:txBody>
      </p:sp>
      <p:sp>
        <p:nvSpPr>
          <p:cNvPr id="3" name="Content Placeholder 2">
            <a:extLst>
              <a:ext uri="{FF2B5EF4-FFF2-40B4-BE49-F238E27FC236}">
                <a16:creationId xmlns:a16="http://schemas.microsoft.com/office/drawing/2014/main" id="{3CBA4F83-1302-46EE-93C8-3E7116CF1C1E}"/>
              </a:ext>
            </a:extLst>
          </p:cNvPr>
          <p:cNvSpPr>
            <a:spLocks noGrp="1"/>
          </p:cNvSpPr>
          <p:nvPr>
            <p:ph idx="1"/>
          </p:nvPr>
        </p:nvSpPr>
        <p:spPr/>
        <p:txBody>
          <a:bodyPr/>
          <a:lstStyle/>
          <a:p>
            <a:pPr marL="0" indent="0">
              <a:buNone/>
            </a:pPr>
            <a:endParaRPr lang="en-IN" dirty="0"/>
          </a:p>
          <a:p>
            <a:r>
              <a:rPr lang="en-IN" dirty="0"/>
              <a:t>Dataset provided by Datamites.</a:t>
            </a:r>
          </a:p>
          <a:p>
            <a:r>
              <a:rPr lang="en-IN" dirty="0"/>
              <a:t>Data consists of activity column 0 and 1. </a:t>
            </a:r>
          </a:p>
          <a:p>
            <a:r>
              <a:rPr lang="en-IN" dirty="0"/>
              <a:t>Descriptive analysis is performed and insights were drawn.</a:t>
            </a:r>
          </a:p>
          <a:p>
            <a:r>
              <a:rPr lang="en-IN" dirty="0"/>
              <a:t>Predictive analysis is performed using LSTM model.</a:t>
            </a:r>
          </a:p>
          <a:p>
            <a:r>
              <a:rPr lang="en-IN" dirty="0"/>
              <a:t>This model is used to predict the state of the body specifically running state or walking state based on the linear acceleration and angular velocity data of three axis.</a:t>
            </a:r>
          </a:p>
          <a:p>
            <a:r>
              <a:rPr lang="en-IN" dirty="0"/>
              <a:t>Evaluating the model gives test accuracy of 0.9988706.</a:t>
            </a:r>
          </a:p>
          <a:p>
            <a:endParaRPr lang="en-IN" dirty="0"/>
          </a:p>
        </p:txBody>
      </p:sp>
    </p:spTree>
    <p:extLst>
      <p:ext uri="{BB962C8B-B14F-4D97-AF65-F5344CB8AC3E}">
        <p14:creationId xmlns:p14="http://schemas.microsoft.com/office/powerpoint/2010/main" val="205793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29DE-AC59-4205-A916-96EA548DAE1E}"/>
              </a:ext>
            </a:extLst>
          </p:cNvPr>
          <p:cNvSpPr>
            <a:spLocks noGrp="1"/>
          </p:cNvSpPr>
          <p:nvPr>
            <p:ph type="title"/>
          </p:nvPr>
        </p:nvSpPr>
        <p:spPr/>
        <p:txBody>
          <a:bodyPr/>
          <a:lstStyle/>
          <a:p>
            <a:r>
              <a:rPr lang="en-IN" dirty="0"/>
              <a:t>Dataset Info</a:t>
            </a:r>
          </a:p>
        </p:txBody>
      </p:sp>
      <p:sp>
        <p:nvSpPr>
          <p:cNvPr id="3" name="Content Placeholder 2">
            <a:extLst>
              <a:ext uri="{FF2B5EF4-FFF2-40B4-BE49-F238E27FC236}">
                <a16:creationId xmlns:a16="http://schemas.microsoft.com/office/drawing/2014/main" id="{9111CEB8-EE7D-40BF-BB05-433C41774F4C}"/>
              </a:ext>
            </a:extLst>
          </p:cNvPr>
          <p:cNvSpPr>
            <a:spLocks noGrp="1"/>
          </p:cNvSpPr>
          <p:nvPr>
            <p:ph idx="1"/>
          </p:nvPr>
        </p:nvSpPr>
        <p:spPr/>
        <p:txBody>
          <a:bodyPr/>
          <a:lstStyle/>
          <a:p>
            <a:r>
              <a:rPr lang="en-IN" dirty="0"/>
              <a:t>Shape: (88588,11)</a:t>
            </a:r>
          </a:p>
          <a:p>
            <a:r>
              <a:rPr lang="en-IN" dirty="0"/>
              <a:t> Activity : 0 for Running and 1 for Walking.</a:t>
            </a:r>
          </a:p>
          <a:p>
            <a:r>
              <a:rPr lang="en-IN" dirty="0"/>
              <a:t>Wrist: 0 for Left Wrist and 1 for Right Wrist.</a:t>
            </a:r>
          </a:p>
          <a:p>
            <a:r>
              <a:rPr lang="en-IN" dirty="0"/>
              <a:t>Balanced Dataset: Activity 0 = 44365 and Activity 1 = 44223.</a:t>
            </a:r>
          </a:p>
          <a:p>
            <a:r>
              <a:rPr lang="en-IN" dirty="0"/>
              <a:t>X, Y and Z coordinates data from Accelerometer sensor and Gyro sensor.</a:t>
            </a:r>
          </a:p>
          <a:p>
            <a:r>
              <a:rPr lang="en-IN" dirty="0"/>
              <a:t>No missing Data.</a:t>
            </a:r>
          </a:p>
          <a:p>
            <a:pPr marL="0" indent="0">
              <a:buNone/>
            </a:pPr>
            <a:endParaRPr lang="en-IN" dirty="0"/>
          </a:p>
          <a:p>
            <a:endParaRPr lang="en-IN" dirty="0"/>
          </a:p>
        </p:txBody>
      </p:sp>
    </p:spTree>
    <p:extLst>
      <p:ext uri="{BB962C8B-B14F-4D97-AF65-F5344CB8AC3E}">
        <p14:creationId xmlns:p14="http://schemas.microsoft.com/office/powerpoint/2010/main" val="154428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F14E-2150-4D7D-9DB9-AE3F314D4781}"/>
              </a:ext>
            </a:extLst>
          </p:cNvPr>
          <p:cNvSpPr>
            <a:spLocks noGrp="1"/>
          </p:cNvSpPr>
          <p:nvPr>
            <p:ph type="title"/>
          </p:nvPr>
        </p:nvSpPr>
        <p:spPr/>
        <p:txBody>
          <a:bodyPr/>
          <a:lstStyle/>
          <a:p>
            <a:r>
              <a:rPr lang="en-IN" dirty="0"/>
              <a:t>Deep Learning Model Used</a:t>
            </a:r>
          </a:p>
        </p:txBody>
      </p:sp>
      <p:sp>
        <p:nvSpPr>
          <p:cNvPr id="3" name="Content Placeholder 2">
            <a:extLst>
              <a:ext uri="{FF2B5EF4-FFF2-40B4-BE49-F238E27FC236}">
                <a16:creationId xmlns:a16="http://schemas.microsoft.com/office/drawing/2014/main" id="{B17B3E66-530E-48C4-A30D-53288E1A434F}"/>
              </a:ext>
            </a:extLst>
          </p:cNvPr>
          <p:cNvSpPr>
            <a:spLocks noGrp="1"/>
          </p:cNvSpPr>
          <p:nvPr>
            <p:ph idx="1"/>
          </p:nvPr>
        </p:nvSpPr>
        <p:spPr/>
        <p:txBody>
          <a:bodyPr/>
          <a:lstStyle/>
          <a:p>
            <a:r>
              <a:rPr lang="en-IN" dirty="0"/>
              <a:t>LSTM with 100 neurons</a:t>
            </a:r>
          </a:p>
          <a:p>
            <a:r>
              <a:rPr lang="en-IN" dirty="0"/>
              <a:t>Bidirectional</a:t>
            </a:r>
          </a:p>
          <a:p>
            <a:r>
              <a:rPr lang="en-IN" dirty="0"/>
              <a:t>Dropout of 50% to avoid overfitting issue</a:t>
            </a:r>
          </a:p>
          <a:p>
            <a:r>
              <a:rPr lang="en-IN" dirty="0"/>
              <a:t>Optimiser: </a:t>
            </a:r>
            <a:r>
              <a:rPr lang="en-IN" dirty="0" err="1"/>
              <a:t>adam</a:t>
            </a:r>
            <a:endParaRPr lang="en-IN" dirty="0"/>
          </a:p>
          <a:p>
            <a:r>
              <a:rPr lang="en-IN" dirty="0"/>
              <a:t>Loss function: </a:t>
            </a:r>
            <a:r>
              <a:rPr lang="en-IN" dirty="0" err="1"/>
              <a:t>mse</a:t>
            </a:r>
            <a:endParaRPr lang="en-IN" dirty="0"/>
          </a:p>
        </p:txBody>
      </p:sp>
    </p:spTree>
    <p:extLst>
      <p:ext uri="{BB962C8B-B14F-4D97-AF65-F5344CB8AC3E}">
        <p14:creationId xmlns:p14="http://schemas.microsoft.com/office/powerpoint/2010/main" val="81875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F497-ABF3-4285-9C54-F85A360B9E7D}"/>
              </a:ext>
            </a:extLst>
          </p:cNvPr>
          <p:cNvSpPr>
            <a:spLocks noGrp="1"/>
          </p:cNvSpPr>
          <p:nvPr>
            <p:ph type="title"/>
          </p:nvPr>
        </p:nvSpPr>
        <p:spPr/>
        <p:txBody>
          <a:bodyPr/>
          <a:lstStyle/>
          <a:p>
            <a:r>
              <a:rPr lang="en-IN" dirty="0"/>
              <a:t>Metrices evaluation</a:t>
            </a:r>
          </a:p>
        </p:txBody>
      </p:sp>
      <p:sp>
        <p:nvSpPr>
          <p:cNvPr id="3" name="Content Placeholder 2">
            <a:extLst>
              <a:ext uri="{FF2B5EF4-FFF2-40B4-BE49-F238E27FC236}">
                <a16:creationId xmlns:a16="http://schemas.microsoft.com/office/drawing/2014/main" id="{F245E782-C745-4C3E-A27A-362C9478FE56}"/>
              </a:ext>
            </a:extLst>
          </p:cNvPr>
          <p:cNvSpPr>
            <a:spLocks noGrp="1"/>
          </p:cNvSpPr>
          <p:nvPr>
            <p:ph idx="1"/>
          </p:nvPr>
        </p:nvSpPr>
        <p:spPr/>
        <p:txBody>
          <a:bodyPr/>
          <a:lstStyle/>
          <a:p>
            <a:r>
              <a:rPr lang="en-IN" dirty="0"/>
              <a:t>Training Accuracy</a:t>
            </a:r>
          </a:p>
          <a:p>
            <a:r>
              <a:rPr lang="en-IN" dirty="0"/>
              <a:t>Training Loss</a:t>
            </a:r>
          </a:p>
          <a:p>
            <a:r>
              <a:rPr lang="en-IN" dirty="0"/>
              <a:t>Validation Accuracy</a:t>
            </a:r>
          </a:p>
          <a:p>
            <a:r>
              <a:rPr lang="en-IN" dirty="0"/>
              <a:t>Validation Loss</a:t>
            </a:r>
          </a:p>
          <a:p>
            <a:r>
              <a:rPr lang="en-IN" dirty="0"/>
              <a:t>Test Accuracy</a:t>
            </a:r>
          </a:p>
          <a:p>
            <a:r>
              <a:rPr lang="en-IN" dirty="0"/>
              <a:t>Test Loss</a:t>
            </a:r>
          </a:p>
          <a:p>
            <a:r>
              <a:rPr lang="en-IN" dirty="0"/>
              <a:t>Confusion Matrix</a:t>
            </a:r>
          </a:p>
        </p:txBody>
      </p:sp>
    </p:spTree>
    <p:extLst>
      <p:ext uri="{BB962C8B-B14F-4D97-AF65-F5344CB8AC3E}">
        <p14:creationId xmlns:p14="http://schemas.microsoft.com/office/powerpoint/2010/main" val="254685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5687-573C-4272-93DD-367793AAE8F8}"/>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650CCB2C-EA23-4013-A969-8336EBAD7A86}"/>
              </a:ext>
            </a:extLst>
          </p:cNvPr>
          <p:cNvSpPr>
            <a:spLocks noGrp="1"/>
          </p:cNvSpPr>
          <p:nvPr>
            <p:ph idx="1"/>
          </p:nvPr>
        </p:nvSpPr>
        <p:spPr/>
        <p:txBody>
          <a:bodyPr/>
          <a:lstStyle/>
          <a:p>
            <a:r>
              <a:rPr lang="en-IN" dirty="0"/>
              <a:t>Pandas</a:t>
            </a:r>
          </a:p>
          <a:p>
            <a:r>
              <a:rPr lang="en-IN" dirty="0" err="1"/>
              <a:t>Numpy</a:t>
            </a:r>
            <a:endParaRPr lang="en-IN" dirty="0"/>
          </a:p>
          <a:p>
            <a:r>
              <a:rPr lang="en-IN" dirty="0"/>
              <a:t>Matplotlib</a:t>
            </a:r>
          </a:p>
          <a:p>
            <a:r>
              <a:rPr lang="en-IN" dirty="0"/>
              <a:t>Seaborn</a:t>
            </a:r>
          </a:p>
          <a:p>
            <a:r>
              <a:rPr lang="en-IN" dirty="0" err="1"/>
              <a:t>Scipy</a:t>
            </a:r>
            <a:endParaRPr lang="en-IN" dirty="0"/>
          </a:p>
          <a:p>
            <a:r>
              <a:rPr lang="en-IN" dirty="0" err="1"/>
              <a:t>Sklearn</a:t>
            </a:r>
            <a:endParaRPr lang="en-IN" dirty="0"/>
          </a:p>
          <a:p>
            <a:r>
              <a:rPr lang="en-IN" dirty="0"/>
              <a:t>Time, datetime</a:t>
            </a:r>
          </a:p>
          <a:p>
            <a:r>
              <a:rPr lang="en-IN" dirty="0" err="1"/>
              <a:t>Keras</a:t>
            </a:r>
            <a:endParaRPr lang="en-IN" dirty="0"/>
          </a:p>
        </p:txBody>
      </p:sp>
    </p:spTree>
    <p:extLst>
      <p:ext uri="{BB962C8B-B14F-4D97-AF65-F5344CB8AC3E}">
        <p14:creationId xmlns:p14="http://schemas.microsoft.com/office/powerpoint/2010/main" val="411478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D6EF-0B17-426C-A88F-FED198F75887}"/>
              </a:ext>
            </a:extLst>
          </p:cNvPr>
          <p:cNvSpPr>
            <a:spLocks noGrp="1"/>
          </p:cNvSpPr>
          <p:nvPr>
            <p:ph type="title"/>
          </p:nvPr>
        </p:nvSpPr>
        <p:spPr/>
        <p:txBody>
          <a:bodyPr/>
          <a:lstStyle/>
          <a:p>
            <a:r>
              <a:rPr lang="en-IN" dirty="0"/>
              <a:t>Data Visualization and Descriptive Analysis</a:t>
            </a:r>
          </a:p>
        </p:txBody>
      </p:sp>
      <p:pic>
        <p:nvPicPr>
          <p:cNvPr id="2050" name="Picture 2">
            <a:extLst>
              <a:ext uri="{FF2B5EF4-FFF2-40B4-BE49-F238E27FC236}">
                <a16:creationId xmlns:a16="http://schemas.microsoft.com/office/drawing/2014/main" id="{3CAA32E9-75D1-479F-B835-C05BC33A22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055" y="1930401"/>
            <a:ext cx="6044275" cy="444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40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0BFD-4910-45C9-ACFA-7AB309F7A8F7}"/>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9FCA2EF5-87A6-4585-8D75-4B5BEEC4C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92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168</TotalTime>
  <Words>918</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Brush Script MT</vt:lpstr>
      <vt:lpstr>Trebuchet MS</vt:lpstr>
      <vt:lpstr>Wingdings 3</vt:lpstr>
      <vt:lpstr>Facet</vt:lpstr>
      <vt:lpstr>Human Activity Recognition </vt:lpstr>
      <vt:lpstr>Introduction</vt:lpstr>
      <vt:lpstr>Project Highlights</vt:lpstr>
      <vt:lpstr>Dataset Info</vt:lpstr>
      <vt:lpstr>Deep Learning Model Used</vt:lpstr>
      <vt:lpstr>Metrices evaluation</vt:lpstr>
      <vt:lpstr>Libraries Used</vt:lpstr>
      <vt:lpstr>Data Visualization and Descriptive Analysis</vt:lpstr>
      <vt:lpstr>PowerPoint Presentation</vt:lpstr>
      <vt:lpstr>Data Visualization and Descriptive Analysis(contd….)</vt:lpstr>
      <vt:lpstr>Data Processing</vt:lpstr>
      <vt:lpstr>Predictive Analysis  Building LSTM Architecture </vt:lpstr>
      <vt:lpstr>Training the model</vt:lpstr>
      <vt:lpstr>model.summary()</vt:lpstr>
      <vt:lpstr>Evaluation  Train and Validation Accuracy and Loss</vt:lpstr>
      <vt:lpstr>Test Accuracy and Test Loss</vt:lpstr>
      <vt:lpstr>Confusion Matrix</vt:lpstr>
      <vt:lpstr>Conclusion</vt:lpstr>
      <vt:lpstr>Training for another 50 epochs  Train and Validation Accuracy and Loss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dc:title>
  <dc:creator>Raghwendra Kumar</dc:creator>
  <cp:lastModifiedBy>Raghwendra Kumar</cp:lastModifiedBy>
  <cp:revision>3</cp:revision>
  <dcterms:created xsi:type="dcterms:W3CDTF">2021-12-27T09:42:08Z</dcterms:created>
  <dcterms:modified xsi:type="dcterms:W3CDTF">2021-12-27T12:30:42Z</dcterms:modified>
</cp:coreProperties>
</file>