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0"/>
  </p:notesMasterIdLst>
  <p:sldIdLst>
    <p:sldId id="256" r:id="rId2"/>
    <p:sldId id="257" r:id="rId3"/>
    <p:sldId id="258" r:id="rId4"/>
    <p:sldId id="259" r:id="rId5"/>
    <p:sldId id="260" r:id="rId6"/>
    <p:sldId id="261" r:id="rId7"/>
    <p:sldId id="266" r:id="rId8"/>
    <p:sldId id="269" r:id="rId9"/>
  </p:sldIdLst>
  <p:sldSz cx="9144000" cy="5143500" type="screen16x9"/>
  <p:notesSz cx="6858000" cy="9144000"/>
  <p:embeddedFontLst>
    <p:embeddedFont>
      <p:font typeface="Abel" panose="020B0604020202020204" charset="0"/>
      <p:regular r:id="rId11"/>
    </p:embeddedFont>
    <p:embeddedFont>
      <p:font typeface="Montserrat" panose="020B0604020202020204" charset="0"/>
      <p:regular r:id="rId12"/>
      <p:bold r:id="rId13"/>
      <p:italic r:id="rId14"/>
      <p:boldItalic r:id="rId15"/>
    </p:embeddedFont>
    <p:embeddedFont>
      <p:font typeface="Roboto Condensed Light" panose="02000000000000000000" pitchFamily="2" charset="0"/>
      <p:regular r:id="rId16"/>
      <p:italic r:id="rId17"/>
    </p:embeddedFont>
    <p:embeddedFont>
      <p:font typeface="Rubik Light" panose="020B0604020202020204" charset="-79"/>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E3FD1C-0F99-4D5D-A338-9CD72B88FF4D}">
  <a:tblStyle styleId="{3CE3FD1C-0F99-4D5D-A338-9CD72B88FF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00" d="100"/>
          <a:sy n="100" d="100"/>
        </p:scale>
        <p:origin x="1210"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9824130ea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9824130ea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998d7226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998d722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9a5542f15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9a5542f15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9aea31311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9aea31311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72"/>
        <p:cNvGrpSpPr/>
        <p:nvPr/>
      </p:nvGrpSpPr>
      <p:grpSpPr>
        <a:xfrm>
          <a:off x="0" y="0"/>
          <a:ext cx="0" cy="0"/>
          <a:chOff x="0" y="0"/>
          <a:chExt cx="0" cy="0"/>
        </a:xfrm>
      </p:grpSpPr>
      <p:grpSp>
        <p:nvGrpSpPr>
          <p:cNvPr id="173" name="Google Shape;173;p16"/>
          <p:cNvGrpSpPr/>
          <p:nvPr/>
        </p:nvGrpSpPr>
        <p:grpSpPr>
          <a:xfrm>
            <a:off x="-2027980" y="-2596320"/>
            <a:ext cx="14549688" cy="10668394"/>
            <a:chOff x="-2027980" y="-2596320"/>
            <a:chExt cx="14549688" cy="10668394"/>
          </a:xfrm>
        </p:grpSpPr>
        <p:grpSp>
          <p:nvGrpSpPr>
            <p:cNvPr id="174" name="Google Shape;174;p16"/>
            <p:cNvGrpSpPr/>
            <p:nvPr/>
          </p:nvGrpSpPr>
          <p:grpSpPr>
            <a:xfrm rot="2219984">
              <a:off x="-1194691" y="3296805"/>
              <a:ext cx="3796561" cy="4039571"/>
              <a:chOff x="7558301" y="3163860"/>
              <a:chExt cx="3072638" cy="3269311"/>
            </a:xfrm>
          </p:grpSpPr>
          <p:sp>
            <p:nvSpPr>
              <p:cNvPr id="175" name="Google Shape;175;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rot="2219984">
              <a:off x="7891859" y="-1860620"/>
              <a:ext cx="3796561" cy="4039571"/>
              <a:chOff x="7558301" y="3163860"/>
              <a:chExt cx="3072638" cy="3269311"/>
            </a:xfrm>
          </p:grpSpPr>
          <p:sp>
            <p:nvSpPr>
              <p:cNvPr id="179" name="Google Shape;179;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 name="Google Shape;182;p16"/>
          <p:cNvSpPr txBox="1">
            <a:spLocks noGrp="1"/>
          </p:cNvSpPr>
          <p:nvPr>
            <p:ph type="subTitle" idx="1"/>
          </p:nvPr>
        </p:nvSpPr>
        <p:spPr>
          <a:xfrm>
            <a:off x="33974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3" name="Google Shape;183;p16"/>
          <p:cNvSpPr txBox="1">
            <a:spLocks noGrp="1"/>
          </p:cNvSpPr>
          <p:nvPr>
            <p:ph type="subTitle" idx="2"/>
          </p:nvPr>
        </p:nvSpPr>
        <p:spPr>
          <a:xfrm>
            <a:off x="33974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16"/>
          <p:cNvSpPr txBox="1">
            <a:spLocks noGrp="1"/>
          </p:cNvSpPr>
          <p:nvPr>
            <p:ph type="subTitle" idx="3"/>
          </p:nvPr>
        </p:nvSpPr>
        <p:spPr>
          <a:xfrm>
            <a:off x="8198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5" name="Google Shape;185;p16"/>
          <p:cNvSpPr txBox="1">
            <a:spLocks noGrp="1"/>
          </p:cNvSpPr>
          <p:nvPr>
            <p:ph type="subTitle" idx="4"/>
          </p:nvPr>
        </p:nvSpPr>
        <p:spPr>
          <a:xfrm>
            <a:off x="8198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16"/>
          <p:cNvSpPr txBox="1">
            <a:spLocks noGrp="1"/>
          </p:cNvSpPr>
          <p:nvPr>
            <p:ph type="subTitle" idx="5"/>
          </p:nvPr>
        </p:nvSpPr>
        <p:spPr>
          <a:xfrm>
            <a:off x="59750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7" name="Google Shape;187;p16"/>
          <p:cNvSpPr txBox="1">
            <a:spLocks noGrp="1"/>
          </p:cNvSpPr>
          <p:nvPr>
            <p:ph type="subTitle" idx="6"/>
          </p:nvPr>
        </p:nvSpPr>
        <p:spPr>
          <a:xfrm>
            <a:off x="59750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1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988308">
                <a:off x="8924872" y="3545996"/>
                <a:ext cx="2715038" cy="285020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4"/>
          <p:cNvSpPr txBox="1">
            <a:spLocks noGrp="1"/>
          </p:cNvSpPr>
          <p:nvPr>
            <p:ph type="body" idx="1"/>
          </p:nvPr>
        </p:nvSpPr>
        <p:spPr>
          <a:xfrm>
            <a:off x="4624775" y="2123100"/>
            <a:ext cx="3294600" cy="1387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114100">
              <a:off x="-1266016"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114100">
              <a:off x="-760283" y="-9438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5114100">
              <a:off x="-942760" y="-11113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430265">
              <a:off x="6938512" y="36600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430265">
              <a:off x="7358361" y="3640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4"/>
        <p:cNvGrpSpPr/>
        <p:nvPr/>
      </p:nvGrpSpPr>
      <p:grpSpPr>
        <a:xfrm>
          <a:off x="0" y="0"/>
          <a:ext cx="0" cy="0"/>
          <a:chOff x="0" y="0"/>
          <a:chExt cx="0" cy="0"/>
        </a:xfrm>
      </p:grpSpPr>
      <p:grpSp>
        <p:nvGrpSpPr>
          <p:cNvPr id="115" name="Google Shape;115;p11"/>
          <p:cNvGrpSpPr/>
          <p:nvPr/>
        </p:nvGrpSpPr>
        <p:grpSpPr>
          <a:xfrm>
            <a:off x="-585686" y="-1099379"/>
            <a:ext cx="10929760" cy="7352891"/>
            <a:chOff x="-585686" y="-1099379"/>
            <a:chExt cx="10929760" cy="7352891"/>
          </a:xfrm>
        </p:grpSpPr>
        <p:sp>
          <p:nvSpPr>
            <p:cNvPr id="116" name="Google Shape;116;p11"/>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1"/>
          <p:cNvSpPr txBox="1">
            <a:spLocks noGrp="1"/>
          </p:cNvSpPr>
          <p:nvPr>
            <p:ph type="title" hasCustomPrompt="1"/>
          </p:nvPr>
        </p:nvSpPr>
        <p:spPr>
          <a:xfrm>
            <a:off x="1021525" y="1691625"/>
            <a:ext cx="7101000" cy="1454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a:spLocks noGrp="1"/>
          </p:cNvSpPr>
          <p:nvPr>
            <p:ph type="body" idx="1"/>
          </p:nvPr>
        </p:nvSpPr>
        <p:spPr>
          <a:xfrm>
            <a:off x="1021500" y="2999825"/>
            <a:ext cx="7101000" cy="4920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4" name="Google Shape;154;p15"/>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5"/>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6" name="Google Shape;156;p15"/>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5"/>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 name="Google Shape;158;p15"/>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5"/>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5"/>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2" name="Google Shape;162;p15"/>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5"/>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Google Shape;164;p15"/>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15"/>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5"/>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15"/>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8" name="Google Shape;168;p15"/>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5"/>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 name="Google Shape;170;p15"/>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1" name="Google Shape;171;p15"/>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7" r:id="rId5"/>
    <p:sldLayoutId id="2147483658" r:id="rId6"/>
    <p:sldLayoutId id="2147483659" r:id="rId7"/>
    <p:sldLayoutId id="2147483660" r:id="rId8"/>
    <p:sldLayoutId id="2147483661" r:id="rId9"/>
    <p:sldLayoutId id="2147483662"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573100" y="1241850"/>
            <a:ext cx="3997800" cy="26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Biography of Nelson Mandela</a:t>
            </a:r>
            <a:endParaRPr sz="4900"/>
          </a:p>
        </p:txBody>
      </p:sp>
      <p:sp>
        <p:nvSpPr>
          <p:cNvPr id="329" name="Google Shape;329;p29"/>
          <p:cNvSpPr txBox="1">
            <a:spLocks noGrp="1"/>
          </p:cNvSpPr>
          <p:nvPr>
            <p:ph type="subTitle" idx="1"/>
          </p:nvPr>
        </p:nvSpPr>
        <p:spPr>
          <a:xfrm>
            <a:off x="5260400" y="3958925"/>
            <a:ext cx="3163200" cy="83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By:-    </a:t>
            </a:r>
            <a:endParaRPr/>
          </a:p>
          <a:p>
            <a:pPr marL="0" lvl="0" indent="0" algn="r" rtl="0">
              <a:spcBef>
                <a:spcPts val="0"/>
              </a:spcBef>
              <a:spcAft>
                <a:spcPts val="0"/>
              </a:spcAft>
              <a:buNone/>
            </a:pPr>
            <a:r>
              <a:rPr lang="en"/>
              <a:t>Raghav Maheshwari</a:t>
            </a:r>
            <a:endParaRPr/>
          </a:p>
          <a:p>
            <a:pPr marL="0" lvl="0" indent="0" algn="r" rtl="0">
              <a:spcBef>
                <a:spcPts val="0"/>
              </a:spcBef>
              <a:spcAft>
                <a:spcPts val="0"/>
              </a:spcAft>
              <a:buNone/>
            </a:pPr>
            <a:r>
              <a:rPr lang="en"/>
              <a:t> 	        118043</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411956" y="1099923"/>
            <a:ext cx="5938043" cy="3726077"/>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171450" lvl="0" indent="-171450" rtl="0">
              <a:spcBef>
                <a:spcPts val="1600"/>
              </a:spcBef>
              <a:spcAft>
                <a:spcPts val="0"/>
              </a:spcAft>
              <a:buClr>
                <a:schemeClr val="tx1"/>
              </a:buClr>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Nelson Rolihlahla Mandela was a South African anti-apartheid revolutionary, political leader and philanthropist who served as President of South Africa from 1994 to 1999. He was the country's first black head of state and the first elected in a fully representative democratic election.. Rolihlahla Mandela was a South</a:t>
            </a:r>
            <a:r>
              <a:rPr lang="en" dirty="0">
                <a:solidFill>
                  <a:schemeClr val="tx1"/>
                </a:solidFill>
                <a:latin typeface="Times New Roman" panose="02020603050405020304" pitchFamily="18" charset="0"/>
                <a:ea typeface="Arial"/>
                <a:cs typeface="Times New Roman" panose="02020603050405020304" pitchFamily="18" charset="0"/>
                <a:sym typeface="Arial"/>
              </a:rPr>
              <a:t>as born in the village of Mvezo and was  a member of the Madiba clan. His father called  him Rolihlahla which means ‘troublemaker’! However, when </a:t>
            </a:r>
            <a:r>
              <a:rPr lang="en-US" dirty="0">
                <a:solidFill>
                  <a:schemeClr val="tx1"/>
                </a:solidFill>
                <a:latin typeface="Times New Roman" panose="02020603050405020304" pitchFamily="18" charset="0"/>
                <a:ea typeface="Arial"/>
                <a:cs typeface="Times New Roman" panose="02020603050405020304" pitchFamily="18" charset="0"/>
                <a:sym typeface="Arial"/>
              </a:rPr>
              <a:t>he went to school</a:t>
            </a:r>
            <a:r>
              <a:rPr lang="en" dirty="0">
                <a:solidFill>
                  <a:schemeClr val="tx1"/>
                </a:solidFill>
                <a:latin typeface="Times New Roman" panose="02020603050405020304" pitchFamily="18" charset="0"/>
                <a:ea typeface="Arial"/>
                <a:cs typeface="Times New Roman" panose="02020603050405020304" pitchFamily="18" charset="0"/>
                <a:sym typeface="Arial"/>
              </a:rPr>
              <a:t> ,       </a:t>
            </a:r>
            <a:endParaRPr lang="en-US" dirty="0">
              <a:solidFill>
                <a:schemeClr val="tx1"/>
              </a:solidFill>
              <a:latin typeface="Times New Roman" panose="02020603050405020304" pitchFamily="18" charset="0"/>
              <a:ea typeface="Arial"/>
              <a:cs typeface="Times New Roman" panose="02020603050405020304" pitchFamily="18" charset="0"/>
              <a:sym typeface="Arial"/>
            </a:endParaRPr>
          </a:p>
          <a:p>
            <a:pPr marL="0" lvl="0" indent="0" rtl="0">
              <a:spcBef>
                <a:spcPts val="0"/>
              </a:spcBef>
              <a:spcAft>
                <a:spcPts val="0"/>
              </a:spcAft>
              <a:buClr>
                <a:schemeClr val="tx1"/>
              </a:buClr>
              <a:buSzPts val="1100"/>
              <a:buNone/>
            </a:pPr>
            <a:r>
              <a:rPr lang="en-US" dirty="0">
                <a:solidFill>
                  <a:schemeClr val="tx1"/>
                </a:solidFill>
                <a:latin typeface="Times New Roman" panose="02020603050405020304" pitchFamily="18" charset="0"/>
                <a:ea typeface="Arial"/>
                <a:cs typeface="Times New Roman" panose="02020603050405020304" pitchFamily="18" charset="0"/>
                <a:sym typeface="Arial"/>
              </a:rPr>
              <a:t>      his teacher gave him the name </a:t>
            </a:r>
            <a:r>
              <a:rPr lang="en" dirty="0">
                <a:solidFill>
                  <a:schemeClr val="tx1"/>
                </a:solidFill>
                <a:latin typeface="Times New Roman" panose="02020603050405020304" pitchFamily="18" charset="0"/>
                <a:ea typeface="Arial"/>
                <a:cs typeface="Times New Roman" panose="02020603050405020304" pitchFamily="18" charset="0"/>
                <a:sym typeface="Arial"/>
              </a:rPr>
              <a:t> Nelson because she could </a:t>
            </a:r>
            <a:endParaRPr lang="en-US" dirty="0">
              <a:solidFill>
                <a:schemeClr val="tx1"/>
              </a:solidFill>
              <a:latin typeface="Times New Roman" panose="02020603050405020304" pitchFamily="18" charset="0"/>
              <a:ea typeface="Arial"/>
              <a:cs typeface="Times New Roman" panose="02020603050405020304" pitchFamily="18" charset="0"/>
              <a:sym typeface="Arial"/>
            </a:endParaRPr>
          </a:p>
          <a:p>
            <a:pPr marL="0" lvl="0" indent="0" rtl="0">
              <a:spcBef>
                <a:spcPts val="0"/>
              </a:spcBef>
              <a:spcAft>
                <a:spcPts val="0"/>
              </a:spcAft>
              <a:buClr>
                <a:schemeClr val="tx1"/>
              </a:buClr>
              <a:buSzPts val="1100"/>
              <a:buNone/>
            </a:pPr>
            <a:r>
              <a:rPr lang="en" dirty="0">
                <a:solidFill>
                  <a:schemeClr val="tx1"/>
                </a:solidFill>
                <a:latin typeface="Times New Roman" panose="02020603050405020304" pitchFamily="18" charset="0"/>
                <a:ea typeface="Arial"/>
                <a:cs typeface="Times New Roman" panose="02020603050405020304" pitchFamily="18" charset="0"/>
                <a:sym typeface="Arial"/>
              </a:rPr>
              <a:t>      not pronounce his  African name.</a:t>
            </a:r>
            <a:endParaRPr dirty="0">
              <a:solidFill>
                <a:schemeClr val="tx1"/>
              </a:solidFill>
              <a:latin typeface="Times New Roman" panose="02020603050405020304" pitchFamily="18" charset="0"/>
              <a:ea typeface="Arial"/>
              <a:cs typeface="Times New Roman" panose="02020603050405020304" pitchFamily="18" charset="0"/>
              <a:sym typeface="Arial"/>
            </a:endParaRPr>
          </a:p>
          <a:p>
            <a:pPr marL="0" lvl="0" indent="0" rtl="0">
              <a:spcBef>
                <a:spcPts val="0"/>
              </a:spcBef>
              <a:spcAft>
                <a:spcPts val="0"/>
              </a:spcAft>
              <a:buClr>
                <a:schemeClr val="dk1"/>
              </a:buClr>
              <a:buSzPts val="1100"/>
              <a:buFont typeface="Arial"/>
              <a:buNone/>
            </a:pPr>
            <a:endParaRPr lang="en" dirty="0">
              <a:solidFill>
                <a:schemeClr val="tx1"/>
              </a:solidFill>
              <a:latin typeface="Times New Roman" panose="02020603050405020304" pitchFamily="18" charset="0"/>
              <a:ea typeface="Arial"/>
              <a:cs typeface="Times New Roman" panose="02020603050405020304" pitchFamily="18" charset="0"/>
              <a:sym typeface="Arial"/>
            </a:endParaRPr>
          </a:p>
          <a:p>
            <a:pPr marL="0" lvl="0" indent="0" rtl="0">
              <a:spcBef>
                <a:spcPts val="0"/>
              </a:spcBef>
              <a:spcAft>
                <a:spcPts val="0"/>
              </a:spcAft>
              <a:buClr>
                <a:schemeClr val="dk1"/>
              </a:buClr>
              <a:buSzPts val="1100"/>
              <a:buFont typeface="Arial"/>
              <a:buNone/>
            </a:pPr>
            <a:endParaRPr lang="en" dirty="0">
              <a:solidFill>
                <a:schemeClr val="tx1"/>
              </a:solidFill>
              <a:latin typeface="Times New Roman" panose="02020603050405020304" pitchFamily="18" charset="0"/>
              <a:ea typeface="Arial"/>
              <a:cs typeface="Times New Roman" panose="02020603050405020304" pitchFamily="18" charset="0"/>
              <a:sym typeface="Arial"/>
            </a:endParaRPr>
          </a:p>
          <a:p>
            <a:pPr marL="171450" lvl="0" indent="-171450" rtl="0">
              <a:spcBef>
                <a:spcPts val="0"/>
              </a:spcBef>
              <a:spcAft>
                <a:spcPts val="0"/>
              </a:spcAft>
              <a:buClr>
                <a:schemeClr val="dk1"/>
              </a:buClr>
              <a:buSzPts val="1100"/>
              <a:buFont typeface="Wingdings" panose="05000000000000000000" pitchFamily="2" charset="2"/>
              <a:buChar char="Ø"/>
            </a:pPr>
            <a:r>
              <a:rPr lang="en" dirty="0">
                <a:solidFill>
                  <a:schemeClr val="tx1"/>
                </a:solidFill>
                <a:latin typeface="Times New Roman" panose="02020603050405020304" pitchFamily="18" charset="0"/>
                <a:ea typeface="Arial"/>
                <a:cs typeface="Times New Roman" panose="02020603050405020304" pitchFamily="18" charset="0"/>
                <a:sym typeface="Arial"/>
              </a:rPr>
              <a:t>After school, Mandela went to university</a:t>
            </a:r>
            <a:endParaRPr dirty="0">
              <a:solidFill>
                <a:schemeClr val="tx1"/>
              </a:solidFill>
              <a:latin typeface="Times New Roman" panose="02020603050405020304" pitchFamily="18" charset="0"/>
              <a:ea typeface="Arial"/>
              <a:cs typeface="Times New Roman" panose="02020603050405020304" pitchFamily="18" charset="0"/>
              <a:sym typeface="Arial"/>
            </a:endParaRPr>
          </a:p>
          <a:p>
            <a:pPr marL="0" lvl="0" indent="0" rtl="0">
              <a:spcBef>
                <a:spcPts val="0"/>
              </a:spcBef>
              <a:spcAft>
                <a:spcPts val="0"/>
              </a:spcAft>
              <a:buClr>
                <a:schemeClr val="dk1"/>
              </a:buClr>
              <a:buSzPts val="1100"/>
              <a:buFont typeface="Arial"/>
              <a:buNone/>
            </a:pPr>
            <a:r>
              <a:rPr lang="en" dirty="0">
                <a:solidFill>
                  <a:schemeClr val="tx1"/>
                </a:solidFill>
                <a:latin typeface="Times New Roman" panose="02020603050405020304" pitchFamily="18" charset="0"/>
                <a:ea typeface="Arial"/>
                <a:cs typeface="Times New Roman" panose="02020603050405020304" pitchFamily="18" charset="0"/>
                <a:sym typeface="Arial"/>
              </a:rPr>
              <a:t>    where he studied law and eventually, he became</a:t>
            </a:r>
            <a:endParaRPr dirty="0">
              <a:solidFill>
                <a:schemeClr val="tx1"/>
              </a:solidFill>
              <a:latin typeface="Times New Roman" panose="02020603050405020304" pitchFamily="18" charset="0"/>
              <a:ea typeface="Arial"/>
              <a:cs typeface="Times New Roman" panose="02020603050405020304" pitchFamily="18" charset="0"/>
              <a:sym typeface="Arial"/>
            </a:endParaRPr>
          </a:p>
          <a:p>
            <a:pPr marL="0" lvl="0" indent="0" rtl="0">
              <a:spcBef>
                <a:spcPts val="0"/>
              </a:spcBef>
              <a:spcAft>
                <a:spcPts val="0"/>
              </a:spcAft>
              <a:buNone/>
            </a:pPr>
            <a:r>
              <a:rPr lang="en" dirty="0">
                <a:solidFill>
                  <a:schemeClr val="tx1"/>
                </a:solidFill>
                <a:latin typeface="Times New Roman" panose="02020603050405020304" pitchFamily="18" charset="0"/>
                <a:ea typeface="Arial"/>
                <a:cs typeface="Times New Roman" panose="02020603050405020304" pitchFamily="18" charset="0"/>
                <a:sym typeface="Arial"/>
              </a:rPr>
              <a:t>    a lawyer in 1942.</a:t>
            </a:r>
            <a:endParaRPr dirty="0">
              <a:solidFill>
                <a:schemeClr val="tx1"/>
              </a:solidFill>
              <a:latin typeface="Times New Roman" panose="02020603050405020304" pitchFamily="18" charset="0"/>
              <a:ea typeface="Arial"/>
              <a:cs typeface="Times New Roman" panose="02020603050405020304" pitchFamily="18" charset="0"/>
              <a:sym typeface="Arial"/>
            </a:endParaRPr>
          </a:p>
        </p:txBody>
      </p:sp>
      <p:sp>
        <p:nvSpPr>
          <p:cNvPr id="335" name="Google Shape;335;p30"/>
          <p:cNvSpPr txBox="1">
            <a:spLocks noGrp="1"/>
          </p:cNvSpPr>
          <p:nvPr>
            <p:ph type="title"/>
          </p:nvPr>
        </p:nvSpPr>
        <p:spPr>
          <a:xfrm>
            <a:off x="729729" y="541971"/>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Who was Nelson Mandela?</a:t>
            </a:r>
            <a:endParaRPr dirty="0"/>
          </a:p>
        </p:txBody>
      </p:sp>
      <p:pic>
        <p:nvPicPr>
          <p:cNvPr id="1026" name="Picture 2" descr="Nelson Mandela&amp;#39;s Life &amp;amp; His Statements Speaking Out For Justice">
            <a:extLst>
              <a:ext uri="{FF2B5EF4-FFF2-40B4-BE49-F238E27FC236}">
                <a16:creationId xmlns:a16="http://schemas.microsoft.com/office/drawing/2014/main" id="{A8AC7A91-2EA2-446D-B6C3-9A411BF68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382" y="2422320"/>
            <a:ext cx="1918617" cy="2283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tLang="en-US" sz="2800" dirty="0"/>
              <a:t>Problems in South Africa</a:t>
            </a:r>
            <a:endParaRPr dirty="0"/>
          </a:p>
        </p:txBody>
      </p:sp>
      <p:graphicFrame>
        <p:nvGraphicFramePr>
          <p:cNvPr id="42" name="Table 42">
            <a:extLst>
              <a:ext uri="{FF2B5EF4-FFF2-40B4-BE49-F238E27FC236}">
                <a16:creationId xmlns:a16="http://schemas.microsoft.com/office/drawing/2014/main" id="{66F61161-5183-4E51-A469-BC54B97B934A}"/>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{3CE3FD1C-0F99-4D5D-A338-9CD72B88FF4D}</a:tableStyleId>
              </a:tblPr>
              <a:tblGrid>
                <a:gridCol w="6096000">
                  <a:extLst>
                    <a:ext uri="{9D8B030D-6E8A-4147-A177-3AD203B41FA5}">
                      <a16:colId xmlns:a16="http://schemas.microsoft.com/office/drawing/2014/main" val="3638858979"/>
                    </a:ext>
                  </a:extLst>
                </a:gridCol>
              </a:tblGrid>
              <a:tr h="370840">
                <a:tc>
                  <a:txBody>
                    <a:bodyPr/>
                    <a:lstStyle/>
                    <a:p>
                      <a:endParaRPr lang="en-IN" dirty="0"/>
                    </a:p>
                  </a:txBody>
                  <a:tcPr/>
                </a:tc>
                <a:extLst>
                  <a:ext uri="{0D108BD9-81ED-4DB2-BD59-A6C34878D82A}">
                    <a16:rowId xmlns:a16="http://schemas.microsoft.com/office/drawing/2014/main" val="4078314970"/>
                  </a:ext>
                </a:extLst>
              </a:tr>
            </a:tbl>
          </a:graphicData>
        </a:graphic>
      </p:graphicFrame>
      <p:sp>
        <p:nvSpPr>
          <p:cNvPr id="66" name="TextBox 65">
            <a:extLst>
              <a:ext uri="{FF2B5EF4-FFF2-40B4-BE49-F238E27FC236}">
                <a16:creationId xmlns:a16="http://schemas.microsoft.com/office/drawing/2014/main" id="{B64D04AF-125B-4E1C-A5B9-B5624077E398}"/>
              </a:ext>
            </a:extLst>
          </p:cNvPr>
          <p:cNvSpPr txBox="1"/>
          <p:nvPr/>
        </p:nvSpPr>
        <p:spPr>
          <a:xfrm>
            <a:off x="1072243" y="1556087"/>
            <a:ext cx="6687456" cy="1600438"/>
          </a:xfrm>
          <a:prstGeom prst="rect">
            <a:avLst/>
          </a:prstGeom>
          <a:noFill/>
        </p:spPr>
        <p:txBody>
          <a:bodyPr wrap="square">
            <a:spAutoFit/>
          </a:bodyPr>
          <a:lstStyle/>
          <a:p>
            <a:pPr marL="285750" indent="-285750" eaLnBrk="1" hangingPunct="1">
              <a:lnSpc>
                <a:spcPct val="100000"/>
              </a:lnSpc>
              <a:spcBef>
                <a:spcPct val="0"/>
              </a:spcBef>
              <a:buFont typeface="Wingdings" panose="05000000000000000000" pitchFamily="2" charset="2"/>
              <a:buChar char="Ø"/>
            </a:pPr>
            <a:r>
              <a:rPr lang="en-GB" altLang="en-US" dirty="0">
                <a:solidFill>
                  <a:schemeClr val="tx1"/>
                </a:solidFill>
                <a:latin typeface="Times New Roman" panose="02020603050405020304" pitchFamily="18" charset="0"/>
                <a:cs typeface="Times New Roman" panose="02020603050405020304" pitchFamily="18" charset="0"/>
              </a:rPr>
              <a:t>In 1948, the South African government made new laws to keep white people and black people  apart. This new system was called the </a:t>
            </a:r>
            <a:r>
              <a:rPr lang="en-GB" altLang="en-US" b="1" dirty="0">
                <a:solidFill>
                  <a:schemeClr val="tx1"/>
                </a:solidFill>
                <a:latin typeface="Times New Roman" panose="02020603050405020304" pitchFamily="18" charset="0"/>
                <a:cs typeface="Times New Roman" panose="02020603050405020304" pitchFamily="18" charset="0"/>
              </a:rPr>
              <a:t>apartheid</a:t>
            </a:r>
            <a:r>
              <a:rPr lang="en-GB" altLang="en-US" dirty="0">
                <a:solidFill>
                  <a:schemeClr val="tx1"/>
                </a:solidFill>
                <a:latin typeface="Times New Roman" panose="02020603050405020304" pitchFamily="18" charset="0"/>
                <a:cs typeface="Times New Roman" panose="02020603050405020304" pitchFamily="18" charset="0"/>
              </a:rPr>
              <a:t>.</a:t>
            </a:r>
          </a:p>
          <a:p>
            <a:pPr eaLnBrk="1" hangingPunct="1">
              <a:lnSpc>
                <a:spcPct val="100000"/>
              </a:lnSpc>
              <a:spcBef>
                <a:spcPct val="0"/>
              </a:spcBef>
              <a:buFontTx/>
              <a:buNone/>
            </a:pPr>
            <a:endParaRPr lang="en-GB" altLang="en-US" dirty="0">
              <a:solidFill>
                <a:schemeClr val="tx1"/>
              </a:solidFill>
              <a:latin typeface="Times New Roman" panose="02020603050405020304" pitchFamily="18" charset="0"/>
              <a:cs typeface="Times New Roman" panose="02020603050405020304" pitchFamily="18" charset="0"/>
            </a:endParaRPr>
          </a:p>
          <a:p>
            <a:pPr marL="285750" indent="-285750" eaLnBrk="1" hangingPunct="1">
              <a:lnSpc>
                <a:spcPct val="100000"/>
              </a:lnSpc>
              <a:spcBef>
                <a:spcPct val="0"/>
              </a:spcBef>
              <a:buFont typeface="Wingdings" panose="05000000000000000000" pitchFamily="2" charset="2"/>
              <a:buChar char="Ø"/>
            </a:pPr>
            <a:r>
              <a:rPr lang="en-GB" altLang="en-US" dirty="0">
                <a:solidFill>
                  <a:schemeClr val="tx1"/>
                </a:solidFill>
                <a:latin typeface="Times New Roman" panose="02020603050405020304" pitchFamily="18" charset="0"/>
                <a:cs typeface="Times New Roman" panose="02020603050405020304" pitchFamily="18" charset="0"/>
              </a:rPr>
              <a:t>A white person and a black person could not marry, they could not share a table in a restaurant or even sit together on a bus!</a:t>
            </a:r>
          </a:p>
          <a:p>
            <a:pPr eaLnBrk="1" hangingPunct="1">
              <a:lnSpc>
                <a:spcPct val="100000"/>
              </a:lnSpc>
              <a:spcBef>
                <a:spcPct val="0"/>
              </a:spcBef>
              <a:buFontTx/>
              <a:buNone/>
            </a:pPr>
            <a:endParaRPr lang="en-GB" altLang="en-US" dirty="0">
              <a:solidFill>
                <a:schemeClr val="tx1"/>
              </a:solidFill>
              <a:latin typeface="Times New Roman" panose="02020603050405020304" pitchFamily="18" charset="0"/>
              <a:cs typeface="Times New Roman" panose="02020603050405020304" pitchFamily="18" charset="0"/>
            </a:endParaRPr>
          </a:p>
          <a:p>
            <a:pPr marL="285750" indent="-285750" eaLnBrk="1" hangingPunct="1">
              <a:lnSpc>
                <a:spcPct val="100000"/>
              </a:lnSpc>
              <a:spcBef>
                <a:spcPct val="0"/>
              </a:spcBef>
              <a:buFont typeface="Wingdings" panose="05000000000000000000" pitchFamily="2" charset="2"/>
              <a:buChar char="Ø"/>
            </a:pPr>
            <a:r>
              <a:rPr lang="en-GB" altLang="en-US" dirty="0">
                <a:solidFill>
                  <a:schemeClr val="tx1"/>
                </a:solidFill>
                <a:latin typeface="Times New Roman" panose="02020603050405020304" pitchFamily="18" charset="0"/>
                <a:cs typeface="Times New Roman" panose="02020603050405020304" pitchFamily="18" charset="0"/>
              </a:rPr>
              <a:t>Black children and white children even went to separate schools.</a:t>
            </a:r>
          </a:p>
        </p:txBody>
      </p:sp>
      <p:pic>
        <p:nvPicPr>
          <p:cNvPr id="67" name="Picture 66">
            <a:extLst>
              <a:ext uri="{FF2B5EF4-FFF2-40B4-BE49-F238E27FC236}">
                <a16:creationId xmlns:a16="http://schemas.microsoft.com/office/drawing/2014/main" id="{208CA880-6099-45E7-B8D8-C50D11CE26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1591" y="3156525"/>
            <a:ext cx="1849438" cy="252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67">
            <a:extLst>
              <a:ext uri="{FF2B5EF4-FFF2-40B4-BE49-F238E27FC236}">
                <a16:creationId xmlns:a16="http://schemas.microsoft.com/office/drawing/2014/main" id="{204CEA90-1FED-4CEF-AC29-24E17C341E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58797" y="3227449"/>
            <a:ext cx="1927225" cy="238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1000" fill="hold"/>
                                        <p:tgtEl>
                                          <p:spTgt spid="6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1000"/>
                                        <p:tgtEl>
                                          <p:spTgt spid="68"/>
                                        </p:tgtEl>
                                      </p:cBhvr>
                                    </p:animEffect>
                                    <p:anim calcmode="lin" valueType="num">
                                      <p:cBhvr>
                                        <p:cTn id="14" dur="1000" fill="hold"/>
                                        <p:tgtEl>
                                          <p:spTgt spid="68"/>
                                        </p:tgtEl>
                                        <p:attrNameLst>
                                          <p:attrName>ppt_x</p:attrName>
                                        </p:attrNameLst>
                                      </p:cBhvr>
                                      <p:tavLst>
                                        <p:tav tm="0">
                                          <p:val>
                                            <p:strVal val="#ppt_x"/>
                                          </p:val>
                                        </p:tav>
                                        <p:tav tm="100000">
                                          <p:val>
                                            <p:strVal val="#ppt_x"/>
                                          </p:val>
                                        </p:tav>
                                      </p:tavLst>
                                    </p:anim>
                                    <p:anim calcmode="lin" valueType="num">
                                      <p:cBhvr>
                                        <p:cTn id="15"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2"/>
          <p:cNvSpPr txBox="1">
            <a:spLocks noGrp="1"/>
          </p:cNvSpPr>
          <p:nvPr>
            <p:ph type="title"/>
          </p:nvPr>
        </p:nvSpPr>
        <p:spPr>
          <a:xfrm>
            <a:off x="1655889" y="459671"/>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tLang="en-US" sz="2800" dirty="0"/>
              <a:t>The African National Congress</a:t>
            </a:r>
            <a:endParaRPr dirty="0"/>
          </a:p>
        </p:txBody>
      </p:sp>
      <p:sp>
        <p:nvSpPr>
          <p:cNvPr id="9" name="TextBox 8">
            <a:extLst>
              <a:ext uri="{FF2B5EF4-FFF2-40B4-BE49-F238E27FC236}">
                <a16:creationId xmlns:a16="http://schemas.microsoft.com/office/drawing/2014/main" id="{4CEBF8F9-4716-4483-BC14-536277749FF2}"/>
              </a:ext>
            </a:extLst>
          </p:cNvPr>
          <p:cNvSpPr txBox="1"/>
          <p:nvPr/>
        </p:nvSpPr>
        <p:spPr>
          <a:xfrm>
            <a:off x="1159329" y="1236323"/>
            <a:ext cx="6825342" cy="2462213"/>
          </a:xfrm>
          <a:prstGeom prst="rect">
            <a:avLst/>
          </a:prstGeom>
          <a:noFill/>
        </p:spPr>
        <p:txBody>
          <a:bodyPr wrap="square">
            <a:spAutoFit/>
          </a:bodyPr>
          <a:lstStyle/>
          <a:p>
            <a:pPr marL="285750" indent="-285750" algn="just" eaLnBrk="1" hangingPunct="1">
              <a:lnSpc>
                <a:spcPct val="100000"/>
              </a:lnSpc>
              <a:spcBef>
                <a:spcPct val="0"/>
              </a:spcBef>
              <a:buFont typeface="Wingdings" panose="05000000000000000000" pitchFamily="2" charset="2"/>
              <a:buChar char="Ø"/>
            </a:pPr>
            <a:r>
              <a:rPr lang="en-GB" altLang="en-US" dirty="0">
                <a:solidFill>
                  <a:schemeClr val="tx1"/>
                </a:solidFill>
                <a:latin typeface="Times New Roman" panose="02020603050405020304" pitchFamily="18" charset="0"/>
                <a:cs typeface="Times New Roman" panose="02020603050405020304" pitchFamily="18" charset="0"/>
              </a:rPr>
              <a:t>In 1944, Nelson Mandela joined the ANC.             </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The ANC wanted black South Africans</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to have the same rights as white</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South Africans. They protested</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against the government but</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this was dangerous.</a:t>
            </a:r>
          </a:p>
          <a:p>
            <a:pPr eaLnBrk="1" hangingPunct="1">
              <a:lnSpc>
                <a:spcPct val="100000"/>
              </a:lnSpc>
              <a:spcBef>
                <a:spcPct val="0"/>
              </a:spcBef>
              <a:buFontTx/>
              <a:buNone/>
            </a:pPr>
            <a:endParaRPr lang="en-GB" altLang="en-US" dirty="0">
              <a:solidFill>
                <a:schemeClr val="tx1"/>
              </a:solidFill>
              <a:latin typeface="Times New Roman" panose="02020603050405020304" pitchFamily="18" charset="0"/>
              <a:cs typeface="Times New Roman" panose="02020603050405020304" pitchFamily="18" charset="0"/>
            </a:endParaRPr>
          </a:p>
          <a:p>
            <a:pPr marL="285750" indent="-285750" algn="just" eaLnBrk="1" hangingPunct="1">
              <a:lnSpc>
                <a:spcPct val="100000"/>
              </a:lnSpc>
              <a:spcBef>
                <a:spcPct val="0"/>
              </a:spcBef>
              <a:buFont typeface="Wingdings" panose="05000000000000000000" pitchFamily="2" charset="2"/>
              <a:buChar char="Ø"/>
            </a:pPr>
            <a:r>
              <a:rPr lang="en-GB" altLang="en-US" dirty="0">
                <a:solidFill>
                  <a:schemeClr val="tx1"/>
                </a:solidFill>
                <a:latin typeface="Times New Roman" panose="02020603050405020304" pitchFamily="18" charset="0"/>
                <a:cs typeface="Times New Roman" panose="02020603050405020304" pitchFamily="18" charset="0"/>
              </a:rPr>
              <a:t>In 1956, Mandela and 155</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other people were arrested</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and Mandela went to prison</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for 5 years.</a:t>
            </a:r>
          </a:p>
        </p:txBody>
      </p:sp>
      <p:pic>
        <p:nvPicPr>
          <p:cNvPr id="10" name="Picture 9">
            <a:extLst>
              <a:ext uri="{FF2B5EF4-FFF2-40B4-BE49-F238E27FC236}">
                <a16:creationId xmlns:a16="http://schemas.microsoft.com/office/drawing/2014/main" id="{C1FB379D-7966-4B3B-9E2D-042DC2F8F30C}"/>
              </a:ext>
            </a:extLst>
          </p:cNvPr>
          <p:cNvPicPr>
            <a:picLocks noChangeAspect="1"/>
          </p:cNvPicPr>
          <p:nvPr/>
        </p:nvPicPr>
        <p:blipFill rotWithShape="1">
          <a:blip r:embed="rId3" cstate="print"/>
          <a:srcRect l="14644" r="14644"/>
          <a:stretch/>
        </p:blipFill>
        <p:spPr>
          <a:xfrm>
            <a:off x="4572000" y="1052286"/>
            <a:ext cx="4375150" cy="3556000"/>
          </a:xfrm>
          <a:prstGeom prst="ellipse">
            <a:avLst/>
          </a:prstGeom>
          <a:ln w="28575">
            <a:solidFill>
              <a:srgbClr val="487EBC"/>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27" name="TextBox 26">
            <a:extLst>
              <a:ext uri="{FF2B5EF4-FFF2-40B4-BE49-F238E27FC236}">
                <a16:creationId xmlns:a16="http://schemas.microsoft.com/office/drawing/2014/main" id="{C98CDD5D-736D-4844-946E-64A5778F3B13}"/>
              </a:ext>
            </a:extLst>
          </p:cNvPr>
          <p:cNvSpPr txBox="1"/>
          <p:nvPr/>
        </p:nvSpPr>
        <p:spPr>
          <a:xfrm>
            <a:off x="658585" y="997060"/>
            <a:ext cx="6556828" cy="1815882"/>
          </a:xfrm>
          <a:prstGeom prst="rect">
            <a:avLst/>
          </a:prstGeom>
          <a:noFill/>
        </p:spPr>
        <p:txBody>
          <a:bodyPr wrap="square">
            <a:spAutoFit/>
          </a:bodyPr>
          <a:lstStyle/>
          <a:p>
            <a:pPr marL="285750" indent="-285750" algn="just" eaLnBrk="1" hangingPunct="1">
              <a:lnSpc>
                <a:spcPct val="100000"/>
              </a:lnSpc>
              <a:spcBef>
                <a:spcPct val="0"/>
              </a:spcBef>
              <a:buFont typeface="Wingdings" panose="05000000000000000000" pitchFamily="2" charset="2"/>
              <a:buChar char="Ø"/>
            </a:pPr>
            <a:r>
              <a:rPr lang="en-GB" altLang="en-US" dirty="0">
                <a:solidFill>
                  <a:schemeClr val="tx1"/>
                </a:solidFill>
                <a:latin typeface="Times New Roman" panose="02020603050405020304" pitchFamily="18" charset="0"/>
                <a:cs typeface="Times New Roman" panose="02020603050405020304" pitchFamily="18" charset="0"/>
              </a:rPr>
              <a:t>Mandela became the most famous</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prisoner in the whole world.</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People around the world were</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calling ‘Free Nelson Mandela!’</a:t>
            </a:r>
          </a:p>
          <a:p>
            <a:pPr algn="just" eaLnBrk="1" hangingPunct="1">
              <a:lnSpc>
                <a:spcPct val="100000"/>
              </a:lnSpc>
              <a:spcBef>
                <a:spcPct val="0"/>
              </a:spcBef>
              <a:buFontTx/>
              <a:buNone/>
            </a:pPr>
            <a:endParaRPr lang="en-GB" altLang="en-US" dirty="0">
              <a:solidFill>
                <a:schemeClr val="tx1"/>
              </a:solidFill>
              <a:latin typeface="Times New Roman" panose="02020603050405020304" pitchFamily="18" charset="0"/>
              <a:cs typeface="Times New Roman" panose="02020603050405020304" pitchFamily="18" charset="0"/>
            </a:endParaRPr>
          </a:p>
          <a:p>
            <a:pPr marL="285750" indent="-285750" algn="just" eaLnBrk="1" hangingPunct="1">
              <a:lnSpc>
                <a:spcPct val="100000"/>
              </a:lnSpc>
              <a:spcBef>
                <a:spcPct val="0"/>
              </a:spcBef>
              <a:buFont typeface="Wingdings" panose="05000000000000000000" pitchFamily="2" charset="2"/>
              <a:buChar char="Ø"/>
            </a:pPr>
            <a:r>
              <a:rPr lang="en-GB" altLang="en-US" dirty="0">
                <a:solidFill>
                  <a:schemeClr val="tx1"/>
                </a:solidFill>
                <a:latin typeface="Times New Roman" panose="02020603050405020304" pitchFamily="18" charset="0"/>
                <a:cs typeface="Times New Roman" panose="02020603050405020304" pitchFamily="18" charset="0"/>
              </a:rPr>
              <a:t>In 1990, South Africa’s president</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FW de Klerk finally set Nelson</a:t>
            </a:r>
          </a:p>
          <a:p>
            <a:pPr algn="just" eaLnBrk="1" hangingPunct="1">
              <a:lnSpc>
                <a:spcPct val="100000"/>
              </a:lnSpc>
              <a:spcBef>
                <a:spcPct val="0"/>
              </a:spcBef>
              <a:buFontTx/>
              <a:buNone/>
            </a:pPr>
            <a:r>
              <a:rPr lang="en-GB" altLang="en-US" dirty="0">
                <a:solidFill>
                  <a:schemeClr val="tx1"/>
                </a:solidFill>
                <a:latin typeface="Times New Roman" panose="02020603050405020304" pitchFamily="18" charset="0"/>
                <a:cs typeface="Times New Roman" panose="02020603050405020304" pitchFamily="18" charset="0"/>
              </a:rPr>
              <a:t>      Mandela free.</a:t>
            </a:r>
          </a:p>
        </p:txBody>
      </p:sp>
      <p:pic>
        <p:nvPicPr>
          <p:cNvPr id="2050" name="Picture 2" descr="Mandela - World - Chinadaily.com.cn">
            <a:extLst>
              <a:ext uri="{FF2B5EF4-FFF2-40B4-BE49-F238E27FC236}">
                <a16:creationId xmlns:a16="http://schemas.microsoft.com/office/drawing/2014/main" id="{8262E5A5-0D38-4046-925A-0FFBD0668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765" y="997060"/>
            <a:ext cx="2676525" cy="1704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2" name="Title 1">
            <a:extLst>
              <a:ext uri="{FF2B5EF4-FFF2-40B4-BE49-F238E27FC236}">
                <a16:creationId xmlns:a16="http://schemas.microsoft.com/office/drawing/2014/main" id="{D2203CE9-574B-4F3C-8204-BBF1ADE2E402}"/>
              </a:ext>
            </a:extLst>
          </p:cNvPr>
          <p:cNvSpPr>
            <a:spLocks noGrp="1"/>
          </p:cNvSpPr>
          <p:nvPr>
            <p:ph type="title"/>
          </p:nvPr>
        </p:nvSpPr>
        <p:spPr>
          <a:xfrm>
            <a:off x="1293033" y="466928"/>
            <a:ext cx="5150100" cy="431400"/>
          </a:xfrm>
        </p:spPr>
        <p:txBody>
          <a:bodyPr/>
          <a:lstStyle/>
          <a:p>
            <a:r>
              <a:rPr lang="en-US" sz="4000" dirty="0"/>
              <a:t>Achievements</a:t>
            </a:r>
            <a:endParaRPr lang="en-IN" sz="4000" dirty="0"/>
          </a:p>
        </p:txBody>
      </p:sp>
      <p:sp>
        <p:nvSpPr>
          <p:cNvPr id="7" name="TextBox 6">
            <a:extLst>
              <a:ext uri="{FF2B5EF4-FFF2-40B4-BE49-F238E27FC236}">
                <a16:creationId xmlns:a16="http://schemas.microsoft.com/office/drawing/2014/main" id="{BE0DFAE7-473F-4452-AE60-D9E5252F4AC0}"/>
              </a:ext>
            </a:extLst>
          </p:cNvPr>
          <p:cNvSpPr txBox="1"/>
          <p:nvPr/>
        </p:nvSpPr>
        <p:spPr>
          <a:xfrm>
            <a:off x="143329" y="1467514"/>
            <a:ext cx="5052785" cy="1384995"/>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202122"/>
                </a:solidFill>
                <a:effectLst/>
                <a:latin typeface="Arial" panose="020B0604020202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Mandela received more than 260 awards over 40 years, most notably the Nobel Peace Price in 1993.</a:t>
            </a: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From 1994 to 1999, Mandela was President of South Africa. He was the first such African to be elected in </a:t>
            </a:r>
            <a:r>
              <a:rPr lang="en-US" dirty="0">
                <a:solidFill>
                  <a:schemeClr val="tx1"/>
                </a:solidFill>
                <a:latin typeface="Times New Roman" panose="02020603050405020304" pitchFamily="18" charset="0"/>
                <a:cs typeface="Times New Roman" panose="02020603050405020304" pitchFamily="18" charset="0"/>
              </a:rPr>
              <a:t>fully  representative</a:t>
            </a:r>
            <a:r>
              <a:rPr lang="en-US" b="0" i="0" dirty="0">
                <a:solidFill>
                  <a:schemeClr val="tx1"/>
                </a:solidFill>
                <a:effectLst/>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democratic</a:t>
            </a:r>
            <a:r>
              <a:rPr lang="en-US" b="0" i="0" dirty="0">
                <a:solidFill>
                  <a:schemeClr val="tx1"/>
                </a:solidFill>
                <a:effectLst/>
                <a:latin typeface="Times New Roman" panose="02020603050405020304" pitchFamily="18" charset="0"/>
                <a:cs typeface="Times New Roman" panose="02020603050405020304" pitchFamily="18" charset="0"/>
              </a:rPr>
              <a:t> polls.</a:t>
            </a:r>
          </a:p>
        </p:txBody>
      </p:sp>
      <p:pic>
        <p:nvPicPr>
          <p:cNvPr id="1026" name="Picture 2" descr="Press Statement on Nelson Mandela International Day | UNAOC">
            <a:extLst>
              <a:ext uri="{FF2B5EF4-FFF2-40B4-BE49-F238E27FC236}">
                <a16:creationId xmlns:a16="http://schemas.microsoft.com/office/drawing/2014/main" id="{F9D36089-5AFA-4E57-AF67-415CDC60B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432" y="1408123"/>
            <a:ext cx="3317575" cy="23272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9"/>
          <p:cNvSpPr txBox="1">
            <a:spLocks noGrp="1"/>
          </p:cNvSpPr>
          <p:nvPr>
            <p:ph type="title"/>
          </p:nvPr>
        </p:nvSpPr>
        <p:spPr>
          <a:xfrm>
            <a:off x="1655889" y="1112814"/>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tLang="en-US" sz="2800" dirty="0"/>
              <a:t>The Death of a Hero</a:t>
            </a:r>
            <a:endParaRPr dirty="0"/>
          </a:p>
        </p:txBody>
      </p:sp>
      <p:sp>
        <p:nvSpPr>
          <p:cNvPr id="30" name="TextBox 29">
            <a:extLst>
              <a:ext uri="{FF2B5EF4-FFF2-40B4-BE49-F238E27FC236}">
                <a16:creationId xmlns:a16="http://schemas.microsoft.com/office/drawing/2014/main" id="{2B304F2A-5908-4D06-99EF-861F73D335D9}"/>
              </a:ext>
            </a:extLst>
          </p:cNvPr>
          <p:cNvSpPr txBox="1"/>
          <p:nvPr/>
        </p:nvSpPr>
        <p:spPr>
          <a:xfrm>
            <a:off x="237672" y="1972454"/>
            <a:ext cx="4037148" cy="523220"/>
          </a:xfrm>
          <a:prstGeom prst="rect">
            <a:avLst/>
          </a:prstGeom>
          <a:noFill/>
        </p:spPr>
        <p:txBody>
          <a:bodyPr wrap="square">
            <a:spAutoFit/>
          </a:bodyPr>
          <a:lstStyle/>
          <a:p>
            <a:pPr eaLnBrk="1" fontAlgn="auto" hangingPunct="1">
              <a:spcBef>
                <a:spcPts val="0"/>
              </a:spcBef>
              <a:spcAft>
                <a:spcPts val="0"/>
              </a:spcAft>
              <a:defRPr/>
            </a:pPr>
            <a:r>
              <a:rPr lang="en-GB" spc="-30" dirty="0"/>
              <a:t>Nelson Mandela died at the age of 95 and people around the world mourned.</a:t>
            </a:r>
          </a:p>
        </p:txBody>
      </p:sp>
      <p:pic>
        <p:nvPicPr>
          <p:cNvPr id="31" name="Picture 30">
            <a:extLst>
              <a:ext uri="{FF2B5EF4-FFF2-40B4-BE49-F238E27FC236}">
                <a16:creationId xmlns:a16="http://schemas.microsoft.com/office/drawing/2014/main" id="{BC0B8AF9-F502-4BDC-9C71-86E879FD271E}"/>
              </a:ext>
            </a:extLst>
          </p:cNvPr>
          <p:cNvPicPr>
            <a:picLocks noChangeAspect="1"/>
          </p:cNvPicPr>
          <p:nvPr/>
        </p:nvPicPr>
        <p:blipFill rotWithShape="1">
          <a:blip r:embed="rId3"/>
          <a:srcRect l="8608" r="17465"/>
          <a:stretch/>
        </p:blipFill>
        <p:spPr>
          <a:xfrm>
            <a:off x="4471398" y="1972454"/>
            <a:ext cx="4133849" cy="2647170"/>
          </a:xfrm>
          <a:prstGeom prst="roundRect">
            <a:avLst>
              <a:gd name="adj" fmla="val 3322"/>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9" name="TextBox 8">
            <a:extLst>
              <a:ext uri="{FF2B5EF4-FFF2-40B4-BE49-F238E27FC236}">
                <a16:creationId xmlns:a16="http://schemas.microsoft.com/office/drawing/2014/main" id="{ADFB06E7-AC64-44B4-89AF-EFD59AFA9ECE}"/>
              </a:ext>
            </a:extLst>
          </p:cNvPr>
          <p:cNvSpPr txBox="1"/>
          <p:nvPr/>
        </p:nvSpPr>
        <p:spPr>
          <a:xfrm>
            <a:off x="1718310" y="2189262"/>
            <a:ext cx="5417820" cy="923330"/>
          </a:xfrm>
          <a:prstGeom prst="rect">
            <a:avLst/>
          </a:prstGeom>
          <a:noFill/>
        </p:spPr>
        <p:txBody>
          <a:bodyPr wrap="square">
            <a:spAutoFit/>
          </a:bodyPr>
          <a:lstStyle/>
          <a:p>
            <a:pPr algn="ctr" eaLnBrk="1" fontAlgn="auto" hangingPunct="1">
              <a:spcBef>
                <a:spcPts val="0"/>
              </a:spcBef>
              <a:spcAft>
                <a:spcPts val="0"/>
              </a:spcAft>
              <a:defRPr/>
            </a:pPr>
            <a:r>
              <a:rPr lang="en-GB" sz="5400" spc="-3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392</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Abel</vt:lpstr>
      <vt:lpstr>Livvic</vt:lpstr>
      <vt:lpstr>Arial</vt:lpstr>
      <vt:lpstr>Times New Roman</vt:lpstr>
      <vt:lpstr>Roboto Condensed Light</vt:lpstr>
      <vt:lpstr>Montserrat</vt:lpstr>
      <vt:lpstr>Wingdings</vt:lpstr>
      <vt:lpstr>Rubik Light</vt:lpstr>
      <vt:lpstr>Custal Project Proposal by Slidesgo</vt:lpstr>
      <vt:lpstr>Biography of Nelson Mandela</vt:lpstr>
      <vt:lpstr>Who was Nelson Mandela?</vt:lpstr>
      <vt:lpstr>Problems in South Africa</vt:lpstr>
      <vt:lpstr>The African National Congress</vt:lpstr>
      <vt:lpstr>PowerPoint Presentation</vt:lpstr>
      <vt:lpstr>Achievements</vt:lpstr>
      <vt:lpstr>The Death of a Hero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Biography of Nelson Mandela</dc:title>
  <cp:lastModifiedBy>Raghav Maheshwari</cp:lastModifiedBy>
  <cp:revision>16</cp:revision>
  <dcterms:modified xsi:type="dcterms:W3CDTF">2021-06-24T04:25:35Z</dcterms:modified>
</cp:coreProperties>
</file>