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87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04376" y="-22224"/>
            <a:ext cx="6679246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343" y="4243642"/>
            <a:ext cx="16255313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059" y="0"/>
            <a:ext cx="3111939" cy="3894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10361"/>
            <a:ext cx="3981449" cy="8772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8313" y="407548"/>
            <a:ext cx="823404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70" b="0">
                <a:latin typeface="Lucida Sans Unicode"/>
                <a:cs typeface="Lucida Sans Unicode"/>
              </a:rPr>
              <a:t>BiographyPresentation</a:t>
            </a:r>
            <a:endParaRPr sz="5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1050" y="4367759"/>
            <a:ext cx="634809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100" algn="l"/>
              </a:tabLst>
            </a:pPr>
            <a:r>
              <a:rPr dirty="0" sz="7500" spc="-5">
                <a:latin typeface="Times New Roman"/>
                <a:cs typeface="Times New Roman"/>
              </a:rPr>
              <a:t>S</a:t>
            </a:r>
            <a:r>
              <a:rPr dirty="0" sz="7500" spc="-5">
                <a:latin typeface="Times New Roman"/>
                <a:cs typeface="Times New Roman"/>
              </a:rPr>
              <a:t>h</a:t>
            </a:r>
            <a:r>
              <a:rPr dirty="0" sz="7500">
                <a:latin typeface="Times New Roman"/>
                <a:cs typeface="Times New Roman"/>
              </a:rPr>
              <a:t>a</a:t>
            </a:r>
            <a:r>
              <a:rPr dirty="0" sz="7500">
                <a:latin typeface="Times New Roman"/>
                <a:cs typeface="Times New Roman"/>
              </a:rPr>
              <a:t>kun</a:t>
            </a:r>
            <a:r>
              <a:rPr dirty="0" sz="7500">
                <a:latin typeface="Times New Roman"/>
                <a:cs typeface="Times New Roman"/>
              </a:rPr>
              <a:t>t</a:t>
            </a:r>
            <a:r>
              <a:rPr dirty="0" sz="7500">
                <a:latin typeface="Times New Roman"/>
                <a:cs typeface="Times New Roman"/>
              </a:rPr>
              <a:t>a</a:t>
            </a:r>
            <a:r>
              <a:rPr dirty="0" sz="7500">
                <a:latin typeface="Times New Roman"/>
                <a:cs typeface="Times New Roman"/>
              </a:rPr>
              <a:t>l</a:t>
            </a:r>
            <a:r>
              <a:rPr dirty="0" sz="7500">
                <a:latin typeface="Times New Roman"/>
                <a:cs typeface="Times New Roman"/>
              </a:rPr>
              <a:t>a</a:t>
            </a:r>
            <a:r>
              <a:rPr dirty="0" sz="7500">
                <a:latin typeface="Times New Roman"/>
                <a:cs typeface="Times New Roman"/>
              </a:rPr>
              <a:t>	</a:t>
            </a:r>
            <a:r>
              <a:rPr dirty="0" sz="7500" spc="-5">
                <a:latin typeface="Times New Roman"/>
                <a:cs typeface="Times New Roman"/>
              </a:rPr>
              <a:t>D</a:t>
            </a:r>
            <a:r>
              <a:rPr dirty="0" sz="7500">
                <a:latin typeface="Times New Roman"/>
                <a:cs typeface="Times New Roman"/>
              </a:rPr>
              <a:t>e</a:t>
            </a:r>
            <a:r>
              <a:rPr dirty="0" sz="7500">
                <a:latin typeface="Times New Roman"/>
                <a:cs typeface="Times New Roman"/>
              </a:rPr>
              <a:t>v</a:t>
            </a:r>
            <a:r>
              <a:rPr dirty="0" sz="7500">
                <a:latin typeface="Times New Roman"/>
                <a:cs typeface="Times New Roman"/>
              </a:rPr>
              <a:t>i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5555" y="7945911"/>
            <a:ext cx="3669029" cy="1625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544955">
              <a:lnSpc>
                <a:spcPct val="100000"/>
              </a:lnSpc>
              <a:spcBef>
                <a:spcPts val="700"/>
              </a:spcBef>
            </a:pPr>
            <a:r>
              <a:rPr dirty="0" sz="3000" spc="100">
                <a:latin typeface="Lucida Sans Unicode"/>
                <a:cs typeface="Lucida Sans Unicode"/>
              </a:rPr>
              <a:t>By: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5">
                <a:latin typeface="Lucida Sans Unicode"/>
                <a:cs typeface="Lucida Sans Unicode"/>
              </a:rPr>
              <a:t>Raghav</a:t>
            </a:r>
            <a:r>
              <a:rPr dirty="0" sz="3000" spc="-215">
                <a:latin typeface="Lucida Sans Unicode"/>
                <a:cs typeface="Lucida Sans Unicode"/>
              </a:rPr>
              <a:t> </a:t>
            </a:r>
            <a:r>
              <a:rPr dirty="0" sz="3000" spc="15">
                <a:latin typeface="Lucida Sans Unicode"/>
                <a:cs typeface="Lucida Sans Unicode"/>
              </a:rPr>
              <a:t>Maheshwari</a:t>
            </a:r>
            <a:endParaRPr sz="3000">
              <a:latin typeface="Lucida Sans Unicode"/>
              <a:cs typeface="Lucida Sans Unicode"/>
            </a:endParaRPr>
          </a:p>
          <a:p>
            <a:pPr marL="1450340">
              <a:lnSpc>
                <a:spcPct val="100000"/>
              </a:lnSpc>
              <a:spcBef>
                <a:spcPts val="600"/>
              </a:spcBef>
            </a:pPr>
            <a:r>
              <a:rPr dirty="0" sz="3000" spc="-5">
                <a:latin typeface="Lucida Sans Unicode"/>
                <a:cs typeface="Lucida Sans Unicode"/>
              </a:rPr>
              <a:t>PA55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67925" cy="10287000"/>
          </a:xfrm>
          <a:custGeom>
            <a:avLst/>
            <a:gdLst/>
            <a:ahLst/>
            <a:cxnLst/>
            <a:rect l="l" t="t" r="r" b="b"/>
            <a:pathLst>
              <a:path w="10067925" h="10287000">
                <a:moveTo>
                  <a:pt x="0" y="0"/>
                </a:moveTo>
                <a:lnTo>
                  <a:pt x="10067924" y="0"/>
                </a:lnTo>
                <a:lnTo>
                  <a:pt x="1006792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FD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4733" y="207391"/>
            <a:ext cx="7619999" cy="5743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4394" y="6249072"/>
            <a:ext cx="3528683" cy="3814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238" y="2911475"/>
            <a:ext cx="9601200" cy="375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Shakuntala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Devi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was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born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on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4th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November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1929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12121"/>
                </a:solidFill>
                <a:latin typeface="Lucida Sans Unicode"/>
                <a:cs typeface="Lucida Sans Unicode"/>
              </a:rPr>
              <a:t>in 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Bangalore,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12121"/>
                </a:solidFill>
                <a:latin typeface="Lucida Sans Unicode"/>
                <a:cs typeface="Lucida Sans Unicode"/>
              </a:rPr>
              <a:t>Karnataka.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had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unparalleled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talent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12121"/>
                </a:solidFill>
                <a:latin typeface="Lucida Sans Unicode"/>
                <a:cs typeface="Lucida Sans Unicode"/>
              </a:rPr>
              <a:t>in 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calculating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complex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mathematical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numbers.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endParaRPr sz="3000">
              <a:latin typeface="Lucida Sans Unicode"/>
              <a:cs typeface="Lucida Sans Unicode"/>
            </a:endParaRPr>
          </a:p>
          <a:p>
            <a:pPr marL="12700" marR="108585">
              <a:lnSpc>
                <a:spcPts val="4200"/>
              </a:lnSpc>
              <a:spcBef>
                <a:spcPts val="100"/>
              </a:spcBef>
            </a:pP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proved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exceptional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talent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arithmetic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maths 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through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math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shows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worldwide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at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0">
                <a:solidFill>
                  <a:srgbClr val="212121"/>
                </a:solidFill>
                <a:latin typeface="Lucida Sans Unicode"/>
                <a:cs typeface="Lucida Sans Unicode"/>
              </a:rPr>
              <a:t>very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tender </a:t>
            </a:r>
            <a:r>
              <a:rPr dirty="0" sz="3000" spc="-9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12121"/>
                </a:solidFill>
                <a:latin typeface="Lucida Sans Unicode"/>
                <a:cs typeface="Lucida Sans Unicode"/>
              </a:rPr>
              <a:t>age.Her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excellent </a:t>
            </a:r>
            <a:r>
              <a:rPr dirty="0" sz="3000" spc="-70">
                <a:solidFill>
                  <a:srgbClr val="212121"/>
                </a:solidFill>
                <a:latin typeface="Lucida Sans Unicode"/>
                <a:cs typeface="Lucida Sans Unicode"/>
              </a:rPr>
              <a:t>skill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has brought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renowned </a:t>
            </a:r>
            <a:r>
              <a:rPr dirty="0" sz="3000" spc="-9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name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as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“Human-Computer.”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177" y="73128"/>
            <a:ext cx="8105775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6000" spc="60" b="0">
                <a:solidFill>
                  <a:srgbClr val="212121"/>
                </a:solidFill>
                <a:latin typeface="Verdana"/>
                <a:cs typeface="Verdana"/>
              </a:rPr>
              <a:t>Who</a:t>
            </a:r>
            <a:r>
              <a:rPr dirty="0" sz="6000" spc="-225" b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6000" spc="165" b="0">
                <a:solidFill>
                  <a:srgbClr val="212121"/>
                </a:solidFill>
                <a:latin typeface="Verdana"/>
                <a:cs typeface="Verdana"/>
              </a:rPr>
              <a:t>was</a:t>
            </a:r>
            <a:r>
              <a:rPr dirty="0" sz="6000" spc="-225" b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6000" spc="20" b="0">
                <a:solidFill>
                  <a:srgbClr val="212121"/>
                </a:solidFill>
                <a:latin typeface="Verdana"/>
                <a:cs typeface="Verdana"/>
              </a:rPr>
              <a:t>Shakuntala </a:t>
            </a:r>
            <a:r>
              <a:rPr dirty="0" sz="6000" spc="-2100" b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6000" spc="-10" b="0">
                <a:solidFill>
                  <a:srgbClr val="212121"/>
                </a:solidFill>
                <a:latin typeface="Verdana"/>
                <a:cs typeface="Verdana"/>
              </a:rPr>
              <a:t>Devi?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2238375"/>
          </a:xfrm>
          <a:custGeom>
            <a:avLst/>
            <a:gdLst/>
            <a:ahLst/>
            <a:cxnLst/>
            <a:rect l="l" t="t" r="r" b="b"/>
            <a:pathLst>
              <a:path w="18288000" h="2238375">
                <a:moveTo>
                  <a:pt x="18287998" y="2238374"/>
                </a:moveTo>
                <a:lnTo>
                  <a:pt x="0" y="22383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238374"/>
                </a:lnTo>
                <a:close/>
              </a:path>
            </a:pathLst>
          </a:custGeom>
          <a:solidFill>
            <a:srgbClr val="FFFD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" y="3487193"/>
            <a:ext cx="133349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4999" y="3217318"/>
            <a:ext cx="17306925" cy="642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16700"/>
              </a:lnSpc>
              <a:spcBef>
                <a:spcPts val="95"/>
              </a:spcBef>
            </a:pP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Shakuntala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Devi’s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parents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lived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Bangalore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belonged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6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Kannada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Brahmins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community.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At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tender </a:t>
            </a:r>
            <a:r>
              <a:rPr dirty="0" sz="3000" spc="-50">
                <a:solidFill>
                  <a:srgbClr val="212121"/>
                </a:solidFill>
                <a:latin typeface="Lucida Sans Unicode"/>
                <a:cs typeface="Lucida Sans Unicode"/>
              </a:rPr>
              <a:t>age</a:t>
            </a:r>
            <a:r>
              <a:rPr dirty="0" sz="3000" spc="-4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 </a:t>
            </a:r>
            <a:r>
              <a:rPr dirty="0" sz="3000" spc="-160">
                <a:solidFill>
                  <a:srgbClr val="212121"/>
                </a:solidFill>
                <a:latin typeface="Lucida Sans Unicode"/>
                <a:cs typeface="Lucida Sans Unicode"/>
              </a:rPr>
              <a:t>3,</a:t>
            </a:r>
            <a:r>
              <a:rPr dirty="0" sz="3000" spc="-15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Devi’s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father,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Mr.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Sudhararaja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Rao,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discovered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mathematical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talent </a:t>
            </a:r>
            <a:r>
              <a:rPr dirty="0" sz="3000" spc="-45">
                <a:solidFill>
                  <a:srgbClr val="212121"/>
                </a:solidFill>
                <a:latin typeface="Lucida Sans Unicode"/>
                <a:cs typeface="Lucida Sans Unicode"/>
              </a:rPr>
              <a:t>during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card </a:t>
            </a:r>
            <a:r>
              <a:rPr dirty="0" sz="3000" spc="-40">
                <a:solidFill>
                  <a:srgbClr val="212121"/>
                </a:solidFill>
                <a:latin typeface="Lucida Sans Unicode"/>
                <a:cs typeface="Lucida Sans Unicode"/>
              </a:rPr>
              <a:t>trick.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Later, he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has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also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taken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Devi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for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roadshows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to </a:t>
            </a:r>
            <a:r>
              <a:rPr dirty="0" sz="3000" spc="6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demonstrate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mathematical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12121"/>
                </a:solidFill>
                <a:latin typeface="Lucida Sans Unicode"/>
                <a:cs typeface="Lucida Sans Unicode"/>
              </a:rPr>
              <a:t>skills</a:t>
            </a:r>
            <a:r>
              <a:rPr dirty="0" sz="3000" spc="-21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schools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colleges.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At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0">
                <a:solidFill>
                  <a:srgbClr val="212121"/>
                </a:solidFill>
                <a:latin typeface="Lucida Sans Unicode"/>
                <a:cs typeface="Lucida Sans Unicode"/>
              </a:rPr>
              <a:t>age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12121"/>
                </a:solidFill>
                <a:latin typeface="Lucida Sans Unicode"/>
                <a:cs typeface="Lucida Sans Unicode"/>
              </a:rPr>
              <a:t>6,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Devi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has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performed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arithmetic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12121"/>
                </a:solidFill>
                <a:latin typeface="Lucida Sans Unicode"/>
                <a:cs typeface="Lucida Sans Unicode"/>
              </a:rPr>
              <a:t>skills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at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University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Mysore.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has </a:t>
            </a:r>
            <a:r>
              <a:rPr dirty="0" sz="3000" spc="-9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achieved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all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these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without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any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formal education. </a:t>
            </a:r>
            <a:r>
              <a:rPr dirty="0" sz="3000" spc="-75">
                <a:solidFill>
                  <a:srgbClr val="212121"/>
                </a:solidFill>
                <a:latin typeface="Lucida Sans Unicode"/>
                <a:cs typeface="Lucida Sans Unicode"/>
              </a:rPr>
              <a:t>Thus,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tours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to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different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parts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5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world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212121"/>
                </a:solidFill>
                <a:latin typeface="Lucida Sans Unicode"/>
                <a:cs typeface="Lucida Sans Unicode"/>
              </a:rPr>
              <a:t>began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made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21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5">
                <a:solidFill>
                  <a:srgbClr val="212121"/>
                </a:solidFill>
                <a:latin typeface="Lucida Sans Unicode"/>
                <a:cs typeface="Lucida Sans Unicode"/>
              </a:rPr>
              <a:t>world-famous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Indian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mathematician.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Lucida Sans Unicode"/>
              <a:cs typeface="Lucida Sans Unicode"/>
            </a:endParaRPr>
          </a:p>
          <a:p>
            <a:pPr algn="just" marL="12700" marR="10795">
              <a:lnSpc>
                <a:spcPct val="116700"/>
              </a:lnSpc>
            </a:pP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Devi’s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greatest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passion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calculating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complex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numbers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has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taken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many</a:t>
            </a:r>
            <a:r>
              <a:rPr dirty="0" sz="3000" spc="-1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unique</a:t>
            </a:r>
            <a:r>
              <a:rPr dirty="0" sz="3000" spc="-13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places </a:t>
            </a:r>
            <a:r>
              <a:rPr dirty="0" sz="3000" spc="-9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around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45">
                <a:solidFill>
                  <a:srgbClr val="212121"/>
                </a:solidFill>
                <a:latin typeface="Lucida Sans Unicode"/>
                <a:cs typeface="Lucida Sans Unicode"/>
              </a:rPr>
              <a:t>globe. </a:t>
            </a:r>
            <a:r>
              <a:rPr dirty="0" sz="3000" spc="85">
                <a:solidFill>
                  <a:srgbClr val="212121"/>
                </a:solidFill>
                <a:latin typeface="Lucida Sans Unicode"/>
                <a:cs typeface="Lucida Sans Unicode"/>
              </a:rPr>
              <a:t>She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demonstrated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arithmetic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abilities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before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many students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and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motivated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young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212121"/>
                </a:solidFill>
                <a:latin typeface="Lucida Sans Unicode"/>
                <a:cs typeface="Lucida Sans Unicode"/>
              </a:rPr>
              <a:t>minds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21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discover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mathematics’s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beauty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simplicity.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4" y="6154192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4" y="8287792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8685" y="549276"/>
            <a:ext cx="1560956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>
                <a:solidFill>
                  <a:srgbClr val="212121"/>
                </a:solidFill>
              </a:rPr>
              <a:t>The</a:t>
            </a:r>
            <a:r>
              <a:rPr dirty="0" sz="6000" spc="-350">
                <a:solidFill>
                  <a:srgbClr val="212121"/>
                </a:solidFill>
              </a:rPr>
              <a:t> </a:t>
            </a:r>
            <a:r>
              <a:rPr dirty="0" sz="6000" spc="-50">
                <a:solidFill>
                  <a:srgbClr val="212121"/>
                </a:solidFill>
              </a:rPr>
              <a:t>early</a:t>
            </a:r>
            <a:r>
              <a:rPr dirty="0" sz="6000" spc="-350">
                <a:solidFill>
                  <a:srgbClr val="212121"/>
                </a:solidFill>
              </a:rPr>
              <a:t> </a:t>
            </a:r>
            <a:r>
              <a:rPr dirty="0" sz="6000" spc="-10">
                <a:solidFill>
                  <a:srgbClr val="212121"/>
                </a:solidFill>
              </a:rPr>
              <a:t>life</a:t>
            </a:r>
            <a:r>
              <a:rPr dirty="0" sz="6000" spc="-345">
                <a:solidFill>
                  <a:srgbClr val="212121"/>
                </a:solidFill>
              </a:rPr>
              <a:t> </a:t>
            </a:r>
            <a:r>
              <a:rPr dirty="0" sz="6000" spc="45">
                <a:solidFill>
                  <a:srgbClr val="212121"/>
                </a:solidFill>
              </a:rPr>
              <a:t>of</a:t>
            </a:r>
            <a:r>
              <a:rPr dirty="0" sz="6000" spc="-350">
                <a:solidFill>
                  <a:srgbClr val="212121"/>
                </a:solidFill>
              </a:rPr>
              <a:t> </a:t>
            </a:r>
            <a:r>
              <a:rPr dirty="0" sz="6000" spc="-30">
                <a:solidFill>
                  <a:srgbClr val="212121"/>
                </a:solidFill>
              </a:rPr>
              <a:t>the</a:t>
            </a:r>
            <a:r>
              <a:rPr dirty="0" sz="6000" spc="-345">
                <a:solidFill>
                  <a:srgbClr val="212121"/>
                </a:solidFill>
              </a:rPr>
              <a:t> </a:t>
            </a:r>
            <a:r>
              <a:rPr dirty="0" sz="6000" spc="-65">
                <a:solidFill>
                  <a:srgbClr val="212121"/>
                </a:solidFill>
              </a:rPr>
              <a:t>mathematical</a:t>
            </a:r>
            <a:r>
              <a:rPr dirty="0" sz="6000" spc="-350">
                <a:solidFill>
                  <a:srgbClr val="212121"/>
                </a:solidFill>
              </a:rPr>
              <a:t> </a:t>
            </a:r>
            <a:r>
              <a:rPr dirty="0" sz="6000" spc="-45">
                <a:solidFill>
                  <a:srgbClr val="212121"/>
                </a:solidFill>
              </a:rPr>
              <a:t>prodigy</a:t>
            </a:r>
            <a:endParaRPr sz="6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1166" y="578138"/>
            <a:ext cx="1084279" cy="1381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877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394" y="1391269"/>
            <a:ext cx="7381875" cy="8143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4688" y="233137"/>
            <a:ext cx="2330450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160">
                <a:solidFill>
                  <a:srgbClr val="212121"/>
                </a:solidFill>
              </a:rPr>
              <a:t>C</a:t>
            </a:r>
            <a:r>
              <a:rPr dirty="0" sz="5100" spc="-165">
                <a:solidFill>
                  <a:srgbClr val="212121"/>
                </a:solidFill>
              </a:rPr>
              <a:t>a</a:t>
            </a:r>
            <a:r>
              <a:rPr dirty="0" sz="5100" spc="-65">
                <a:solidFill>
                  <a:srgbClr val="212121"/>
                </a:solidFill>
              </a:rPr>
              <a:t>r</a:t>
            </a:r>
            <a:r>
              <a:rPr dirty="0" sz="5100" spc="-50">
                <a:solidFill>
                  <a:srgbClr val="212121"/>
                </a:solidFill>
              </a:rPr>
              <a:t>ee</a:t>
            </a:r>
            <a:r>
              <a:rPr dirty="0" sz="5100" spc="-65">
                <a:solidFill>
                  <a:srgbClr val="212121"/>
                </a:solidFill>
              </a:rPr>
              <a:t>r</a:t>
            </a:r>
            <a:r>
              <a:rPr dirty="0" sz="5100" spc="-450">
                <a:solidFill>
                  <a:srgbClr val="212121"/>
                </a:solidFill>
              </a:rPr>
              <a:t>:</a:t>
            </a:r>
            <a:endParaRPr sz="51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71" y="1422115"/>
            <a:ext cx="123687" cy="1236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771" y="4885379"/>
            <a:ext cx="123687" cy="1236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771" y="7359139"/>
            <a:ext cx="123687" cy="1236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9291" y="1170874"/>
            <a:ext cx="8150859" cy="8931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1015">
              <a:lnSpc>
                <a:spcPct val="118100"/>
              </a:lnSpc>
              <a:spcBef>
                <a:spcPts val="90"/>
              </a:spcBef>
            </a:pPr>
            <a:r>
              <a:rPr dirty="0" sz="2750" spc="30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95">
                <a:solidFill>
                  <a:srgbClr val="212121"/>
                </a:solidFill>
                <a:latin typeface="Lucida Sans Unicode"/>
                <a:cs typeface="Lucida Sans Unicode"/>
              </a:rPr>
              <a:t>1944,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Shakuntala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5">
                <a:solidFill>
                  <a:srgbClr val="212121"/>
                </a:solidFill>
                <a:latin typeface="Lucida Sans Unicode"/>
                <a:cs typeface="Lucida Sans Unicode"/>
              </a:rPr>
              <a:t>became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an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international 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name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and </a:t>
            </a:r>
            <a:r>
              <a:rPr dirty="0" sz="2750" spc="60">
                <a:solidFill>
                  <a:srgbClr val="212121"/>
                </a:solidFill>
                <a:latin typeface="Lucida Sans Unicode"/>
                <a:cs typeface="Lucida Sans Unicode"/>
              </a:rPr>
              <a:t>travelled </a:t>
            </a:r>
            <a:r>
              <a:rPr dirty="0" sz="2750" spc="70">
                <a:solidFill>
                  <a:srgbClr val="212121"/>
                </a:solidFill>
                <a:latin typeface="Lucida Sans Unicode"/>
                <a:cs typeface="Lucida Sans Unicode"/>
              </a:rPr>
              <a:t>to </a:t>
            </a:r>
            <a:r>
              <a:rPr dirty="0" sz="2750" spc="50">
                <a:solidFill>
                  <a:srgbClr val="212121"/>
                </a:solidFill>
                <a:latin typeface="Lucida Sans Unicode"/>
                <a:cs typeface="Lucida Sans Unicode"/>
              </a:rPr>
              <a:t>several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countries </a:t>
            </a:r>
            <a:r>
              <a:rPr dirty="0" sz="2750" spc="4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5">
                <a:solidFill>
                  <a:srgbClr val="212121"/>
                </a:solidFill>
                <a:latin typeface="Lucida Sans Unicode"/>
                <a:cs typeface="Lucida Sans Unicode"/>
              </a:rPr>
              <a:t>including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65">
                <a:solidFill>
                  <a:srgbClr val="212121"/>
                </a:solidFill>
                <a:latin typeface="Lucida Sans Unicode"/>
                <a:cs typeface="Lucida Sans Unicode"/>
              </a:rPr>
              <a:t>the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5">
                <a:solidFill>
                  <a:srgbClr val="212121"/>
                </a:solidFill>
                <a:latin typeface="Lucida Sans Unicode"/>
                <a:cs typeface="Lucida Sans Unicode"/>
              </a:rPr>
              <a:t>United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85">
                <a:solidFill>
                  <a:srgbClr val="212121"/>
                </a:solidFill>
                <a:latin typeface="Lucida Sans Unicode"/>
                <a:cs typeface="Lucida Sans Unicode"/>
              </a:rPr>
              <a:t>States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212121"/>
                </a:solidFill>
                <a:latin typeface="Lucida Sans Unicode"/>
                <a:cs typeface="Lucida Sans Unicode"/>
              </a:rPr>
              <a:t>America,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5">
                <a:solidFill>
                  <a:srgbClr val="212121"/>
                </a:solidFill>
                <a:latin typeface="Lucida Sans Unicode"/>
                <a:cs typeface="Lucida Sans Unicode"/>
              </a:rPr>
              <a:t>Hong </a:t>
            </a:r>
            <a:r>
              <a:rPr dirty="0" sz="2750" spc="-85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65">
                <a:solidFill>
                  <a:srgbClr val="212121"/>
                </a:solidFill>
                <a:latin typeface="Lucida Sans Unicode"/>
                <a:cs typeface="Lucida Sans Unicode"/>
              </a:rPr>
              <a:t>Kong,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14">
                <a:solidFill>
                  <a:srgbClr val="212121"/>
                </a:solidFill>
                <a:latin typeface="Lucida Sans Unicode"/>
                <a:cs typeface="Lucida Sans Unicode"/>
              </a:rPr>
              <a:t>Japan,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Italy,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">
                <a:solidFill>
                  <a:srgbClr val="212121"/>
                </a:solidFill>
                <a:latin typeface="Lucida Sans Unicode"/>
                <a:cs typeface="Lucida Sans Unicode"/>
              </a:rPr>
              <a:t>Russia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35">
                <a:solidFill>
                  <a:srgbClr val="212121"/>
                </a:solidFill>
                <a:latin typeface="Lucida Sans Unicode"/>
                <a:cs typeface="Lucida Sans Unicode"/>
              </a:rPr>
              <a:t>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">
                <a:solidFill>
                  <a:srgbClr val="212121"/>
                </a:solidFill>
                <a:latin typeface="Lucida Sans Unicode"/>
                <a:cs typeface="Lucida Sans Unicode"/>
              </a:rPr>
              <a:t>Canada,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France,</a:t>
            </a:r>
            <a:endParaRPr sz="2750">
              <a:latin typeface="Lucida Sans Unicode"/>
              <a:cs typeface="Lucida Sans Unicode"/>
            </a:endParaRPr>
          </a:p>
          <a:p>
            <a:pPr marL="12700" marR="196215">
              <a:lnSpc>
                <a:spcPts val="3900"/>
              </a:lnSpc>
              <a:spcBef>
                <a:spcPts val="225"/>
              </a:spcBef>
            </a:pPr>
            <a:r>
              <a:rPr dirty="0" sz="2750" spc="20">
                <a:solidFill>
                  <a:srgbClr val="212121"/>
                </a:solidFill>
                <a:latin typeface="Lucida Sans Unicode"/>
                <a:cs typeface="Lucida Sans Unicode"/>
              </a:rPr>
              <a:t>Spain,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0">
                <a:solidFill>
                  <a:srgbClr val="212121"/>
                </a:solidFill>
                <a:latin typeface="Lucida Sans Unicode"/>
                <a:cs typeface="Lucida Sans Unicode"/>
              </a:rPr>
              <a:t>Malaysia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demonstrating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212121"/>
                </a:solidFill>
                <a:latin typeface="Lucida Sans Unicode"/>
                <a:cs typeface="Lucida Sans Unicode"/>
              </a:rPr>
              <a:t>expertise</a:t>
            </a:r>
            <a:r>
              <a:rPr dirty="0" sz="2750" spc="-18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20">
                <a:solidFill>
                  <a:srgbClr val="212121"/>
                </a:solidFill>
                <a:latin typeface="Lucida Sans Unicode"/>
                <a:cs typeface="Lucida Sans Unicode"/>
              </a:rPr>
              <a:t>in </a:t>
            </a:r>
            <a:r>
              <a:rPr dirty="0" sz="2750" spc="-85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0">
                <a:solidFill>
                  <a:srgbClr val="212121"/>
                </a:solidFill>
                <a:latin typeface="Lucida Sans Unicode"/>
                <a:cs typeface="Lucida Sans Unicode"/>
              </a:rPr>
              <a:t>mathematics.</a:t>
            </a:r>
            <a:endParaRPr sz="2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Lucida Sans Unicode"/>
              <a:cs typeface="Lucida Sans Unicode"/>
            </a:endParaRPr>
          </a:p>
          <a:p>
            <a:pPr marL="12700" marR="5080">
              <a:lnSpc>
                <a:spcPct val="118100"/>
              </a:lnSpc>
            </a:pPr>
            <a:r>
              <a:rPr dirty="0" sz="2750" spc="100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r>
              <a:rPr dirty="0" sz="2750" spc="-20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was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also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successful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astrologer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60">
                <a:solidFill>
                  <a:srgbClr val="212121"/>
                </a:solidFill>
                <a:latin typeface="Lucida Sans Unicode"/>
                <a:cs typeface="Lucida Sans Unicode"/>
              </a:rPr>
              <a:t>wrote </a:t>
            </a:r>
            <a:r>
              <a:rPr dirty="0" sz="2750" spc="6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5">
                <a:solidFill>
                  <a:srgbClr val="212121"/>
                </a:solidFill>
                <a:latin typeface="Lucida Sans Unicode"/>
                <a:cs typeface="Lucida Sans Unicode"/>
              </a:rPr>
              <a:t>many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45">
                <a:solidFill>
                  <a:srgbClr val="212121"/>
                </a:solidFill>
                <a:latin typeface="Lucida Sans Unicode"/>
                <a:cs typeface="Lucida Sans Unicode"/>
              </a:rPr>
              <a:t>books.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0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">
                <a:solidFill>
                  <a:srgbClr val="212121"/>
                </a:solidFill>
                <a:latin typeface="Lucida Sans Unicode"/>
                <a:cs typeface="Lucida Sans Unicode"/>
              </a:rPr>
              <a:t>has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also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0">
                <a:solidFill>
                  <a:srgbClr val="212121"/>
                </a:solidFill>
                <a:latin typeface="Lucida Sans Unicode"/>
                <a:cs typeface="Lucida Sans Unicode"/>
              </a:rPr>
              <a:t>written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5">
                <a:solidFill>
                  <a:srgbClr val="212121"/>
                </a:solidFill>
                <a:latin typeface="Lucida Sans Unicode"/>
                <a:cs typeface="Lucida Sans Unicode"/>
              </a:rPr>
              <a:t>many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5">
                <a:solidFill>
                  <a:srgbClr val="212121"/>
                </a:solidFill>
                <a:latin typeface="Lucida Sans Unicode"/>
                <a:cs typeface="Lucida Sans Unicode"/>
              </a:rPr>
              <a:t>texts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on 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mathematics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0">
                <a:solidFill>
                  <a:srgbClr val="212121"/>
                </a:solidFill>
                <a:latin typeface="Lucida Sans Unicode"/>
                <a:cs typeface="Lucida Sans Unicode"/>
              </a:rPr>
              <a:t>for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children,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70">
                <a:solidFill>
                  <a:srgbClr val="212121"/>
                </a:solidFill>
                <a:latin typeface="Lucida Sans Unicode"/>
                <a:cs typeface="Lucida Sans Unicode"/>
              </a:rPr>
              <a:t>puzzles,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5">
                <a:solidFill>
                  <a:srgbClr val="212121"/>
                </a:solidFill>
                <a:latin typeface="Lucida Sans Unicode"/>
                <a:cs typeface="Lucida Sans Unicode"/>
              </a:rPr>
              <a:t>cookbooks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0">
                <a:solidFill>
                  <a:srgbClr val="212121"/>
                </a:solidFill>
                <a:latin typeface="Lucida Sans Unicode"/>
                <a:cs typeface="Lucida Sans Unicode"/>
              </a:rPr>
              <a:t>novels.</a:t>
            </a:r>
            <a:endParaRPr sz="2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12700" marR="486409">
              <a:lnSpc>
                <a:spcPct val="118100"/>
              </a:lnSpc>
              <a:spcBef>
                <a:spcPts val="5"/>
              </a:spcBef>
            </a:pP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Shakuntala</a:t>
            </a:r>
            <a:r>
              <a:rPr dirty="0" sz="2750" spc="-20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was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also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an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5">
                <a:solidFill>
                  <a:srgbClr val="212121"/>
                </a:solidFill>
                <a:latin typeface="Lucida Sans Unicode"/>
                <a:cs typeface="Lucida Sans Unicode"/>
              </a:rPr>
              <a:t>active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philanthropist. </a:t>
            </a:r>
            <a:r>
              <a:rPr dirty="0" sz="2750" spc="-85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0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5">
                <a:solidFill>
                  <a:srgbClr val="212121"/>
                </a:solidFill>
                <a:latin typeface="Lucida Sans Unicode"/>
                <a:cs typeface="Lucida Sans Unicode"/>
              </a:rPr>
              <a:t>started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Shakuntala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5">
                <a:solidFill>
                  <a:srgbClr val="212121"/>
                </a:solidFill>
                <a:latin typeface="Lucida Sans Unicode"/>
                <a:cs typeface="Lucida Sans Unicode"/>
              </a:rPr>
              <a:t>Devi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5">
                <a:solidFill>
                  <a:srgbClr val="212121"/>
                </a:solidFill>
                <a:latin typeface="Lucida Sans Unicode"/>
                <a:cs typeface="Lucida Sans Unicode"/>
              </a:rPr>
              <a:t>Education</a:t>
            </a:r>
            <a:endParaRPr sz="2750">
              <a:latin typeface="Lucida Sans Unicode"/>
              <a:cs typeface="Lucida Sans Unicode"/>
            </a:endParaRPr>
          </a:p>
          <a:p>
            <a:pPr marL="12700" marR="45720">
              <a:lnSpc>
                <a:spcPts val="3900"/>
              </a:lnSpc>
              <a:spcBef>
                <a:spcPts val="225"/>
              </a:spcBef>
            </a:pPr>
            <a:r>
              <a:rPr dirty="0" sz="2750" spc="30">
                <a:solidFill>
                  <a:srgbClr val="212121"/>
                </a:solidFill>
                <a:latin typeface="Lucida Sans Unicode"/>
                <a:cs typeface="Lucida Sans Unicode"/>
              </a:rPr>
              <a:t>Foundation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0">
                <a:solidFill>
                  <a:srgbClr val="212121"/>
                </a:solidFill>
                <a:latin typeface="Lucida Sans Unicode"/>
                <a:cs typeface="Lucida Sans Unicode"/>
              </a:rPr>
              <a:t>Public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212121"/>
                </a:solidFill>
                <a:latin typeface="Lucida Sans Unicode"/>
                <a:cs typeface="Lucida Sans Unicode"/>
              </a:rPr>
              <a:t>Trust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0">
                <a:solidFill>
                  <a:srgbClr val="212121"/>
                </a:solidFill>
                <a:latin typeface="Lucida Sans Unicode"/>
                <a:cs typeface="Lucida Sans Unicode"/>
              </a:rPr>
              <a:t>provide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5">
                <a:solidFill>
                  <a:srgbClr val="212121"/>
                </a:solidFill>
                <a:latin typeface="Lucida Sans Unicode"/>
                <a:cs typeface="Lucida Sans Unicode"/>
              </a:rPr>
              <a:t>an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0">
                <a:solidFill>
                  <a:srgbClr val="212121"/>
                </a:solidFill>
                <a:latin typeface="Lucida Sans Unicode"/>
                <a:cs typeface="Lucida Sans Unicode"/>
              </a:rPr>
              <a:t>excellent </a:t>
            </a:r>
            <a:r>
              <a:rPr dirty="0" sz="2750" spc="-85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0">
                <a:solidFill>
                  <a:srgbClr val="212121"/>
                </a:solidFill>
                <a:latin typeface="Lucida Sans Unicode"/>
                <a:cs typeface="Lucida Sans Unicode"/>
              </a:rPr>
              <a:t>education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20">
                <a:solidFill>
                  <a:srgbClr val="212121"/>
                </a:solidFill>
                <a:latin typeface="Lucida Sans Unicode"/>
                <a:cs typeface="Lucida Sans Unicode"/>
              </a:rPr>
              <a:t>underprivileged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children.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0">
                <a:solidFill>
                  <a:srgbClr val="212121"/>
                </a:solidFill>
                <a:latin typeface="Lucida Sans Unicode"/>
                <a:cs typeface="Lucida Sans Unicode"/>
              </a:rPr>
              <a:t>She</a:t>
            </a:r>
            <a:r>
              <a:rPr dirty="0" sz="2750" spc="-1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">
                <a:solidFill>
                  <a:srgbClr val="212121"/>
                </a:solidFill>
                <a:latin typeface="Lucida Sans Unicode"/>
                <a:cs typeface="Lucida Sans Unicode"/>
              </a:rPr>
              <a:t>has </a:t>
            </a: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 also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">
                <a:solidFill>
                  <a:srgbClr val="212121"/>
                </a:solidFill>
                <a:latin typeface="Lucida Sans Unicode"/>
                <a:cs typeface="Lucida Sans Unicode"/>
              </a:rPr>
              <a:t>worked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spread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5">
                <a:solidFill>
                  <a:srgbClr val="212121"/>
                </a:solidFill>
                <a:latin typeface="Lucida Sans Unicode"/>
                <a:cs typeface="Lucida Sans Unicode"/>
              </a:rPr>
              <a:t>global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0">
                <a:solidFill>
                  <a:srgbClr val="212121"/>
                </a:solidFill>
                <a:latin typeface="Lucida Sans Unicode"/>
                <a:cs typeface="Lucida Sans Unicode"/>
              </a:rPr>
              <a:t>awareness</a:t>
            </a:r>
            <a:r>
              <a:rPr dirty="0" sz="2750" spc="-19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5">
                <a:solidFill>
                  <a:srgbClr val="212121"/>
                </a:solidFill>
                <a:latin typeface="Lucida Sans Unicode"/>
                <a:cs typeface="Lucida Sans Unicode"/>
              </a:rPr>
              <a:t>about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750" spc="15">
                <a:solidFill>
                  <a:srgbClr val="212121"/>
                </a:solidFill>
                <a:latin typeface="Lucida Sans Unicode"/>
                <a:cs typeface="Lucida Sans Unicode"/>
              </a:rPr>
              <a:t>India's</a:t>
            </a:r>
            <a:r>
              <a:rPr dirty="0" sz="2750" spc="-20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contribution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2750" spc="-19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5">
                <a:solidFill>
                  <a:srgbClr val="212121"/>
                </a:solidFill>
                <a:latin typeface="Lucida Sans Unicode"/>
                <a:cs typeface="Lucida Sans Unicode"/>
              </a:rPr>
              <a:t>Mathematics.</a:t>
            </a:r>
            <a:endParaRPr sz="2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2396490"/>
          </a:xfrm>
          <a:custGeom>
            <a:avLst/>
            <a:gdLst/>
            <a:ahLst/>
            <a:cxnLst/>
            <a:rect l="l" t="t" r="r" b="b"/>
            <a:pathLst>
              <a:path w="18288000" h="2396490">
                <a:moveTo>
                  <a:pt x="0" y="2395882"/>
                </a:moveTo>
                <a:lnTo>
                  <a:pt x="18287998" y="2395882"/>
                </a:lnTo>
                <a:lnTo>
                  <a:pt x="18287998" y="0"/>
                </a:lnTo>
                <a:lnTo>
                  <a:pt x="0" y="0"/>
                </a:lnTo>
                <a:lnTo>
                  <a:pt x="0" y="2395882"/>
                </a:lnTo>
                <a:close/>
              </a:path>
            </a:pathLst>
          </a:custGeom>
          <a:solidFill>
            <a:srgbClr val="FFFD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62" y="3"/>
            <a:ext cx="200024" cy="99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62" y="298849"/>
            <a:ext cx="200024" cy="198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62" y="696781"/>
            <a:ext cx="200024" cy="1989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62" y="1094712"/>
            <a:ext cx="200024" cy="1989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62" y="1492644"/>
            <a:ext cx="200024" cy="1989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62" y="1890575"/>
            <a:ext cx="200024" cy="198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67" y="3"/>
            <a:ext cx="200024" cy="99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67" y="298849"/>
            <a:ext cx="200024" cy="1989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67" y="696781"/>
            <a:ext cx="200024" cy="1989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67" y="1094712"/>
            <a:ext cx="200024" cy="19896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67" y="1492644"/>
            <a:ext cx="200024" cy="1989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67" y="1890575"/>
            <a:ext cx="200024" cy="1989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72" y="3"/>
            <a:ext cx="200024" cy="998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372" y="298849"/>
            <a:ext cx="200024" cy="1989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372" y="696781"/>
            <a:ext cx="200024" cy="19896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372" y="1094712"/>
            <a:ext cx="200024" cy="19896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372" y="1492644"/>
            <a:ext cx="200024" cy="1989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372" y="1890575"/>
            <a:ext cx="200024" cy="1989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778" y="3"/>
            <a:ext cx="200024" cy="9988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778" y="298849"/>
            <a:ext cx="200024" cy="19896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778" y="696781"/>
            <a:ext cx="200024" cy="19896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778" y="1094712"/>
            <a:ext cx="200024" cy="19896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778" y="1492644"/>
            <a:ext cx="200024" cy="19896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778" y="1890575"/>
            <a:ext cx="200024" cy="19896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2395885"/>
            <a:ext cx="18288000" cy="7891145"/>
          </a:xfrm>
          <a:custGeom>
            <a:avLst/>
            <a:gdLst/>
            <a:ahLst/>
            <a:cxnLst/>
            <a:rect l="l" t="t" r="r" b="b"/>
            <a:pathLst>
              <a:path w="18288000" h="7891145">
                <a:moveTo>
                  <a:pt x="18287998" y="7891113"/>
                </a:moveTo>
                <a:lnTo>
                  <a:pt x="0" y="7891113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7891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4698" y="63195"/>
            <a:ext cx="2819399" cy="211454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578757" y="511844"/>
            <a:ext cx="62350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35">
                <a:solidFill>
                  <a:srgbClr val="212121"/>
                </a:solidFill>
              </a:rPr>
              <a:t>Achievements</a:t>
            </a:r>
            <a:endParaRPr sz="7000"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405" y="3989951"/>
            <a:ext cx="133349" cy="13334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12215" y="3720076"/>
            <a:ext cx="4047490" cy="375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8925" marR="106045" indent="-175895">
              <a:lnSpc>
                <a:spcPct val="116700"/>
              </a:lnSpc>
              <a:spcBef>
                <a:spcPts val="95"/>
              </a:spcBef>
            </a:pP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Shakuntala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Devi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won 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'Distinguished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Woman</a:t>
            </a:r>
            <a:r>
              <a:rPr dirty="0" sz="3000" spc="-2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12121"/>
                </a:solidFill>
                <a:latin typeface="Lucida Sans Unicode"/>
                <a:cs typeface="Lucida Sans Unicode"/>
              </a:rPr>
              <a:t>year</a:t>
            </a:r>
            <a:endParaRPr sz="3000">
              <a:latin typeface="Lucida Sans Unicode"/>
              <a:cs typeface="Lucida Sans Unicode"/>
            </a:endParaRPr>
          </a:p>
          <a:p>
            <a:pPr marL="847090" marR="110489" indent="-728980">
              <a:lnSpc>
                <a:spcPts val="4200"/>
              </a:lnSpc>
              <a:spcBef>
                <a:spcPts val="240"/>
              </a:spcBef>
            </a:pP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Award'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5">
                <a:solidFill>
                  <a:srgbClr val="212121"/>
                </a:solidFill>
                <a:latin typeface="Lucida Sans Unicode"/>
                <a:cs typeface="Lucida Sans Unicode"/>
              </a:rPr>
              <a:t>1969,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from 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University</a:t>
            </a:r>
            <a:r>
              <a:rPr dirty="0" sz="3000" spc="-2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endParaRPr sz="3000">
              <a:latin typeface="Lucida Sans Unicode"/>
              <a:cs typeface="Lucida Sans Unicode"/>
            </a:endParaRPr>
          </a:p>
          <a:p>
            <a:pPr marL="803910" marR="5080" indent="-791845">
              <a:lnSpc>
                <a:spcPts val="4200"/>
              </a:lnSpc>
            </a:pP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Philippines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212121"/>
                </a:solidFill>
                <a:latin typeface="Lucida Sans Unicode"/>
                <a:cs typeface="Lucida Sans Unicode"/>
              </a:rPr>
              <a:t>along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with 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212121"/>
                </a:solidFill>
                <a:latin typeface="Lucida Sans Unicode"/>
                <a:cs typeface="Lucida Sans Unicode"/>
              </a:rPr>
              <a:t>gold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medal.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89882" y="3989951"/>
            <a:ext cx="133349" cy="13334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2662857" y="3729582"/>
            <a:ext cx="4542155" cy="474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9765" marR="717550">
              <a:lnSpc>
                <a:spcPct val="114599"/>
              </a:lnSpc>
              <a:spcBef>
                <a:spcPts val="100"/>
              </a:spcBef>
            </a:pP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I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10">
                <a:solidFill>
                  <a:srgbClr val="212121"/>
                </a:solidFill>
                <a:latin typeface="Lucida Sans Unicode"/>
                <a:cs typeface="Lucida Sans Unicode"/>
              </a:rPr>
              <a:t>1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9</a:t>
            </a:r>
            <a:r>
              <a:rPr dirty="0" sz="3000" spc="-90">
                <a:solidFill>
                  <a:srgbClr val="212121"/>
                </a:solidFill>
                <a:latin typeface="Lucida Sans Unicode"/>
                <a:cs typeface="Lucida Sans Unicode"/>
              </a:rPr>
              <a:t>88</a:t>
            </a:r>
            <a:r>
              <a:rPr dirty="0" sz="3000" spc="-155">
                <a:solidFill>
                  <a:srgbClr val="212121"/>
                </a:solidFill>
                <a:latin typeface="Lucida Sans Unicode"/>
                <a:cs typeface="Lucida Sans Unicode"/>
              </a:rPr>
              <a:t>,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5">
                <a:solidFill>
                  <a:srgbClr val="212121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h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w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30">
                <a:solidFill>
                  <a:srgbClr val="212121"/>
                </a:solidFill>
                <a:latin typeface="Lucida Sans Unicode"/>
                <a:cs typeface="Lucida Sans Unicode"/>
              </a:rPr>
              <a:t>s 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honored</a:t>
            </a:r>
            <a:r>
              <a:rPr dirty="0" sz="3000" spc="-24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with</a:t>
            </a:r>
            <a:r>
              <a:rPr dirty="0" sz="3000" spc="-2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9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'Ramanujan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Mathematical</a:t>
            </a:r>
            <a:endParaRPr sz="3000">
              <a:latin typeface="Lucida Sans Unicode"/>
              <a:cs typeface="Lucida Sans Unicode"/>
            </a:endParaRPr>
          </a:p>
          <a:p>
            <a:pPr marL="12700" marR="5080" indent="279400">
              <a:lnSpc>
                <a:spcPct val="114599"/>
              </a:lnSpc>
              <a:tabLst>
                <a:tab pos="3021330" algn="l"/>
              </a:tabLst>
            </a:pP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Genius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Award' </a:t>
            </a:r>
            <a:r>
              <a:rPr dirty="0" sz="3000" spc="-40">
                <a:solidFill>
                  <a:srgbClr val="212121"/>
                </a:solidFill>
                <a:latin typeface="Lucida Sans Unicode"/>
                <a:cs typeface="Lucida Sans Unicode"/>
              </a:rPr>
              <a:t>in </a:t>
            </a:r>
            <a:r>
              <a:rPr dirty="0" sz="3000" spc="-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Washington	</a:t>
            </a:r>
            <a:r>
              <a:rPr dirty="0" sz="3000" spc="-90">
                <a:solidFill>
                  <a:srgbClr val="212121"/>
                </a:solidFill>
                <a:latin typeface="Lucida Sans Unicode"/>
                <a:cs typeface="Lucida Sans Unicode"/>
              </a:rPr>
              <a:t>D.C., </a:t>
            </a:r>
            <a:r>
              <a:rPr dirty="0" sz="3000" spc="-8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conferred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2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212121"/>
                </a:solidFill>
                <a:latin typeface="Lucida Sans Unicode"/>
                <a:cs typeface="Lucida Sans Unicode"/>
              </a:rPr>
              <a:t>by</a:t>
            </a:r>
            <a:r>
              <a:rPr dirty="0" sz="3000" spc="-22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00">
                <a:solidFill>
                  <a:srgbClr val="212121"/>
                </a:solidFill>
                <a:latin typeface="Lucida Sans Unicode"/>
                <a:cs typeface="Lucida Sans Unicode"/>
              </a:rPr>
              <a:t>- </a:t>
            </a:r>
            <a:r>
              <a:rPr dirty="0" sz="3000" spc="-9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then </a:t>
            </a:r>
            <a:r>
              <a:rPr dirty="0" sz="3000" spc="45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Indian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Ambassador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12121"/>
                </a:solidFill>
                <a:latin typeface="Lucida Sans Unicode"/>
                <a:cs typeface="Lucida Sans Unicode"/>
              </a:rPr>
              <a:t>US.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70764" y="3989951"/>
            <a:ext cx="133349" cy="13334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691439" y="3720076"/>
            <a:ext cx="4850765" cy="482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620">
              <a:lnSpc>
                <a:spcPct val="116700"/>
              </a:lnSpc>
              <a:spcBef>
                <a:spcPts val="95"/>
              </a:spcBef>
            </a:pP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Her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name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12121"/>
                </a:solidFill>
                <a:latin typeface="Lucida Sans Unicode"/>
                <a:cs typeface="Lucida Sans Unicode"/>
              </a:rPr>
              <a:t>was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listed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the  </a:t>
            </a:r>
            <a:r>
              <a:rPr dirty="0" sz="3000" spc="-65">
                <a:solidFill>
                  <a:srgbClr val="212121"/>
                </a:solidFill>
                <a:latin typeface="Lucida Sans Unicode"/>
                <a:cs typeface="Lucida Sans Unicode"/>
              </a:rPr>
              <a:t>'1995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Guinness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Book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endParaRPr sz="3000">
              <a:latin typeface="Lucida Sans Unicode"/>
              <a:cs typeface="Lucida Sans Unicode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World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Lucida Sans Unicode"/>
                <a:cs typeface="Lucida Sans Unicode"/>
              </a:rPr>
              <a:t>Records'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12121"/>
                </a:solidFill>
                <a:latin typeface="Lucida Sans Unicode"/>
                <a:cs typeface="Lucida Sans Unicode"/>
              </a:rPr>
              <a:t>edition</a:t>
            </a:r>
            <a:r>
              <a:rPr dirty="0" sz="3000" spc="-229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Lucida Sans Unicode"/>
                <a:cs typeface="Lucida Sans Unicode"/>
              </a:rPr>
              <a:t>for </a:t>
            </a:r>
            <a:r>
              <a:rPr dirty="0" sz="3000" spc="-94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her </a:t>
            </a:r>
            <a:r>
              <a:rPr dirty="0" sz="3000" spc="-10">
                <a:solidFill>
                  <a:srgbClr val="212121"/>
                </a:solidFill>
                <a:latin typeface="Lucida Sans Unicode"/>
                <a:cs typeface="Lucida Sans Unicode"/>
              </a:rPr>
              <a:t>outstanding </a:t>
            </a:r>
            <a:r>
              <a:rPr dirty="0" sz="3000" spc="-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mathematical </a:t>
            </a:r>
            <a:r>
              <a:rPr dirty="0" sz="3000" spc="55">
                <a:solidFill>
                  <a:srgbClr val="212121"/>
                </a:solidFill>
                <a:latin typeface="Lucida Sans Unicode"/>
                <a:cs typeface="Lucida Sans Unicode"/>
              </a:rPr>
              <a:t>feat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where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12121"/>
                </a:solidFill>
                <a:latin typeface="Lucida Sans Unicode"/>
                <a:cs typeface="Lucida Sans Unicode"/>
              </a:rPr>
              <a:t>she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beat the </a:t>
            </a:r>
            <a:r>
              <a:rPr dirty="0" sz="3000" spc="15">
                <a:solidFill>
                  <a:srgbClr val="212121"/>
                </a:solidFill>
                <a:latin typeface="Lucida Sans Unicode"/>
                <a:cs typeface="Lucida Sans Unicode"/>
              </a:rPr>
              <a:t>world's </a:t>
            </a:r>
            <a:r>
              <a:rPr dirty="0" sz="3000" spc="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12121"/>
                </a:solidFill>
                <a:latin typeface="Lucida Sans Unicode"/>
                <a:cs typeface="Lucida Sans Unicode"/>
              </a:rPr>
              <a:t>fastest computer </a:t>
            </a:r>
            <a:r>
              <a:rPr dirty="0" sz="3000" spc="60">
                <a:solidFill>
                  <a:srgbClr val="212121"/>
                </a:solidFill>
                <a:latin typeface="Lucida Sans Unicode"/>
                <a:cs typeface="Lucida Sans Unicode"/>
              </a:rPr>
              <a:t>at </a:t>
            </a:r>
            <a:r>
              <a:rPr dirty="0" sz="3000" spc="6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12121"/>
                </a:solidFill>
                <a:latin typeface="Lucida Sans Unicode"/>
                <a:cs typeface="Lucida Sans Unicode"/>
              </a:rPr>
              <a:t>multiplying</a:t>
            </a:r>
            <a:r>
              <a:rPr dirty="0" sz="3000" spc="-22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12121"/>
                </a:solidFill>
                <a:latin typeface="Lucida Sans Unicode"/>
                <a:cs typeface="Lucida Sans Unicode"/>
              </a:rPr>
              <a:t>two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12121"/>
                </a:solidFill>
                <a:latin typeface="Lucida Sans Unicode"/>
                <a:cs typeface="Lucida Sans Unicode"/>
              </a:rPr>
              <a:t>thriteen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3000" spc="-40">
                <a:solidFill>
                  <a:srgbClr val="212121"/>
                </a:solidFill>
                <a:latin typeface="Lucida Sans Unicode"/>
                <a:cs typeface="Lucida Sans Unicode"/>
              </a:rPr>
              <a:t>digit</a:t>
            </a:r>
            <a:r>
              <a:rPr dirty="0" sz="3000" spc="-215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Lucida Sans Unicode"/>
                <a:cs typeface="Lucida Sans Unicode"/>
              </a:rPr>
              <a:t>numbers.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Achievements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5715" y="3752850"/>
            <a:ext cx="133349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36390" y="3482975"/>
            <a:ext cx="3528695" cy="3759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000" spc="-40">
                <a:latin typeface="Verdana"/>
                <a:cs typeface="Verdana"/>
              </a:rPr>
              <a:t>A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month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before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 spc="-45">
                <a:latin typeface="Verdana"/>
                <a:cs typeface="Verdana"/>
              </a:rPr>
              <a:t>her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death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,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she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85">
                <a:latin typeface="Verdana"/>
                <a:cs typeface="Verdana"/>
              </a:rPr>
              <a:t>was  </a:t>
            </a:r>
            <a:r>
              <a:rPr dirty="0" sz="3000" spc="-10">
                <a:latin typeface="Verdana"/>
                <a:cs typeface="Verdana"/>
              </a:rPr>
              <a:t>honored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with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the  </a:t>
            </a:r>
            <a:r>
              <a:rPr dirty="0" sz="3000" spc="-30">
                <a:latin typeface="Verdana"/>
                <a:cs typeface="Verdana"/>
              </a:rPr>
              <a:t>'Lifetime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3000" spc="-40">
                <a:latin typeface="Verdana"/>
                <a:cs typeface="Verdana"/>
              </a:rPr>
              <a:t>Achievement</a:t>
            </a:r>
            <a:endParaRPr sz="3000">
              <a:latin typeface="Verdana"/>
              <a:cs typeface="Verdana"/>
            </a:endParaRPr>
          </a:p>
          <a:p>
            <a:pPr marL="12700" marR="132080">
              <a:lnSpc>
                <a:spcPts val="4200"/>
              </a:lnSpc>
              <a:spcBef>
                <a:spcPts val="100"/>
              </a:spcBef>
            </a:pPr>
            <a:r>
              <a:rPr dirty="0" sz="3000" spc="-55">
                <a:latin typeface="Verdana"/>
                <a:cs typeface="Verdana"/>
              </a:rPr>
              <a:t>Award'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in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Mumbai,  </a:t>
            </a:r>
            <a:r>
              <a:rPr dirty="0" sz="3000" spc="-30">
                <a:latin typeface="Verdana"/>
                <a:cs typeface="Verdana"/>
              </a:rPr>
              <a:t>in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170">
                <a:latin typeface="Verdana"/>
                <a:cs typeface="Verdana"/>
              </a:rPr>
              <a:t>2013.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004" y="3752850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5679" y="3482975"/>
            <a:ext cx="3306445" cy="429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000" spc="-25">
                <a:latin typeface="Verdana"/>
                <a:cs typeface="Verdana"/>
              </a:rPr>
              <a:t>On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95">
                <a:latin typeface="Verdana"/>
                <a:cs typeface="Verdana"/>
              </a:rPr>
              <a:t>4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November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 spc="-170">
                <a:latin typeface="Verdana"/>
                <a:cs typeface="Verdana"/>
              </a:rPr>
              <a:t>2013,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90">
                <a:latin typeface="Verdana"/>
                <a:cs typeface="Verdana"/>
              </a:rPr>
              <a:t>Shakuntala  </a:t>
            </a:r>
            <a:r>
              <a:rPr dirty="0" sz="3000" spc="-50">
                <a:latin typeface="Verdana"/>
                <a:cs typeface="Verdana"/>
              </a:rPr>
              <a:t>Devi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100">
                <a:latin typeface="Verdana"/>
                <a:cs typeface="Verdana"/>
              </a:rPr>
              <a:t>was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honored  </a:t>
            </a:r>
            <a:r>
              <a:rPr dirty="0" sz="3000" spc="-30">
                <a:latin typeface="Verdana"/>
                <a:cs typeface="Verdana"/>
              </a:rPr>
              <a:t>with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135">
                <a:latin typeface="Verdana"/>
                <a:cs typeface="Verdana"/>
              </a:rPr>
              <a:t>a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Google  </a:t>
            </a:r>
            <a:r>
              <a:rPr dirty="0" sz="3000" spc="10">
                <a:latin typeface="Verdana"/>
                <a:cs typeface="Verdana"/>
              </a:rPr>
              <a:t>Doodle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30">
                <a:latin typeface="Verdana"/>
                <a:cs typeface="Verdana"/>
              </a:rPr>
              <a:t>for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her</a:t>
            </a:r>
            <a:endParaRPr sz="3000">
              <a:latin typeface="Verdana"/>
              <a:cs typeface="Verdana"/>
            </a:endParaRPr>
          </a:p>
          <a:p>
            <a:pPr marL="12700" marR="153035">
              <a:lnSpc>
                <a:spcPts val="4200"/>
              </a:lnSpc>
            </a:pPr>
            <a:r>
              <a:rPr dirty="0" sz="3000" spc="-50">
                <a:latin typeface="Verdana"/>
                <a:cs typeface="Verdana"/>
              </a:rPr>
              <a:t>achievements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5">
                <a:latin typeface="Verdana"/>
                <a:cs typeface="Verdana"/>
              </a:rPr>
              <a:t>on  </a:t>
            </a:r>
            <a:r>
              <a:rPr dirty="0" sz="3000" spc="-45">
                <a:latin typeface="Verdana"/>
                <a:cs typeface="Verdana"/>
              </a:rPr>
              <a:t>her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84th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3000" spc="-50">
                <a:latin typeface="Verdana"/>
                <a:cs typeface="Verdana"/>
              </a:rPr>
              <a:t>birthday.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2768" y="3752850"/>
            <a:ext cx="133349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93443" y="3482975"/>
            <a:ext cx="3751579" cy="322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110">
                <a:latin typeface="Verdana"/>
                <a:cs typeface="Verdana"/>
              </a:rPr>
              <a:t>She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also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10">
                <a:latin typeface="Verdana"/>
                <a:cs typeface="Verdana"/>
              </a:rPr>
              <a:t>founded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70">
                <a:latin typeface="Verdana"/>
                <a:cs typeface="Verdana"/>
              </a:rPr>
              <a:t>an  </a:t>
            </a:r>
            <a:r>
              <a:rPr dirty="0" sz="3000" spc="-25">
                <a:latin typeface="Verdana"/>
                <a:cs typeface="Verdana"/>
              </a:rPr>
              <a:t>NGO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10">
                <a:latin typeface="Verdana"/>
                <a:cs typeface="Verdana"/>
              </a:rPr>
              <a:t>called  </a:t>
            </a:r>
            <a:r>
              <a:rPr dirty="0" sz="3000" spc="-90">
                <a:latin typeface="Verdana"/>
                <a:cs typeface="Verdana"/>
              </a:rPr>
              <a:t>'Shakuntala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Devi  </a:t>
            </a:r>
            <a:r>
              <a:rPr dirty="0" sz="3000" spc="-15">
                <a:latin typeface="Verdana"/>
                <a:cs typeface="Verdana"/>
              </a:rPr>
              <a:t>Education</a:t>
            </a:r>
            <a:endParaRPr sz="3000">
              <a:latin typeface="Verdana"/>
              <a:cs typeface="Verdana"/>
            </a:endParaRPr>
          </a:p>
          <a:p>
            <a:pPr marL="12700" marR="379095">
              <a:lnSpc>
                <a:spcPts val="4200"/>
              </a:lnSpc>
              <a:spcBef>
                <a:spcPts val="100"/>
              </a:spcBef>
            </a:pPr>
            <a:r>
              <a:rPr dirty="0" sz="3000" spc="-15">
                <a:latin typeface="Verdana"/>
                <a:cs typeface="Verdana"/>
              </a:rPr>
              <a:t>Foundation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Public  </a:t>
            </a:r>
            <a:r>
              <a:rPr dirty="0" sz="3000" spc="-90">
                <a:latin typeface="Verdana"/>
                <a:cs typeface="Verdana"/>
              </a:rPr>
              <a:t>Trust.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87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98" y="359746"/>
            <a:ext cx="11094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/>
              <a:t>Interesting</a:t>
            </a:r>
            <a:r>
              <a:rPr dirty="0" sz="3600" spc="-210"/>
              <a:t> </a:t>
            </a:r>
            <a:r>
              <a:rPr dirty="0" sz="3600" spc="-20"/>
              <a:t>Facts</a:t>
            </a:r>
            <a:r>
              <a:rPr dirty="0" sz="3600" spc="-204"/>
              <a:t> </a:t>
            </a:r>
            <a:r>
              <a:rPr dirty="0" sz="3600" spc="-25"/>
              <a:t>about</a:t>
            </a:r>
            <a:r>
              <a:rPr dirty="0" sz="3600" spc="-210"/>
              <a:t> </a:t>
            </a:r>
            <a:r>
              <a:rPr dirty="0" sz="3600" spc="-25"/>
              <a:t>the</a:t>
            </a:r>
            <a:r>
              <a:rPr dirty="0" sz="3600" spc="-204"/>
              <a:t> </a:t>
            </a:r>
            <a:r>
              <a:rPr dirty="0" sz="3600" spc="-45"/>
              <a:t>mathematical</a:t>
            </a:r>
            <a:r>
              <a:rPr dirty="0" sz="3600" spc="-204"/>
              <a:t> </a:t>
            </a:r>
            <a:r>
              <a:rPr dirty="0" sz="3600" spc="-30"/>
              <a:t>prodigy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817" y="1593123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817" y="4260122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817" y="7460522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8492" y="1323247"/>
            <a:ext cx="9502775" cy="802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16700"/>
              </a:lnSpc>
              <a:spcBef>
                <a:spcPts val="95"/>
              </a:spcBef>
            </a:pPr>
            <a:r>
              <a:rPr dirty="0" sz="3000" spc="-50">
                <a:latin typeface="Verdana"/>
                <a:cs typeface="Verdana"/>
              </a:rPr>
              <a:t>Devi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30">
                <a:latin typeface="Verdana"/>
                <a:cs typeface="Verdana"/>
              </a:rPr>
              <a:t>did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10">
                <a:latin typeface="Verdana"/>
                <a:cs typeface="Verdana"/>
              </a:rPr>
              <a:t>not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like</a:t>
            </a:r>
            <a:r>
              <a:rPr dirty="0" sz="3000" spc="-30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the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10">
                <a:latin typeface="Verdana"/>
                <a:cs typeface="Verdana"/>
              </a:rPr>
              <a:t>title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of</a:t>
            </a:r>
            <a:r>
              <a:rPr dirty="0" sz="3000" spc="-30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Human-Computer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-85">
                <a:latin typeface="Verdana"/>
                <a:cs typeface="Verdana"/>
              </a:rPr>
              <a:t>given </a:t>
            </a:r>
            <a:r>
              <a:rPr dirty="0" sz="3000" spc="-1045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to </a:t>
            </a:r>
            <a:r>
              <a:rPr dirty="0" sz="3000" spc="-110">
                <a:latin typeface="Verdana"/>
                <a:cs typeface="Verdana"/>
              </a:rPr>
              <a:t>her. She </a:t>
            </a:r>
            <a:r>
              <a:rPr dirty="0" sz="3000" spc="-20">
                <a:latin typeface="Verdana"/>
                <a:cs typeface="Verdana"/>
              </a:rPr>
              <a:t>stated that the </a:t>
            </a:r>
            <a:r>
              <a:rPr dirty="0" sz="3000" spc="-90">
                <a:latin typeface="Verdana"/>
                <a:cs typeface="Verdana"/>
              </a:rPr>
              <a:t>human </a:t>
            </a:r>
            <a:r>
              <a:rPr dirty="0" sz="3000" spc="-40">
                <a:latin typeface="Verdana"/>
                <a:cs typeface="Verdana"/>
              </a:rPr>
              <a:t>brain’s </a:t>
            </a:r>
            <a:r>
              <a:rPr dirty="0" sz="3000" spc="-15">
                <a:latin typeface="Verdana"/>
                <a:cs typeface="Verdana"/>
              </a:rPr>
              <a:t>ability </a:t>
            </a:r>
            <a:r>
              <a:rPr dirty="0" sz="3000" spc="-50">
                <a:latin typeface="Verdana"/>
                <a:cs typeface="Verdana"/>
              </a:rPr>
              <a:t>is </a:t>
            </a:r>
            <a:r>
              <a:rPr dirty="0" sz="3000" spc="-104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far </a:t>
            </a:r>
            <a:r>
              <a:rPr dirty="0" sz="3000" spc="-70">
                <a:latin typeface="Verdana"/>
                <a:cs typeface="Verdana"/>
              </a:rPr>
              <a:t>greater</a:t>
            </a:r>
            <a:r>
              <a:rPr dirty="0" sz="3000" spc="-6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than</a:t>
            </a:r>
            <a:r>
              <a:rPr dirty="0" sz="3000" spc="-35">
                <a:latin typeface="Verdana"/>
                <a:cs typeface="Verdana"/>
              </a:rPr>
              <a:t> </a:t>
            </a:r>
            <a:r>
              <a:rPr dirty="0" sz="3000" spc="-135">
                <a:latin typeface="Verdana"/>
                <a:cs typeface="Verdana"/>
              </a:rPr>
              <a:t>a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15">
                <a:latin typeface="Verdana"/>
                <a:cs typeface="Verdana"/>
              </a:rPr>
              <a:t>computer </a:t>
            </a:r>
            <a:r>
              <a:rPr dirty="0" sz="3000" spc="-40">
                <a:latin typeface="Verdana"/>
                <a:cs typeface="Verdana"/>
              </a:rPr>
              <a:t>and</a:t>
            </a:r>
            <a:r>
              <a:rPr dirty="0" sz="3000" spc="-35">
                <a:latin typeface="Verdana"/>
                <a:cs typeface="Verdana"/>
              </a:rPr>
              <a:t> </a:t>
            </a:r>
            <a:r>
              <a:rPr dirty="0" sz="3000" spc="-5">
                <a:latin typeface="Verdana"/>
                <a:cs typeface="Verdana"/>
              </a:rPr>
              <a:t>should </a:t>
            </a:r>
            <a:r>
              <a:rPr dirty="0" sz="3000" spc="-55">
                <a:latin typeface="Verdana"/>
                <a:cs typeface="Verdana"/>
              </a:rPr>
              <a:t>never </a:t>
            </a:r>
            <a:r>
              <a:rPr dirty="0" sz="3000" spc="-5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compare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both.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Verdana"/>
              <a:cs typeface="Verdana"/>
            </a:endParaRPr>
          </a:p>
          <a:p>
            <a:pPr algn="just" marL="12700" marR="7620">
              <a:lnSpc>
                <a:spcPct val="116700"/>
              </a:lnSpc>
              <a:spcBef>
                <a:spcPts val="5"/>
              </a:spcBef>
            </a:pPr>
            <a:r>
              <a:rPr dirty="0" sz="3000" spc="-200">
                <a:latin typeface="Verdana"/>
                <a:cs typeface="Verdana"/>
              </a:rPr>
              <a:t>In </a:t>
            </a:r>
            <a:r>
              <a:rPr dirty="0" sz="3000" spc="-20">
                <a:latin typeface="Verdana"/>
                <a:cs typeface="Verdana"/>
              </a:rPr>
              <a:t>the </a:t>
            </a:r>
            <a:r>
              <a:rPr dirty="0" sz="3000" spc="-75">
                <a:latin typeface="Verdana"/>
                <a:cs typeface="Verdana"/>
              </a:rPr>
              <a:t>year </a:t>
            </a:r>
            <a:r>
              <a:rPr dirty="0" sz="3000" spc="-100">
                <a:latin typeface="Verdana"/>
                <a:cs typeface="Verdana"/>
              </a:rPr>
              <a:t>1980, </a:t>
            </a:r>
            <a:r>
              <a:rPr dirty="0" sz="3000" spc="-60">
                <a:latin typeface="Verdana"/>
                <a:cs typeface="Verdana"/>
              </a:rPr>
              <a:t>she </a:t>
            </a:r>
            <a:r>
              <a:rPr dirty="0" sz="3000" spc="5">
                <a:latin typeface="Verdana"/>
                <a:cs typeface="Verdana"/>
              </a:rPr>
              <a:t>contested </a:t>
            </a:r>
            <a:r>
              <a:rPr dirty="0" sz="3000" spc="-30">
                <a:latin typeface="Verdana"/>
                <a:cs typeface="Verdana"/>
              </a:rPr>
              <a:t>in </a:t>
            </a:r>
            <a:r>
              <a:rPr dirty="0" sz="3000" spc="-20">
                <a:latin typeface="Verdana"/>
                <a:cs typeface="Verdana"/>
              </a:rPr>
              <a:t>the </a:t>
            </a:r>
            <a:r>
              <a:rPr dirty="0" sz="3000" spc="5">
                <a:latin typeface="Verdana"/>
                <a:cs typeface="Verdana"/>
              </a:rPr>
              <a:t>election </a:t>
            </a:r>
            <a:r>
              <a:rPr dirty="0" sz="3000" spc="30">
                <a:latin typeface="Verdana"/>
                <a:cs typeface="Verdana"/>
              </a:rPr>
              <a:t>for </a:t>
            </a:r>
            <a:r>
              <a:rPr dirty="0" sz="3000" spc="-104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the</a:t>
            </a:r>
            <a:r>
              <a:rPr dirty="0" sz="3000" spc="-1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parliament</a:t>
            </a:r>
            <a:r>
              <a:rPr dirty="0" sz="3000" spc="-40">
                <a:latin typeface="Verdana"/>
                <a:cs typeface="Verdana"/>
              </a:rPr>
              <a:t> </a:t>
            </a:r>
            <a:r>
              <a:rPr dirty="0" sz="3000" spc="-55">
                <a:latin typeface="Verdana"/>
                <a:cs typeface="Verdana"/>
              </a:rPr>
              <a:t>seat</a:t>
            </a:r>
            <a:r>
              <a:rPr dirty="0" sz="3000" spc="-5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in</a:t>
            </a:r>
            <a:r>
              <a:rPr dirty="0" sz="3000" spc="-2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two</a:t>
            </a:r>
            <a:r>
              <a:rPr dirty="0" sz="3000" spc="-5">
                <a:latin typeface="Verdana"/>
                <a:cs typeface="Verdana"/>
              </a:rPr>
              <a:t> </a:t>
            </a:r>
            <a:r>
              <a:rPr dirty="0" sz="3000" spc="5">
                <a:latin typeface="Verdana"/>
                <a:cs typeface="Verdana"/>
              </a:rPr>
              <a:t>different</a:t>
            </a:r>
            <a:r>
              <a:rPr dirty="0" sz="3000" spc="10">
                <a:latin typeface="Verdana"/>
                <a:cs typeface="Verdana"/>
              </a:rPr>
              <a:t> </a:t>
            </a:r>
            <a:r>
              <a:rPr dirty="0" sz="3000" spc="-5">
                <a:latin typeface="Verdana"/>
                <a:cs typeface="Verdana"/>
              </a:rPr>
              <a:t>localities </a:t>
            </a:r>
            <a:r>
              <a:rPr dirty="0" sz="3000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against </a:t>
            </a:r>
            <a:r>
              <a:rPr dirty="0" sz="3000" spc="-90">
                <a:latin typeface="Verdana"/>
                <a:cs typeface="Verdana"/>
              </a:rPr>
              <a:t>Indira </a:t>
            </a:r>
            <a:r>
              <a:rPr dirty="0" sz="3000" spc="-45">
                <a:latin typeface="Verdana"/>
                <a:cs typeface="Verdana"/>
              </a:rPr>
              <a:t>Gandhi </a:t>
            </a:r>
            <a:r>
              <a:rPr dirty="0" sz="3000" spc="-40">
                <a:latin typeface="Verdana"/>
                <a:cs typeface="Verdana"/>
              </a:rPr>
              <a:t>and </a:t>
            </a:r>
            <a:r>
              <a:rPr dirty="0" sz="3000" spc="-50">
                <a:latin typeface="Verdana"/>
                <a:cs typeface="Verdana"/>
              </a:rPr>
              <a:t>lost. Devi </a:t>
            </a:r>
            <a:r>
              <a:rPr dirty="0" sz="3000" spc="-80">
                <a:latin typeface="Verdana"/>
                <a:cs typeface="Verdana"/>
              </a:rPr>
              <a:t>has </a:t>
            </a:r>
            <a:r>
              <a:rPr dirty="0" sz="3000" spc="-30">
                <a:latin typeface="Verdana"/>
                <a:cs typeface="Verdana"/>
              </a:rPr>
              <a:t>been </a:t>
            </a:r>
            <a:r>
              <a:rPr dirty="0" sz="3000" spc="-135">
                <a:latin typeface="Verdana"/>
                <a:cs typeface="Verdana"/>
              </a:rPr>
              <a:t>a 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5">
                <a:latin typeface="Verdana"/>
                <a:cs typeface="Verdana"/>
              </a:rPr>
              <a:t>respected </a:t>
            </a:r>
            <a:r>
              <a:rPr dirty="0" sz="3000" spc="-25">
                <a:latin typeface="Verdana"/>
                <a:cs typeface="Verdana"/>
              </a:rPr>
              <a:t>personal </a:t>
            </a:r>
            <a:r>
              <a:rPr dirty="0" sz="3000" spc="-40">
                <a:latin typeface="Verdana"/>
                <a:cs typeface="Verdana"/>
              </a:rPr>
              <a:t>astrologer </a:t>
            </a:r>
            <a:r>
              <a:rPr dirty="0" sz="3000" spc="40">
                <a:latin typeface="Verdana"/>
                <a:cs typeface="Verdana"/>
              </a:rPr>
              <a:t>to </a:t>
            </a:r>
            <a:r>
              <a:rPr dirty="0" sz="3000" spc="-105">
                <a:latin typeface="Verdana"/>
                <a:cs typeface="Verdana"/>
              </a:rPr>
              <a:t>many </a:t>
            </a:r>
            <a:r>
              <a:rPr dirty="0" sz="3000" spc="-25">
                <a:latin typeface="Verdana"/>
                <a:cs typeface="Verdana"/>
              </a:rPr>
              <a:t>politicians, </a:t>
            </a:r>
            <a:r>
              <a:rPr dirty="0" sz="3000" spc="-104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movie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95">
                <a:latin typeface="Verdana"/>
                <a:cs typeface="Verdana"/>
              </a:rPr>
              <a:t>stars,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and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business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personnel.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Verdana"/>
              <a:cs typeface="Verdana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000" spc="-40">
                <a:latin typeface="Verdana"/>
                <a:cs typeface="Verdana"/>
              </a:rPr>
              <a:t>A </a:t>
            </a:r>
            <a:r>
              <a:rPr dirty="0" sz="3000" spc="-60">
                <a:latin typeface="Verdana"/>
                <a:cs typeface="Verdana"/>
              </a:rPr>
              <a:t>movie </a:t>
            </a:r>
            <a:r>
              <a:rPr dirty="0" sz="3000" spc="20">
                <a:latin typeface="Verdana"/>
                <a:cs typeface="Verdana"/>
              </a:rPr>
              <a:t>titled </a:t>
            </a:r>
            <a:r>
              <a:rPr dirty="0" sz="3000" spc="-90">
                <a:latin typeface="Verdana"/>
                <a:cs typeface="Verdana"/>
              </a:rPr>
              <a:t>“Shakuntala </a:t>
            </a:r>
            <a:r>
              <a:rPr dirty="0" sz="3000" spc="-50">
                <a:latin typeface="Verdana"/>
                <a:cs typeface="Verdana"/>
              </a:rPr>
              <a:t>Devi” </a:t>
            </a:r>
            <a:r>
              <a:rPr dirty="0" sz="3000" spc="-80">
                <a:latin typeface="Verdana"/>
                <a:cs typeface="Verdana"/>
              </a:rPr>
              <a:t>has </a:t>
            </a:r>
            <a:r>
              <a:rPr dirty="0" sz="3000" spc="-30">
                <a:latin typeface="Verdana"/>
                <a:cs typeface="Verdana"/>
              </a:rPr>
              <a:t>been </a:t>
            </a:r>
            <a:r>
              <a:rPr dirty="0" sz="3000" spc="-15">
                <a:latin typeface="Verdana"/>
                <a:cs typeface="Verdana"/>
              </a:rPr>
              <a:t>created </a:t>
            </a:r>
            <a:r>
              <a:rPr dirty="0" sz="3000" spc="-104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based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-5">
                <a:latin typeface="Verdana"/>
                <a:cs typeface="Verdana"/>
              </a:rPr>
              <a:t>on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her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life.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Released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in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the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-75">
                <a:latin typeface="Verdana"/>
                <a:cs typeface="Verdana"/>
              </a:rPr>
              <a:t>year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 spc="-85">
                <a:latin typeface="Verdana"/>
                <a:cs typeface="Verdana"/>
              </a:rPr>
              <a:t>2020,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and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 spc="10">
                <a:latin typeface="Verdana"/>
                <a:cs typeface="Verdana"/>
              </a:rPr>
              <a:t>it </a:t>
            </a:r>
            <a:r>
              <a:rPr dirty="0" sz="3000" spc="-1045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showcased</a:t>
            </a:r>
            <a:r>
              <a:rPr dirty="0" sz="3000" spc="-3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the</a:t>
            </a:r>
            <a:r>
              <a:rPr dirty="0" sz="3000" spc="-15">
                <a:latin typeface="Verdana"/>
                <a:cs typeface="Verdana"/>
              </a:rPr>
              <a:t> </a:t>
            </a:r>
            <a:r>
              <a:rPr dirty="0" sz="3000" spc="15">
                <a:latin typeface="Verdana"/>
                <a:cs typeface="Verdana"/>
              </a:rPr>
              <a:t>life</a:t>
            </a:r>
            <a:r>
              <a:rPr dirty="0" sz="3000" spc="2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of</a:t>
            </a:r>
            <a:r>
              <a:rPr dirty="0" sz="3000" spc="70">
                <a:latin typeface="Verdana"/>
                <a:cs typeface="Verdana"/>
              </a:rPr>
              <a:t> </a:t>
            </a:r>
            <a:r>
              <a:rPr dirty="0" sz="3000" spc="-95">
                <a:latin typeface="Verdana"/>
                <a:cs typeface="Verdana"/>
              </a:rPr>
              <a:t>Shakuntala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Devi</a:t>
            </a:r>
            <a:r>
              <a:rPr dirty="0" sz="3000" spc="-4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and </a:t>
            </a:r>
            <a:r>
              <a:rPr dirty="0" sz="3000" spc="-35">
                <a:latin typeface="Verdana"/>
                <a:cs typeface="Verdana"/>
              </a:rPr>
              <a:t> </a:t>
            </a:r>
            <a:r>
              <a:rPr dirty="0" sz="3000" spc="-5">
                <a:latin typeface="Verdana"/>
                <a:cs typeface="Verdana"/>
              </a:rPr>
              <a:t>captured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her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indomitable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spirit.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6785" y="1564882"/>
            <a:ext cx="6372224" cy="6705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55356"/>
            <a:ext cx="2637155" cy="4772025"/>
          </a:xfrm>
          <a:custGeom>
            <a:avLst/>
            <a:gdLst/>
            <a:ahLst/>
            <a:cxnLst/>
            <a:rect l="l" t="t" r="r" b="b"/>
            <a:pathLst>
              <a:path w="2637155" h="4772025">
                <a:moveTo>
                  <a:pt x="250954" y="4772024"/>
                </a:moveTo>
                <a:lnTo>
                  <a:pt x="202856" y="4771549"/>
                </a:lnTo>
                <a:lnTo>
                  <a:pt x="154989" y="4770129"/>
                </a:lnTo>
                <a:lnTo>
                  <a:pt x="107364" y="4767774"/>
                </a:lnTo>
                <a:lnTo>
                  <a:pt x="59987" y="4764493"/>
                </a:lnTo>
                <a:lnTo>
                  <a:pt x="12869" y="4760294"/>
                </a:lnTo>
                <a:lnTo>
                  <a:pt x="0" y="4758891"/>
                </a:lnTo>
                <a:lnTo>
                  <a:pt x="0" y="13132"/>
                </a:lnTo>
                <a:lnTo>
                  <a:pt x="59987" y="7530"/>
                </a:lnTo>
                <a:lnTo>
                  <a:pt x="107364" y="4249"/>
                </a:lnTo>
                <a:lnTo>
                  <a:pt x="154989" y="1894"/>
                </a:lnTo>
                <a:lnTo>
                  <a:pt x="202856" y="474"/>
                </a:lnTo>
                <a:lnTo>
                  <a:pt x="250972" y="0"/>
                </a:lnTo>
                <a:lnTo>
                  <a:pt x="299051" y="474"/>
                </a:lnTo>
                <a:lnTo>
                  <a:pt x="346918" y="1894"/>
                </a:lnTo>
                <a:lnTo>
                  <a:pt x="394544" y="4249"/>
                </a:lnTo>
                <a:lnTo>
                  <a:pt x="441920" y="7530"/>
                </a:lnTo>
                <a:lnTo>
                  <a:pt x="489038" y="11729"/>
                </a:lnTo>
                <a:lnTo>
                  <a:pt x="535889" y="16837"/>
                </a:lnTo>
                <a:lnTo>
                  <a:pt x="582464" y="22844"/>
                </a:lnTo>
                <a:lnTo>
                  <a:pt x="628754" y="29742"/>
                </a:lnTo>
                <a:lnTo>
                  <a:pt x="674750" y="37523"/>
                </a:lnTo>
                <a:lnTo>
                  <a:pt x="720443" y="46176"/>
                </a:lnTo>
                <a:lnTo>
                  <a:pt x="765825" y="55693"/>
                </a:lnTo>
                <a:lnTo>
                  <a:pt x="810886" y="66066"/>
                </a:lnTo>
                <a:lnTo>
                  <a:pt x="855617" y="77285"/>
                </a:lnTo>
                <a:lnTo>
                  <a:pt x="900010" y="89341"/>
                </a:lnTo>
                <a:lnTo>
                  <a:pt x="944055" y="102226"/>
                </a:lnTo>
                <a:lnTo>
                  <a:pt x="987744" y="115931"/>
                </a:lnTo>
                <a:lnTo>
                  <a:pt x="1031068" y="130446"/>
                </a:lnTo>
                <a:lnTo>
                  <a:pt x="1074018" y="145763"/>
                </a:lnTo>
                <a:lnTo>
                  <a:pt x="1116585" y="161872"/>
                </a:lnTo>
                <a:lnTo>
                  <a:pt x="1158760" y="178766"/>
                </a:lnTo>
                <a:lnTo>
                  <a:pt x="1200534" y="196435"/>
                </a:lnTo>
                <a:lnTo>
                  <a:pt x="1241898" y="214870"/>
                </a:lnTo>
                <a:lnTo>
                  <a:pt x="1282844" y="234062"/>
                </a:lnTo>
                <a:lnTo>
                  <a:pt x="1323362" y="254002"/>
                </a:lnTo>
                <a:lnTo>
                  <a:pt x="1363443" y="274682"/>
                </a:lnTo>
                <a:lnTo>
                  <a:pt x="1403080" y="296092"/>
                </a:lnTo>
                <a:lnTo>
                  <a:pt x="1442262" y="318224"/>
                </a:lnTo>
                <a:lnTo>
                  <a:pt x="1480980" y="341068"/>
                </a:lnTo>
                <a:lnTo>
                  <a:pt x="1519227" y="364617"/>
                </a:lnTo>
                <a:lnTo>
                  <a:pt x="1556993" y="388860"/>
                </a:lnTo>
                <a:lnTo>
                  <a:pt x="1594268" y="413789"/>
                </a:lnTo>
                <a:lnTo>
                  <a:pt x="1631045" y="439395"/>
                </a:lnTo>
                <a:lnTo>
                  <a:pt x="1667314" y="465669"/>
                </a:lnTo>
                <a:lnTo>
                  <a:pt x="1703067" y="492603"/>
                </a:lnTo>
                <a:lnTo>
                  <a:pt x="1738294" y="520186"/>
                </a:lnTo>
                <a:lnTo>
                  <a:pt x="1772986" y="548411"/>
                </a:lnTo>
                <a:lnTo>
                  <a:pt x="1807135" y="577269"/>
                </a:lnTo>
                <a:lnTo>
                  <a:pt x="1840732" y="606750"/>
                </a:lnTo>
                <a:lnTo>
                  <a:pt x="1873767" y="636846"/>
                </a:lnTo>
                <a:lnTo>
                  <a:pt x="1906233" y="667548"/>
                </a:lnTo>
                <a:lnTo>
                  <a:pt x="1938119" y="698846"/>
                </a:lnTo>
                <a:lnTo>
                  <a:pt x="1969417" y="730733"/>
                </a:lnTo>
                <a:lnTo>
                  <a:pt x="2000119" y="763198"/>
                </a:lnTo>
                <a:lnTo>
                  <a:pt x="2030215" y="796233"/>
                </a:lnTo>
                <a:lnTo>
                  <a:pt x="2059696" y="829830"/>
                </a:lnTo>
                <a:lnTo>
                  <a:pt x="2088554" y="863979"/>
                </a:lnTo>
                <a:lnTo>
                  <a:pt x="2116779" y="898672"/>
                </a:lnTo>
                <a:lnTo>
                  <a:pt x="2144363" y="933898"/>
                </a:lnTo>
                <a:lnTo>
                  <a:pt x="2171296" y="969651"/>
                </a:lnTo>
                <a:lnTo>
                  <a:pt x="2197570" y="1005920"/>
                </a:lnTo>
                <a:lnTo>
                  <a:pt x="2223176" y="1042697"/>
                </a:lnTo>
                <a:lnTo>
                  <a:pt x="2248105" y="1079973"/>
                </a:lnTo>
                <a:lnTo>
                  <a:pt x="2272349" y="1117738"/>
                </a:lnTo>
                <a:lnTo>
                  <a:pt x="2295897" y="1155985"/>
                </a:lnTo>
                <a:lnTo>
                  <a:pt x="2318741" y="1194704"/>
                </a:lnTo>
                <a:lnTo>
                  <a:pt x="2340873" y="1233886"/>
                </a:lnTo>
                <a:lnTo>
                  <a:pt x="2362283" y="1273522"/>
                </a:lnTo>
                <a:lnTo>
                  <a:pt x="2382963" y="1313603"/>
                </a:lnTo>
                <a:lnTo>
                  <a:pt x="2402904" y="1354122"/>
                </a:lnTo>
                <a:lnTo>
                  <a:pt x="2422096" y="1395067"/>
                </a:lnTo>
                <a:lnTo>
                  <a:pt x="2440530" y="1436432"/>
                </a:lnTo>
                <a:lnTo>
                  <a:pt x="2458199" y="1478206"/>
                </a:lnTo>
                <a:lnTo>
                  <a:pt x="2475093" y="1520380"/>
                </a:lnTo>
                <a:lnTo>
                  <a:pt x="2491203" y="1562947"/>
                </a:lnTo>
                <a:lnTo>
                  <a:pt x="2506519" y="1605897"/>
                </a:lnTo>
                <a:lnTo>
                  <a:pt x="2521035" y="1649221"/>
                </a:lnTo>
                <a:lnTo>
                  <a:pt x="2534739" y="1692910"/>
                </a:lnTo>
                <a:lnTo>
                  <a:pt x="2547624" y="1736956"/>
                </a:lnTo>
                <a:lnTo>
                  <a:pt x="2559680" y="1781348"/>
                </a:lnTo>
                <a:lnTo>
                  <a:pt x="2570899" y="1826080"/>
                </a:lnTo>
                <a:lnTo>
                  <a:pt x="2581272" y="1871140"/>
                </a:lnTo>
                <a:lnTo>
                  <a:pt x="2590789" y="1916522"/>
                </a:lnTo>
                <a:lnTo>
                  <a:pt x="2599442" y="1962215"/>
                </a:lnTo>
                <a:lnTo>
                  <a:pt x="2607223" y="2008211"/>
                </a:lnTo>
                <a:lnTo>
                  <a:pt x="2614121" y="2054501"/>
                </a:lnTo>
                <a:lnTo>
                  <a:pt x="2620128" y="2101076"/>
                </a:lnTo>
                <a:lnTo>
                  <a:pt x="2625236" y="2147927"/>
                </a:lnTo>
                <a:lnTo>
                  <a:pt x="2629435" y="2195045"/>
                </a:lnTo>
                <a:lnTo>
                  <a:pt x="2632716" y="2242422"/>
                </a:lnTo>
                <a:lnTo>
                  <a:pt x="2635071" y="2290047"/>
                </a:lnTo>
                <a:lnTo>
                  <a:pt x="2636491" y="2337914"/>
                </a:lnTo>
                <a:lnTo>
                  <a:pt x="2636966" y="2386012"/>
                </a:lnTo>
                <a:lnTo>
                  <a:pt x="2636491" y="2434109"/>
                </a:lnTo>
                <a:lnTo>
                  <a:pt x="2635071" y="2481976"/>
                </a:lnTo>
                <a:lnTo>
                  <a:pt x="2632716" y="2529602"/>
                </a:lnTo>
                <a:lnTo>
                  <a:pt x="2629435" y="2576978"/>
                </a:lnTo>
                <a:lnTo>
                  <a:pt x="2625236" y="2624096"/>
                </a:lnTo>
                <a:lnTo>
                  <a:pt x="2620128" y="2670947"/>
                </a:lnTo>
                <a:lnTo>
                  <a:pt x="2614121" y="2717522"/>
                </a:lnTo>
                <a:lnTo>
                  <a:pt x="2607223" y="2763812"/>
                </a:lnTo>
                <a:lnTo>
                  <a:pt x="2599442" y="2809808"/>
                </a:lnTo>
                <a:lnTo>
                  <a:pt x="2590789" y="2855501"/>
                </a:lnTo>
                <a:lnTo>
                  <a:pt x="2581272" y="2900883"/>
                </a:lnTo>
                <a:lnTo>
                  <a:pt x="2570899" y="2945944"/>
                </a:lnTo>
                <a:lnTo>
                  <a:pt x="2559680" y="2990675"/>
                </a:lnTo>
                <a:lnTo>
                  <a:pt x="2547624" y="3035068"/>
                </a:lnTo>
                <a:lnTo>
                  <a:pt x="2534739" y="3079113"/>
                </a:lnTo>
                <a:lnTo>
                  <a:pt x="2521035" y="3122802"/>
                </a:lnTo>
                <a:lnTo>
                  <a:pt x="2506519" y="3166126"/>
                </a:lnTo>
                <a:lnTo>
                  <a:pt x="2491203" y="3209076"/>
                </a:lnTo>
                <a:lnTo>
                  <a:pt x="2475093" y="3251643"/>
                </a:lnTo>
                <a:lnTo>
                  <a:pt x="2458199" y="3293818"/>
                </a:lnTo>
                <a:lnTo>
                  <a:pt x="2440530" y="3335592"/>
                </a:lnTo>
                <a:lnTo>
                  <a:pt x="2422096" y="3376956"/>
                </a:lnTo>
                <a:lnTo>
                  <a:pt x="2402904" y="3417902"/>
                </a:lnTo>
                <a:lnTo>
                  <a:pt x="2382963" y="3458420"/>
                </a:lnTo>
                <a:lnTo>
                  <a:pt x="2362283" y="3498501"/>
                </a:lnTo>
                <a:lnTo>
                  <a:pt x="2340873" y="3538138"/>
                </a:lnTo>
                <a:lnTo>
                  <a:pt x="2318741" y="3577320"/>
                </a:lnTo>
                <a:lnTo>
                  <a:pt x="2295897" y="3616038"/>
                </a:lnTo>
                <a:lnTo>
                  <a:pt x="2272349" y="3654285"/>
                </a:lnTo>
                <a:lnTo>
                  <a:pt x="2248105" y="3692051"/>
                </a:lnTo>
                <a:lnTo>
                  <a:pt x="2223176" y="3729326"/>
                </a:lnTo>
                <a:lnTo>
                  <a:pt x="2197570" y="3766103"/>
                </a:lnTo>
                <a:lnTo>
                  <a:pt x="2171296" y="3802372"/>
                </a:lnTo>
                <a:lnTo>
                  <a:pt x="2144363" y="3838125"/>
                </a:lnTo>
                <a:lnTo>
                  <a:pt x="2116779" y="3873352"/>
                </a:lnTo>
                <a:lnTo>
                  <a:pt x="2088554" y="3908044"/>
                </a:lnTo>
                <a:lnTo>
                  <a:pt x="2059696" y="3942193"/>
                </a:lnTo>
                <a:lnTo>
                  <a:pt x="2030215" y="3975790"/>
                </a:lnTo>
                <a:lnTo>
                  <a:pt x="2000119" y="4008825"/>
                </a:lnTo>
                <a:lnTo>
                  <a:pt x="1969417" y="4041291"/>
                </a:lnTo>
                <a:lnTo>
                  <a:pt x="1938119" y="4073177"/>
                </a:lnTo>
                <a:lnTo>
                  <a:pt x="1906233" y="4104476"/>
                </a:lnTo>
                <a:lnTo>
                  <a:pt x="1873767" y="4135177"/>
                </a:lnTo>
                <a:lnTo>
                  <a:pt x="1840732" y="4165273"/>
                </a:lnTo>
                <a:lnTo>
                  <a:pt x="1807135" y="4194754"/>
                </a:lnTo>
                <a:lnTo>
                  <a:pt x="1772986" y="4223612"/>
                </a:lnTo>
                <a:lnTo>
                  <a:pt x="1738294" y="4251837"/>
                </a:lnTo>
                <a:lnTo>
                  <a:pt x="1703067" y="4279421"/>
                </a:lnTo>
                <a:lnTo>
                  <a:pt x="1667314" y="4306354"/>
                </a:lnTo>
                <a:lnTo>
                  <a:pt x="1631045" y="4332628"/>
                </a:lnTo>
                <a:lnTo>
                  <a:pt x="1594268" y="4358234"/>
                </a:lnTo>
                <a:lnTo>
                  <a:pt x="1556993" y="4383163"/>
                </a:lnTo>
                <a:lnTo>
                  <a:pt x="1519227" y="4407407"/>
                </a:lnTo>
                <a:lnTo>
                  <a:pt x="1480980" y="4430955"/>
                </a:lnTo>
                <a:lnTo>
                  <a:pt x="1442262" y="4453799"/>
                </a:lnTo>
                <a:lnTo>
                  <a:pt x="1403080" y="4475931"/>
                </a:lnTo>
                <a:lnTo>
                  <a:pt x="1363443" y="4497341"/>
                </a:lnTo>
                <a:lnTo>
                  <a:pt x="1323362" y="4518021"/>
                </a:lnTo>
                <a:lnTo>
                  <a:pt x="1282844" y="4537962"/>
                </a:lnTo>
                <a:lnTo>
                  <a:pt x="1241898" y="4557154"/>
                </a:lnTo>
                <a:lnTo>
                  <a:pt x="1200534" y="4575588"/>
                </a:lnTo>
                <a:lnTo>
                  <a:pt x="1158760" y="4593257"/>
                </a:lnTo>
                <a:lnTo>
                  <a:pt x="1116585" y="4610151"/>
                </a:lnTo>
                <a:lnTo>
                  <a:pt x="1074018" y="4626261"/>
                </a:lnTo>
                <a:lnTo>
                  <a:pt x="1031068" y="4641577"/>
                </a:lnTo>
                <a:lnTo>
                  <a:pt x="987744" y="4656093"/>
                </a:lnTo>
                <a:lnTo>
                  <a:pt x="944055" y="4669797"/>
                </a:lnTo>
                <a:lnTo>
                  <a:pt x="900010" y="4682682"/>
                </a:lnTo>
                <a:lnTo>
                  <a:pt x="855617" y="4694738"/>
                </a:lnTo>
                <a:lnTo>
                  <a:pt x="810886" y="4705957"/>
                </a:lnTo>
                <a:lnTo>
                  <a:pt x="765825" y="4716330"/>
                </a:lnTo>
                <a:lnTo>
                  <a:pt x="720443" y="4725847"/>
                </a:lnTo>
                <a:lnTo>
                  <a:pt x="674750" y="4734501"/>
                </a:lnTo>
                <a:lnTo>
                  <a:pt x="628754" y="4742281"/>
                </a:lnTo>
                <a:lnTo>
                  <a:pt x="582464" y="4749179"/>
                </a:lnTo>
                <a:lnTo>
                  <a:pt x="535889" y="4755186"/>
                </a:lnTo>
                <a:lnTo>
                  <a:pt x="489038" y="4760294"/>
                </a:lnTo>
                <a:lnTo>
                  <a:pt x="441920" y="4764493"/>
                </a:lnTo>
                <a:lnTo>
                  <a:pt x="394544" y="4767774"/>
                </a:lnTo>
                <a:lnTo>
                  <a:pt x="346918" y="4770129"/>
                </a:lnTo>
                <a:lnTo>
                  <a:pt x="299051" y="4771549"/>
                </a:lnTo>
                <a:lnTo>
                  <a:pt x="250954" y="4772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7" y="2"/>
            <a:ext cx="200024" cy="133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87" y="332266"/>
            <a:ext cx="200024" cy="1989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730198"/>
            <a:ext cx="200024" cy="1989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1128129"/>
            <a:ext cx="200024" cy="1989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1526061"/>
            <a:ext cx="200024" cy="198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1923992"/>
            <a:ext cx="200024" cy="1989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2321924"/>
            <a:ext cx="200024" cy="1989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92" y="2"/>
            <a:ext cx="200024" cy="133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92" y="332266"/>
            <a:ext cx="200024" cy="1989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730198"/>
            <a:ext cx="200024" cy="1989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1128129"/>
            <a:ext cx="200024" cy="19896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1923992"/>
            <a:ext cx="200024" cy="1989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1526061"/>
            <a:ext cx="200024" cy="19896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2321924"/>
            <a:ext cx="200024" cy="19896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97" y="2"/>
            <a:ext cx="200024" cy="133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197" y="332266"/>
            <a:ext cx="200024" cy="1989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730198"/>
            <a:ext cx="200024" cy="1989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1128129"/>
            <a:ext cx="200024" cy="19896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1526061"/>
            <a:ext cx="200024" cy="19896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1923992"/>
            <a:ext cx="200024" cy="19896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2321924"/>
            <a:ext cx="200024" cy="19896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602" y="2"/>
            <a:ext cx="200024" cy="1332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0602" y="332266"/>
            <a:ext cx="200024" cy="19896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730198"/>
            <a:ext cx="200024" cy="1989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1128129"/>
            <a:ext cx="200024" cy="19896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1526061"/>
            <a:ext cx="200024" cy="1989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1923992"/>
            <a:ext cx="200024" cy="1989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2321924"/>
            <a:ext cx="200024" cy="1989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7766908"/>
            <a:ext cx="200024" cy="19896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8164839"/>
            <a:ext cx="200024" cy="19896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8562771"/>
            <a:ext cx="200024" cy="19896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8960702"/>
            <a:ext cx="200024" cy="19896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7" y="9358633"/>
            <a:ext cx="200024" cy="19896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87" y="9756564"/>
            <a:ext cx="200024" cy="19896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87" y="10154496"/>
            <a:ext cx="200024" cy="1325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7766908"/>
            <a:ext cx="200024" cy="19896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8164839"/>
            <a:ext cx="200024" cy="19896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8562771"/>
            <a:ext cx="200024" cy="19896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8960702"/>
            <a:ext cx="200024" cy="1989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92" y="9358633"/>
            <a:ext cx="200024" cy="1989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92" y="9756564"/>
            <a:ext cx="200024" cy="1989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792" y="10154496"/>
            <a:ext cx="200024" cy="13250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7766908"/>
            <a:ext cx="200024" cy="19896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8164839"/>
            <a:ext cx="200024" cy="19896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8562771"/>
            <a:ext cx="200024" cy="19896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8960702"/>
            <a:ext cx="200024" cy="19896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197" y="9358633"/>
            <a:ext cx="200024" cy="198965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197" y="9756564"/>
            <a:ext cx="200024" cy="19896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197" y="10154496"/>
            <a:ext cx="200024" cy="13250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7766908"/>
            <a:ext cx="200024" cy="19896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8164839"/>
            <a:ext cx="200024" cy="19896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8562771"/>
            <a:ext cx="200024" cy="19896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8960702"/>
            <a:ext cx="200024" cy="19896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602" y="9358633"/>
            <a:ext cx="200024" cy="19896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0602" y="9756564"/>
            <a:ext cx="200024" cy="19896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0602" y="10154496"/>
            <a:ext cx="200024" cy="132503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2930975" y="1006476"/>
            <a:ext cx="1433258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>
                <a:solidFill>
                  <a:srgbClr val="212121"/>
                </a:solidFill>
              </a:rPr>
              <a:t>When</a:t>
            </a:r>
            <a:r>
              <a:rPr dirty="0" spc="-430">
                <a:solidFill>
                  <a:srgbClr val="212121"/>
                </a:solidFill>
              </a:rPr>
              <a:t> </a:t>
            </a:r>
            <a:r>
              <a:rPr dirty="0" spc="50">
                <a:solidFill>
                  <a:srgbClr val="212121"/>
                </a:solidFill>
              </a:rPr>
              <a:t>did</a:t>
            </a:r>
            <a:r>
              <a:rPr dirty="0" spc="-430">
                <a:solidFill>
                  <a:srgbClr val="212121"/>
                </a:solidFill>
              </a:rPr>
              <a:t> </a:t>
            </a:r>
            <a:r>
              <a:rPr dirty="0" spc="-150">
                <a:solidFill>
                  <a:srgbClr val="212121"/>
                </a:solidFill>
              </a:rPr>
              <a:t>Shakuntala</a:t>
            </a:r>
            <a:r>
              <a:rPr dirty="0" spc="-430">
                <a:solidFill>
                  <a:srgbClr val="212121"/>
                </a:solidFill>
              </a:rPr>
              <a:t> </a:t>
            </a:r>
            <a:r>
              <a:rPr dirty="0" spc="-30">
                <a:solidFill>
                  <a:srgbClr val="212121"/>
                </a:solidFill>
              </a:rPr>
              <a:t>Devi</a:t>
            </a:r>
            <a:r>
              <a:rPr dirty="0" spc="-430">
                <a:solidFill>
                  <a:srgbClr val="212121"/>
                </a:solidFill>
              </a:rPr>
              <a:t> </a:t>
            </a:r>
            <a:r>
              <a:rPr dirty="0" spc="-125">
                <a:solidFill>
                  <a:srgbClr val="212121"/>
                </a:solidFill>
              </a:rPr>
              <a:t>die?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3040036" y="4243642"/>
            <a:ext cx="14231619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95">
                <a:solidFill>
                  <a:srgbClr val="212121"/>
                </a:solidFill>
                <a:latin typeface="Verdana"/>
                <a:cs typeface="Verdana"/>
              </a:rPr>
              <a:t>Shakuntala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12121"/>
                </a:solidFill>
                <a:latin typeface="Verdana"/>
                <a:cs typeface="Verdana"/>
              </a:rPr>
              <a:t>Devi’s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12121"/>
                </a:solidFill>
                <a:latin typeface="Verdana"/>
                <a:cs typeface="Verdana"/>
              </a:rPr>
              <a:t>demise</a:t>
            </a:r>
            <a:r>
              <a:rPr dirty="0" sz="3000" spc="-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212121"/>
                </a:solidFill>
                <a:latin typeface="Verdana"/>
                <a:cs typeface="Verdana"/>
              </a:rPr>
              <a:t>has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12121"/>
                </a:solidFill>
                <a:latin typeface="Verdana"/>
                <a:cs typeface="Verdana"/>
              </a:rPr>
              <a:t>been</a:t>
            </a:r>
            <a:r>
              <a:rPr dirty="0" sz="3000" spc="-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212121"/>
                </a:solidFill>
                <a:latin typeface="Verdana"/>
                <a:cs typeface="Verdana"/>
              </a:rPr>
              <a:t>massive</a:t>
            </a:r>
            <a:r>
              <a:rPr dirty="0" sz="3000" spc="-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212121"/>
                </a:solidFill>
                <a:latin typeface="Verdana"/>
                <a:cs typeface="Verdana"/>
              </a:rPr>
              <a:t>loss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dirty="0" sz="3000" spc="-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212121"/>
                </a:solidFill>
                <a:latin typeface="Verdana"/>
                <a:cs typeface="Verdana"/>
              </a:rPr>
              <a:t>field</a:t>
            </a:r>
            <a:r>
              <a:rPr dirty="0" sz="3000" spc="-3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65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3000" spc="-30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12121"/>
                </a:solidFill>
                <a:latin typeface="Verdana"/>
                <a:cs typeface="Verdana"/>
              </a:rPr>
              <a:t>mathematics </a:t>
            </a:r>
            <a:r>
              <a:rPr dirty="0" sz="3000" spc="-104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dirty="0" sz="3000" spc="-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12121"/>
                </a:solidFill>
                <a:latin typeface="Verdana"/>
                <a:cs typeface="Verdana"/>
              </a:rPr>
              <a:t>India.</a:t>
            </a:r>
            <a:r>
              <a:rPr dirty="0" sz="3000" spc="-13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dirty="0" sz="3000" spc="-6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212121"/>
                </a:solidFill>
                <a:latin typeface="Verdana"/>
                <a:cs typeface="Verdana"/>
              </a:rPr>
              <a:t>fantastic</a:t>
            </a:r>
            <a:r>
              <a:rPr dirty="0" sz="3000" spc="-1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12121"/>
                </a:solidFill>
                <a:latin typeface="Verdana"/>
                <a:cs typeface="Verdana"/>
              </a:rPr>
              <a:t>journey</a:t>
            </a:r>
            <a:r>
              <a:rPr dirty="0" sz="3000" spc="-6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65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dirty="0" sz="3000" spc="7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12121"/>
                </a:solidFill>
                <a:latin typeface="Verdana"/>
                <a:cs typeface="Verdana"/>
              </a:rPr>
              <a:t>mathematical</a:t>
            </a:r>
            <a:r>
              <a:rPr dirty="0" sz="3000" spc="-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12121"/>
                </a:solidFill>
                <a:latin typeface="Verdana"/>
                <a:cs typeface="Verdana"/>
              </a:rPr>
              <a:t>prowess,</a:t>
            </a:r>
            <a:r>
              <a:rPr dirty="0" sz="3000" spc="-6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212121"/>
                </a:solidFill>
                <a:latin typeface="Verdana"/>
                <a:cs typeface="Verdana"/>
              </a:rPr>
              <a:t>respected </a:t>
            </a:r>
            <a:r>
              <a:rPr dirty="0" sz="300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12121"/>
                </a:solidFill>
                <a:latin typeface="Verdana"/>
                <a:cs typeface="Verdana"/>
              </a:rPr>
              <a:t>astrologer, </a:t>
            </a:r>
            <a:r>
              <a:rPr dirty="0" sz="3000" spc="-25">
                <a:solidFill>
                  <a:srgbClr val="212121"/>
                </a:solidFill>
                <a:latin typeface="Verdana"/>
                <a:cs typeface="Verdana"/>
              </a:rPr>
              <a:t>inspirational </a:t>
            </a:r>
            <a:r>
              <a:rPr dirty="0" sz="3000" spc="-70">
                <a:solidFill>
                  <a:srgbClr val="212121"/>
                </a:solidFill>
                <a:latin typeface="Verdana"/>
                <a:cs typeface="Verdana"/>
              </a:rPr>
              <a:t>author, </a:t>
            </a:r>
            <a:r>
              <a:rPr dirty="0" sz="3000" spc="-4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dirty="0" sz="3000" spc="-85">
                <a:solidFill>
                  <a:srgbClr val="212121"/>
                </a:solidFill>
                <a:latin typeface="Verdana"/>
                <a:cs typeface="Verdana"/>
              </a:rPr>
              <a:t>an </a:t>
            </a:r>
            <a:r>
              <a:rPr dirty="0" sz="3000" spc="-15">
                <a:solidFill>
                  <a:srgbClr val="212121"/>
                </a:solidFill>
                <a:latin typeface="Verdana"/>
                <a:cs typeface="Verdana"/>
              </a:rPr>
              <a:t>honorable </a:t>
            </a:r>
            <a:r>
              <a:rPr dirty="0" sz="3000" spc="-20">
                <a:solidFill>
                  <a:srgbClr val="212121"/>
                </a:solidFill>
                <a:latin typeface="Verdana"/>
                <a:cs typeface="Verdana"/>
              </a:rPr>
              <a:t>individual </a:t>
            </a:r>
            <a:r>
              <a:rPr dirty="0" sz="3000" spc="-10">
                <a:solidFill>
                  <a:srgbClr val="212121"/>
                </a:solidFill>
                <a:latin typeface="Verdana"/>
                <a:cs typeface="Verdana"/>
              </a:rPr>
              <a:t>ended </a:t>
            </a:r>
            <a:r>
              <a:rPr dirty="0" sz="3000" spc="-5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dirty="0" sz="3000" spc="-150">
                <a:solidFill>
                  <a:srgbClr val="212121"/>
                </a:solidFill>
                <a:latin typeface="Verdana"/>
                <a:cs typeface="Verdana"/>
              </a:rPr>
              <a:t>21st </a:t>
            </a:r>
            <a:r>
              <a:rPr dirty="0" sz="3000" spc="-14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212121"/>
                </a:solidFill>
                <a:latin typeface="Verdana"/>
                <a:cs typeface="Verdana"/>
              </a:rPr>
              <a:t>April</a:t>
            </a:r>
            <a:r>
              <a:rPr dirty="0" sz="3000" spc="-325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212121"/>
                </a:solidFill>
                <a:latin typeface="Verdana"/>
                <a:cs typeface="Verdana"/>
              </a:rPr>
              <a:t>2013.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046" y="4050974"/>
            <a:ext cx="755586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25"/>
              <a:t>THANK</a:t>
            </a:r>
            <a:r>
              <a:rPr dirty="0" sz="10000" spc="-665"/>
              <a:t> </a:t>
            </a:r>
            <a:r>
              <a:rPr dirty="0" sz="10000" spc="-15"/>
              <a:t>YOU</a:t>
            </a:r>
            <a:endParaRPr sz="1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Raghav Maheshwari</dc:creator>
  <cp:keywords>DAFN-0gvvnY,BAEr73CSTYg</cp:keywords>
  <dc:title>BiographyPresentation</dc:title>
  <dcterms:created xsi:type="dcterms:W3CDTF">2022-11-05T16:22:00Z</dcterms:created>
  <dcterms:modified xsi:type="dcterms:W3CDTF">2022-11-05T16:22:00Z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2022-10-03T00:00:00Z</vt:filetime>
  </property>
  <property fmtid="{D5CDD505-2E9C-101B-9397-08002B2CF9AE}" pid="3" name="Creator">
    <vt:lpwstr>Canva</vt:lpwstr>
  </property>
  <property fmtid="{D5CDD505-2E9C-101B-9397-08002B2CF9AE}" pid="4" name="LastSaved">
    <vt:filetime>2022-10-03T00:00:00Z</vt:filetime>
  </property>
</Properties>
</file>