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0" r:id="rId2"/>
    <p:sldId id="257" r:id="rId3"/>
    <p:sldId id="258" r:id="rId4"/>
    <p:sldId id="261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4299BB-ECEF-40F1-BDB7-C53DE39D2E03}" type="doc">
      <dgm:prSet loTypeId="urn:microsoft.com/office/officeart/2005/8/layout/cycle4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498FB7BF-7E7D-4B92-818D-F064C456AB4E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IN" dirty="0" smtClean="0"/>
            <a:t>Registry</a:t>
          </a:r>
        </a:p>
        <a:p>
          <a:r>
            <a:rPr lang="en-IN" dirty="0" smtClean="0"/>
            <a:t>Office</a:t>
          </a:r>
          <a:endParaRPr lang="en-IN" dirty="0"/>
        </a:p>
      </dgm:t>
    </dgm:pt>
    <dgm:pt modelId="{FDF5F366-EE18-41EE-A5BA-979AE7E48FFE}" type="parTrans" cxnId="{B2D13490-8626-4EC8-862F-58CBD5C65B64}">
      <dgm:prSet/>
      <dgm:spPr/>
      <dgm:t>
        <a:bodyPr/>
        <a:lstStyle/>
        <a:p>
          <a:endParaRPr lang="en-IN"/>
        </a:p>
      </dgm:t>
    </dgm:pt>
    <dgm:pt modelId="{B8004C1B-57D2-4D62-BA36-5D71BF89A7EC}" type="sibTrans" cxnId="{B2D13490-8626-4EC8-862F-58CBD5C65B64}">
      <dgm:prSet/>
      <dgm:spPr/>
      <dgm:t>
        <a:bodyPr/>
        <a:lstStyle/>
        <a:p>
          <a:endParaRPr lang="en-IN"/>
        </a:p>
      </dgm:t>
    </dgm:pt>
    <dgm:pt modelId="{2745B432-33A5-4B8F-BBA8-0617548357F0}">
      <dgm:prSet phldrT="[Text]" phldr="1"/>
      <dgm:spPr/>
      <dgm:t>
        <a:bodyPr/>
        <a:lstStyle/>
        <a:p>
          <a:endParaRPr lang="en-IN" dirty="0"/>
        </a:p>
      </dgm:t>
    </dgm:pt>
    <dgm:pt modelId="{F923BB3E-0DDA-4FB2-93BE-16F700D647C2}" type="parTrans" cxnId="{EED85323-4D43-4D57-A701-A5D0EF27D88C}">
      <dgm:prSet/>
      <dgm:spPr/>
      <dgm:t>
        <a:bodyPr/>
        <a:lstStyle/>
        <a:p>
          <a:endParaRPr lang="en-IN"/>
        </a:p>
      </dgm:t>
    </dgm:pt>
    <dgm:pt modelId="{1B5A8889-BAB9-474D-9DCB-EAB5FAC5A2D5}" type="sibTrans" cxnId="{EED85323-4D43-4D57-A701-A5D0EF27D88C}">
      <dgm:prSet/>
      <dgm:spPr/>
      <dgm:t>
        <a:bodyPr/>
        <a:lstStyle/>
        <a:p>
          <a:endParaRPr lang="en-IN"/>
        </a:p>
      </dgm:t>
    </dgm:pt>
    <dgm:pt modelId="{099C2C16-523B-44DB-BB2A-58D3AA4DBBD2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IN" dirty="0" smtClean="0"/>
            <a:t>AADHAAR</a:t>
          </a:r>
          <a:endParaRPr lang="en-IN" dirty="0"/>
        </a:p>
      </dgm:t>
    </dgm:pt>
    <dgm:pt modelId="{B99F64D4-81E6-42FB-A499-3923AB428E68}" type="parTrans" cxnId="{1F6C8AA2-DF61-4187-A120-C5D97B4ED9DF}">
      <dgm:prSet/>
      <dgm:spPr/>
      <dgm:t>
        <a:bodyPr/>
        <a:lstStyle/>
        <a:p>
          <a:endParaRPr lang="en-IN"/>
        </a:p>
      </dgm:t>
    </dgm:pt>
    <dgm:pt modelId="{252D9B49-59F7-4F96-ACA3-A14C3CA42ED0}" type="sibTrans" cxnId="{1F6C8AA2-DF61-4187-A120-C5D97B4ED9DF}">
      <dgm:prSet/>
      <dgm:spPr/>
      <dgm:t>
        <a:bodyPr/>
        <a:lstStyle/>
        <a:p>
          <a:endParaRPr lang="en-IN"/>
        </a:p>
      </dgm:t>
    </dgm:pt>
    <dgm:pt modelId="{F4B15D20-4AD1-4212-9BE7-68C66C5BDC2A}">
      <dgm:prSet phldrT="[Text]" phldr="1"/>
      <dgm:spPr/>
      <dgm:t>
        <a:bodyPr/>
        <a:lstStyle/>
        <a:p>
          <a:endParaRPr lang="en-IN"/>
        </a:p>
      </dgm:t>
    </dgm:pt>
    <dgm:pt modelId="{8673B923-7CDC-49E2-80D8-3A8A60047D84}" type="parTrans" cxnId="{3DC847CB-0AE2-49A5-8FEC-F75CC66FCCD6}">
      <dgm:prSet/>
      <dgm:spPr/>
      <dgm:t>
        <a:bodyPr/>
        <a:lstStyle/>
        <a:p>
          <a:endParaRPr lang="en-IN"/>
        </a:p>
      </dgm:t>
    </dgm:pt>
    <dgm:pt modelId="{288BDEB1-82E6-4C78-BCD3-570E00381AEF}" type="sibTrans" cxnId="{3DC847CB-0AE2-49A5-8FEC-F75CC66FCCD6}">
      <dgm:prSet/>
      <dgm:spPr/>
      <dgm:t>
        <a:bodyPr/>
        <a:lstStyle/>
        <a:p>
          <a:endParaRPr lang="en-IN"/>
        </a:p>
      </dgm:t>
    </dgm:pt>
    <dgm:pt modelId="{F3137284-A43F-40FB-9460-1E943090A435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IN" dirty="0" smtClean="0"/>
            <a:t>PAN</a:t>
          </a:r>
          <a:endParaRPr lang="en-IN" dirty="0"/>
        </a:p>
      </dgm:t>
    </dgm:pt>
    <dgm:pt modelId="{52F76C8D-42A3-412E-A631-F892FBC14B8E}" type="parTrans" cxnId="{7536F999-2356-4267-AEC8-847740E04D08}">
      <dgm:prSet/>
      <dgm:spPr/>
      <dgm:t>
        <a:bodyPr/>
        <a:lstStyle/>
        <a:p>
          <a:endParaRPr lang="en-IN"/>
        </a:p>
      </dgm:t>
    </dgm:pt>
    <dgm:pt modelId="{31190BAF-737D-4C20-B545-BF650D20D6BA}" type="sibTrans" cxnId="{7536F999-2356-4267-AEC8-847740E04D08}">
      <dgm:prSet/>
      <dgm:spPr/>
      <dgm:t>
        <a:bodyPr/>
        <a:lstStyle/>
        <a:p>
          <a:endParaRPr lang="en-IN"/>
        </a:p>
      </dgm:t>
    </dgm:pt>
    <dgm:pt modelId="{30F4960C-9329-46E1-BDA9-3BC778D341D6}">
      <dgm:prSet phldrT="[Text]" phldr="1"/>
      <dgm:spPr/>
      <dgm:t>
        <a:bodyPr/>
        <a:lstStyle/>
        <a:p>
          <a:endParaRPr lang="en-IN"/>
        </a:p>
      </dgm:t>
    </dgm:pt>
    <dgm:pt modelId="{45F2B6E8-EFB4-42C4-8A25-DC0A77A3D1E3}" type="parTrans" cxnId="{D4BF9C79-0D8D-4153-8CBB-2CB401489224}">
      <dgm:prSet/>
      <dgm:spPr/>
      <dgm:t>
        <a:bodyPr/>
        <a:lstStyle/>
        <a:p>
          <a:endParaRPr lang="en-IN"/>
        </a:p>
      </dgm:t>
    </dgm:pt>
    <dgm:pt modelId="{E2CCC3EB-5BE1-47FF-B68B-D69B684BC2E5}" type="sibTrans" cxnId="{D4BF9C79-0D8D-4153-8CBB-2CB401489224}">
      <dgm:prSet/>
      <dgm:spPr/>
      <dgm:t>
        <a:bodyPr/>
        <a:lstStyle/>
        <a:p>
          <a:endParaRPr lang="en-IN"/>
        </a:p>
      </dgm:t>
    </dgm:pt>
    <dgm:pt modelId="{01376920-BD2B-4EEA-B9DE-6F1D7F89E1D7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IN" dirty="0" smtClean="0"/>
            <a:t>Bank statements</a:t>
          </a:r>
          <a:endParaRPr lang="en-IN" dirty="0"/>
        </a:p>
      </dgm:t>
    </dgm:pt>
    <dgm:pt modelId="{EAB27D4A-146C-4EDE-AAD3-4784AA3E669F}" type="parTrans" cxnId="{9D50464C-D823-4290-AA66-4CD3819AD723}">
      <dgm:prSet/>
      <dgm:spPr/>
      <dgm:t>
        <a:bodyPr/>
        <a:lstStyle/>
        <a:p>
          <a:endParaRPr lang="en-IN"/>
        </a:p>
      </dgm:t>
    </dgm:pt>
    <dgm:pt modelId="{9357CA31-0F83-4477-AE0F-071094727119}" type="sibTrans" cxnId="{9D50464C-D823-4290-AA66-4CD3819AD723}">
      <dgm:prSet/>
      <dgm:spPr/>
      <dgm:t>
        <a:bodyPr/>
        <a:lstStyle/>
        <a:p>
          <a:endParaRPr lang="en-IN"/>
        </a:p>
      </dgm:t>
    </dgm:pt>
    <dgm:pt modelId="{73253E9B-709A-489D-808F-9B9C52FA3553}">
      <dgm:prSet phldrT="[Text]" phldr="1"/>
      <dgm:spPr/>
      <dgm:t>
        <a:bodyPr/>
        <a:lstStyle/>
        <a:p>
          <a:endParaRPr lang="en-IN"/>
        </a:p>
      </dgm:t>
    </dgm:pt>
    <dgm:pt modelId="{DA06AFAD-D262-411D-82F8-AE5D434E2F19}" type="parTrans" cxnId="{7AD13C27-BFBF-4BB2-B3BD-E601EBB2E6AE}">
      <dgm:prSet/>
      <dgm:spPr/>
      <dgm:t>
        <a:bodyPr/>
        <a:lstStyle/>
        <a:p>
          <a:endParaRPr lang="en-IN"/>
        </a:p>
      </dgm:t>
    </dgm:pt>
    <dgm:pt modelId="{27129ED7-AA76-4C22-98CD-394172B93D05}" type="sibTrans" cxnId="{7AD13C27-BFBF-4BB2-B3BD-E601EBB2E6AE}">
      <dgm:prSet/>
      <dgm:spPr/>
      <dgm:t>
        <a:bodyPr/>
        <a:lstStyle/>
        <a:p>
          <a:endParaRPr lang="en-IN"/>
        </a:p>
      </dgm:t>
    </dgm:pt>
    <dgm:pt modelId="{D657E6AB-C537-4774-9BF5-57E749F06922}" type="pres">
      <dgm:prSet presAssocID="{CA4299BB-ECEF-40F1-BDB7-C53DE39D2E03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0CE5343A-980D-4006-92B8-BD90EE517DE9}" type="pres">
      <dgm:prSet presAssocID="{CA4299BB-ECEF-40F1-BDB7-C53DE39D2E03}" presName="children" presStyleCnt="0"/>
      <dgm:spPr/>
    </dgm:pt>
    <dgm:pt modelId="{7E45BB3C-415B-4F92-9CE7-96328FBBF2EF}" type="pres">
      <dgm:prSet presAssocID="{CA4299BB-ECEF-40F1-BDB7-C53DE39D2E03}" presName="child1group" presStyleCnt="0"/>
      <dgm:spPr/>
    </dgm:pt>
    <dgm:pt modelId="{07411E94-E260-456C-92C0-51F91928EF68}" type="pres">
      <dgm:prSet presAssocID="{CA4299BB-ECEF-40F1-BDB7-C53DE39D2E03}" presName="child1" presStyleLbl="bgAcc1" presStyleIdx="0" presStyleCnt="4"/>
      <dgm:spPr/>
    </dgm:pt>
    <dgm:pt modelId="{BEA578E4-F88F-461E-BB85-241A4EB30EC0}" type="pres">
      <dgm:prSet presAssocID="{CA4299BB-ECEF-40F1-BDB7-C53DE39D2E03}" presName="child1Text" presStyleLbl="bgAcc1" presStyleIdx="0" presStyleCnt="4">
        <dgm:presLayoutVars>
          <dgm:bulletEnabled val="1"/>
        </dgm:presLayoutVars>
      </dgm:prSet>
      <dgm:spPr/>
    </dgm:pt>
    <dgm:pt modelId="{9ABC266B-2F00-47A9-8571-1E4FEF617445}" type="pres">
      <dgm:prSet presAssocID="{CA4299BB-ECEF-40F1-BDB7-C53DE39D2E03}" presName="child2group" presStyleCnt="0"/>
      <dgm:spPr/>
    </dgm:pt>
    <dgm:pt modelId="{5E0DD4AD-2F9D-465F-8A00-82B089D2E97A}" type="pres">
      <dgm:prSet presAssocID="{CA4299BB-ECEF-40F1-BDB7-C53DE39D2E03}" presName="child2" presStyleLbl="bgAcc1" presStyleIdx="1" presStyleCnt="4"/>
      <dgm:spPr/>
    </dgm:pt>
    <dgm:pt modelId="{EA7C4B6E-0810-40FD-9806-FD9CEF08ED2F}" type="pres">
      <dgm:prSet presAssocID="{CA4299BB-ECEF-40F1-BDB7-C53DE39D2E03}" presName="child2Text" presStyleLbl="bgAcc1" presStyleIdx="1" presStyleCnt="4">
        <dgm:presLayoutVars>
          <dgm:bulletEnabled val="1"/>
        </dgm:presLayoutVars>
      </dgm:prSet>
      <dgm:spPr/>
    </dgm:pt>
    <dgm:pt modelId="{4C56AE93-6803-4C99-A37C-2414401270EB}" type="pres">
      <dgm:prSet presAssocID="{CA4299BB-ECEF-40F1-BDB7-C53DE39D2E03}" presName="child3group" presStyleCnt="0"/>
      <dgm:spPr/>
    </dgm:pt>
    <dgm:pt modelId="{7C1B8DB6-CCE5-43E2-9B7E-A2F2ED497D19}" type="pres">
      <dgm:prSet presAssocID="{CA4299BB-ECEF-40F1-BDB7-C53DE39D2E03}" presName="child3" presStyleLbl="bgAcc1" presStyleIdx="2" presStyleCnt="4"/>
      <dgm:spPr/>
    </dgm:pt>
    <dgm:pt modelId="{175D9D96-5F50-4785-A55F-29C12575AE94}" type="pres">
      <dgm:prSet presAssocID="{CA4299BB-ECEF-40F1-BDB7-C53DE39D2E03}" presName="child3Text" presStyleLbl="bgAcc1" presStyleIdx="2" presStyleCnt="4">
        <dgm:presLayoutVars>
          <dgm:bulletEnabled val="1"/>
        </dgm:presLayoutVars>
      </dgm:prSet>
      <dgm:spPr/>
    </dgm:pt>
    <dgm:pt modelId="{0A4028A7-3431-4CD5-BD4B-8E1EA6E312B5}" type="pres">
      <dgm:prSet presAssocID="{CA4299BB-ECEF-40F1-BDB7-C53DE39D2E03}" presName="child4group" presStyleCnt="0"/>
      <dgm:spPr/>
    </dgm:pt>
    <dgm:pt modelId="{D64B39F9-9756-40DB-B6D7-A94ECA0BB37C}" type="pres">
      <dgm:prSet presAssocID="{CA4299BB-ECEF-40F1-BDB7-C53DE39D2E03}" presName="child4" presStyleLbl="bgAcc1" presStyleIdx="3" presStyleCnt="4"/>
      <dgm:spPr/>
    </dgm:pt>
    <dgm:pt modelId="{DB612025-F847-4EA8-B07B-601DE281A6B9}" type="pres">
      <dgm:prSet presAssocID="{CA4299BB-ECEF-40F1-BDB7-C53DE39D2E03}" presName="child4Text" presStyleLbl="bgAcc1" presStyleIdx="3" presStyleCnt="4">
        <dgm:presLayoutVars>
          <dgm:bulletEnabled val="1"/>
        </dgm:presLayoutVars>
      </dgm:prSet>
      <dgm:spPr/>
    </dgm:pt>
    <dgm:pt modelId="{59EDCB95-7A0F-472D-960E-80F690E6A02A}" type="pres">
      <dgm:prSet presAssocID="{CA4299BB-ECEF-40F1-BDB7-C53DE39D2E03}" presName="childPlaceholder" presStyleCnt="0"/>
      <dgm:spPr/>
    </dgm:pt>
    <dgm:pt modelId="{CB564CF7-6549-4B6F-BE33-4F5A1FF000B3}" type="pres">
      <dgm:prSet presAssocID="{CA4299BB-ECEF-40F1-BDB7-C53DE39D2E03}" presName="circle" presStyleCnt="0"/>
      <dgm:spPr/>
    </dgm:pt>
    <dgm:pt modelId="{C82A6539-672A-405C-87A1-234267F54FE4}" type="pres">
      <dgm:prSet presAssocID="{CA4299BB-ECEF-40F1-BDB7-C53DE39D2E03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4ED72E6-3E49-4E40-BD1C-A32B1A69B06C}" type="pres">
      <dgm:prSet presAssocID="{CA4299BB-ECEF-40F1-BDB7-C53DE39D2E03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4AC697D9-CDE3-4FA8-93FB-A42E4F577669}" type="pres">
      <dgm:prSet presAssocID="{CA4299BB-ECEF-40F1-BDB7-C53DE39D2E03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8E5D1B0-9D4E-4628-BC32-0D934F4116BB}" type="pres">
      <dgm:prSet presAssocID="{CA4299BB-ECEF-40F1-BDB7-C53DE39D2E03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C001973-83CC-4D7F-95CA-410BF509F74B}" type="pres">
      <dgm:prSet presAssocID="{CA4299BB-ECEF-40F1-BDB7-C53DE39D2E03}" presName="quadrantPlaceholder" presStyleCnt="0"/>
      <dgm:spPr/>
    </dgm:pt>
    <dgm:pt modelId="{1043CCD1-C8FD-4424-A051-4E990E1ED421}" type="pres">
      <dgm:prSet presAssocID="{CA4299BB-ECEF-40F1-BDB7-C53DE39D2E03}" presName="center1" presStyleLbl="fgShp" presStyleIdx="0" presStyleCnt="2"/>
      <dgm:spPr/>
    </dgm:pt>
    <dgm:pt modelId="{A698CAC8-0DFB-4053-A498-09F2979131EB}" type="pres">
      <dgm:prSet presAssocID="{CA4299BB-ECEF-40F1-BDB7-C53DE39D2E03}" presName="center2" presStyleLbl="fgShp" presStyleIdx="1" presStyleCnt="2"/>
      <dgm:spPr/>
    </dgm:pt>
  </dgm:ptLst>
  <dgm:cxnLst>
    <dgm:cxn modelId="{9D50464C-D823-4290-AA66-4CD3819AD723}" srcId="{CA4299BB-ECEF-40F1-BDB7-C53DE39D2E03}" destId="{01376920-BD2B-4EEA-B9DE-6F1D7F89E1D7}" srcOrd="3" destOrd="0" parTransId="{EAB27D4A-146C-4EDE-AAD3-4784AA3E669F}" sibTransId="{9357CA31-0F83-4477-AE0F-071094727119}"/>
    <dgm:cxn modelId="{49A372B5-B4F4-4A77-B513-34EF4F8991F7}" type="presOf" srcId="{73253E9B-709A-489D-808F-9B9C52FA3553}" destId="{DB612025-F847-4EA8-B07B-601DE281A6B9}" srcOrd="1" destOrd="0" presId="urn:microsoft.com/office/officeart/2005/8/layout/cycle4"/>
    <dgm:cxn modelId="{3DC847CB-0AE2-49A5-8FEC-F75CC66FCCD6}" srcId="{099C2C16-523B-44DB-BB2A-58D3AA4DBBD2}" destId="{F4B15D20-4AD1-4212-9BE7-68C66C5BDC2A}" srcOrd="0" destOrd="0" parTransId="{8673B923-7CDC-49E2-80D8-3A8A60047D84}" sibTransId="{288BDEB1-82E6-4C78-BCD3-570E00381AEF}"/>
    <dgm:cxn modelId="{DFE03871-EC89-427C-8BD8-65DF9ED9AED8}" type="presOf" srcId="{CA4299BB-ECEF-40F1-BDB7-C53DE39D2E03}" destId="{D657E6AB-C537-4774-9BF5-57E749F06922}" srcOrd="0" destOrd="0" presId="urn:microsoft.com/office/officeart/2005/8/layout/cycle4"/>
    <dgm:cxn modelId="{EC7463B4-F86F-4D84-9454-FCFCAC02A10C}" type="presOf" srcId="{F4B15D20-4AD1-4212-9BE7-68C66C5BDC2A}" destId="{EA7C4B6E-0810-40FD-9806-FD9CEF08ED2F}" srcOrd="1" destOrd="0" presId="urn:microsoft.com/office/officeart/2005/8/layout/cycle4"/>
    <dgm:cxn modelId="{DDCF40E4-48C8-4D08-A0A4-15B516C133A0}" type="presOf" srcId="{30F4960C-9329-46E1-BDA9-3BC778D341D6}" destId="{175D9D96-5F50-4785-A55F-29C12575AE94}" srcOrd="1" destOrd="0" presId="urn:microsoft.com/office/officeart/2005/8/layout/cycle4"/>
    <dgm:cxn modelId="{EED85323-4D43-4D57-A701-A5D0EF27D88C}" srcId="{498FB7BF-7E7D-4B92-818D-F064C456AB4E}" destId="{2745B432-33A5-4B8F-BBA8-0617548357F0}" srcOrd="0" destOrd="0" parTransId="{F923BB3E-0DDA-4FB2-93BE-16F700D647C2}" sibTransId="{1B5A8889-BAB9-474D-9DCB-EAB5FAC5A2D5}"/>
    <dgm:cxn modelId="{7AD13C27-BFBF-4BB2-B3BD-E601EBB2E6AE}" srcId="{01376920-BD2B-4EEA-B9DE-6F1D7F89E1D7}" destId="{73253E9B-709A-489D-808F-9B9C52FA3553}" srcOrd="0" destOrd="0" parTransId="{DA06AFAD-D262-411D-82F8-AE5D434E2F19}" sibTransId="{27129ED7-AA76-4C22-98CD-394172B93D05}"/>
    <dgm:cxn modelId="{F158C4DE-4BEF-42A0-A3A4-5E18B527799E}" type="presOf" srcId="{2745B432-33A5-4B8F-BBA8-0617548357F0}" destId="{BEA578E4-F88F-461E-BB85-241A4EB30EC0}" srcOrd="1" destOrd="0" presId="urn:microsoft.com/office/officeart/2005/8/layout/cycle4"/>
    <dgm:cxn modelId="{EBF7A85A-7936-40AC-878F-E7292A6DFC2F}" type="presOf" srcId="{30F4960C-9329-46E1-BDA9-3BC778D341D6}" destId="{7C1B8DB6-CCE5-43E2-9B7E-A2F2ED497D19}" srcOrd="0" destOrd="0" presId="urn:microsoft.com/office/officeart/2005/8/layout/cycle4"/>
    <dgm:cxn modelId="{D4BF9C79-0D8D-4153-8CBB-2CB401489224}" srcId="{F3137284-A43F-40FB-9460-1E943090A435}" destId="{30F4960C-9329-46E1-BDA9-3BC778D341D6}" srcOrd="0" destOrd="0" parTransId="{45F2B6E8-EFB4-42C4-8A25-DC0A77A3D1E3}" sibTransId="{E2CCC3EB-5BE1-47FF-B68B-D69B684BC2E5}"/>
    <dgm:cxn modelId="{575FE913-E2D1-44BD-983E-D24B6408BADC}" type="presOf" srcId="{01376920-BD2B-4EEA-B9DE-6F1D7F89E1D7}" destId="{E8E5D1B0-9D4E-4628-BC32-0D934F4116BB}" srcOrd="0" destOrd="0" presId="urn:microsoft.com/office/officeart/2005/8/layout/cycle4"/>
    <dgm:cxn modelId="{7E93631D-CD81-4C31-8A1F-D77F96650964}" type="presOf" srcId="{498FB7BF-7E7D-4B92-818D-F064C456AB4E}" destId="{C82A6539-672A-405C-87A1-234267F54FE4}" srcOrd="0" destOrd="0" presId="urn:microsoft.com/office/officeart/2005/8/layout/cycle4"/>
    <dgm:cxn modelId="{FB409260-F5B7-47E7-8CBE-D2E01D820FE6}" type="presOf" srcId="{099C2C16-523B-44DB-BB2A-58D3AA4DBBD2}" destId="{44ED72E6-3E49-4E40-BD1C-A32B1A69B06C}" srcOrd="0" destOrd="0" presId="urn:microsoft.com/office/officeart/2005/8/layout/cycle4"/>
    <dgm:cxn modelId="{C80E28AC-B053-4B18-8C75-617F93874767}" type="presOf" srcId="{F4B15D20-4AD1-4212-9BE7-68C66C5BDC2A}" destId="{5E0DD4AD-2F9D-465F-8A00-82B089D2E97A}" srcOrd="0" destOrd="0" presId="urn:microsoft.com/office/officeart/2005/8/layout/cycle4"/>
    <dgm:cxn modelId="{1F6C8AA2-DF61-4187-A120-C5D97B4ED9DF}" srcId="{CA4299BB-ECEF-40F1-BDB7-C53DE39D2E03}" destId="{099C2C16-523B-44DB-BB2A-58D3AA4DBBD2}" srcOrd="1" destOrd="0" parTransId="{B99F64D4-81E6-42FB-A499-3923AB428E68}" sibTransId="{252D9B49-59F7-4F96-ACA3-A14C3CA42ED0}"/>
    <dgm:cxn modelId="{B2D13490-8626-4EC8-862F-58CBD5C65B64}" srcId="{CA4299BB-ECEF-40F1-BDB7-C53DE39D2E03}" destId="{498FB7BF-7E7D-4B92-818D-F064C456AB4E}" srcOrd="0" destOrd="0" parTransId="{FDF5F366-EE18-41EE-A5BA-979AE7E48FFE}" sibTransId="{B8004C1B-57D2-4D62-BA36-5D71BF89A7EC}"/>
    <dgm:cxn modelId="{7536F999-2356-4267-AEC8-847740E04D08}" srcId="{CA4299BB-ECEF-40F1-BDB7-C53DE39D2E03}" destId="{F3137284-A43F-40FB-9460-1E943090A435}" srcOrd="2" destOrd="0" parTransId="{52F76C8D-42A3-412E-A631-F892FBC14B8E}" sibTransId="{31190BAF-737D-4C20-B545-BF650D20D6BA}"/>
    <dgm:cxn modelId="{C84D6668-46B5-4DCC-8505-505C906A0DA6}" type="presOf" srcId="{2745B432-33A5-4B8F-BBA8-0617548357F0}" destId="{07411E94-E260-456C-92C0-51F91928EF68}" srcOrd="0" destOrd="0" presId="urn:microsoft.com/office/officeart/2005/8/layout/cycle4"/>
    <dgm:cxn modelId="{5FFDF558-0E6F-4984-964B-BDCDDE5D0928}" type="presOf" srcId="{73253E9B-709A-489D-808F-9B9C52FA3553}" destId="{D64B39F9-9756-40DB-B6D7-A94ECA0BB37C}" srcOrd="0" destOrd="0" presId="urn:microsoft.com/office/officeart/2005/8/layout/cycle4"/>
    <dgm:cxn modelId="{C0BB6810-FF57-409A-B757-1A2711D07FE8}" type="presOf" srcId="{F3137284-A43F-40FB-9460-1E943090A435}" destId="{4AC697D9-CDE3-4FA8-93FB-A42E4F577669}" srcOrd="0" destOrd="0" presId="urn:microsoft.com/office/officeart/2005/8/layout/cycle4"/>
    <dgm:cxn modelId="{3108FE83-8E06-47FE-A1C2-F910DA85B68B}" type="presParOf" srcId="{D657E6AB-C537-4774-9BF5-57E749F06922}" destId="{0CE5343A-980D-4006-92B8-BD90EE517DE9}" srcOrd="0" destOrd="0" presId="urn:microsoft.com/office/officeart/2005/8/layout/cycle4"/>
    <dgm:cxn modelId="{7119A540-D7DF-486E-95F1-11A3DCC086F6}" type="presParOf" srcId="{0CE5343A-980D-4006-92B8-BD90EE517DE9}" destId="{7E45BB3C-415B-4F92-9CE7-96328FBBF2EF}" srcOrd="0" destOrd="0" presId="urn:microsoft.com/office/officeart/2005/8/layout/cycle4"/>
    <dgm:cxn modelId="{2C461C2B-2D85-4529-8DFC-47EFDBD193ED}" type="presParOf" srcId="{7E45BB3C-415B-4F92-9CE7-96328FBBF2EF}" destId="{07411E94-E260-456C-92C0-51F91928EF68}" srcOrd="0" destOrd="0" presId="urn:microsoft.com/office/officeart/2005/8/layout/cycle4"/>
    <dgm:cxn modelId="{7444E6D2-A287-48AC-919C-5A8D043F2D47}" type="presParOf" srcId="{7E45BB3C-415B-4F92-9CE7-96328FBBF2EF}" destId="{BEA578E4-F88F-461E-BB85-241A4EB30EC0}" srcOrd="1" destOrd="0" presId="urn:microsoft.com/office/officeart/2005/8/layout/cycle4"/>
    <dgm:cxn modelId="{127F0BEA-D580-4E02-8779-911439B1C7CF}" type="presParOf" srcId="{0CE5343A-980D-4006-92B8-BD90EE517DE9}" destId="{9ABC266B-2F00-47A9-8571-1E4FEF617445}" srcOrd="1" destOrd="0" presId="urn:microsoft.com/office/officeart/2005/8/layout/cycle4"/>
    <dgm:cxn modelId="{0349BE2F-011E-4412-AB59-227D35038FBE}" type="presParOf" srcId="{9ABC266B-2F00-47A9-8571-1E4FEF617445}" destId="{5E0DD4AD-2F9D-465F-8A00-82B089D2E97A}" srcOrd="0" destOrd="0" presId="urn:microsoft.com/office/officeart/2005/8/layout/cycle4"/>
    <dgm:cxn modelId="{F8DDE252-BA81-47D0-B54F-151602B05FBB}" type="presParOf" srcId="{9ABC266B-2F00-47A9-8571-1E4FEF617445}" destId="{EA7C4B6E-0810-40FD-9806-FD9CEF08ED2F}" srcOrd="1" destOrd="0" presId="urn:microsoft.com/office/officeart/2005/8/layout/cycle4"/>
    <dgm:cxn modelId="{8E59844D-1D59-4378-9FDD-8DEBBB40E9C0}" type="presParOf" srcId="{0CE5343A-980D-4006-92B8-BD90EE517DE9}" destId="{4C56AE93-6803-4C99-A37C-2414401270EB}" srcOrd="2" destOrd="0" presId="urn:microsoft.com/office/officeart/2005/8/layout/cycle4"/>
    <dgm:cxn modelId="{637B1113-0901-4B28-AD2D-E5A64A1F24A9}" type="presParOf" srcId="{4C56AE93-6803-4C99-A37C-2414401270EB}" destId="{7C1B8DB6-CCE5-43E2-9B7E-A2F2ED497D19}" srcOrd="0" destOrd="0" presId="urn:microsoft.com/office/officeart/2005/8/layout/cycle4"/>
    <dgm:cxn modelId="{07B20443-7051-47E7-BB2F-F47B741B8E19}" type="presParOf" srcId="{4C56AE93-6803-4C99-A37C-2414401270EB}" destId="{175D9D96-5F50-4785-A55F-29C12575AE94}" srcOrd="1" destOrd="0" presId="urn:microsoft.com/office/officeart/2005/8/layout/cycle4"/>
    <dgm:cxn modelId="{C5C5AFF5-3A64-49C2-B7C2-C8FE49DFF1C6}" type="presParOf" srcId="{0CE5343A-980D-4006-92B8-BD90EE517DE9}" destId="{0A4028A7-3431-4CD5-BD4B-8E1EA6E312B5}" srcOrd="3" destOrd="0" presId="urn:microsoft.com/office/officeart/2005/8/layout/cycle4"/>
    <dgm:cxn modelId="{B743791E-EB05-4AD1-9B5F-853E9D32DEBF}" type="presParOf" srcId="{0A4028A7-3431-4CD5-BD4B-8E1EA6E312B5}" destId="{D64B39F9-9756-40DB-B6D7-A94ECA0BB37C}" srcOrd="0" destOrd="0" presId="urn:microsoft.com/office/officeart/2005/8/layout/cycle4"/>
    <dgm:cxn modelId="{0D055A38-E1F4-4F83-9918-2DBA2AD8B6A5}" type="presParOf" srcId="{0A4028A7-3431-4CD5-BD4B-8E1EA6E312B5}" destId="{DB612025-F847-4EA8-B07B-601DE281A6B9}" srcOrd="1" destOrd="0" presId="urn:microsoft.com/office/officeart/2005/8/layout/cycle4"/>
    <dgm:cxn modelId="{B055707D-FD26-4CDE-9E2F-7CA41AD3C718}" type="presParOf" srcId="{0CE5343A-980D-4006-92B8-BD90EE517DE9}" destId="{59EDCB95-7A0F-472D-960E-80F690E6A02A}" srcOrd="4" destOrd="0" presId="urn:microsoft.com/office/officeart/2005/8/layout/cycle4"/>
    <dgm:cxn modelId="{517E3C58-16AE-4959-9B1B-393346E1EC3A}" type="presParOf" srcId="{D657E6AB-C537-4774-9BF5-57E749F06922}" destId="{CB564CF7-6549-4B6F-BE33-4F5A1FF000B3}" srcOrd="1" destOrd="0" presId="urn:microsoft.com/office/officeart/2005/8/layout/cycle4"/>
    <dgm:cxn modelId="{27F4DF8B-395A-4916-B40F-42728FFF07B5}" type="presParOf" srcId="{CB564CF7-6549-4B6F-BE33-4F5A1FF000B3}" destId="{C82A6539-672A-405C-87A1-234267F54FE4}" srcOrd="0" destOrd="0" presId="urn:microsoft.com/office/officeart/2005/8/layout/cycle4"/>
    <dgm:cxn modelId="{457C5381-5E12-41EB-A824-C7AC4030E004}" type="presParOf" srcId="{CB564CF7-6549-4B6F-BE33-4F5A1FF000B3}" destId="{44ED72E6-3E49-4E40-BD1C-A32B1A69B06C}" srcOrd="1" destOrd="0" presId="urn:microsoft.com/office/officeart/2005/8/layout/cycle4"/>
    <dgm:cxn modelId="{83090D73-F890-45BE-953C-6E51DE99519F}" type="presParOf" srcId="{CB564CF7-6549-4B6F-BE33-4F5A1FF000B3}" destId="{4AC697D9-CDE3-4FA8-93FB-A42E4F577669}" srcOrd="2" destOrd="0" presId="urn:microsoft.com/office/officeart/2005/8/layout/cycle4"/>
    <dgm:cxn modelId="{740AB7D2-56D8-436E-A87B-3293EDF8E6D3}" type="presParOf" srcId="{CB564CF7-6549-4B6F-BE33-4F5A1FF000B3}" destId="{E8E5D1B0-9D4E-4628-BC32-0D934F4116BB}" srcOrd="3" destOrd="0" presId="urn:microsoft.com/office/officeart/2005/8/layout/cycle4"/>
    <dgm:cxn modelId="{6DF5DC78-DAF6-484A-A116-165D3BBFC0A8}" type="presParOf" srcId="{CB564CF7-6549-4B6F-BE33-4F5A1FF000B3}" destId="{CC001973-83CC-4D7F-95CA-410BF509F74B}" srcOrd="4" destOrd="0" presId="urn:microsoft.com/office/officeart/2005/8/layout/cycle4"/>
    <dgm:cxn modelId="{64BDA97A-EA30-4C93-B580-4DFAC98CE0C5}" type="presParOf" srcId="{D657E6AB-C537-4774-9BF5-57E749F06922}" destId="{1043CCD1-C8FD-4424-A051-4E990E1ED421}" srcOrd="2" destOrd="0" presId="urn:microsoft.com/office/officeart/2005/8/layout/cycle4"/>
    <dgm:cxn modelId="{78045BD2-1343-42EE-AD0E-483C7EE427E7}" type="presParOf" srcId="{D657E6AB-C537-4774-9BF5-57E749F06922}" destId="{A698CAC8-0DFB-4053-A498-09F2979131E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1B8DB6-CCE5-43E2-9B7E-A2F2ED497D19}">
      <dsp:nvSpPr>
        <dsp:cNvPr id="0" name=""/>
        <dsp:cNvSpPr/>
      </dsp:nvSpPr>
      <dsp:spPr>
        <a:xfrm>
          <a:off x="5273001" y="4308958"/>
          <a:ext cx="3130331" cy="2027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5514574"/>
              <a:satOff val="30963"/>
              <a:lumOff val="-1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4900" kern="1200"/>
        </a:p>
      </dsp:txBody>
      <dsp:txXfrm>
        <a:off x="6256644" y="4860438"/>
        <a:ext cx="2102146" cy="1431722"/>
      </dsp:txXfrm>
    </dsp:sp>
    <dsp:sp modelId="{D64B39F9-9756-40DB-B6D7-A94ECA0BB37C}">
      <dsp:nvSpPr>
        <dsp:cNvPr id="0" name=""/>
        <dsp:cNvSpPr/>
      </dsp:nvSpPr>
      <dsp:spPr>
        <a:xfrm>
          <a:off x="165618" y="4308958"/>
          <a:ext cx="3130331" cy="2027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8271860"/>
              <a:satOff val="46445"/>
              <a:lumOff val="-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4900" kern="1200"/>
        </a:p>
      </dsp:txBody>
      <dsp:txXfrm>
        <a:off x="210161" y="4860438"/>
        <a:ext cx="2102146" cy="1431722"/>
      </dsp:txXfrm>
    </dsp:sp>
    <dsp:sp modelId="{5E0DD4AD-2F9D-465F-8A00-82B089D2E97A}">
      <dsp:nvSpPr>
        <dsp:cNvPr id="0" name=""/>
        <dsp:cNvSpPr/>
      </dsp:nvSpPr>
      <dsp:spPr>
        <a:xfrm>
          <a:off x="5273001" y="0"/>
          <a:ext cx="3130331" cy="2027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2757287"/>
              <a:satOff val="15482"/>
              <a:lumOff val="-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4900" kern="1200"/>
        </a:p>
      </dsp:txBody>
      <dsp:txXfrm>
        <a:off x="6256644" y="44543"/>
        <a:ext cx="2102146" cy="1431722"/>
      </dsp:txXfrm>
    </dsp:sp>
    <dsp:sp modelId="{07411E94-E260-456C-92C0-51F91928EF68}">
      <dsp:nvSpPr>
        <dsp:cNvPr id="0" name=""/>
        <dsp:cNvSpPr/>
      </dsp:nvSpPr>
      <dsp:spPr>
        <a:xfrm>
          <a:off x="165618" y="0"/>
          <a:ext cx="3130331" cy="2027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4900" kern="1200" dirty="0"/>
        </a:p>
      </dsp:txBody>
      <dsp:txXfrm>
        <a:off x="210161" y="44543"/>
        <a:ext cx="2102146" cy="1431722"/>
      </dsp:txXfrm>
    </dsp:sp>
    <dsp:sp modelId="{C82A6539-672A-405C-87A1-234267F54FE4}">
      <dsp:nvSpPr>
        <dsp:cNvPr id="0" name=""/>
        <dsp:cNvSpPr/>
      </dsp:nvSpPr>
      <dsp:spPr>
        <a:xfrm>
          <a:off x="1477316" y="361192"/>
          <a:ext cx="2743792" cy="2743792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Registry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Office</a:t>
          </a:r>
          <a:endParaRPr lang="en-IN" sz="2900" kern="1200" dirty="0"/>
        </a:p>
      </dsp:txBody>
      <dsp:txXfrm>
        <a:off x="2280954" y="1164830"/>
        <a:ext cx="1940154" cy="1940154"/>
      </dsp:txXfrm>
    </dsp:sp>
    <dsp:sp modelId="{44ED72E6-3E49-4E40-BD1C-A32B1A69B06C}">
      <dsp:nvSpPr>
        <dsp:cNvPr id="0" name=""/>
        <dsp:cNvSpPr/>
      </dsp:nvSpPr>
      <dsp:spPr>
        <a:xfrm rot="5400000">
          <a:off x="4347843" y="361192"/>
          <a:ext cx="2743792" cy="2743792"/>
        </a:xfrm>
        <a:prstGeom prst="pieWedge">
          <a:avLst/>
        </a:prstGeom>
        <a:solidFill>
          <a:schemeClr val="accent4">
            <a:hueOff val="-2757287"/>
            <a:satOff val="15482"/>
            <a:lumOff val="-719"/>
            <a:alphaOff val="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AADHAAR</a:t>
          </a:r>
          <a:endParaRPr lang="en-IN" sz="2900" kern="1200" dirty="0"/>
        </a:p>
      </dsp:txBody>
      <dsp:txXfrm rot="-5400000">
        <a:off x="4347843" y="1164830"/>
        <a:ext cx="1940154" cy="1940154"/>
      </dsp:txXfrm>
    </dsp:sp>
    <dsp:sp modelId="{4AC697D9-CDE3-4FA8-93FB-A42E4F577669}">
      <dsp:nvSpPr>
        <dsp:cNvPr id="0" name=""/>
        <dsp:cNvSpPr/>
      </dsp:nvSpPr>
      <dsp:spPr>
        <a:xfrm rot="10800000">
          <a:off x="4347843" y="3231719"/>
          <a:ext cx="2743792" cy="2743792"/>
        </a:xfrm>
        <a:prstGeom prst="pieWedge">
          <a:avLst/>
        </a:prstGeom>
        <a:solidFill>
          <a:schemeClr val="accent4">
            <a:hueOff val="-5514574"/>
            <a:satOff val="30963"/>
            <a:lumOff val="-1437"/>
            <a:alphaOff val="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PAN</a:t>
          </a:r>
          <a:endParaRPr lang="en-IN" sz="2900" kern="1200" dirty="0"/>
        </a:p>
      </dsp:txBody>
      <dsp:txXfrm rot="10800000">
        <a:off x="4347843" y="3231719"/>
        <a:ext cx="1940154" cy="1940154"/>
      </dsp:txXfrm>
    </dsp:sp>
    <dsp:sp modelId="{E8E5D1B0-9D4E-4628-BC32-0D934F4116BB}">
      <dsp:nvSpPr>
        <dsp:cNvPr id="0" name=""/>
        <dsp:cNvSpPr/>
      </dsp:nvSpPr>
      <dsp:spPr>
        <a:xfrm rot="16200000">
          <a:off x="1477316" y="3231719"/>
          <a:ext cx="2743792" cy="2743792"/>
        </a:xfrm>
        <a:prstGeom prst="pieWedge">
          <a:avLst/>
        </a:prstGeom>
        <a:solidFill>
          <a:schemeClr val="accent4">
            <a:hueOff val="-8271860"/>
            <a:satOff val="46445"/>
            <a:lumOff val="-2156"/>
            <a:alphaOff val="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Bank statements</a:t>
          </a:r>
          <a:endParaRPr lang="en-IN" sz="2900" kern="1200" dirty="0"/>
        </a:p>
      </dsp:txBody>
      <dsp:txXfrm rot="5400000">
        <a:off x="2280954" y="3231719"/>
        <a:ext cx="1940154" cy="1940154"/>
      </dsp:txXfrm>
    </dsp:sp>
    <dsp:sp modelId="{1043CCD1-C8FD-4424-A051-4E990E1ED421}">
      <dsp:nvSpPr>
        <dsp:cNvPr id="0" name=""/>
        <dsp:cNvSpPr/>
      </dsp:nvSpPr>
      <dsp:spPr>
        <a:xfrm>
          <a:off x="3810807" y="2598048"/>
          <a:ext cx="947337" cy="823771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8CAC8-0DFB-4053-A498-09F2979131EB}">
      <dsp:nvSpPr>
        <dsp:cNvPr id="0" name=""/>
        <dsp:cNvSpPr/>
      </dsp:nvSpPr>
      <dsp:spPr>
        <a:xfrm rot="10800000">
          <a:off x="3810807" y="2914883"/>
          <a:ext cx="947337" cy="823771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2B8-16FF-452C-9618-B6E97E011FFB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68FA-0B3C-4078-8C9F-590A71133EAB}" type="slidenum">
              <a:rPr lang="en-IN" smtClean="0"/>
              <a:t>‹#›</a:t>
            </a:fld>
            <a:endParaRPr lang="en-IN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2B8-16FF-452C-9618-B6E97E011FFB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68FA-0B3C-4078-8C9F-590A71133E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2B8-16FF-452C-9618-B6E97E011FFB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68FA-0B3C-4078-8C9F-590A71133E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2B8-16FF-452C-9618-B6E97E011FFB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68FA-0B3C-4078-8C9F-590A71133E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2B8-16FF-452C-9618-B6E97E011FFB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68FA-0B3C-4078-8C9F-590A71133EA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2B8-16FF-452C-9618-B6E97E011FFB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68FA-0B3C-4078-8C9F-590A71133E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2B8-16FF-452C-9618-B6E97E011FFB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68FA-0B3C-4078-8C9F-590A71133E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2B8-16FF-452C-9618-B6E97E011FFB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68FA-0B3C-4078-8C9F-590A71133E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2B8-16FF-452C-9618-B6E97E011FFB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68FA-0B3C-4078-8C9F-590A71133E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2B8-16FF-452C-9618-B6E97E011FFB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68FA-0B3C-4078-8C9F-590A71133EAB}" type="slidenum">
              <a:rPr lang="en-IN" smtClean="0"/>
              <a:t>‹#›</a:t>
            </a:fld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2B8-16FF-452C-9618-B6E97E011FFB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68FA-0B3C-4078-8C9F-590A71133EAB}" type="slidenum">
              <a:rPr lang="en-IN" smtClean="0"/>
              <a:t>‹#›</a:t>
            </a:fld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DF402B8-16FF-452C-9618-B6E97E011FFB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DE568FA-0B3C-4078-8C9F-590A71133EAB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04864"/>
            <a:ext cx="47880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 smtClean="0">
                <a:solidFill>
                  <a:schemeClr val="accent5"/>
                </a:solidFill>
              </a:rPr>
              <a:t>PROPSAFE</a:t>
            </a:r>
          </a:p>
          <a:p>
            <a:pPr algn="ctr"/>
            <a:r>
              <a:rPr lang="en-IN" sz="3200" dirty="0" smtClean="0"/>
              <a:t>Safest Solution to Land/Real Estate Transactions</a:t>
            </a:r>
            <a:endParaRPr lang="en-IN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975480"/>
            <a:ext cx="2965688" cy="29656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0365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-24340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Two-Phase Validation Algorithm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9511" y="2252988"/>
            <a:ext cx="1364107" cy="129614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Transaction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543619" y="2727417"/>
            <a:ext cx="1026636" cy="419294"/>
          </a:xfrm>
          <a:prstGeom prst="rightArrow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932040" y="2288992"/>
            <a:ext cx="1008112" cy="129614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 CENA" pitchFamily="2" charset="0"/>
              </a:rPr>
              <a:t>Algo</a:t>
            </a:r>
            <a:r>
              <a:rPr lang="en-IN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 CENA" pitchFamily="2" charset="0"/>
              </a:rPr>
              <a:t> 2(Rule- Based)</a:t>
            </a:r>
            <a:endParaRPr lang="en-IN" sz="2000" dirty="0">
              <a:solidFill>
                <a:schemeClr val="bg1">
                  <a:lumMod val="95000"/>
                  <a:lumOff val="5000"/>
                </a:schemeClr>
              </a:solidFill>
              <a:latin typeface="AR CENA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55776" y="2288992"/>
            <a:ext cx="1008112" cy="129614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 CENA" pitchFamily="2" charset="0"/>
              </a:rPr>
              <a:t>Algo</a:t>
            </a:r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 CENA" pitchFamily="2" charset="0"/>
              </a:rPr>
              <a:t>- 1(ML)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R CENA" pitchFamily="2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563888" y="2727417"/>
            <a:ext cx="1359323" cy="419294"/>
          </a:xfrm>
          <a:prstGeom prst="rightArrow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 rot="20259455">
            <a:off x="5975962" y="2320244"/>
            <a:ext cx="1359323" cy="419294"/>
          </a:xfrm>
          <a:prstGeom prst="rightArrow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/>
        </p:nvSpPr>
        <p:spPr>
          <a:xfrm rot="1104545">
            <a:off x="6028825" y="3104969"/>
            <a:ext cx="1359323" cy="419294"/>
          </a:xfrm>
          <a:prstGeom prst="rightArrow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7363958" y="1892948"/>
            <a:ext cx="1384506" cy="636943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Validate</a:t>
            </a:r>
            <a:endParaRPr lang="en-IN" dirty="0"/>
          </a:p>
        </p:txBody>
      </p:sp>
      <p:sp>
        <p:nvSpPr>
          <p:cNvPr id="18" name="Rounded Rectangle 17"/>
          <p:cNvSpPr/>
          <p:nvPr/>
        </p:nvSpPr>
        <p:spPr>
          <a:xfrm>
            <a:off x="7348322" y="3195727"/>
            <a:ext cx="1384506" cy="636943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Failed</a:t>
            </a:r>
            <a:endParaRPr lang="en-IN" dirty="0"/>
          </a:p>
        </p:txBody>
      </p:sp>
      <p:sp>
        <p:nvSpPr>
          <p:cNvPr id="22" name="Rounded Rectangle 21"/>
          <p:cNvSpPr/>
          <p:nvPr/>
        </p:nvSpPr>
        <p:spPr>
          <a:xfrm>
            <a:off x="7363958" y="5234946"/>
            <a:ext cx="1384506" cy="63694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Enquire about reasons of suspicions</a:t>
            </a:r>
            <a:endParaRPr lang="en-IN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5400000">
            <a:off x="7360913" y="4345637"/>
            <a:ext cx="1359323" cy="419294"/>
          </a:xfrm>
          <a:prstGeom prst="rightArrow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ight Arrow 24"/>
          <p:cNvSpPr/>
          <p:nvPr/>
        </p:nvSpPr>
        <p:spPr>
          <a:xfrm rot="9776959">
            <a:off x="5899743" y="5821757"/>
            <a:ext cx="1359323" cy="419294"/>
          </a:xfrm>
          <a:prstGeom prst="rightArrow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 rot="12154968">
            <a:off x="5896540" y="5025299"/>
            <a:ext cx="1359323" cy="419294"/>
          </a:xfrm>
          <a:prstGeom prst="rightArrow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ounded Rectangle 27"/>
          <p:cNvSpPr/>
          <p:nvPr/>
        </p:nvSpPr>
        <p:spPr>
          <a:xfrm>
            <a:off x="4513549" y="5794182"/>
            <a:ext cx="1384506" cy="636943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Transaction Declined</a:t>
            </a:r>
            <a:endParaRPr lang="en-IN" dirty="0"/>
          </a:p>
        </p:txBody>
      </p:sp>
      <p:sp>
        <p:nvSpPr>
          <p:cNvPr id="29" name="Rounded Rectangle 28"/>
          <p:cNvSpPr/>
          <p:nvPr/>
        </p:nvSpPr>
        <p:spPr>
          <a:xfrm>
            <a:off x="4572000" y="4618337"/>
            <a:ext cx="1384506" cy="636943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Retrigger Transaction</a:t>
            </a:r>
            <a:endParaRPr lang="en-IN" dirty="0"/>
          </a:p>
        </p:txBody>
      </p:sp>
      <p:sp>
        <p:nvSpPr>
          <p:cNvPr id="31" name="Can 30"/>
          <p:cNvSpPr/>
          <p:nvPr/>
        </p:nvSpPr>
        <p:spPr>
          <a:xfrm>
            <a:off x="539553" y="4096596"/>
            <a:ext cx="1008112" cy="936104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Aadhar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Can 31"/>
          <p:cNvSpPr/>
          <p:nvPr/>
        </p:nvSpPr>
        <p:spPr>
          <a:xfrm>
            <a:off x="2004864" y="1052736"/>
            <a:ext cx="864096" cy="840212"/>
          </a:xfrm>
          <a:prstGeom prst="can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Bank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Can 32"/>
          <p:cNvSpPr/>
          <p:nvPr/>
        </p:nvSpPr>
        <p:spPr>
          <a:xfrm>
            <a:off x="679523" y="1052736"/>
            <a:ext cx="864096" cy="840212"/>
          </a:xfrm>
          <a:prstGeom prst="can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Registry</a:t>
            </a:r>
            <a:endParaRPr lang="en-IN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Can 33"/>
          <p:cNvSpPr/>
          <p:nvPr/>
        </p:nvSpPr>
        <p:spPr>
          <a:xfrm>
            <a:off x="1979712" y="4096596"/>
            <a:ext cx="864096" cy="840212"/>
          </a:xfrm>
          <a:prstGeom prst="can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PAN 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6" name="Curved Connector 35"/>
          <p:cNvCxnSpPr>
            <a:stCxn id="31" idx="1"/>
          </p:cNvCxnSpPr>
          <p:nvPr/>
        </p:nvCxnSpPr>
        <p:spPr>
          <a:xfrm rot="5400000" flipH="1" flipV="1">
            <a:off x="1408703" y="2949524"/>
            <a:ext cx="781979" cy="1512166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34" idx="1"/>
            <a:endCxn id="8" idx="2"/>
          </p:cNvCxnSpPr>
          <p:nvPr/>
        </p:nvCxnSpPr>
        <p:spPr>
          <a:xfrm rot="5400000" flipH="1" flipV="1">
            <a:off x="2480066" y="3516830"/>
            <a:ext cx="511460" cy="648072"/>
          </a:xfrm>
          <a:prstGeom prst="curvedConnector3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1115616" y="1892948"/>
            <a:ext cx="1454639" cy="636943"/>
          </a:xfrm>
          <a:prstGeom prst="curvedConnector3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endCxn id="8" idx="0"/>
          </p:cNvCxnSpPr>
          <p:nvPr/>
        </p:nvCxnSpPr>
        <p:spPr>
          <a:xfrm>
            <a:off x="2436912" y="1892948"/>
            <a:ext cx="622920" cy="396044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79912" y="2299058"/>
            <a:ext cx="93610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Success/ Suspicion</a:t>
            </a:r>
            <a:endParaRPr lang="en-IN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6108149" y="1965826"/>
            <a:ext cx="9361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Success</a:t>
            </a:r>
            <a:endParaRPr lang="en-IN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5898055" y="3585136"/>
            <a:ext cx="114619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Suspicious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1205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63911279"/>
              </p:ext>
            </p:extLst>
          </p:nvPr>
        </p:nvGraphicFramePr>
        <p:xfrm>
          <a:off x="251520" y="332656"/>
          <a:ext cx="8568952" cy="633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449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3050" y="192960"/>
            <a:ext cx="7757143" cy="7785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dirty="0" smtClean="0"/>
              <a:t>USE CASE</a:t>
            </a:r>
            <a:endParaRPr lang="en-IN" sz="3600" dirty="0"/>
          </a:p>
        </p:txBody>
      </p:sp>
      <p:sp>
        <p:nvSpPr>
          <p:cNvPr id="5" name="Oval 4"/>
          <p:cNvSpPr/>
          <p:nvPr/>
        </p:nvSpPr>
        <p:spPr>
          <a:xfrm>
            <a:off x="2077908" y="1054794"/>
            <a:ext cx="1496467" cy="8814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dirty="0" smtClean="0"/>
              <a:t>Register using PAN/</a:t>
            </a:r>
          </a:p>
          <a:p>
            <a:pPr algn="ctr"/>
            <a:r>
              <a:rPr lang="en-IN" sz="1200" dirty="0" smtClean="0"/>
              <a:t>AADHAAR</a:t>
            </a:r>
            <a:endParaRPr lang="en-IN" sz="1200" dirty="0"/>
          </a:p>
        </p:txBody>
      </p:sp>
      <p:sp>
        <p:nvSpPr>
          <p:cNvPr id="6" name="Oval 5"/>
          <p:cNvSpPr/>
          <p:nvPr/>
        </p:nvSpPr>
        <p:spPr>
          <a:xfrm>
            <a:off x="1701211" y="2133476"/>
            <a:ext cx="1386643" cy="9556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dirty="0" smtClean="0"/>
              <a:t>Authenticate and sign before transaction</a:t>
            </a:r>
            <a:endParaRPr lang="en-IN" sz="1200" dirty="0"/>
          </a:p>
        </p:txBody>
      </p:sp>
      <p:sp>
        <p:nvSpPr>
          <p:cNvPr id="8" name="Oval 7"/>
          <p:cNvSpPr/>
          <p:nvPr/>
        </p:nvSpPr>
        <p:spPr>
          <a:xfrm>
            <a:off x="1456304" y="4020201"/>
            <a:ext cx="1386644" cy="10059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/>
              <a:t>Authenticate and sign before transaction</a:t>
            </a:r>
            <a:endParaRPr lang="en-IN" sz="1200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2512274" y="5802830"/>
            <a:ext cx="1164917" cy="466253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07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0" name="Flowchart: Magnetic Disk 9"/>
          <p:cNvSpPr/>
          <p:nvPr/>
        </p:nvSpPr>
        <p:spPr>
          <a:xfrm>
            <a:off x="3986472" y="5801325"/>
            <a:ext cx="1164917" cy="466253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07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1" name="Flowchart: Magnetic Disk 10"/>
          <p:cNvSpPr/>
          <p:nvPr/>
        </p:nvSpPr>
        <p:spPr>
          <a:xfrm>
            <a:off x="5487844" y="5808871"/>
            <a:ext cx="1164917" cy="466253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07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2" name="Flowchart: Magnetic Disk 11"/>
          <p:cNvSpPr/>
          <p:nvPr/>
        </p:nvSpPr>
        <p:spPr>
          <a:xfrm>
            <a:off x="3574375" y="402845"/>
            <a:ext cx="1850628" cy="723122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>
                <a:solidFill>
                  <a:schemeClr val="bg1"/>
                </a:solidFill>
              </a:rPr>
              <a:t>Central Database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Flowchart: Data 12"/>
          <p:cNvSpPr/>
          <p:nvPr/>
        </p:nvSpPr>
        <p:spPr>
          <a:xfrm rot="10626872">
            <a:off x="6323518" y="1348415"/>
            <a:ext cx="907501" cy="1987238"/>
          </a:xfrm>
          <a:prstGeom prst="flowChartInputOutp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4" name="Flowchart: Data 13"/>
          <p:cNvSpPr/>
          <p:nvPr/>
        </p:nvSpPr>
        <p:spPr>
          <a:xfrm rot="10627047">
            <a:off x="6207798" y="1439444"/>
            <a:ext cx="907998" cy="1987238"/>
          </a:xfrm>
          <a:prstGeom prst="flowChartInputOutp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5" name="Flowchart: Data 14"/>
          <p:cNvSpPr/>
          <p:nvPr/>
        </p:nvSpPr>
        <p:spPr>
          <a:xfrm rot="10570710">
            <a:off x="6064462" y="1545044"/>
            <a:ext cx="940860" cy="1987238"/>
          </a:xfrm>
          <a:prstGeom prst="flowChartInputOutp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7352072" y="2622920"/>
            <a:ext cx="1543308" cy="10186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/>
              <a:t>If predicted safe, send to govt. agent</a:t>
            </a:r>
            <a:endParaRPr lang="en-IN" sz="1400" dirty="0"/>
          </a:p>
        </p:txBody>
      </p:sp>
      <p:sp>
        <p:nvSpPr>
          <p:cNvPr id="17" name="Oval 16"/>
          <p:cNvSpPr/>
          <p:nvPr/>
        </p:nvSpPr>
        <p:spPr>
          <a:xfrm>
            <a:off x="6325624" y="4089793"/>
            <a:ext cx="1463001" cy="10729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dirty="0" smtClean="0"/>
              <a:t>Agent Approves the transaction done by both parties</a:t>
            </a:r>
            <a:endParaRPr lang="en-IN" sz="12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9811" y="4304935"/>
            <a:ext cx="536636" cy="97324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3211" y="1586673"/>
            <a:ext cx="431264" cy="862528"/>
          </a:xfrm>
          <a:prstGeom prst="rect">
            <a:avLst/>
          </a:prstGeom>
        </p:spPr>
      </p:pic>
      <p:cxnSp>
        <p:nvCxnSpPr>
          <p:cNvPr id="20" name="Curved Connector 19"/>
          <p:cNvCxnSpPr>
            <a:endCxn id="15" idx="5"/>
          </p:cNvCxnSpPr>
          <p:nvPr/>
        </p:nvCxnSpPr>
        <p:spPr>
          <a:xfrm flipV="1">
            <a:off x="5081773" y="2563746"/>
            <a:ext cx="1077612" cy="712764"/>
          </a:xfrm>
          <a:prstGeom prst="curvedConnector3">
            <a:avLst/>
          </a:prstGeom>
          <a:ln w="349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3" idx="0"/>
          </p:cNvCxnSpPr>
          <p:nvPr/>
        </p:nvCxnSpPr>
        <p:spPr>
          <a:xfrm rot="16200000" flipH="1">
            <a:off x="8001666" y="3763593"/>
            <a:ext cx="565434" cy="321315"/>
          </a:xfrm>
          <a:prstGeom prst="curvedConnector3">
            <a:avLst>
              <a:gd name="adj1" fmla="val 50000"/>
            </a:avLst>
          </a:prstGeom>
          <a:ln w="349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23" idx="1"/>
            <a:endCxn id="17" idx="0"/>
          </p:cNvCxnSpPr>
          <p:nvPr/>
        </p:nvCxnSpPr>
        <p:spPr>
          <a:xfrm rot="10800000">
            <a:off x="7057126" y="4089793"/>
            <a:ext cx="1066601" cy="915106"/>
          </a:xfrm>
          <a:prstGeom prst="curvedConnector4">
            <a:avLst>
              <a:gd name="adj1" fmla="val 15709"/>
              <a:gd name="adj2" fmla="val 124981"/>
            </a:avLst>
          </a:prstGeom>
          <a:ln w="349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726" y="4206968"/>
            <a:ext cx="642629" cy="1595862"/>
          </a:xfrm>
          <a:prstGeom prst="rect">
            <a:avLst/>
          </a:prstGeom>
        </p:spPr>
      </p:pic>
      <p:sp>
        <p:nvSpPr>
          <p:cNvPr id="24" name="TextBox 40"/>
          <p:cNvSpPr txBox="1"/>
          <p:nvPr/>
        </p:nvSpPr>
        <p:spPr>
          <a:xfrm>
            <a:off x="7298184" y="6005968"/>
            <a:ext cx="1523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/>
              <a:t>Authorized Govt. appointed agent</a:t>
            </a:r>
            <a:endParaRPr lang="en-IN" sz="1400" dirty="0"/>
          </a:p>
        </p:txBody>
      </p:sp>
      <p:sp>
        <p:nvSpPr>
          <p:cNvPr id="25" name="TextBox 42"/>
          <p:cNvSpPr txBox="1"/>
          <p:nvPr/>
        </p:nvSpPr>
        <p:spPr>
          <a:xfrm>
            <a:off x="207166" y="1073975"/>
            <a:ext cx="152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/>
              <a:t>Buyer</a:t>
            </a:r>
            <a:endParaRPr lang="en-IN" dirty="0"/>
          </a:p>
        </p:txBody>
      </p:sp>
      <p:sp>
        <p:nvSpPr>
          <p:cNvPr id="26" name="TextBox 45"/>
          <p:cNvSpPr txBox="1"/>
          <p:nvPr/>
        </p:nvSpPr>
        <p:spPr>
          <a:xfrm>
            <a:off x="2643819" y="6294794"/>
            <a:ext cx="4278385" cy="370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/>
              <a:t>Smart Contracts – Block chain ledger </a:t>
            </a:r>
            <a:endParaRPr lang="en-IN" dirty="0"/>
          </a:p>
        </p:txBody>
      </p:sp>
      <p:cxnSp>
        <p:nvCxnSpPr>
          <p:cNvPr id="28" name="Curved Connector 27"/>
          <p:cNvCxnSpPr>
            <a:stCxn id="19" idx="2"/>
            <a:endCxn id="6" idx="4"/>
          </p:cNvCxnSpPr>
          <p:nvPr/>
        </p:nvCxnSpPr>
        <p:spPr>
          <a:xfrm rot="16200000" flipH="1">
            <a:off x="1361728" y="2056316"/>
            <a:ext cx="639920" cy="1425690"/>
          </a:xfrm>
          <a:prstGeom prst="curvedConnector3">
            <a:avLst>
              <a:gd name="adj1" fmla="val 135723"/>
            </a:avLst>
          </a:prstGeom>
          <a:ln w="349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8" idx="1"/>
            <a:endCxn id="8" idx="4"/>
          </p:cNvCxnSpPr>
          <p:nvPr/>
        </p:nvCxnSpPr>
        <p:spPr>
          <a:xfrm>
            <a:off x="946447" y="4791557"/>
            <a:ext cx="1203179" cy="234639"/>
          </a:xfrm>
          <a:prstGeom prst="curvedConnector4">
            <a:avLst>
              <a:gd name="adj1" fmla="val 21188"/>
              <a:gd name="adj2" fmla="val 197426"/>
            </a:avLst>
          </a:prstGeom>
          <a:ln w="349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-Right Arrow 29"/>
          <p:cNvSpPr/>
          <p:nvPr/>
        </p:nvSpPr>
        <p:spPr>
          <a:xfrm rot="5400000">
            <a:off x="3631484" y="1739436"/>
            <a:ext cx="1466107" cy="353889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31" name="Curved Connector 30"/>
          <p:cNvCxnSpPr>
            <a:stCxn id="17" idx="2"/>
          </p:cNvCxnSpPr>
          <p:nvPr/>
        </p:nvCxnSpPr>
        <p:spPr>
          <a:xfrm rot="10800000">
            <a:off x="5062678" y="3561427"/>
            <a:ext cx="1262947" cy="1064820"/>
          </a:xfrm>
          <a:prstGeom prst="curvedConnector3">
            <a:avLst>
              <a:gd name="adj1" fmla="val 50000"/>
            </a:avLst>
          </a:prstGeom>
          <a:ln w="349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273367" y="4093837"/>
            <a:ext cx="447399" cy="1547413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303157" y="4059141"/>
            <a:ext cx="1" cy="1464833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276267" y="4059141"/>
            <a:ext cx="915719" cy="158732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endCxn id="5" idx="2"/>
          </p:cNvCxnSpPr>
          <p:nvPr/>
        </p:nvCxnSpPr>
        <p:spPr>
          <a:xfrm flipV="1">
            <a:off x="1220175" y="1495495"/>
            <a:ext cx="857733" cy="309620"/>
          </a:xfrm>
          <a:prstGeom prst="curvedConnector3">
            <a:avLst/>
          </a:prstGeom>
          <a:ln w="349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5" idx="5"/>
          </p:cNvCxnSpPr>
          <p:nvPr/>
        </p:nvCxnSpPr>
        <p:spPr>
          <a:xfrm rot="16200000" flipH="1">
            <a:off x="3284070" y="1878269"/>
            <a:ext cx="873392" cy="731088"/>
          </a:xfrm>
          <a:prstGeom prst="curvedConnector3">
            <a:avLst>
              <a:gd name="adj1" fmla="val 50000"/>
            </a:avLst>
          </a:prstGeom>
          <a:ln w="349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8" idx="7"/>
          </p:cNvCxnSpPr>
          <p:nvPr/>
        </p:nvCxnSpPr>
        <p:spPr>
          <a:xfrm rot="5400000" flipH="1" flipV="1">
            <a:off x="2900331" y="3493482"/>
            <a:ext cx="413593" cy="934496"/>
          </a:xfrm>
          <a:prstGeom prst="curvedConnector2">
            <a:avLst/>
          </a:prstGeom>
          <a:ln w="349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6" idx="5"/>
            <a:endCxn id="48" idx="1"/>
          </p:cNvCxnSpPr>
          <p:nvPr/>
        </p:nvCxnSpPr>
        <p:spPr>
          <a:xfrm rot="16200000" flipH="1">
            <a:off x="3043078" y="2790877"/>
            <a:ext cx="428845" cy="745430"/>
          </a:xfrm>
          <a:prstGeom prst="curvedConnector2">
            <a:avLst/>
          </a:prstGeom>
          <a:ln w="349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35"/>
          <p:cNvSpPr txBox="1"/>
          <p:nvPr/>
        </p:nvSpPr>
        <p:spPr>
          <a:xfrm>
            <a:off x="6116394" y="1941674"/>
            <a:ext cx="8940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Dynamic A.I.   Algorithm</a:t>
            </a:r>
          </a:p>
          <a:p>
            <a:r>
              <a:rPr lang="en-IN" sz="1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to </a:t>
            </a:r>
            <a:r>
              <a:rPr lang="en-IN" sz="1200" dirty="0">
                <a:solidFill>
                  <a:schemeClr val="bg1"/>
                </a:solidFill>
                <a:latin typeface="Arial Black" panose="020B0A04020102020204" pitchFamily="34" charset="0"/>
              </a:rPr>
              <a:t>D</a:t>
            </a:r>
            <a:r>
              <a:rPr lang="en-IN" sz="1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etect Fraud</a:t>
            </a:r>
            <a:endParaRPr lang="en-IN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1" name="TextBox 142"/>
          <p:cNvSpPr txBox="1"/>
          <p:nvPr/>
        </p:nvSpPr>
        <p:spPr>
          <a:xfrm>
            <a:off x="4739494" y="1598930"/>
            <a:ext cx="1021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 smtClean="0"/>
              <a:t>Store PAN/ AADHAAR details for the web/app</a:t>
            </a:r>
            <a:endParaRPr lang="en-IN" sz="1200" dirty="0"/>
          </a:p>
        </p:txBody>
      </p:sp>
      <p:sp>
        <p:nvSpPr>
          <p:cNvPr id="42" name="TextBox 143"/>
          <p:cNvSpPr txBox="1"/>
          <p:nvPr/>
        </p:nvSpPr>
        <p:spPr>
          <a:xfrm>
            <a:off x="4525313" y="4175045"/>
            <a:ext cx="10214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 smtClean="0"/>
              <a:t>land registries stored after 2 step-verification using double hashing</a:t>
            </a:r>
            <a:endParaRPr lang="en-IN" sz="1200" dirty="0"/>
          </a:p>
        </p:txBody>
      </p:sp>
      <p:cxnSp>
        <p:nvCxnSpPr>
          <p:cNvPr id="43" name="Curved Connector 42"/>
          <p:cNvCxnSpPr>
            <a:endCxn id="16" idx="2"/>
          </p:cNvCxnSpPr>
          <p:nvPr/>
        </p:nvCxnSpPr>
        <p:spPr>
          <a:xfrm>
            <a:off x="6731799" y="2829697"/>
            <a:ext cx="620273" cy="302530"/>
          </a:xfrm>
          <a:prstGeom prst="curvedConnector3">
            <a:avLst>
              <a:gd name="adj1" fmla="val 50000"/>
            </a:avLst>
          </a:prstGeom>
          <a:ln w="349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3" idx="3"/>
            <a:endCxn id="45" idx="3"/>
          </p:cNvCxnSpPr>
          <p:nvPr/>
        </p:nvCxnSpPr>
        <p:spPr>
          <a:xfrm rot="5400000" flipH="1" flipV="1">
            <a:off x="6871462" y="1008294"/>
            <a:ext cx="283237" cy="390389"/>
          </a:xfrm>
          <a:prstGeom prst="curvedConnector3">
            <a:avLst>
              <a:gd name="adj1" fmla="val 50000"/>
            </a:avLst>
          </a:prstGeom>
          <a:ln w="349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978682" y="222132"/>
            <a:ext cx="1567762" cy="9838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dirty="0" smtClean="0"/>
              <a:t>If predicted fraud, then buyer and seller notified </a:t>
            </a:r>
            <a:endParaRPr lang="en-IN" sz="1200" dirty="0"/>
          </a:p>
        </p:txBody>
      </p:sp>
      <p:cxnSp>
        <p:nvCxnSpPr>
          <p:cNvPr id="46" name="Curved Connector 45"/>
          <p:cNvCxnSpPr>
            <a:stCxn id="45" idx="6"/>
            <a:endCxn id="47" idx="0"/>
          </p:cNvCxnSpPr>
          <p:nvPr/>
        </p:nvCxnSpPr>
        <p:spPr>
          <a:xfrm flipH="1">
            <a:off x="8328972" y="714039"/>
            <a:ext cx="217472" cy="649858"/>
          </a:xfrm>
          <a:prstGeom prst="curvedConnector4">
            <a:avLst>
              <a:gd name="adj1" fmla="val -105117"/>
              <a:gd name="adj2" fmla="val 87847"/>
            </a:avLst>
          </a:prstGeom>
          <a:ln w="349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762563" y="1363897"/>
            <a:ext cx="1132817" cy="88643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E5E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dirty="0" smtClean="0">
                <a:solidFill>
                  <a:schemeClr val="bg1"/>
                </a:solidFill>
              </a:rPr>
              <a:t>REGISTRY</a:t>
            </a:r>
          </a:p>
          <a:p>
            <a:pPr algn="ctr"/>
            <a:r>
              <a:rPr lang="en-IN" sz="1200" dirty="0" smtClean="0">
                <a:solidFill>
                  <a:schemeClr val="bg1"/>
                </a:solidFill>
              </a:rPr>
              <a:t>FAILED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215" y="2716821"/>
            <a:ext cx="1322388" cy="13223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5" name="Rectangle 74"/>
          <p:cNvSpPr/>
          <p:nvPr/>
        </p:nvSpPr>
        <p:spPr>
          <a:xfrm>
            <a:off x="354476" y="5448218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/>
              <a:t>Seller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569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 smtClean="0">
                <a:solidFill>
                  <a:srgbClr val="FFC000"/>
                </a:solidFill>
              </a:rPr>
              <a:t>SHOW STOPPERS</a:t>
            </a:r>
            <a:endParaRPr lang="en-IN" sz="5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568952" cy="5256584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Use of </a:t>
            </a:r>
            <a:r>
              <a:rPr lang="en-IN" dirty="0" err="1" smtClean="0">
                <a:solidFill>
                  <a:srgbClr val="FFC000"/>
                </a:solidFill>
              </a:rPr>
              <a:t>Blockchain</a:t>
            </a:r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and </a:t>
            </a:r>
            <a:r>
              <a:rPr lang="en-IN" dirty="0" smtClean="0">
                <a:solidFill>
                  <a:srgbClr val="FFC000"/>
                </a:solidFill>
              </a:rPr>
              <a:t>AI</a:t>
            </a:r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for detection of </a:t>
            </a:r>
            <a:r>
              <a:rPr lang="en-IN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benami</a:t>
            </a:r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property  transaction.</a:t>
            </a:r>
          </a:p>
          <a:p>
            <a:r>
              <a:rPr lang="en-IN" dirty="0" smtClean="0">
                <a:solidFill>
                  <a:srgbClr val="FFC000"/>
                </a:solidFill>
              </a:rPr>
              <a:t>Detects Other frauds related to land transactions</a:t>
            </a:r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and not only </a:t>
            </a:r>
            <a:r>
              <a:rPr lang="en-IN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benami</a:t>
            </a:r>
            <a:endParaRPr lang="en-IN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dirty="0" smtClean="0">
                <a:solidFill>
                  <a:srgbClr val="FFC000"/>
                </a:solidFill>
              </a:rPr>
              <a:t>2 Step real-time algorithm</a:t>
            </a:r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with </a:t>
            </a:r>
            <a:r>
              <a:rPr lang="en-IN" dirty="0" smtClean="0">
                <a:solidFill>
                  <a:srgbClr val="FFC000"/>
                </a:solidFill>
              </a:rPr>
              <a:t>40+ parameters</a:t>
            </a:r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and </a:t>
            </a:r>
            <a:r>
              <a:rPr lang="en-IN" dirty="0" smtClean="0">
                <a:solidFill>
                  <a:srgbClr val="FFC000"/>
                </a:solidFill>
              </a:rPr>
              <a:t>dynamic database (12000 mocked transactions, PAN, Bank records)</a:t>
            </a:r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that performs auto-surveillance with </a:t>
            </a:r>
            <a:r>
              <a:rPr lang="en-IN" dirty="0" smtClean="0">
                <a:solidFill>
                  <a:srgbClr val="FFC000"/>
                </a:solidFill>
              </a:rPr>
              <a:t>great accuracy.</a:t>
            </a:r>
          </a:p>
          <a:p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Rule based check which </a:t>
            </a:r>
            <a:r>
              <a:rPr lang="en-IN" dirty="0" smtClean="0">
                <a:solidFill>
                  <a:srgbClr val="FFC000"/>
                </a:solidFill>
              </a:rPr>
              <a:t>provides the “reason”</a:t>
            </a:r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why is it a fraud transaction.</a:t>
            </a:r>
          </a:p>
          <a:p>
            <a:r>
              <a:rPr lang="en-IN" dirty="0" smtClean="0">
                <a:solidFill>
                  <a:srgbClr val="FFC000"/>
                </a:solidFill>
              </a:rPr>
              <a:t> Cost Effective and Scalable </a:t>
            </a:r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web app</a:t>
            </a:r>
          </a:p>
          <a:p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Totally </a:t>
            </a:r>
            <a:r>
              <a:rPr lang="en-IN" dirty="0" smtClean="0">
                <a:solidFill>
                  <a:srgbClr val="FFC000"/>
                </a:solidFill>
              </a:rPr>
              <a:t>tamper-free, distributed and secure </a:t>
            </a:r>
            <a:r>
              <a:rPr lang="en-IN" dirty="0" err="1" smtClean="0">
                <a:solidFill>
                  <a:srgbClr val="FFC000"/>
                </a:solidFill>
              </a:rPr>
              <a:t>blockchain</a:t>
            </a:r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database (Smart Contracts) </a:t>
            </a:r>
            <a:r>
              <a:rPr lang="en-IN" dirty="0" smtClean="0">
                <a:solidFill>
                  <a:srgbClr val="FFC000"/>
                </a:solidFill>
              </a:rPr>
              <a:t> 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99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186</TotalTime>
  <Words>216</Words>
  <Application>Microsoft Office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Thatch</vt:lpstr>
      <vt:lpstr>PowerPoint Presentation</vt:lpstr>
      <vt:lpstr>Two-Phase Validation Algorithm</vt:lpstr>
      <vt:lpstr>PowerPoint Presentation</vt:lpstr>
      <vt:lpstr>PowerPoint Presentation</vt:lpstr>
      <vt:lpstr>SHOW STOPPERS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17</cp:revision>
  <dcterms:created xsi:type="dcterms:W3CDTF">2019-03-02T18:58:26Z</dcterms:created>
  <dcterms:modified xsi:type="dcterms:W3CDTF">2019-03-02T22:04:49Z</dcterms:modified>
</cp:coreProperties>
</file>