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E637F8C-9461-41FC-AE43-8E6FDF43125D}" type="datetimeFigureOut">
              <a:rPr lang="en-IN" smtClean="0"/>
              <a:t>11-01-2025</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2877CE6-44BE-44CD-AD04-957557860A4F}"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3973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37F8C-9461-41FC-AE43-8E6FDF43125D}"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77CE6-44BE-44CD-AD04-957557860A4F}" type="slidenum">
              <a:rPr lang="en-IN" smtClean="0"/>
              <a:t>‹#›</a:t>
            </a:fld>
            <a:endParaRPr lang="en-IN"/>
          </a:p>
        </p:txBody>
      </p:sp>
    </p:spTree>
    <p:extLst>
      <p:ext uri="{BB962C8B-B14F-4D97-AF65-F5344CB8AC3E}">
        <p14:creationId xmlns:p14="http://schemas.microsoft.com/office/powerpoint/2010/main" val="40908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37F8C-9461-41FC-AE43-8E6FDF43125D}"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77CE6-44BE-44CD-AD04-957557860A4F}" type="slidenum">
              <a:rPr lang="en-IN" smtClean="0"/>
              <a:t>‹#›</a:t>
            </a:fld>
            <a:endParaRPr lang="en-IN"/>
          </a:p>
        </p:txBody>
      </p:sp>
    </p:spTree>
    <p:extLst>
      <p:ext uri="{BB962C8B-B14F-4D97-AF65-F5344CB8AC3E}">
        <p14:creationId xmlns:p14="http://schemas.microsoft.com/office/powerpoint/2010/main" val="406812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37F8C-9461-41FC-AE43-8E6FDF43125D}"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77CE6-44BE-44CD-AD04-957557860A4F}" type="slidenum">
              <a:rPr lang="en-IN" smtClean="0"/>
              <a:t>‹#›</a:t>
            </a:fld>
            <a:endParaRPr lang="en-IN"/>
          </a:p>
        </p:txBody>
      </p:sp>
    </p:spTree>
    <p:extLst>
      <p:ext uri="{BB962C8B-B14F-4D97-AF65-F5344CB8AC3E}">
        <p14:creationId xmlns:p14="http://schemas.microsoft.com/office/powerpoint/2010/main" val="396122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37F8C-9461-41FC-AE43-8E6FDF43125D}"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77CE6-44BE-44CD-AD04-957557860A4F}"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958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637F8C-9461-41FC-AE43-8E6FDF43125D}"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877CE6-44BE-44CD-AD04-957557860A4F}" type="slidenum">
              <a:rPr lang="en-IN" smtClean="0"/>
              <a:t>‹#›</a:t>
            </a:fld>
            <a:endParaRPr lang="en-IN"/>
          </a:p>
        </p:txBody>
      </p:sp>
    </p:spTree>
    <p:extLst>
      <p:ext uri="{BB962C8B-B14F-4D97-AF65-F5344CB8AC3E}">
        <p14:creationId xmlns:p14="http://schemas.microsoft.com/office/powerpoint/2010/main" val="1906924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637F8C-9461-41FC-AE43-8E6FDF43125D}" type="datetimeFigureOut">
              <a:rPr lang="en-IN" smtClean="0"/>
              <a:t>11-01-2025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877CE6-44BE-44CD-AD04-957557860A4F}" type="slidenum">
              <a:rPr lang="en-IN" smtClean="0"/>
              <a:t>‹#›</a:t>
            </a:fld>
            <a:endParaRPr lang="en-IN"/>
          </a:p>
        </p:txBody>
      </p:sp>
    </p:spTree>
    <p:extLst>
      <p:ext uri="{BB962C8B-B14F-4D97-AF65-F5344CB8AC3E}">
        <p14:creationId xmlns:p14="http://schemas.microsoft.com/office/powerpoint/2010/main" val="55894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637F8C-9461-41FC-AE43-8E6FDF43125D}" type="datetimeFigureOut">
              <a:rPr lang="en-IN" smtClean="0"/>
              <a:t>11-01-2025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877CE6-44BE-44CD-AD04-957557860A4F}" type="slidenum">
              <a:rPr lang="en-IN" smtClean="0"/>
              <a:t>‹#›</a:t>
            </a:fld>
            <a:endParaRPr lang="en-IN"/>
          </a:p>
        </p:txBody>
      </p:sp>
    </p:spTree>
    <p:extLst>
      <p:ext uri="{BB962C8B-B14F-4D97-AF65-F5344CB8AC3E}">
        <p14:creationId xmlns:p14="http://schemas.microsoft.com/office/powerpoint/2010/main" val="118888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37F8C-9461-41FC-AE43-8E6FDF43125D}" type="datetimeFigureOut">
              <a:rPr lang="en-IN" smtClean="0"/>
              <a:t>11-01-2025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877CE6-44BE-44CD-AD04-957557860A4F}" type="slidenum">
              <a:rPr lang="en-IN" smtClean="0"/>
              <a:t>‹#›</a:t>
            </a:fld>
            <a:endParaRPr lang="en-IN"/>
          </a:p>
        </p:txBody>
      </p:sp>
    </p:spTree>
    <p:extLst>
      <p:ext uri="{BB962C8B-B14F-4D97-AF65-F5344CB8AC3E}">
        <p14:creationId xmlns:p14="http://schemas.microsoft.com/office/powerpoint/2010/main" val="3153252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37F8C-9461-41FC-AE43-8E6FDF43125D}"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877CE6-44BE-44CD-AD04-957557860A4F}" type="slidenum">
              <a:rPr lang="en-IN" smtClean="0"/>
              <a:t>‹#›</a:t>
            </a:fld>
            <a:endParaRPr lang="en-IN"/>
          </a:p>
        </p:txBody>
      </p:sp>
    </p:spTree>
    <p:extLst>
      <p:ext uri="{BB962C8B-B14F-4D97-AF65-F5344CB8AC3E}">
        <p14:creationId xmlns:p14="http://schemas.microsoft.com/office/powerpoint/2010/main" val="125154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37F8C-9461-41FC-AE43-8E6FDF43125D}"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877CE6-44BE-44CD-AD04-957557860A4F}" type="slidenum">
              <a:rPr lang="en-IN" smtClean="0"/>
              <a:t>‹#›</a:t>
            </a:fld>
            <a:endParaRPr lang="en-IN"/>
          </a:p>
        </p:txBody>
      </p:sp>
    </p:spTree>
    <p:extLst>
      <p:ext uri="{BB962C8B-B14F-4D97-AF65-F5344CB8AC3E}">
        <p14:creationId xmlns:p14="http://schemas.microsoft.com/office/powerpoint/2010/main" val="266634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E637F8C-9461-41FC-AE43-8E6FDF43125D}" type="datetimeFigureOut">
              <a:rPr lang="en-IN" smtClean="0"/>
              <a:t>11-01-2025</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2877CE6-44BE-44CD-AD04-957557860A4F}" type="slidenum">
              <a:rPr lang="en-IN" smtClean="0"/>
              <a:t>‹#›</a:t>
            </a:fld>
            <a:endParaRPr lang="en-IN"/>
          </a:p>
        </p:txBody>
      </p:sp>
    </p:spTree>
    <p:extLst>
      <p:ext uri="{BB962C8B-B14F-4D97-AF65-F5344CB8AC3E}">
        <p14:creationId xmlns:p14="http://schemas.microsoft.com/office/powerpoint/2010/main" val="3388768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A1DF-EF02-25F5-6A0C-12F668DC5FDC}"/>
              </a:ext>
            </a:extLst>
          </p:cNvPr>
          <p:cNvSpPr>
            <a:spLocks noGrp="1"/>
          </p:cNvSpPr>
          <p:nvPr>
            <p:ph type="ctrTitle"/>
          </p:nvPr>
        </p:nvSpPr>
        <p:spPr>
          <a:xfrm>
            <a:off x="0" y="0"/>
            <a:ext cx="12192000" cy="4041648"/>
          </a:xfrm>
        </p:spPr>
        <p:txBody>
          <a:bodyPr>
            <a:normAutofit/>
          </a:bodyPr>
          <a:lstStyle/>
          <a:p>
            <a:pPr algn="ctr"/>
            <a:r>
              <a:rPr lang="en-US" dirty="0"/>
              <a:t>Presentation on</a:t>
            </a:r>
            <a:br>
              <a:rPr lang="en-US" dirty="0"/>
            </a:br>
            <a:r>
              <a:rPr lang="en-US" dirty="0"/>
              <a:t>“Multiple Disease Prediction: An AI and ML Based System”</a:t>
            </a:r>
            <a:endParaRPr lang="en-IN" dirty="0"/>
          </a:p>
        </p:txBody>
      </p:sp>
      <p:sp>
        <p:nvSpPr>
          <p:cNvPr id="3" name="Subtitle 2">
            <a:extLst>
              <a:ext uri="{FF2B5EF4-FFF2-40B4-BE49-F238E27FC236}">
                <a16:creationId xmlns:a16="http://schemas.microsoft.com/office/drawing/2014/main" id="{F1FCB2E4-1D57-0E1E-F838-2887DD857E72}"/>
              </a:ext>
            </a:extLst>
          </p:cNvPr>
          <p:cNvSpPr>
            <a:spLocks noGrp="1"/>
          </p:cNvSpPr>
          <p:nvPr>
            <p:ph type="subTitle" idx="1"/>
          </p:nvPr>
        </p:nvSpPr>
        <p:spPr>
          <a:xfrm>
            <a:off x="447040" y="4653598"/>
            <a:ext cx="9144000" cy="2204402"/>
          </a:xfrm>
        </p:spPr>
        <p:txBody>
          <a:bodyPr>
            <a:normAutofit fontScale="70000" lnSpcReduction="20000"/>
          </a:bodyPr>
          <a:lstStyle/>
          <a:p>
            <a:pPr marL="342900" indent="-342900" algn="just">
              <a:buFont typeface="Arial" panose="020B0604020202020204" pitchFamily="34" charset="0"/>
              <a:buChar char="•"/>
            </a:pPr>
            <a:r>
              <a:rPr lang="en-US" dirty="0"/>
              <a:t>Submitted by : Raghav </a:t>
            </a:r>
            <a:r>
              <a:rPr lang="en-US" dirty="0" err="1"/>
              <a:t>Aswal</a:t>
            </a:r>
            <a:endParaRPr lang="en-US" dirty="0"/>
          </a:p>
          <a:p>
            <a:pPr marL="342900" indent="-342900" algn="just">
              <a:buFont typeface="Arial" panose="020B0604020202020204" pitchFamily="34" charset="0"/>
              <a:buChar char="•"/>
            </a:pPr>
            <a:r>
              <a:rPr lang="en-US" dirty="0"/>
              <a:t>University Roll No. : 2319347</a:t>
            </a:r>
          </a:p>
          <a:p>
            <a:pPr marL="342900" indent="-342900" algn="just">
              <a:buFont typeface="Arial" panose="020B0604020202020204" pitchFamily="34" charset="0"/>
              <a:buChar char="•"/>
            </a:pPr>
            <a:r>
              <a:rPr lang="en-US" dirty="0"/>
              <a:t>Section : L1</a:t>
            </a:r>
          </a:p>
          <a:p>
            <a:pPr marL="342900" indent="-342900" algn="just">
              <a:buFont typeface="Arial" panose="020B0604020202020204" pitchFamily="34" charset="0"/>
              <a:buChar char="•"/>
            </a:pPr>
            <a:r>
              <a:rPr lang="en-US" dirty="0"/>
              <a:t>Semester : 3</a:t>
            </a:r>
            <a:r>
              <a:rPr lang="en-US" baseline="30000" dirty="0"/>
              <a:t>rd</a:t>
            </a:r>
            <a:endParaRPr lang="en-US" dirty="0"/>
          </a:p>
          <a:p>
            <a:pPr marL="342900" indent="-342900" algn="just">
              <a:buFont typeface="Arial" panose="020B0604020202020204" pitchFamily="34" charset="0"/>
              <a:buChar char="•"/>
            </a:pPr>
            <a:r>
              <a:rPr lang="en-US" dirty="0"/>
              <a:t>Course : </a:t>
            </a:r>
            <a:r>
              <a:rPr lang="en-US" dirty="0" err="1"/>
              <a:t>B.tech</a:t>
            </a:r>
            <a:r>
              <a:rPr lang="en-US" dirty="0"/>
              <a:t> CSE(AIML)</a:t>
            </a:r>
          </a:p>
          <a:p>
            <a:pPr marL="342900" indent="-342900" algn="just">
              <a:buFont typeface="Arial" panose="020B0604020202020204" pitchFamily="34" charset="0"/>
              <a:buChar char="•"/>
            </a:pPr>
            <a:r>
              <a:rPr lang="en-IN" dirty="0"/>
              <a:t>Graphic Era Hill University</a:t>
            </a:r>
          </a:p>
        </p:txBody>
      </p:sp>
    </p:spTree>
    <p:extLst>
      <p:ext uri="{BB962C8B-B14F-4D97-AF65-F5344CB8AC3E}">
        <p14:creationId xmlns:p14="http://schemas.microsoft.com/office/powerpoint/2010/main" val="382825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8677A-5D2E-1F07-F99D-248EB46BDA72}"/>
              </a:ext>
            </a:extLst>
          </p:cNvPr>
          <p:cNvSpPr>
            <a:spLocks noGrp="1"/>
          </p:cNvSpPr>
          <p:nvPr>
            <p:ph idx="1"/>
          </p:nvPr>
        </p:nvSpPr>
        <p:spPr>
          <a:xfrm>
            <a:off x="0" y="0"/>
            <a:ext cx="11277600" cy="6858000"/>
          </a:xfrm>
        </p:spPr>
        <p:txBody>
          <a:bodyPr/>
          <a:lstStyle/>
          <a:p>
            <a:pPr marL="0" indent="0">
              <a:buNone/>
            </a:pPr>
            <a:r>
              <a:rPr lang="en-IN" b="1" dirty="0"/>
              <a:t>3. Model Training</a:t>
            </a:r>
          </a:p>
          <a:p>
            <a:pPr>
              <a:buFont typeface="Arial" panose="020B0604020202020204" pitchFamily="34" charset="0"/>
              <a:buChar char="•"/>
            </a:pPr>
            <a:r>
              <a:rPr lang="en-IN" b="1" dirty="0"/>
              <a:t>Heart Disease</a:t>
            </a:r>
            <a:r>
              <a:rPr lang="en-IN" dirty="0"/>
              <a:t>: Train Logistic Regression for binary classification.</a:t>
            </a:r>
          </a:p>
          <a:p>
            <a:pPr>
              <a:buFont typeface="Arial" panose="020B0604020202020204" pitchFamily="34" charset="0"/>
              <a:buChar char="•"/>
            </a:pPr>
            <a:r>
              <a:rPr lang="en-IN" b="1" dirty="0"/>
              <a:t>Diabetes</a:t>
            </a:r>
            <a:r>
              <a:rPr lang="en-IN" dirty="0"/>
              <a:t>: Train SVM with RBF kernel for non-linear patterns.</a:t>
            </a:r>
          </a:p>
          <a:p>
            <a:pPr>
              <a:buFont typeface="Arial" panose="020B0604020202020204" pitchFamily="34" charset="0"/>
              <a:buChar char="•"/>
            </a:pPr>
            <a:r>
              <a:rPr lang="en-IN" b="1" dirty="0"/>
              <a:t>Parkinson’s Disease</a:t>
            </a:r>
            <a:r>
              <a:rPr lang="en-IN" dirty="0"/>
              <a:t>: Train Decision Tree for interpretable classification.</a:t>
            </a:r>
          </a:p>
          <a:p>
            <a:pPr>
              <a:buFont typeface="Arial" panose="020B0604020202020204" pitchFamily="34" charset="0"/>
              <a:buChar char="•"/>
            </a:pPr>
            <a:r>
              <a:rPr lang="en-IN" dirty="0"/>
              <a:t>Use Scikit-learn for implementation :</a:t>
            </a:r>
          </a:p>
          <a:p>
            <a:pPr>
              <a:buFont typeface="Arial" panose="020B0604020202020204" pitchFamily="34" charset="0"/>
              <a:buChar char="•"/>
            </a:pPr>
            <a:endParaRPr lang="en-IN" dirty="0"/>
          </a:p>
          <a:p>
            <a:pPr>
              <a:buFont typeface="Arial" panose="020B0604020202020204" pitchFamily="34" charset="0"/>
              <a:buChar char="•"/>
            </a:pPr>
            <a:endParaRPr lang="en-IN" dirty="0"/>
          </a:p>
          <a:p>
            <a:pPr marL="0" indent="0">
              <a:buNone/>
            </a:pPr>
            <a:endParaRPr lang="en-IN" dirty="0"/>
          </a:p>
          <a:p>
            <a:pPr marL="0" indent="0">
              <a:buNone/>
            </a:pPr>
            <a:r>
              <a:rPr lang="en-US" b="1" dirty="0"/>
              <a:t>4. Model Evaluation</a:t>
            </a:r>
          </a:p>
          <a:p>
            <a:pPr>
              <a:buFont typeface="Arial" panose="020B0604020202020204" pitchFamily="34" charset="0"/>
              <a:buChar char="•"/>
            </a:pPr>
            <a:r>
              <a:rPr lang="en-US" dirty="0"/>
              <a:t>Evaluate models with metrics like accuracy, precision, recall, F1-score, and AUC-ROC.</a:t>
            </a:r>
          </a:p>
          <a:p>
            <a:pPr>
              <a:buFont typeface="Arial" panose="020B0604020202020204" pitchFamily="34" charset="0"/>
              <a:buChar char="•"/>
            </a:pPr>
            <a:r>
              <a:rPr lang="en-US" dirty="0"/>
              <a:t>Use </a:t>
            </a:r>
            <a:r>
              <a:rPr lang="en-US" dirty="0" err="1"/>
              <a:t>classification_report</a:t>
            </a:r>
            <a:r>
              <a:rPr lang="en-US" dirty="0"/>
              <a:t> and </a:t>
            </a:r>
            <a:r>
              <a:rPr lang="en-US" dirty="0" err="1"/>
              <a:t>roc_auc_score</a:t>
            </a:r>
            <a:r>
              <a:rPr lang="en-US" dirty="0"/>
              <a:t> for insights.</a:t>
            </a:r>
            <a:endParaRPr lang="en-IN" dirty="0"/>
          </a:p>
          <a:p>
            <a:endParaRPr lang="en-IN" dirty="0"/>
          </a:p>
        </p:txBody>
      </p:sp>
      <p:graphicFrame>
        <p:nvGraphicFramePr>
          <p:cNvPr id="5" name="Table 4">
            <a:extLst>
              <a:ext uri="{FF2B5EF4-FFF2-40B4-BE49-F238E27FC236}">
                <a16:creationId xmlns:a16="http://schemas.microsoft.com/office/drawing/2014/main" id="{FFCCC97D-F03B-30BA-9F87-733DC1E1CEBF}"/>
              </a:ext>
            </a:extLst>
          </p:cNvPr>
          <p:cNvGraphicFramePr>
            <a:graphicFrameLocks noGrp="1"/>
          </p:cNvGraphicFramePr>
          <p:nvPr>
            <p:extLst>
              <p:ext uri="{D42A27DB-BD31-4B8C-83A1-F6EECF244321}">
                <p14:modId xmlns:p14="http://schemas.microsoft.com/office/powerpoint/2010/main" val="1702333678"/>
              </p:ext>
            </p:extLst>
          </p:nvPr>
        </p:nvGraphicFramePr>
        <p:xfrm>
          <a:off x="264160" y="2377440"/>
          <a:ext cx="7294880" cy="1005840"/>
        </p:xfrm>
        <a:graphic>
          <a:graphicData uri="http://schemas.openxmlformats.org/drawingml/2006/table">
            <a:tbl>
              <a:tblPr firstRow="1" bandRow="1">
                <a:tableStyleId>{5C22544A-7EE6-4342-B048-85BDC9FD1C3A}</a:tableStyleId>
              </a:tblPr>
              <a:tblGrid>
                <a:gridCol w="7294880">
                  <a:extLst>
                    <a:ext uri="{9D8B030D-6E8A-4147-A177-3AD203B41FA5}">
                      <a16:colId xmlns:a16="http://schemas.microsoft.com/office/drawing/2014/main" val="4220079849"/>
                    </a:ext>
                  </a:extLst>
                </a:gridCol>
              </a:tblGrid>
              <a:tr h="1005840">
                <a:tc>
                  <a:txBody>
                    <a:bodyPr/>
                    <a:lstStyle/>
                    <a:p>
                      <a:r>
                        <a:rPr lang="en-IN" dirty="0"/>
                        <a:t>from </a:t>
                      </a:r>
                      <a:r>
                        <a:rPr lang="en-IN" dirty="0" err="1"/>
                        <a:t>sklearn.linear_model</a:t>
                      </a:r>
                      <a:r>
                        <a:rPr lang="en-IN" dirty="0"/>
                        <a:t> import </a:t>
                      </a:r>
                      <a:r>
                        <a:rPr lang="en-IN" dirty="0" err="1"/>
                        <a:t>LogisticRegression</a:t>
                      </a:r>
                      <a:endParaRPr lang="en-IN" dirty="0"/>
                    </a:p>
                    <a:p>
                      <a:r>
                        <a:rPr lang="en-IN" dirty="0"/>
                        <a:t>model = </a:t>
                      </a:r>
                      <a:r>
                        <a:rPr lang="en-IN" dirty="0" err="1"/>
                        <a:t>LogisticRegression</a:t>
                      </a:r>
                      <a:r>
                        <a:rPr lang="en-IN" dirty="0"/>
                        <a:t>()</a:t>
                      </a:r>
                    </a:p>
                    <a:p>
                      <a:r>
                        <a:rPr lang="en-IN" dirty="0" err="1"/>
                        <a:t>model.fit</a:t>
                      </a:r>
                      <a:r>
                        <a:rPr lang="en-IN" dirty="0"/>
                        <a:t>(</a:t>
                      </a:r>
                      <a:r>
                        <a:rPr lang="en-IN" dirty="0" err="1"/>
                        <a:t>X_train</a:t>
                      </a:r>
                      <a:r>
                        <a:rPr lang="en-IN" dirty="0"/>
                        <a:t>, </a:t>
                      </a:r>
                      <a:r>
                        <a:rPr lang="en-IN" dirty="0" err="1"/>
                        <a:t>y_train</a:t>
                      </a:r>
                      <a:r>
                        <a:rPr lang="en-IN" dirty="0"/>
                        <a:t>)</a:t>
                      </a:r>
                    </a:p>
                  </a:txBody>
                  <a:tcPr/>
                </a:tc>
                <a:extLst>
                  <a:ext uri="{0D108BD9-81ED-4DB2-BD59-A6C34878D82A}">
                    <a16:rowId xmlns:a16="http://schemas.microsoft.com/office/drawing/2014/main" val="4259321132"/>
                  </a:ext>
                </a:extLst>
              </a:tr>
            </a:tbl>
          </a:graphicData>
        </a:graphic>
      </p:graphicFrame>
    </p:spTree>
    <p:extLst>
      <p:ext uri="{BB962C8B-B14F-4D97-AF65-F5344CB8AC3E}">
        <p14:creationId xmlns:p14="http://schemas.microsoft.com/office/powerpoint/2010/main" val="84133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6989-D989-5932-C3F0-47F008FD569D}"/>
              </a:ext>
            </a:extLst>
          </p:cNvPr>
          <p:cNvSpPr>
            <a:spLocks noGrp="1"/>
          </p:cNvSpPr>
          <p:nvPr>
            <p:ph type="title"/>
          </p:nvPr>
        </p:nvSpPr>
        <p:spPr>
          <a:xfrm>
            <a:off x="0" y="0"/>
            <a:ext cx="11292840" cy="1325562"/>
          </a:xfrm>
        </p:spPr>
        <p:txBody>
          <a:bodyPr/>
          <a:lstStyle/>
          <a:p>
            <a:pPr algn="ctr"/>
            <a:r>
              <a:rPr lang="en-US" dirty="0"/>
              <a:t>PSEUDOCODE</a:t>
            </a:r>
            <a:endParaRPr lang="en-IN" dirty="0"/>
          </a:p>
        </p:txBody>
      </p:sp>
      <p:sp>
        <p:nvSpPr>
          <p:cNvPr id="3" name="Content Placeholder 2">
            <a:extLst>
              <a:ext uri="{FF2B5EF4-FFF2-40B4-BE49-F238E27FC236}">
                <a16:creationId xmlns:a16="http://schemas.microsoft.com/office/drawing/2014/main" id="{0815E671-F766-FB7C-0AC9-95AC9AFE555A}"/>
              </a:ext>
            </a:extLst>
          </p:cNvPr>
          <p:cNvSpPr>
            <a:spLocks noGrp="1"/>
          </p:cNvSpPr>
          <p:nvPr>
            <p:ph idx="1"/>
          </p:nvPr>
        </p:nvSpPr>
        <p:spPr>
          <a:xfrm>
            <a:off x="0" y="1325562"/>
            <a:ext cx="11292840" cy="5532438"/>
          </a:xfrm>
        </p:spPr>
        <p:txBody>
          <a:bodyPr/>
          <a:lstStyle/>
          <a:p>
            <a:pPr marL="0" indent="0">
              <a:buNone/>
            </a:pPr>
            <a:r>
              <a:rPr lang="en-IN" b="1" dirty="0"/>
              <a:t>1. Initialization</a:t>
            </a:r>
          </a:p>
          <a:p>
            <a:endParaRPr lang="en-IN" b="1" dirty="0"/>
          </a:p>
          <a:p>
            <a:endParaRPr lang="en-IN" b="1" dirty="0"/>
          </a:p>
          <a:p>
            <a:endParaRPr lang="en-IN" b="1" dirty="0"/>
          </a:p>
          <a:p>
            <a:pPr marL="0" indent="0">
              <a:buNone/>
            </a:pPr>
            <a:r>
              <a:rPr lang="en-IN" b="1" dirty="0"/>
              <a:t>2. Data Preprocessing</a:t>
            </a:r>
          </a:p>
          <a:p>
            <a:endParaRPr lang="en-IN" b="1" dirty="0"/>
          </a:p>
          <a:p>
            <a:endParaRPr lang="en-IN" b="1" dirty="0"/>
          </a:p>
        </p:txBody>
      </p:sp>
      <p:graphicFrame>
        <p:nvGraphicFramePr>
          <p:cNvPr id="4" name="Table 3">
            <a:extLst>
              <a:ext uri="{FF2B5EF4-FFF2-40B4-BE49-F238E27FC236}">
                <a16:creationId xmlns:a16="http://schemas.microsoft.com/office/drawing/2014/main" id="{495BFEE9-29EF-8225-BB84-AEBBB528D0C7}"/>
              </a:ext>
            </a:extLst>
          </p:cNvPr>
          <p:cNvGraphicFramePr>
            <a:graphicFrameLocks noGrp="1"/>
          </p:cNvGraphicFramePr>
          <p:nvPr>
            <p:extLst>
              <p:ext uri="{D42A27DB-BD31-4B8C-83A1-F6EECF244321}">
                <p14:modId xmlns:p14="http://schemas.microsoft.com/office/powerpoint/2010/main" val="102316342"/>
              </p:ext>
            </p:extLst>
          </p:nvPr>
        </p:nvGraphicFramePr>
        <p:xfrm>
          <a:off x="264160" y="1847426"/>
          <a:ext cx="8590280" cy="1078654"/>
        </p:xfrm>
        <a:graphic>
          <a:graphicData uri="http://schemas.openxmlformats.org/drawingml/2006/table">
            <a:tbl>
              <a:tblPr firstRow="1" bandRow="1">
                <a:tableStyleId>{5C22544A-7EE6-4342-B048-85BDC9FD1C3A}</a:tableStyleId>
              </a:tblPr>
              <a:tblGrid>
                <a:gridCol w="8590280">
                  <a:extLst>
                    <a:ext uri="{9D8B030D-6E8A-4147-A177-3AD203B41FA5}">
                      <a16:colId xmlns:a16="http://schemas.microsoft.com/office/drawing/2014/main" val="147778477"/>
                    </a:ext>
                  </a:extLst>
                </a:gridCol>
              </a:tblGrid>
              <a:tr h="1078654">
                <a:tc>
                  <a:txBody>
                    <a:bodyPr/>
                    <a:lstStyle/>
                    <a:p>
                      <a:r>
                        <a:rPr lang="en-US" dirty="0"/>
                        <a:t>Start</a:t>
                      </a:r>
                    </a:p>
                    <a:p>
                      <a:r>
                        <a:rPr lang="en-US" dirty="0"/>
                        <a:t>Load libraries: Pandas, Scikit-learn, Flask (for API), NumPy</a:t>
                      </a:r>
                    </a:p>
                    <a:p>
                      <a:r>
                        <a:rPr lang="en-US" dirty="0"/>
                        <a:t>Load datasets for Heart Disease, Diabetes, and Parkinson’s Disease</a:t>
                      </a:r>
                      <a:endParaRPr lang="en-IN" dirty="0"/>
                    </a:p>
                  </a:txBody>
                  <a:tcPr/>
                </a:tc>
                <a:extLst>
                  <a:ext uri="{0D108BD9-81ED-4DB2-BD59-A6C34878D82A}">
                    <a16:rowId xmlns:a16="http://schemas.microsoft.com/office/drawing/2014/main" val="834028236"/>
                  </a:ext>
                </a:extLst>
              </a:tr>
            </a:tbl>
          </a:graphicData>
        </a:graphic>
      </p:graphicFrame>
      <p:graphicFrame>
        <p:nvGraphicFramePr>
          <p:cNvPr id="5" name="Table 4">
            <a:extLst>
              <a:ext uri="{FF2B5EF4-FFF2-40B4-BE49-F238E27FC236}">
                <a16:creationId xmlns:a16="http://schemas.microsoft.com/office/drawing/2014/main" id="{4A25B3B6-C230-9647-3053-AB4C0F0D3BF0}"/>
              </a:ext>
            </a:extLst>
          </p:cNvPr>
          <p:cNvGraphicFramePr>
            <a:graphicFrameLocks noGrp="1"/>
          </p:cNvGraphicFramePr>
          <p:nvPr>
            <p:extLst>
              <p:ext uri="{D42A27DB-BD31-4B8C-83A1-F6EECF244321}">
                <p14:modId xmlns:p14="http://schemas.microsoft.com/office/powerpoint/2010/main" val="730184518"/>
              </p:ext>
            </p:extLst>
          </p:nvPr>
        </p:nvGraphicFramePr>
        <p:xfrm>
          <a:off x="264160" y="3690460"/>
          <a:ext cx="8590280" cy="2954180"/>
        </p:xfrm>
        <a:graphic>
          <a:graphicData uri="http://schemas.openxmlformats.org/drawingml/2006/table">
            <a:tbl>
              <a:tblPr firstRow="1" bandRow="1">
                <a:tableStyleId>{5C22544A-7EE6-4342-B048-85BDC9FD1C3A}</a:tableStyleId>
              </a:tblPr>
              <a:tblGrid>
                <a:gridCol w="8590280">
                  <a:extLst>
                    <a:ext uri="{9D8B030D-6E8A-4147-A177-3AD203B41FA5}">
                      <a16:colId xmlns:a16="http://schemas.microsoft.com/office/drawing/2014/main" val="2300852061"/>
                    </a:ext>
                  </a:extLst>
                </a:gridCol>
              </a:tblGrid>
              <a:tr h="2954180">
                <a:tc>
                  <a:txBody>
                    <a:bodyPr/>
                    <a:lstStyle/>
                    <a:p>
                      <a:r>
                        <a:rPr lang="en-IN" dirty="0"/>
                        <a:t>For each dataset: </a:t>
                      </a:r>
                    </a:p>
                    <a:p>
                      <a:r>
                        <a:rPr lang="en-IN" dirty="0"/>
                        <a:t>        Handle missing values: </a:t>
                      </a:r>
                    </a:p>
                    <a:p>
                      <a:r>
                        <a:rPr lang="en-IN" dirty="0"/>
                        <a:t>                Replace with mean/median or remove rows </a:t>
                      </a:r>
                    </a:p>
                    <a:p>
                      <a:r>
                        <a:rPr lang="en-IN" dirty="0"/>
                        <a:t>        Normalize features: </a:t>
                      </a:r>
                    </a:p>
                    <a:p>
                      <a:r>
                        <a:rPr lang="en-IN" dirty="0"/>
                        <a:t>                Apply Min-Max Scaling for numerical consistency </a:t>
                      </a:r>
                    </a:p>
                    <a:p>
                      <a:r>
                        <a:rPr lang="en-IN" dirty="0"/>
                        <a:t>        Select relevant features: </a:t>
                      </a:r>
                    </a:p>
                    <a:p>
                      <a:r>
                        <a:rPr lang="en-IN" dirty="0"/>
                        <a:t>                Heart Disease: age, cholesterol, blood pressure, etc. </a:t>
                      </a:r>
                    </a:p>
                    <a:p>
                      <a:r>
                        <a:rPr lang="en-IN" dirty="0"/>
                        <a:t>                Diabetes: glucose level, BMI, insulin, etc. </a:t>
                      </a:r>
                    </a:p>
                    <a:p>
                      <a:r>
                        <a:rPr lang="en-IN" dirty="0"/>
                        <a:t>                Parkinson’s: jitter, shimmer, etc. </a:t>
                      </a:r>
                    </a:p>
                    <a:p>
                      <a:r>
                        <a:rPr lang="en-IN" dirty="0"/>
                        <a:t>        Split dataset into training (80%) and testing (20%)</a:t>
                      </a:r>
                    </a:p>
                  </a:txBody>
                  <a:tcPr/>
                </a:tc>
                <a:extLst>
                  <a:ext uri="{0D108BD9-81ED-4DB2-BD59-A6C34878D82A}">
                    <a16:rowId xmlns:a16="http://schemas.microsoft.com/office/drawing/2014/main" val="2094344761"/>
                  </a:ext>
                </a:extLst>
              </a:tr>
            </a:tbl>
          </a:graphicData>
        </a:graphic>
      </p:graphicFrame>
    </p:spTree>
    <p:extLst>
      <p:ext uri="{BB962C8B-B14F-4D97-AF65-F5344CB8AC3E}">
        <p14:creationId xmlns:p14="http://schemas.microsoft.com/office/powerpoint/2010/main" val="181232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61C99-FD10-4A20-CD37-E6EC68CC99E5}"/>
            </a:ext>
          </a:extLst>
        </p:cNvPr>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5041CEE-962B-96D9-3D7C-B1AE2B550167}"/>
              </a:ext>
            </a:extLst>
          </p:cNvPr>
          <p:cNvSpPr>
            <a:spLocks noGrp="1"/>
          </p:cNvSpPr>
          <p:nvPr>
            <p:ph idx="1"/>
          </p:nvPr>
        </p:nvSpPr>
        <p:spPr>
          <a:xfrm>
            <a:off x="0" y="0"/>
            <a:ext cx="11292840" cy="6858000"/>
          </a:xfrm>
        </p:spPr>
        <p:txBody>
          <a:bodyPr/>
          <a:lstStyle/>
          <a:p>
            <a:pPr marL="0" indent="0">
              <a:buNone/>
            </a:pPr>
            <a:r>
              <a:rPr lang="en-IN" b="1" dirty="0"/>
              <a:t>3. Model Training</a:t>
            </a:r>
          </a:p>
          <a:p>
            <a:endParaRPr lang="en-IN" b="1" dirty="0"/>
          </a:p>
          <a:p>
            <a:endParaRPr lang="en-IN" b="1" dirty="0"/>
          </a:p>
          <a:p>
            <a:endParaRPr lang="en-IN" b="1" dirty="0"/>
          </a:p>
          <a:p>
            <a:endParaRPr lang="en-IN" b="1" dirty="0"/>
          </a:p>
          <a:p>
            <a:endParaRPr lang="en-IN" b="1" dirty="0"/>
          </a:p>
          <a:p>
            <a:endParaRPr lang="en-IN" b="1" dirty="0"/>
          </a:p>
          <a:p>
            <a:endParaRPr lang="en-IN" b="1" dirty="0"/>
          </a:p>
          <a:p>
            <a:pPr marL="0" indent="0">
              <a:buNone/>
            </a:pPr>
            <a:r>
              <a:rPr lang="en-IN" b="1" dirty="0"/>
              <a:t>4. Model Evaluation</a:t>
            </a:r>
          </a:p>
          <a:p>
            <a:endParaRPr lang="en-IN" b="1" dirty="0"/>
          </a:p>
        </p:txBody>
      </p:sp>
      <p:graphicFrame>
        <p:nvGraphicFramePr>
          <p:cNvPr id="14" name="Table 13">
            <a:extLst>
              <a:ext uri="{FF2B5EF4-FFF2-40B4-BE49-F238E27FC236}">
                <a16:creationId xmlns:a16="http://schemas.microsoft.com/office/drawing/2014/main" id="{A27A4EEF-E81F-E8AF-2BCC-4973191B2022}"/>
              </a:ext>
            </a:extLst>
          </p:cNvPr>
          <p:cNvGraphicFramePr>
            <a:graphicFrameLocks noGrp="1"/>
          </p:cNvGraphicFramePr>
          <p:nvPr>
            <p:extLst>
              <p:ext uri="{D42A27DB-BD31-4B8C-83A1-F6EECF244321}">
                <p14:modId xmlns:p14="http://schemas.microsoft.com/office/powerpoint/2010/main" val="3441561286"/>
              </p:ext>
            </p:extLst>
          </p:nvPr>
        </p:nvGraphicFramePr>
        <p:xfrm>
          <a:off x="312420" y="734906"/>
          <a:ext cx="9532620" cy="2560320"/>
        </p:xfrm>
        <a:graphic>
          <a:graphicData uri="http://schemas.openxmlformats.org/drawingml/2006/table">
            <a:tbl>
              <a:tblPr firstRow="1" bandRow="1">
                <a:tableStyleId>{5C22544A-7EE6-4342-B048-85BDC9FD1C3A}</a:tableStyleId>
              </a:tblPr>
              <a:tblGrid>
                <a:gridCol w="9532620">
                  <a:extLst>
                    <a:ext uri="{9D8B030D-6E8A-4147-A177-3AD203B41FA5}">
                      <a16:colId xmlns:a16="http://schemas.microsoft.com/office/drawing/2014/main" val="3613656695"/>
                    </a:ext>
                  </a:extLst>
                </a:gridCol>
              </a:tblGrid>
              <a:tr h="24654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Heart Disease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LogisticRegressionModel</a:t>
                      </a:r>
                      <a:r>
                        <a:rPr lang="en-IN" dirty="0"/>
                        <a:t> = Train Logistic Regression using training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Diabetes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SVMModel</a:t>
                      </a:r>
                      <a:r>
                        <a:rPr lang="en-IN" dirty="0"/>
                        <a:t> = Train Support Vector Machine (RBF kernel) using training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Parkinson’s Disease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DecisionTreeModel</a:t>
                      </a:r>
                      <a:r>
                        <a:rPr lang="en-IN" dirty="0"/>
                        <a:t> = Train Decision Tree using training data </a:t>
                      </a:r>
                    </a:p>
                    <a:p>
                      <a:endParaRPr lang="en-IN" dirty="0"/>
                    </a:p>
                  </a:txBody>
                  <a:tcPr/>
                </a:tc>
                <a:extLst>
                  <a:ext uri="{0D108BD9-81ED-4DB2-BD59-A6C34878D82A}">
                    <a16:rowId xmlns:a16="http://schemas.microsoft.com/office/drawing/2014/main" val="3343506294"/>
                  </a:ext>
                </a:extLst>
              </a:tr>
            </a:tbl>
          </a:graphicData>
        </a:graphic>
      </p:graphicFrame>
      <p:graphicFrame>
        <p:nvGraphicFramePr>
          <p:cNvPr id="15" name="Table 14">
            <a:extLst>
              <a:ext uri="{FF2B5EF4-FFF2-40B4-BE49-F238E27FC236}">
                <a16:creationId xmlns:a16="http://schemas.microsoft.com/office/drawing/2014/main" id="{18A7E47B-ACBE-C207-F832-C1B8969D170F}"/>
              </a:ext>
            </a:extLst>
          </p:cNvPr>
          <p:cNvGraphicFramePr>
            <a:graphicFrameLocks noGrp="1"/>
          </p:cNvGraphicFramePr>
          <p:nvPr>
            <p:extLst>
              <p:ext uri="{D42A27DB-BD31-4B8C-83A1-F6EECF244321}">
                <p14:modId xmlns:p14="http://schemas.microsoft.com/office/powerpoint/2010/main" val="1403094879"/>
              </p:ext>
            </p:extLst>
          </p:nvPr>
        </p:nvGraphicFramePr>
        <p:xfrm>
          <a:off x="312420" y="4629575"/>
          <a:ext cx="9532620" cy="1314026"/>
        </p:xfrm>
        <a:graphic>
          <a:graphicData uri="http://schemas.openxmlformats.org/drawingml/2006/table">
            <a:tbl>
              <a:tblPr firstRow="1" bandRow="1">
                <a:tableStyleId>{5C22544A-7EE6-4342-B048-85BDC9FD1C3A}</a:tableStyleId>
              </a:tblPr>
              <a:tblGrid>
                <a:gridCol w="9532620">
                  <a:extLst>
                    <a:ext uri="{9D8B030D-6E8A-4147-A177-3AD203B41FA5}">
                      <a16:colId xmlns:a16="http://schemas.microsoft.com/office/drawing/2014/main" val="2080356537"/>
                    </a:ext>
                  </a:extLst>
                </a:gridCol>
              </a:tblGrid>
              <a:tr h="1314026">
                <a:tc>
                  <a:txBody>
                    <a:bodyPr/>
                    <a:lstStyle/>
                    <a:p>
                      <a:r>
                        <a:rPr lang="en-US" dirty="0"/>
                        <a:t>For each model: </a:t>
                      </a:r>
                    </a:p>
                    <a:p>
                      <a:r>
                        <a:rPr lang="en-US" dirty="0"/>
                        <a:t>        Predict on test data </a:t>
                      </a:r>
                    </a:p>
                    <a:p>
                      <a:r>
                        <a:rPr lang="en-US" dirty="0"/>
                        <a:t>        Evaluate accuracy, precision, recall, and F1-score </a:t>
                      </a:r>
                    </a:p>
                    <a:p>
                      <a:r>
                        <a:rPr lang="en-US" dirty="0"/>
                        <a:t>        Save the trained model</a:t>
                      </a:r>
                      <a:endParaRPr lang="en-IN" dirty="0"/>
                    </a:p>
                  </a:txBody>
                  <a:tcPr/>
                </a:tc>
                <a:extLst>
                  <a:ext uri="{0D108BD9-81ED-4DB2-BD59-A6C34878D82A}">
                    <a16:rowId xmlns:a16="http://schemas.microsoft.com/office/drawing/2014/main" val="1236097935"/>
                  </a:ext>
                </a:extLst>
              </a:tr>
            </a:tbl>
          </a:graphicData>
        </a:graphic>
      </p:graphicFrame>
    </p:spTree>
    <p:extLst>
      <p:ext uri="{BB962C8B-B14F-4D97-AF65-F5344CB8AC3E}">
        <p14:creationId xmlns:p14="http://schemas.microsoft.com/office/powerpoint/2010/main" val="1379473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17B7C-9882-942D-0B8A-EFFD4EF267B4}"/>
              </a:ext>
            </a:extLst>
          </p:cNvPr>
          <p:cNvSpPr>
            <a:spLocks noGrp="1"/>
          </p:cNvSpPr>
          <p:nvPr>
            <p:ph idx="1"/>
          </p:nvPr>
        </p:nvSpPr>
        <p:spPr>
          <a:xfrm>
            <a:off x="0" y="0"/>
            <a:ext cx="11277600" cy="6858000"/>
          </a:xfrm>
        </p:spPr>
        <p:txBody>
          <a:bodyPr/>
          <a:lstStyle/>
          <a:p>
            <a:pPr marL="0" indent="0">
              <a:buNone/>
            </a:pPr>
            <a:r>
              <a:rPr lang="en-IN" b="1" dirty="0"/>
              <a:t>5. Unified Prediction System</a:t>
            </a:r>
          </a:p>
        </p:txBody>
      </p:sp>
      <p:graphicFrame>
        <p:nvGraphicFramePr>
          <p:cNvPr id="4" name="Table 3">
            <a:extLst>
              <a:ext uri="{FF2B5EF4-FFF2-40B4-BE49-F238E27FC236}">
                <a16:creationId xmlns:a16="http://schemas.microsoft.com/office/drawing/2014/main" id="{40D17E8E-830A-B0E2-FF2F-1EE07591210F}"/>
              </a:ext>
            </a:extLst>
          </p:cNvPr>
          <p:cNvGraphicFramePr>
            <a:graphicFrameLocks noGrp="1"/>
          </p:cNvGraphicFramePr>
          <p:nvPr>
            <p:extLst>
              <p:ext uri="{D42A27DB-BD31-4B8C-83A1-F6EECF244321}">
                <p14:modId xmlns:p14="http://schemas.microsoft.com/office/powerpoint/2010/main" val="4210188819"/>
              </p:ext>
            </p:extLst>
          </p:nvPr>
        </p:nvGraphicFramePr>
        <p:xfrm>
          <a:off x="264160" y="521546"/>
          <a:ext cx="8128000" cy="2389294"/>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562546626"/>
                    </a:ext>
                  </a:extLst>
                </a:gridCol>
              </a:tblGrid>
              <a:tr h="2389294">
                <a:tc>
                  <a:txBody>
                    <a:bodyPr/>
                    <a:lstStyle/>
                    <a:p>
                      <a:r>
                        <a:rPr lang="en-US" dirty="0"/>
                        <a:t>Define a function </a:t>
                      </a:r>
                      <a:r>
                        <a:rPr lang="en-US" dirty="0" err="1"/>
                        <a:t>predict_disease</a:t>
                      </a:r>
                      <a:r>
                        <a:rPr lang="en-US" dirty="0"/>
                        <a:t>(</a:t>
                      </a:r>
                      <a:r>
                        <a:rPr lang="en-US" dirty="0" err="1"/>
                        <a:t>disease_type</a:t>
                      </a:r>
                      <a:r>
                        <a:rPr lang="en-US" dirty="0"/>
                        <a:t>, features): </a:t>
                      </a:r>
                    </a:p>
                    <a:p>
                      <a:r>
                        <a:rPr lang="en-US" dirty="0"/>
                        <a:t>        If </a:t>
                      </a:r>
                      <a:r>
                        <a:rPr lang="en-US" dirty="0" err="1"/>
                        <a:t>disease_type</a:t>
                      </a:r>
                      <a:r>
                        <a:rPr lang="en-US" dirty="0"/>
                        <a:t> == "heart": </a:t>
                      </a:r>
                    </a:p>
                    <a:p>
                      <a:r>
                        <a:rPr lang="en-US" dirty="0"/>
                        <a:t>                prediction = </a:t>
                      </a:r>
                      <a:r>
                        <a:rPr lang="en-US" dirty="0" err="1"/>
                        <a:t>LogisticRegressionModel.predict</a:t>
                      </a:r>
                      <a:r>
                        <a:rPr lang="en-US" dirty="0"/>
                        <a:t>(features) </a:t>
                      </a:r>
                    </a:p>
                    <a:p>
                      <a:r>
                        <a:rPr lang="en-US" dirty="0"/>
                        <a:t>        Else if </a:t>
                      </a:r>
                      <a:r>
                        <a:rPr lang="en-US" dirty="0" err="1"/>
                        <a:t>disease_type</a:t>
                      </a:r>
                      <a:r>
                        <a:rPr lang="en-US" dirty="0"/>
                        <a:t> == "diabetes": </a:t>
                      </a:r>
                    </a:p>
                    <a:p>
                      <a:r>
                        <a:rPr lang="en-US" dirty="0"/>
                        <a:t>                prediction = </a:t>
                      </a:r>
                      <a:r>
                        <a:rPr lang="en-US" dirty="0" err="1"/>
                        <a:t>SVMModel.predict</a:t>
                      </a:r>
                      <a:r>
                        <a:rPr lang="en-US" dirty="0"/>
                        <a:t>(features) </a:t>
                      </a:r>
                    </a:p>
                    <a:p>
                      <a:r>
                        <a:rPr lang="en-US" dirty="0"/>
                        <a:t>        Else if </a:t>
                      </a:r>
                      <a:r>
                        <a:rPr lang="en-US" dirty="0" err="1"/>
                        <a:t>disease_type</a:t>
                      </a:r>
                      <a:r>
                        <a:rPr lang="en-US" dirty="0"/>
                        <a:t> == "</a:t>
                      </a:r>
                      <a:r>
                        <a:rPr lang="en-US" dirty="0" err="1"/>
                        <a:t>parkinson</a:t>
                      </a:r>
                      <a:r>
                        <a:rPr lang="en-US" dirty="0"/>
                        <a:t>": </a:t>
                      </a:r>
                    </a:p>
                    <a:p>
                      <a:r>
                        <a:rPr lang="en-US" dirty="0"/>
                        <a:t>                prediction = </a:t>
                      </a:r>
                      <a:r>
                        <a:rPr lang="en-US" dirty="0" err="1"/>
                        <a:t>DecisionTreeModel.predict</a:t>
                      </a:r>
                      <a:r>
                        <a:rPr lang="en-US" dirty="0"/>
                        <a:t>(features) </a:t>
                      </a:r>
                    </a:p>
                    <a:p>
                      <a:r>
                        <a:rPr lang="en-US" dirty="0"/>
                        <a:t>        Return prediction</a:t>
                      </a:r>
                      <a:endParaRPr lang="en-IN" dirty="0"/>
                    </a:p>
                  </a:txBody>
                  <a:tcPr/>
                </a:tc>
                <a:extLst>
                  <a:ext uri="{0D108BD9-81ED-4DB2-BD59-A6C34878D82A}">
                    <a16:rowId xmlns:a16="http://schemas.microsoft.com/office/drawing/2014/main" val="3411869862"/>
                  </a:ext>
                </a:extLst>
              </a:tr>
            </a:tbl>
          </a:graphicData>
        </a:graphic>
      </p:graphicFrame>
    </p:spTree>
    <p:extLst>
      <p:ext uri="{BB962C8B-B14F-4D97-AF65-F5344CB8AC3E}">
        <p14:creationId xmlns:p14="http://schemas.microsoft.com/office/powerpoint/2010/main" val="2803927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B19D-0BA3-31ED-62F2-8A7AE4930E47}"/>
              </a:ext>
            </a:extLst>
          </p:cNvPr>
          <p:cNvSpPr>
            <a:spLocks noGrp="1"/>
          </p:cNvSpPr>
          <p:nvPr>
            <p:ph type="title"/>
          </p:nvPr>
        </p:nvSpPr>
        <p:spPr>
          <a:xfrm>
            <a:off x="0" y="0"/>
            <a:ext cx="11292840" cy="1325562"/>
          </a:xfrm>
        </p:spPr>
        <p:txBody>
          <a:bodyPr/>
          <a:lstStyle/>
          <a:p>
            <a:pPr algn="ctr"/>
            <a:r>
              <a:rPr lang="en-US" dirty="0"/>
              <a:t>RESULT</a:t>
            </a:r>
            <a:endParaRPr lang="en-IN" dirty="0"/>
          </a:p>
        </p:txBody>
      </p:sp>
      <p:sp>
        <p:nvSpPr>
          <p:cNvPr id="3" name="Content Placeholder 2">
            <a:extLst>
              <a:ext uri="{FF2B5EF4-FFF2-40B4-BE49-F238E27FC236}">
                <a16:creationId xmlns:a16="http://schemas.microsoft.com/office/drawing/2014/main" id="{26773C5B-78B8-FB6D-60F0-BD71C95BF539}"/>
              </a:ext>
            </a:extLst>
          </p:cNvPr>
          <p:cNvSpPr>
            <a:spLocks noGrp="1"/>
          </p:cNvSpPr>
          <p:nvPr>
            <p:ph idx="1"/>
          </p:nvPr>
        </p:nvSpPr>
        <p:spPr>
          <a:xfrm>
            <a:off x="0" y="1325562"/>
            <a:ext cx="11292840" cy="5532438"/>
          </a:xfrm>
        </p:spPr>
        <p:txBody>
          <a:bodyPr/>
          <a:lstStyle/>
          <a:p>
            <a:pPr marL="0" indent="0">
              <a:buNone/>
            </a:pPr>
            <a:r>
              <a:rPr lang="en-IN" b="1" dirty="0"/>
              <a:t>1. Heart Disease Prediction (Logistic Regression)</a:t>
            </a:r>
          </a:p>
          <a:p>
            <a:pPr>
              <a:buFont typeface="Arial" panose="020B0604020202020204" pitchFamily="34" charset="0"/>
              <a:buChar char="•"/>
            </a:pPr>
            <a:r>
              <a:rPr lang="en-IN" b="1" dirty="0"/>
              <a:t>Accuracy</a:t>
            </a:r>
            <a:r>
              <a:rPr lang="en-IN" dirty="0"/>
              <a:t>: ~81%</a:t>
            </a:r>
          </a:p>
          <a:p>
            <a:pPr>
              <a:buFont typeface="Arial" panose="020B0604020202020204" pitchFamily="34" charset="0"/>
              <a:buChar char="•"/>
            </a:pPr>
            <a:r>
              <a:rPr lang="en-IN" b="1" dirty="0"/>
              <a:t>Key Insight</a:t>
            </a:r>
            <a:r>
              <a:rPr lang="en-IN" dirty="0"/>
              <a:t>: Performs well for binary classification with features like cholesterol and age.</a:t>
            </a:r>
          </a:p>
          <a:p>
            <a:pPr marL="0" indent="0">
              <a:buNone/>
            </a:pPr>
            <a:r>
              <a:rPr lang="en-IN" b="1" dirty="0"/>
              <a:t>2. Diabetes Prediction (SVM)</a:t>
            </a:r>
          </a:p>
          <a:p>
            <a:pPr>
              <a:buFont typeface="Arial" panose="020B0604020202020204" pitchFamily="34" charset="0"/>
              <a:buChar char="•"/>
            </a:pPr>
            <a:r>
              <a:rPr lang="en-IN" b="1" dirty="0"/>
              <a:t>Accuracy</a:t>
            </a:r>
            <a:r>
              <a:rPr lang="en-IN" dirty="0"/>
              <a:t>: ~77%</a:t>
            </a:r>
          </a:p>
          <a:p>
            <a:pPr>
              <a:buFont typeface="Arial" panose="020B0604020202020204" pitchFamily="34" charset="0"/>
              <a:buChar char="•"/>
            </a:pPr>
            <a:r>
              <a:rPr lang="en-IN" b="1" dirty="0"/>
              <a:t>Key Insight</a:t>
            </a:r>
            <a:r>
              <a:rPr lang="en-IN" dirty="0"/>
              <a:t>: Handles non-linear patterns effectively with proper scaling.</a:t>
            </a:r>
          </a:p>
          <a:p>
            <a:pPr marL="0" indent="0">
              <a:buNone/>
            </a:pPr>
            <a:r>
              <a:rPr lang="en-IN" b="1" dirty="0"/>
              <a:t>3. Parkinson’s Disease Prediction (Decision Tree)</a:t>
            </a:r>
          </a:p>
          <a:p>
            <a:pPr>
              <a:buFont typeface="Arial" panose="020B0604020202020204" pitchFamily="34" charset="0"/>
              <a:buChar char="•"/>
            </a:pPr>
            <a:r>
              <a:rPr lang="en-IN" b="1" dirty="0"/>
              <a:t>Accuracy</a:t>
            </a:r>
            <a:r>
              <a:rPr lang="en-IN"/>
              <a:t>: ~75%</a:t>
            </a:r>
            <a:endParaRPr lang="en-IN" dirty="0"/>
          </a:p>
          <a:p>
            <a:pPr>
              <a:buFont typeface="Arial" panose="020B0604020202020204" pitchFamily="34" charset="0"/>
              <a:buChar char="•"/>
            </a:pPr>
            <a:r>
              <a:rPr lang="en-IN" b="1" dirty="0"/>
              <a:t>Key Insight</a:t>
            </a:r>
            <a:r>
              <a:rPr lang="en-IN" dirty="0"/>
              <a:t>: Provides interpretable and accurate predictions using vocal features.</a:t>
            </a:r>
          </a:p>
          <a:p>
            <a:pPr marL="0" indent="0">
              <a:buNone/>
            </a:pPr>
            <a:r>
              <a:rPr lang="en-IN" b="1" dirty="0"/>
              <a:t>4. Overall System</a:t>
            </a:r>
          </a:p>
          <a:p>
            <a:pPr>
              <a:buFont typeface="Arial" panose="020B0604020202020204" pitchFamily="34" charset="0"/>
              <a:buChar char="•"/>
            </a:pPr>
            <a:r>
              <a:rPr lang="en-IN" b="1" dirty="0"/>
              <a:t>Integrated Performance</a:t>
            </a:r>
            <a:r>
              <a:rPr lang="en-IN" dirty="0"/>
              <a:t>: Reliable multi-disease predictions with consistent accuracy.</a:t>
            </a:r>
          </a:p>
          <a:p>
            <a:pPr>
              <a:buFont typeface="Arial" panose="020B0604020202020204" pitchFamily="34" charset="0"/>
              <a:buChar char="•"/>
            </a:pPr>
            <a:r>
              <a:rPr lang="en-IN" b="1" dirty="0"/>
              <a:t>Usability</a:t>
            </a:r>
            <a:r>
              <a:rPr lang="en-IN" dirty="0"/>
              <a:t>: Fast predictions with interpretable outputs for healthcare support.</a:t>
            </a:r>
          </a:p>
        </p:txBody>
      </p:sp>
    </p:spTree>
    <p:extLst>
      <p:ext uri="{BB962C8B-B14F-4D97-AF65-F5344CB8AC3E}">
        <p14:creationId xmlns:p14="http://schemas.microsoft.com/office/powerpoint/2010/main" val="820363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462C-57D3-F1F2-27CB-A738F0C58265}"/>
              </a:ext>
            </a:extLst>
          </p:cNvPr>
          <p:cNvSpPr>
            <a:spLocks noGrp="1"/>
          </p:cNvSpPr>
          <p:nvPr>
            <p:ph type="title"/>
          </p:nvPr>
        </p:nvSpPr>
        <p:spPr>
          <a:xfrm>
            <a:off x="0" y="0"/>
            <a:ext cx="11277600" cy="1325562"/>
          </a:xfrm>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F8125581-4409-EF90-FA85-9E057D88118C}"/>
              </a:ext>
            </a:extLst>
          </p:cNvPr>
          <p:cNvSpPr>
            <a:spLocks noGrp="1"/>
          </p:cNvSpPr>
          <p:nvPr>
            <p:ph idx="1"/>
          </p:nvPr>
        </p:nvSpPr>
        <p:spPr>
          <a:xfrm>
            <a:off x="0" y="1325562"/>
            <a:ext cx="11277600" cy="5532438"/>
          </a:xfrm>
        </p:spPr>
        <p:txBody>
          <a:bodyPr/>
          <a:lstStyle/>
          <a:p>
            <a:r>
              <a:rPr lang="en-US" dirty="0"/>
              <a:t>The integration of AI/ML for health prediction represents a groundbreaking development in the healthcare sector.</a:t>
            </a:r>
          </a:p>
          <a:p>
            <a:r>
              <a:rPr lang="en-US" dirty="0"/>
              <a:t>By utilizing advanced machine learning techniques like Logistic Regression for heart disease, Support Vector Machine for diabetes, and Decision Tree for Parkinson's Disease, the system provides a powerful tool for early risk assessment and health management. </a:t>
            </a:r>
          </a:p>
          <a:p>
            <a:r>
              <a:rPr lang="en-US" dirty="0"/>
              <a:t>These predictive models enhance the ability to foresee potential health issues, allowing for timely interventions and improved patient outcomes. </a:t>
            </a:r>
          </a:p>
          <a:p>
            <a:r>
              <a:rPr lang="en-US" dirty="0"/>
              <a:t>This approach demonstrates how AI-driven technologies can revolutionize healthcare by offering personalized, data driven insights into patients' health, ultimately leading to more proactive and preventive care.</a:t>
            </a:r>
          </a:p>
          <a:p>
            <a:pPr marL="0" indent="0">
              <a:buNone/>
            </a:pPr>
            <a:r>
              <a:rPr lang="en-US" b="1" dirty="0"/>
              <a:t>1. Heart Disease Prediction</a:t>
            </a:r>
            <a:r>
              <a:rPr lang="en-US" dirty="0"/>
              <a:t>: Using logistic regression, the system analyses key health indicators, offering accurate predictions of heart disease risk based on user data.</a:t>
            </a:r>
          </a:p>
          <a:p>
            <a:pPr marL="0" indent="0">
              <a:buNone/>
            </a:pPr>
            <a:r>
              <a:rPr lang="en-US" b="1" dirty="0"/>
              <a:t>2. Diabetes Prediction</a:t>
            </a:r>
            <a:r>
              <a:rPr lang="en-US" dirty="0"/>
              <a:t>: Support vector machine models classify individuals based on risk factors, enabling early detection of diabetes and promoting early intervention strategies. </a:t>
            </a:r>
          </a:p>
          <a:p>
            <a:pPr marL="0" indent="0">
              <a:buNone/>
            </a:pPr>
            <a:r>
              <a:rPr lang="en-US" b="1" dirty="0"/>
              <a:t>3. Parkinson’s Disease Prediction: </a:t>
            </a:r>
            <a:r>
              <a:rPr lang="en-US" dirty="0"/>
              <a:t>Decision tree algorithms assist in identifying early signs of Parkinson’s Disease, offering potential for timely diagnosis and treatment.</a:t>
            </a:r>
            <a:endParaRPr lang="en-IN" dirty="0"/>
          </a:p>
        </p:txBody>
      </p:sp>
    </p:spTree>
    <p:extLst>
      <p:ext uri="{BB962C8B-B14F-4D97-AF65-F5344CB8AC3E}">
        <p14:creationId xmlns:p14="http://schemas.microsoft.com/office/powerpoint/2010/main" val="230120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3D8E-639E-B7BC-4C79-77D7E18D348F}"/>
              </a:ext>
            </a:extLst>
          </p:cNvPr>
          <p:cNvSpPr>
            <a:spLocks noGrp="1"/>
          </p:cNvSpPr>
          <p:nvPr>
            <p:ph type="title"/>
          </p:nvPr>
        </p:nvSpPr>
        <p:spPr>
          <a:xfrm>
            <a:off x="0" y="0"/>
            <a:ext cx="11297920" cy="1325562"/>
          </a:xfrm>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73050FB4-0B51-D144-B473-904495EEEFB5}"/>
              </a:ext>
            </a:extLst>
          </p:cNvPr>
          <p:cNvSpPr>
            <a:spLocks noGrp="1"/>
          </p:cNvSpPr>
          <p:nvPr>
            <p:ph idx="1"/>
          </p:nvPr>
        </p:nvSpPr>
        <p:spPr>
          <a:xfrm>
            <a:off x="0" y="1325562"/>
            <a:ext cx="11297920" cy="5532438"/>
          </a:xfrm>
        </p:spPr>
        <p:txBody>
          <a:bodyPr>
            <a:normAutofit/>
          </a:bodyPr>
          <a:lstStyle/>
          <a:p>
            <a:pPr marL="0" indent="0" algn="just">
              <a:buNone/>
            </a:pPr>
            <a:r>
              <a:rPr lang="en-US" dirty="0"/>
              <a:t>The convergence of AI and ML with healthcare has marked a paradigm shift in how diseases are diagnosed, treated, and managed. Today, with ever-growing patient data and increasing complexity of diseases, traditional diagnostic methods are time consuming, prone to errors, and limited by human capabilities. AIML can process huge amounts of data and extract meaningful patterns, thus being a game-changer.</a:t>
            </a:r>
          </a:p>
          <a:p>
            <a:pPr marL="0" indent="0" algn="just">
              <a:buNone/>
            </a:pPr>
            <a:r>
              <a:rPr lang="en-US" dirty="0"/>
              <a:t>This project aims to predict three critical diseases: Heart Disease, Diabetes, and Parkinson's Disease, with the help of state-of-the-art AIML algorithms. The diseases were selected based on global prevalence, the severity of health implications, and the need for early and accurate diagnosis.</a:t>
            </a:r>
          </a:p>
          <a:p>
            <a:pPr marL="0" indent="0" algn="just">
              <a:buNone/>
            </a:pPr>
            <a:r>
              <a:rPr lang="en-US" b="1" dirty="0"/>
              <a:t>Heart Disease</a:t>
            </a:r>
            <a:r>
              <a:rPr lang="en-US" dirty="0"/>
              <a:t>: The leading cause of death around the world. Early detection would save millions of lives every year.</a:t>
            </a:r>
          </a:p>
          <a:p>
            <a:pPr marL="0" indent="0" algn="just">
              <a:buNone/>
            </a:pPr>
            <a:r>
              <a:rPr lang="en-US" b="1" dirty="0"/>
              <a:t>Diabetes: </a:t>
            </a:r>
            <a:r>
              <a:rPr lang="en-US" dirty="0"/>
              <a:t>It affects over 400 million people worldwide, and with early management, complications are avoided.</a:t>
            </a:r>
          </a:p>
          <a:p>
            <a:pPr marL="0" indent="0" algn="just">
              <a:buNone/>
            </a:pPr>
            <a:r>
              <a:rPr lang="en-US" b="1" dirty="0"/>
              <a:t>Parkinson's Disease: </a:t>
            </a:r>
            <a:r>
              <a:rPr lang="en-US" dirty="0"/>
              <a:t>A progressive neurologic disorder where early intervention would be very valuable in improving quality of life.</a:t>
            </a:r>
            <a:endParaRPr lang="en-IN" dirty="0"/>
          </a:p>
        </p:txBody>
      </p:sp>
    </p:spTree>
    <p:extLst>
      <p:ext uri="{BB962C8B-B14F-4D97-AF65-F5344CB8AC3E}">
        <p14:creationId xmlns:p14="http://schemas.microsoft.com/office/powerpoint/2010/main" val="358474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3356B-4A14-59F3-3B36-24C332A0A4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AF7697-A6F3-55A1-1FCB-AFB300A82932}"/>
              </a:ext>
            </a:extLst>
          </p:cNvPr>
          <p:cNvSpPr>
            <a:spLocks noGrp="1"/>
          </p:cNvSpPr>
          <p:nvPr>
            <p:ph type="title"/>
          </p:nvPr>
        </p:nvSpPr>
        <p:spPr>
          <a:xfrm>
            <a:off x="0" y="0"/>
            <a:ext cx="11297920" cy="1325562"/>
          </a:xfrm>
        </p:spPr>
        <p:txBody>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933B9EBC-D57F-D8ED-CAC8-424DDE7A802F}"/>
              </a:ext>
            </a:extLst>
          </p:cNvPr>
          <p:cNvSpPr>
            <a:spLocks noGrp="1"/>
          </p:cNvSpPr>
          <p:nvPr>
            <p:ph idx="1"/>
          </p:nvPr>
        </p:nvSpPr>
        <p:spPr>
          <a:xfrm>
            <a:off x="0" y="1337594"/>
            <a:ext cx="11297920" cy="5532438"/>
          </a:xfrm>
        </p:spPr>
        <p:txBody>
          <a:bodyPr>
            <a:normAutofit fontScale="85000" lnSpcReduction="10000"/>
          </a:bodyPr>
          <a:lstStyle/>
          <a:p>
            <a:pPr marL="0" indent="0">
              <a:buNone/>
            </a:pPr>
            <a:r>
              <a:rPr lang="en-US" dirty="0"/>
              <a:t>In the field of healthcare, timely and accurate diagnosis of chronic and degenerative diseases such as </a:t>
            </a:r>
            <a:r>
              <a:rPr lang="en-US" b="1" dirty="0"/>
              <a:t>heart disease</a:t>
            </a:r>
            <a:r>
              <a:rPr lang="en-US" dirty="0"/>
              <a:t>, </a:t>
            </a:r>
            <a:r>
              <a:rPr lang="en-US" b="1" dirty="0"/>
              <a:t>diabetes</a:t>
            </a:r>
            <a:r>
              <a:rPr lang="en-US" dirty="0"/>
              <a:t>, and </a:t>
            </a:r>
            <a:r>
              <a:rPr lang="en-US" b="1" dirty="0"/>
              <a:t>Parkinson's disease</a:t>
            </a:r>
            <a:r>
              <a:rPr lang="en-US" dirty="0"/>
              <a:t> is critical for effective treatment and prevention. Despite advancements in medical science, delays in diagnosis often lead to complications, higher treatment costs, and increased mortality rates.</a:t>
            </a:r>
          </a:p>
          <a:p>
            <a:pPr marL="0" indent="0">
              <a:buNone/>
            </a:pPr>
            <a:r>
              <a:rPr lang="en-US" dirty="0"/>
              <a:t>The objective of this project is to develop a </a:t>
            </a:r>
            <a:r>
              <a:rPr lang="en-US" b="1" dirty="0"/>
              <a:t>multi-disease health prediction system</a:t>
            </a:r>
            <a:r>
              <a:rPr lang="en-US" dirty="0"/>
              <a:t> using </a:t>
            </a:r>
            <a:r>
              <a:rPr lang="en-US" b="1" dirty="0"/>
              <a:t>Artificial Intelligence and Machine Learning (AIML)</a:t>
            </a:r>
            <a:r>
              <a:rPr lang="en-US" dirty="0"/>
              <a:t>. The system aims to predict the likelihood of heart disease, diabetes, and Parkinson's disease based on clinical and demographic data. The predictions will be made using the following machine learning algorithms, selected for their suitability to the nature of the datasets and the specific requirements of each disease:</a:t>
            </a:r>
          </a:p>
          <a:p>
            <a:pPr marL="0" indent="0">
              <a:buNone/>
            </a:pPr>
            <a:r>
              <a:rPr lang="en-US" b="1" dirty="0"/>
              <a:t>Heart Disease Prediction</a:t>
            </a:r>
            <a:r>
              <a:rPr lang="en-US" dirty="0"/>
              <a:t>: Logistic Regression</a:t>
            </a:r>
          </a:p>
          <a:p>
            <a:pPr lvl="1" indent="0">
              <a:buNone/>
            </a:pPr>
            <a:r>
              <a:rPr lang="en-US" dirty="0"/>
              <a:t>Logistic Regression is chosen for its interpretability and effectiveness in binary classification tasks involving structured data, such as predicting the presence or absence of heart disease.</a:t>
            </a:r>
          </a:p>
          <a:p>
            <a:pPr marL="0" indent="0">
              <a:buNone/>
            </a:pPr>
            <a:r>
              <a:rPr lang="en-US" b="1" dirty="0"/>
              <a:t>Diabetes Prediction</a:t>
            </a:r>
            <a:r>
              <a:rPr lang="en-US" dirty="0"/>
              <a:t>: Support Vector Machine (SVM)</a:t>
            </a:r>
          </a:p>
          <a:p>
            <a:pPr lvl="1" indent="0">
              <a:buNone/>
            </a:pPr>
            <a:r>
              <a:rPr lang="en-US" dirty="0"/>
              <a:t>SVM is known for its robustness in handling high-dimensional data and its ability to effectively separate data points in complex decision spaces, making it suitable for predicting diabetes.</a:t>
            </a:r>
          </a:p>
          <a:p>
            <a:pPr marL="0" indent="0">
              <a:buNone/>
            </a:pPr>
            <a:r>
              <a:rPr lang="en-US" b="1" dirty="0"/>
              <a:t>Parkinson's Disease Prediction</a:t>
            </a:r>
            <a:r>
              <a:rPr lang="en-US" dirty="0"/>
              <a:t>: Decision Tree</a:t>
            </a:r>
          </a:p>
          <a:p>
            <a:pPr lvl="1" indent="0">
              <a:buNone/>
            </a:pPr>
            <a:r>
              <a:rPr lang="en-US" dirty="0"/>
              <a:t>Decision Trees are used for their ability to model non-linear relationships and provide interpretable decision-making processes, which are valuable for predicting Parkinson's disease based on diverse sets of features.</a:t>
            </a:r>
          </a:p>
          <a:p>
            <a:pPr marL="0" indent="0">
              <a:buNone/>
            </a:pPr>
            <a:r>
              <a:rPr lang="en-US" dirty="0"/>
              <a:t>The system will utilize patient data such as clinical measurements, test results, and demographic information as input. By integrating these predictive models into a unified platform, the proposed solution seeks to:</a:t>
            </a:r>
          </a:p>
          <a:p>
            <a:pPr lvl="8"/>
            <a:r>
              <a:rPr lang="en-US" dirty="0"/>
              <a:t>Provide early warnings for individuals at risk of developing these conditions.</a:t>
            </a:r>
          </a:p>
          <a:p>
            <a:pPr lvl="8">
              <a:buFont typeface="Arial" panose="020B0604020202020204" pitchFamily="34" charset="0"/>
              <a:buChar char="•"/>
            </a:pPr>
            <a:r>
              <a:rPr lang="en-US" dirty="0"/>
              <a:t>Assist healthcare professionals in decision-making by offering accurate and interpretable predictions.</a:t>
            </a:r>
          </a:p>
          <a:p>
            <a:pPr lvl="8">
              <a:buFont typeface="Arial" panose="020B0604020202020204" pitchFamily="34" charset="0"/>
              <a:buChar char="•"/>
            </a:pPr>
            <a:r>
              <a:rPr lang="en-US" dirty="0"/>
              <a:t>Enable proactive health management and prevention strategies.</a:t>
            </a:r>
          </a:p>
        </p:txBody>
      </p:sp>
    </p:spTree>
    <p:extLst>
      <p:ext uri="{BB962C8B-B14F-4D97-AF65-F5344CB8AC3E}">
        <p14:creationId xmlns:p14="http://schemas.microsoft.com/office/powerpoint/2010/main" val="49117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4202-06C2-E159-9EEF-BFBF0BAD8B2F}"/>
              </a:ext>
            </a:extLst>
          </p:cNvPr>
          <p:cNvSpPr>
            <a:spLocks noGrp="1"/>
          </p:cNvSpPr>
          <p:nvPr>
            <p:ph type="title"/>
          </p:nvPr>
        </p:nvSpPr>
        <p:spPr>
          <a:xfrm>
            <a:off x="-1" y="0"/>
            <a:ext cx="11285621" cy="1325562"/>
          </a:xfrm>
        </p:spPr>
        <p:txBody>
          <a:bodyPr/>
          <a:lstStyle/>
          <a:p>
            <a:pPr algn="ctr"/>
            <a:r>
              <a:rPr lang="en-US" dirty="0"/>
              <a:t>LITERATURE SURVEY</a:t>
            </a:r>
            <a:endParaRPr lang="en-IN" dirty="0"/>
          </a:p>
        </p:txBody>
      </p:sp>
      <p:sp>
        <p:nvSpPr>
          <p:cNvPr id="3" name="Content Placeholder 2">
            <a:extLst>
              <a:ext uri="{FF2B5EF4-FFF2-40B4-BE49-F238E27FC236}">
                <a16:creationId xmlns:a16="http://schemas.microsoft.com/office/drawing/2014/main" id="{9A9EC67C-5598-8E4F-A725-51BD018CDC55}"/>
              </a:ext>
            </a:extLst>
          </p:cNvPr>
          <p:cNvSpPr>
            <a:spLocks noGrp="1"/>
          </p:cNvSpPr>
          <p:nvPr>
            <p:ph idx="1"/>
          </p:nvPr>
        </p:nvSpPr>
        <p:spPr>
          <a:xfrm>
            <a:off x="0" y="1325562"/>
            <a:ext cx="11285620" cy="5532438"/>
          </a:xfrm>
        </p:spPr>
        <p:txBody>
          <a:bodyPr>
            <a:normAutofit lnSpcReduction="10000"/>
          </a:bodyPr>
          <a:lstStyle/>
          <a:p>
            <a:pPr marL="0" indent="0">
              <a:buNone/>
            </a:pPr>
            <a:r>
              <a:rPr lang="en-US" dirty="0"/>
              <a:t>The application of Artificial Intelligence and Machine Learning (AIML) for disease prediction has seen significant advancements. This survey focuses on predictive models tailored for heart disease, diabetes, and Parkinson’s disease, highlighting unique methodologies and findings.</a:t>
            </a:r>
          </a:p>
          <a:p>
            <a:pPr marL="0" indent="0">
              <a:buNone/>
            </a:pPr>
            <a:r>
              <a:rPr lang="en-US" b="1" dirty="0"/>
              <a:t>1. Heart Disease Prediction (Logistic Regression)</a:t>
            </a:r>
          </a:p>
          <a:p>
            <a:pPr>
              <a:buFont typeface="Arial" panose="020B0604020202020204" pitchFamily="34" charset="0"/>
              <a:buChar char="•"/>
            </a:pPr>
            <a:r>
              <a:rPr lang="en-US" b="1" dirty="0"/>
              <a:t>Feature Selection for Improved Accuracy</a:t>
            </a:r>
            <a:r>
              <a:rPr lang="en-US" dirty="0"/>
              <a:t>: Studies emphasize the importance of selecting key features like cholesterol, blood pressure, and age for effective prediction. For instance, </a:t>
            </a:r>
            <a:r>
              <a:rPr lang="en-US" b="1" dirty="0"/>
              <a:t>Wang et al. (2020)</a:t>
            </a:r>
            <a:r>
              <a:rPr lang="en-US" dirty="0"/>
              <a:t> showed how scaling and feature engineering enhance Logistic Regression's performance.</a:t>
            </a:r>
          </a:p>
          <a:p>
            <a:pPr>
              <a:buFont typeface="Arial" panose="020B0604020202020204" pitchFamily="34" charset="0"/>
              <a:buChar char="•"/>
            </a:pPr>
            <a:r>
              <a:rPr lang="en-US" b="1" dirty="0"/>
              <a:t>Hybrid Approaches</a:t>
            </a:r>
            <a:r>
              <a:rPr lang="en-US" dirty="0"/>
              <a:t>: Recent research integrates logistic regression with ensemble methods to balance interpretability and performance, enabling better risk prediction.</a:t>
            </a:r>
          </a:p>
          <a:p>
            <a:pPr marL="0" indent="0">
              <a:buNone/>
            </a:pPr>
            <a:endParaRPr lang="en-US" dirty="0"/>
          </a:p>
          <a:p>
            <a:pPr marL="0" indent="0">
              <a:buNone/>
            </a:pPr>
            <a:r>
              <a:rPr lang="en-IN" b="1" dirty="0"/>
              <a:t>2. Diabetes Prediction (Support Vector Machines)</a:t>
            </a:r>
          </a:p>
          <a:p>
            <a:pPr>
              <a:buFont typeface="Arial" panose="020B0604020202020204" pitchFamily="34" charset="0"/>
              <a:buChar char="•"/>
            </a:pPr>
            <a:r>
              <a:rPr lang="en-IN" b="1" dirty="0"/>
              <a:t>Kernel Function Innovation</a:t>
            </a:r>
            <a:r>
              <a:rPr lang="en-IN" dirty="0"/>
              <a:t>: SVM models using advanced kernels (e.g., radial basis functions) have demonstrated superior performance in handling non-linear relationships, as seen in </a:t>
            </a:r>
            <a:r>
              <a:rPr lang="en-IN" b="1" dirty="0"/>
              <a:t>Shankar et al. (2016)</a:t>
            </a:r>
            <a:r>
              <a:rPr lang="en-IN" dirty="0"/>
              <a:t>.</a:t>
            </a:r>
          </a:p>
          <a:p>
            <a:pPr>
              <a:buFont typeface="Arial" panose="020B0604020202020204" pitchFamily="34" charset="0"/>
              <a:buChar char="•"/>
            </a:pPr>
            <a:r>
              <a:rPr lang="en-IN" b="1" dirty="0"/>
              <a:t>Imbalanced Dataset Handling</a:t>
            </a:r>
            <a:r>
              <a:rPr lang="en-IN" dirty="0"/>
              <a:t>: Techniques like SMOTE (Synthetic Minority Oversampling Technique) have been combined with SVM to address the imbalance in diabetes datasets, improving sensitivity and recall.</a:t>
            </a:r>
          </a:p>
          <a:p>
            <a:pPr marL="0" indent="0">
              <a:buNone/>
            </a:pPr>
            <a:endParaRPr lang="en-US" dirty="0"/>
          </a:p>
        </p:txBody>
      </p:sp>
    </p:spTree>
    <p:extLst>
      <p:ext uri="{BB962C8B-B14F-4D97-AF65-F5344CB8AC3E}">
        <p14:creationId xmlns:p14="http://schemas.microsoft.com/office/powerpoint/2010/main" val="139544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DBDF2-6154-87BF-3E27-D5635CC5E8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5276C-313E-FFF9-EC18-C8CB3F728FEC}"/>
              </a:ext>
            </a:extLst>
          </p:cNvPr>
          <p:cNvSpPr>
            <a:spLocks noGrp="1"/>
          </p:cNvSpPr>
          <p:nvPr>
            <p:ph idx="1"/>
          </p:nvPr>
        </p:nvSpPr>
        <p:spPr>
          <a:xfrm>
            <a:off x="0" y="0"/>
            <a:ext cx="11285620" cy="6858000"/>
          </a:xfrm>
        </p:spPr>
        <p:txBody>
          <a:bodyPr>
            <a:normAutofit/>
          </a:bodyPr>
          <a:lstStyle/>
          <a:p>
            <a:pPr marL="0" indent="0">
              <a:buNone/>
            </a:pPr>
            <a:r>
              <a:rPr lang="en-US" b="1" dirty="0"/>
              <a:t>3. Parkinson’s Disease Prediction (Decision Tree)</a:t>
            </a:r>
          </a:p>
          <a:p>
            <a:pPr>
              <a:buFont typeface="Arial" panose="020B0604020202020204" pitchFamily="34" charset="0"/>
              <a:buChar char="•"/>
            </a:pPr>
            <a:r>
              <a:rPr lang="en-US" b="1" dirty="0"/>
              <a:t>Explainability Focus</a:t>
            </a:r>
            <a:r>
              <a:rPr lang="en-US" dirty="0"/>
              <a:t>: Decision Trees are preferred for Parkinson’s disease prediction due to their transparent decision paths. </a:t>
            </a:r>
            <a:r>
              <a:rPr lang="en-US" b="1" dirty="0"/>
              <a:t>Chakraborty et al. (2014)</a:t>
            </a:r>
            <a:r>
              <a:rPr lang="en-US" dirty="0"/>
              <a:t> highlighted how voice measurements, such as jitter and shimmer, are effectively utilized to classify patients.</a:t>
            </a:r>
          </a:p>
          <a:p>
            <a:pPr>
              <a:buFont typeface="Arial" panose="020B0604020202020204" pitchFamily="34" charset="0"/>
              <a:buChar char="•"/>
            </a:pPr>
            <a:r>
              <a:rPr lang="en-US" b="1" dirty="0"/>
              <a:t>Integration with Ensemble Methods</a:t>
            </a:r>
            <a:r>
              <a:rPr lang="en-US" dirty="0"/>
              <a:t>: While standalone Decision Trees provide interpretability, combining them with boosting techniques like AdaBoost has shown significant accuracy improvements without compromising clarity.</a:t>
            </a:r>
          </a:p>
          <a:p>
            <a:pPr marL="0" indent="0">
              <a:buNone/>
            </a:pPr>
            <a:endParaRPr lang="en-US" dirty="0"/>
          </a:p>
        </p:txBody>
      </p:sp>
    </p:spTree>
    <p:extLst>
      <p:ext uri="{BB962C8B-B14F-4D97-AF65-F5344CB8AC3E}">
        <p14:creationId xmlns:p14="http://schemas.microsoft.com/office/powerpoint/2010/main" val="155985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6DA37-3CFF-D174-8A6C-AE992EDA9D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9E92AF-8A3F-345E-D26C-85630FEE552D}"/>
              </a:ext>
            </a:extLst>
          </p:cNvPr>
          <p:cNvSpPr>
            <a:spLocks noGrp="1"/>
          </p:cNvSpPr>
          <p:nvPr>
            <p:ph type="title"/>
          </p:nvPr>
        </p:nvSpPr>
        <p:spPr>
          <a:xfrm>
            <a:off x="-1" y="0"/>
            <a:ext cx="11285621" cy="1325562"/>
          </a:xfrm>
        </p:spPr>
        <p:txBody>
          <a:bodyPr/>
          <a:lstStyle/>
          <a:p>
            <a:pPr algn="ctr"/>
            <a:r>
              <a:rPr lang="en-US" dirty="0"/>
              <a:t>OBJECTIVE</a:t>
            </a:r>
            <a:endParaRPr lang="en-IN" dirty="0"/>
          </a:p>
        </p:txBody>
      </p:sp>
      <p:sp>
        <p:nvSpPr>
          <p:cNvPr id="3" name="Content Placeholder 2">
            <a:extLst>
              <a:ext uri="{FF2B5EF4-FFF2-40B4-BE49-F238E27FC236}">
                <a16:creationId xmlns:a16="http://schemas.microsoft.com/office/drawing/2014/main" id="{B45EFB3D-03CF-6CCC-5415-D14B7ED8F879}"/>
              </a:ext>
            </a:extLst>
          </p:cNvPr>
          <p:cNvSpPr>
            <a:spLocks noGrp="1"/>
          </p:cNvSpPr>
          <p:nvPr>
            <p:ph idx="1"/>
          </p:nvPr>
        </p:nvSpPr>
        <p:spPr>
          <a:xfrm>
            <a:off x="0" y="1325562"/>
            <a:ext cx="11285620" cy="5532438"/>
          </a:xfrm>
        </p:spPr>
        <p:txBody>
          <a:bodyPr>
            <a:normAutofit/>
          </a:bodyPr>
          <a:lstStyle/>
          <a:p>
            <a:r>
              <a:rPr lang="en-US" b="1" dirty="0"/>
              <a:t>Disease-Specific Predictive Models</a:t>
            </a:r>
            <a:r>
              <a:rPr lang="en-US" dirty="0"/>
              <a:t>: Develop tailored machine learning models for predicting heart disease (Logistic Regression), diabetes (SVM), and Parkinson’s disease (Decision Trees) based on their unique data characteristics.</a:t>
            </a:r>
            <a:endParaRPr lang="en-US" b="1" dirty="0"/>
          </a:p>
          <a:p>
            <a:pPr>
              <a:buFont typeface="Arial" panose="020B0604020202020204" pitchFamily="34" charset="0"/>
              <a:buChar char="•"/>
            </a:pPr>
            <a:r>
              <a:rPr lang="en-US" b="1" dirty="0"/>
              <a:t>Feature Engineering</a:t>
            </a:r>
            <a:r>
              <a:rPr lang="en-US" dirty="0"/>
              <a:t>: Identify and preprocess critical clinical and demographic features for accurate disease prediction, addressing issues like data imbalance and missing values.</a:t>
            </a:r>
          </a:p>
          <a:p>
            <a:pPr>
              <a:buFont typeface="Arial" panose="020B0604020202020204" pitchFamily="34" charset="0"/>
              <a:buChar char="•"/>
            </a:pPr>
            <a:r>
              <a:rPr lang="en-US" b="1" dirty="0"/>
              <a:t>Model Evaluation</a:t>
            </a:r>
            <a:r>
              <a:rPr lang="en-US" dirty="0"/>
              <a:t>: Optimize and evaluate models using metrics like accuracy, precision, and recall to ensure reliability and robustness.</a:t>
            </a:r>
          </a:p>
          <a:p>
            <a:pPr>
              <a:buFont typeface="Arial" panose="020B0604020202020204" pitchFamily="34" charset="0"/>
              <a:buChar char="•"/>
            </a:pPr>
            <a:r>
              <a:rPr lang="en-US" b="1" dirty="0"/>
              <a:t>Unified Prediction Platform</a:t>
            </a:r>
            <a:r>
              <a:rPr lang="en-US" dirty="0"/>
              <a:t>: Integrate all models into a single, user-friendly system capable of predicting multiple diseases simultaneously.</a:t>
            </a:r>
          </a:p>
          <a:p>
            <a:pPr>
              <a:buFont typeface="Arial" panose="020B0604020202020204" pitchFamily="34" charset="0"/>
              <a:buChar char="•"/>
            </a:pPr>
            <a:r>
              <a:rPr lang="en-US" b="1" dirty="0"/>
              <a:t>Preventive Healthcare</a:t>
            </a:r>
            <a:r>
              <a:rPr lang="en-US" dirty="0"/>
              <a:t>: Enable early diagnosis and timely interventions to reduce disease complications and improve patient outcomes.</a:t>
            </a:r>
          </a:p>
          <a:p>
            <a:pPr>
              <a:buFont typeface="Arial" panose="020B0604020202020204" pitchFamily="34" charset="0"/>
              <a:buChar char="•"/>
            </a:pPr>
            <a:r>
              <a:rPr lang="en-US" b="1" dirty="0"/>
              <a:t>Research Contribution</a:t>
            </a:r>
            <a:r>
              <a:rPr lang="en-US" dirty="0"/>
              <a:t>: Advance AIML applications in healthcare by demonstrating the effectiveness of multi-disease prediction systems with diverse algorithms.</a:t>
            </a:r>
          </a:p>
        </p:txBody>
      </p:sp>
    </p:spTree>
    <p:extLst>
      <p:ext uri="{BB962C8B-B14F-4D97-AF65-F5344CB8AC3E}">
        <p14:creationId xmlns:p14="http://schemas.microsoft.com/office/powerpoint/2010/main" val="3749343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F642A-F979-39CB-790B-6D58165941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42D1D9-7CFE-9CFA-5B9B-89198B46EC2B}"/>
              </a:ext>
            </a:extLst>
          </p:cNvPr>
          <p:cNvSpPr>
            <a:spLocks noGrp="1"/>
          </p:cNvSpPr>
          <p:nvPr>
            <p:ph type="title"/>
          </p:nvPr>
        </p:nvSpPr>
        <p:spPr>
          <a:xfrm>
            <a:off x="-1" y="0"/>
            <a:ext cx="11285621" cy="1325562"/>
          </a:xfrm>
        </p:spPr>
        <p:txBody>
          <a:bodyPr/>
          <a:lstStyle/>
          <a:p>
            <a:pPr algn="ctr"/>
            <a:r>
              <a:rPr lang="en-US" dirty="0"/>
              <a:t>SYSTEM ACHITECTURE</a:t>
            </a:r>
            <a:endParaRPr lang="en-IN" dirty="0"/>
          </a:p>
        </p:txBody>
      </p:sp>
      <p:sp>
        <p:nvSpPr>
          <p:cNvPr id="3" name="Content Placeholder 2">
            <a:extLst>
              <a:ext uri="{FF2B5EF4-FFF2-40B4-BE49-F238E27FC236}">
                <a16:creationId xmlns:a16="http://schemas.microsoft.com/office/drawing/2014/main" id="{9C93F743-A210-0EF0-6CE3-1AC8226842B0}"/>
              </a:ext>
            </a:extLst>
          </p:cNvPr>
          <p:cNvSpPr>
            <a:spLocks noGrp="1"/>
          </p:cNvSpPr>
          <p:nvPr>
            <p:ph idx="1"/>
          </p:nvPr>
        </p:nvSpPr>
        <p:spPr>
          <a:xfrm>
            <a:off x="0" y="1325562"/>
            <a:ext cx="11285620" cy="5532438"/>
          </a:xfrm>
        </p:spPr>
        <p:txBody>
          <a:bodyPr>
            <a:normAutofit/>
          </a:bodyPr>
          <a:lstStyle/>
          <a:p>
            <a:pPr marL="0" indent="0">
              <a:buNone/>
            </a:pPr>
            <a:r>
              <a:rPr lang="en-IN" b="1" dirty="0"/>
              <a:t>1. Input Layer</a:t>
            </a:r>
          </a:p>
          <a:p>
            <a:pPr>
              <a:buFont typeface="Arial" panose="020B0604020202020204" pitchFamily="34" charset="0"/>
              <a:buChar char="•"/>
            </a:pPr>
            <a:r>
              <a:rPr lang="en-IN" b="1" dirty="0"/>
              <a:t>User Input</a:t>
            </a:r>
            <a:r>
              <a:rPr lang="en-IN" dirty="0"/>
              <a:t>: Patients or healthcare professionals provide clinical and demographic data through a web or mobile interface.</a:t>
            </a:r>
          </a:p>
          <a:p>
            <a:pPr marL="742950" lvl="1" indent="-285750">
              <a:buFont typeface="Arial" panose="020B0604020202020204" pitchFamily="34" charset="0"/>
              <a:buChar char="•"/>
            </a:pPr>
            <a:r>
              <a:rPr lang="en-IN" b="1" dirty="0"/>
              <a:t>Heart Disease</a:t>
            </a:r>
            <a:r>
              <a:rPr lang="en-IN" dirty="0"/>
              <a:t>: Inputs like age, cholesterol, blood pressure, etc.</a:t>
            </a:r>
          </a:p>
          <a:p>
            <a:pPr marL="742950" lvl="1" indent="-285750">
              <a:buFont typeface="Arial" panose="020B0604020202020204" pitchFamily="34" charset="0"/>
              <a:buChar char="•"/>
            </a:pPr>
            <a:r>
              <a:rPr lang="en-IN" b="1" dirty="0"/>
              <a:t>Diabetes</a:t>
            </a:r>
            <a:r>
              <a:rPr lang="en-IN" dirty="0"/>
              <a:t>: Inputs like glucose level, BMI, insulin, etc.</a:t>
            </a:r>
          </a:p>
          <a:p>
            <a:pPr marL="742950" lvl="1" indent="-285750">
              <a:buFont typeface="Arial" panose="020B0604020202020204" pitchFamily="34" charset="0"/>
              <a:buChar char="•"/>
            </a:pPr>
            <a:r>
              <a:rPr lang="en-IN" b="1" dirty="0"/>
              <a:t>Parkinson’s Disease</a:t>
            </a:r>
            <a:r>
              <a:rPr lang="en-IN" dirty="0"/>
              <a:t>: Inputs like vocal features (e.g., jitter, shimmer), age, etc.</a:t>
            </a:r>
          </a:p>
          <a:p>
            <a:pPr marL="0" indent="0">
              <a:buNone/>
            </a:pPr>
            <a:r>
              <a:rPr lang="en-IN" b="1" dirty="0"/>
              <a:t>2. Preprocessing Layer</a:t>
            </a:r>
          </a:p>
          <a:p>
            <a:pPr>
              <a:buFont typeface="Arial" panose="020B0604020202020204" pitchFamily="34" charset="0"/>
              <a:buChar char="•"/>
            </a:pPr>
            <a:r>
              <a:rPr lang="en-IN" b="1" dirty="0"/>
              <a:t>Data Cleaning</a:t>
            </a:r>
            <a:r>
              <a:rPr lang="en-IN" dirty="0"/>
              <a:t>: Handle missing values, remove outliers, and standardize input formats.</a:t>
            </a:r>
          </a:p>
          <a:p>
            <a:pPr>
              <a:buFont typeface="Arial" panose="020B0604020202020204" pitchFamily="34" charset="0"/>
              <a:buChar char="•"/>
            </a:pPr>
            <a:r>
              <a:rPr lang="en-IN" b="1" dirty="0"/>
              <a:t>Feature Selection</a:t>
            </a:r>
            <a:r>
              <a:rPr lang="en-IN" dirty="0"/>
              <a:t>: Extract disease-specific features to improve prediction accuracy.</a:t>
            </a:r>
          </a:p>
          <a:p>
            <a:pPr marL="742950" lvl="1" indent="-285750">
              <a:buFont typeface="Arial" panose="020B0604020202020204" pitchFamily="34" charset="0"/>
              <a:buChar char="•"/>
            </a:pPr>
            <a:r>
              <a:rPr lang="en-IN" dirty="0"/>
              <a:t>Heart Disease: Select features like chest pain type, cholesterol, etc.</a:t>
            </a:r>
          </a:p>
          <a:p>
            <a:pPr marL="742950" lvl="1" indent="-285750">
              <a:buFont typeface="Arial" panose="020B0604020202020204" pitchFamily="34" charset="0"/>
              <a:buChar char="•"/>
            </a:pPr>
            <a:r>
              <a:rPr lang="en-IN" dirty="0"/>
              <a:t>Diabetes: Focus on glucose levels, BMI, and other relevant metrics.</a:t>
            </a:r>
          </a:p>
          <a:p>
            <a:pPr marL="742950" lvl="1" indent="-285750">
              <a:buFont typeface="Arial" panose="020B0604020202020204" pitchFamily="34" charset="0"/>
              <a:buChar char="•"/>
            </a:pPr>
            <a:r>
              <a:rPr lang="en-IN" dirty="0"/>
              <a:t>Parkinson’s Disease: Use vocal features and demographic data.</a:t>
            </a:r>
          </a:p>
          <a:p>
            <a:pPr>
              <a:buFont typeface="Arial" panose="020B0604020202020204" pitchFamily="34" charset="0"/>
              <a:buChar char="•"/>
            </a:pPr>
            <a:r>
              <a:rPr lang="en-IN" b="1" dirty="0"/>
              <a:t>Normalization</a:t>
            </a:r>
            <a:r>
              <a:rPr lang="en-IN" dirty="0"/>
              <a:t>: Scale data to ensure consistency across models.</a:t>
            </a:r>
          </a:p>
          <a:p>
            <a:pPr marL="0" indent="0">
              <a:buNone/>
            </a:pPr>
            <a:endParaRPr lang="en-US" dirty="0"/>
          </a:p>
        </p:txBody>
      </p:sp>
    </p:spTree>
    <p:extLst>
      <p:ext uri="{BB962C8B-B14F-4D97-AF65-F5344CB8AC3E}">
        <p14:creationId xmlns:p14="http://schemas.microsoft.com/office/powerpoint/2010/main" val="53392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988A5-CDA3-8B35-E0BB-624E6311B71C}"/>
              </a:ext>
            </a:extLst>
          </p:cNvPr>
          <p:cNvSpPr>
            <a:spLocks noGrp="1"/>
          </p:cNvSpPr>
          <p:nvPr>
            <p:ph idx="1"/>
          </p:nvPr>
        </p:nvSpPr>
        <p:spPr>
          <a:xfrm>
            <a:off x="0" y="0"/>
            <a:ext cx="11309684" cy="6858000"/>
          </a:xfrm>
        </p:spPr>
        <p:txBody>
          <a:bodyPr/>
          <a:lstStyle/>
          <a:p>
            <a:pPr marL="0" indent="0">
              <a:buNone/>
            </a:pPr>
            <a:r>
              <a:rPr lang="en-IN" b="1" dirty="0"/>
              <a:t>3. Model Layer</a:t>
            </a:r>
          </a:p>
          <a:p>
            <a:pPr>
              <a:buFont typeface="Arial" panose="020B0604020202020204" pitchFamily="34" charset="0"/>
              <a:buChar char="•"/>
            </a:pPr>
            <a:r>
              <a:rPr lang="en-IN" b="1" dirty="0"/>
              <a:t>Heart Disease Prediction</a:t>
            </a:r>
            <a:r>
              <a:rPr lang="en-IN" dirty="0"/>
              <a:t>: Logistic Regression</a:t>
            </a:r>
          </a:p>
          <a:p>
            <a:pPr marL="742950" lvl="1" indent="-285750">
              <a:buFont typeface="Arial" panose="020B0604020202020204" pitchFamily="34" charset="0"/>
              <a:buChar char="•"/>
            </a:pPr>
            <a:r>
              <a:rPr lang="en-IN" dirty="0"/>
              <a:t>Binary classification to predict the likelihood of heart disease.</a:t>
            </a:r>
          </a:p>
          <a:p>
            <a:pPr>
              <a:buFont typeface="Arial" panose="020B0604020202020204" pitchFamily="34" charset="0"/>
              <a:buChar char="•"/>
            </a:pPr>
            <a:r>
              <a:rPr lang="en-IN" b="1" dirty="0"/>
              <a:t>Diabetes Prediction</a:t>
            </a:r>
            <a:r>
              <a:rPr lang="en-IN" dirty="0"/>
              <a:t>: Support Vector Machine (SVM)</a:t>
            </a:r>
          </a:p>
          <a:p>
            <a:pPr marL="742950" lvl="1" indent="-285750">
              <a:buFont typeface="Arial" panose="020B0604020202020204" pitchFamily="34" charset="0"/>
              <a:buChar char="•"/>
            </a:pPr>
            <a:r>
              <a:rPr lang="en-IN" dirty="0"/>
              <a:t>Non-linear classification using kernel methods for diabetes prediction.</a:t>
            </a:r>
          </a:p>
          <a:p>
            <a:pPr>
              <a:buFont typeface="Arial" panose="020B0604020202020204" pitchFamily="34" charset="0"/>
              <a:buChar char="•"/>
            </a:pPr>
            <a:r>
              <a:rPr lang="en-IN" b="1" dirty="0"/>
              <a:t>Parkinson’s Disease Prediction</a:t>
            </a:r>
            <a:r>
              <a:rPr lang="en-IN" dirty="0"/>
              <a:t>: Decision Tree</a:t>
            </a:r>
          </a:p>
          <a:p>
            <a:pPr marL="742950" lvl="1" indent="-285750">
              <a:buFont typeface="Arial" panose="020B0604020202020204" pitchFamily="34" charset="0"/>
              <a:buChar char="•"/>
            </a:pPr>
            <a:r>
              <a:rPr lang="en-IN" dirty="0"/>
              <a:t>Hierarchical classification for interpreting Parkinson’s disease patterns.</a:t>
            </a:r>
          </a:p>
          <a:p>
            <a:pPr marL="0" indent="0">
              <a:buNone/>
            </a:pPr>
            <a:r>
              <a:rPr lang="en-US" b="1" dirty="0"/>
              <a:t>4. Integration Layer</a:t>
            </a:r>
          </a:p>
          <a:p>
            <a:pPr>
              <a:buFont typeface="Arial" panose="020B0604020202020204" pitchFamily="34" charset="0"/>
              <a:buChar char="•"/>
            </a:pPr>
            <a:r>
              <a:rPr lang="en-US" b="1" dirty="0"/>
              <a:t>Multi-Model Integration</a:t>
            </a:r>
            <a:r>
              <a:rPr lang="en-US" dirty="0"/>
              <a:t>:</a:t>
            </a:r>
          </a:p>
          <a:p>
            <a:pPr marL="742950" lvl="1" indent="-285750">
              <a:buFont typeface="Arial" panose="020B0604020202020204" pitchFamily="34" charset="0"/>
              <a:buChar char="•"/>
            </a:pPr>
            <a:r>
              <a:rPr lang="en-US" dirty="0"/>
              <a:t>Combine predictions from all three models into a unified system.</a:t>
            </a:r>
          </a:p>
          <a:p>
            <a:pPr marL="742950" lvl="1" indent="-285750">
              <a:buFont typeface="Arial" panose="020B0604020202020204" pitchFamily="34" charset="0"/>
              <a:buChar char="•"/>
            </a:pPr>
            <a:r>
              <a:rPr lang="en-US" dirty="0"/>
              <a:t>A backend API fetches and integrates results for user-friendly display.</a:t>
            </a:r>
          </a:p>
          <a:p>
            <a:pPr>
              <a:buFont typeface="Arial" panose="020B0604020202020204" pitchFamily="34" charset="0"/>
              <a:buChar char="•"/>
            </a:pPr>
            <a:r>
              <a:rPr lang="en-US" b="1" dirty="0"/>
              <a:t>Logic for Disease-Specific Predictions</a:t>
            </a:r>
            <a:r>
              <a:rPr lang="en-US" dirty="0"/>
              <a:t>:</a:t>
            </a:r>
          </a:p>
          <a:p>
            <a:pPr marL="742950" lvl="1" indent="-285750">
              <a:buFont typeface="Arial" panose="020B0604020202020204" pitchFamily="34" charset="0"/>
              <a:buChar char="•"/>
            </a:pPr>
            <a:r>
              <a:rPr lang="en-US" dirty="0"/>
              <a:t>Route input data to the respective model(s) based on selected disease(s).</a:t>
            </a:r>
          </a:p>
          <a:p>
            <a:pPr marL="0" indent="0">
              <a:buNone/>
            </a:pPr>
            <a:r>
              <a:rPr lang="en-US" b="1" dirty="0"/>
              <a:t>5. Output Layer</a:t>
            </a:r>
          </a:p>
          <a:p>
            <a:pPr>
              <a:buFont typeface="Arial" panose="020B0604020202020204" pitchFamily="34" charset="0"/>
              <a:buChar char="•"/>
            </a:pPr>
            <a:r>
              <a:rPr lang="en-US" b="1" dirty="0"/>
              <a:t>Prediction Results</a:t>
            </a:r>
            <a:r>
              <a:rPr lang="en-US" dirty="0"/>
              <a:t>: Display disease-specific predictions to the user in an interpretable format (e.g., "High Risk," "Low Risk").</a:t>
            </a:r>
          </a:p>
          <a:p>
            <a:pPr marL="742950" lvl="1" indent="-285750">
              <a:buFont typeface="Arial" panose="020B0604020202020204" pitchFamily="34" charset="0"/>
              <a:buChar char="•"/>
            </a:pPr>
            <a:r>
              <a:rPr lang="en-US" dirty="0"/>
              <a:t>Provide probabilities or confidence scores for each prediction.</a:t>
            </a:r>
          </a:p>
          <a:p>
            <a:pPr marL="742950" lvl="1" indent="-285750">
              <a:buFont typeface="Arial" panose="020B0604020202020204" pitchFamily="34" charset="0"/>
              <a:buChar char="•"/>
            </a:pPr>
            <a:r>
              <a:rPr lang="en-US" dirty="0"/>
              <a:t>Highlight key features influencing the decision (interpretability).</a:t>
            </a:r>
          </a:p>
        </p:txBody>
      </p:sp>
    </p:spTree>
    <p:extLst>
      <p:ext uri="{BB962C8B-B14F-4D97-AF65-F5344CB8AC3E}">
        <p14:creationId xmlns:p14="http://schemas.microsoft.com/office/powerpoint/2010/main" val="216503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CEA64-2D20-13B3-30C9-FC3670A16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4DD565-75CD-4F83-6088-B5B20409F1F7}"/>
              </a:ext>
            </a:extLst>
          </p:cNvPr>
          <p:cNvSpPr>
            <a:spLocks noGrp="1"/>
          </p:cNvSpPr>
          <p:nvPr>
            <p:ph type="title"/>
          </p:nvPr>
        </p:nvSpPr>
        <p:spPr>
          <a:xfrm>
            <a:off x="-1" y="0"/>
            <a:ext cx="11285621" cy="1325562"/>
          </a:xfrm>
        </p:spPr>
        <p:txBody>
          <a:bodyPr/>
          <a:lstStyle/>
          <a:p>
            <a:pPr algn="ctr"/>
            <a:r>
              <a:rPr lang="en-US" dirty="0"/>
              <a:t>IMPLEMENTATION</a:t>
            </a:r>
            <a:endParaRPr lang="en-IN" dirty="0"/>
          </a:p>
        </p:txBody>
      </p:sp>
      <p:sp>
        <p:nvSpPr>
          <p:cNvPr id="3" name="Content Placeholder 2">
            <a:extLst>
              <a:ext uri="{FF2B5EF4-FFF2-40B4-BE49-F238E27FC236}">
                <a16:creationId xmlns:a16="http://schemas.microsoft.com/office/drawing/2014/main" id="{01EB7AE7-69F7-0A90-3A84-433A74D9B12F}"/>
              </a:ext>
            </a:extLst>
          </p:cNvPr>
          <p:cNvSpPr>
            <a:spLocks noGrp="1"/>
          </p:cNvSpPr>
          <p:nvPr>
            <p:ph idx="1"/>
          </p:nvPr>
        </p:nvSpPr>
        <p:spPr>
          <a:xfrm>
            <a:off x="0" y="1325562"/>
            <a:ext cx="11285620" cy="5532438"/>
          </a:xfrm>
        </p:spPr>
        <p:txBody>
          <a:bodyPr>
            <a:normAutofit/>
          </a:bodyPr>
          <a:lstStyle/>
          <a:p>
            <a:pPr marL="0" indent="0">
              <a:buNone/>
            </a:pPr>
            <a:r>
              <a:rPr lang="en-IN" b="1" dirty="0"/>
              <a:t>1. Project Setup</a:t>
            </a:r>
          </a:p>
          <a:p>
            <a:pPr>
              <a:buFont typeface="Arial" panose="020B0604020202020204" pitchFamily="34" charset="0"/>
              <a:buChar char="•"/>
            </a:pPr>
            <a:r>
              <a:rPr lang="en-IN" b="1" dirty="0"/>
              <a:t>Tools</a:t>
            </a:r>
            <a:r>
              <a:rPr lang="en-IN" dirty="0"/>
              <a:t>: Python, Scikit-learn, Pandas, Flask/Django for deployment.</a:t>
            </a:r>
          </a:p>
          <a:p>
            <a:pPr>
              <a:buFont typeface="Arial" panose="020B0604020202020204" pitchFamily="34" charset="0"/>
              <a:buChar char="•"/>
            </a:pPr>
            <a:r>
              <a:rPr lang="en-IN" b="1" dirty="0"/>
              <a:t>Datasets</a:t>
            </a:r>
            <a:r>
              <a:rPr lang="en-IN" dirty="0"/>
              <a:t>:</a:t>
            </a:r>
          </a:p>
          <a:p>
            <a:pPr marL="742950" lvl="1" indent="-285750">
              <a:buFont typeface="Arial" panose="020B0604020202020204" pitchFamily="34" charset="0"/>
              <a:buChar char="•"/>
            </a:pPr>
            <a:r>
              <a:rPr lang="en-IN" dirty="0"/>
              <a:t>Heart Disease: Cleveland dataset.</a:t>
            </a:r>
          </a:p>
          <a:p>
            <a:pPr marL="742950" lvl="1" indent="-285750">
              <a:buFont typeface="Arial" panose="020B0604020202020204" pitchFamily="34" charset="0"/>
              <a:buChar char="•"/>
            </a:pPr>
            <a:r>
              <a:rPr lang="en-IN" dirty="0"/>
              <a:t>Diabetes: PIMA dataset.</a:t>
            </a:r>
          </a:p>
          <a:p>
            <a:pPr marL="742950" lvl="1" indent="-285750">
              <a:buFont typeface="Arial" panose="020B0604020202020204" pitchFamily="34" charset="0"/>
              <a:buChar char="•"/>
            </a:pPr>
            <a:r>
              <a:rPr lang="en-IN" dirty="0"/>
              <a:t>Parkinson’s Disease: Voice dataset.</a:t>
            </a:r>
          </a:p>
          <a:p>
            <a:pPr marL="0" indent="0">
              <a:buNone/>
            </a:pPr>
            <a:r>
              <a:rPr lang="en-IN" b="1" dirty="0"/>
              <a:t>2. Data Preprocessing</a:t>
            </a:r>
          </a:p>
          <a:p>
            <a:pPr>
              <a:buFont typeface="Arial" panose="020B0604020202020204" pitchFamily="34" charset="0"/>
              <a:buChar char="•"/>
            </a:pPr>
            <a:r>
              <a:rPr lang="en-IN" b="1" dirty="0"/>
              <a:t>Load Data</a:t>
            </a:r>
            <a:r>
              <a:rPr lang="en-IN" dirty="0"/>
              <a:t>: Use Pandas to inspect and clean datasets.</a:t>
            </a:r>
          </a:p>
          <a:p>
            <a:pPr>
              <a:buFont typeface="Arial" panose="020B0604020202020204" pitchFamily="34" charset="0"/>
              <a:buChar char="•"/>
            </a:pPr>
            <a:r>
              <a:rPr lang="en-IN" b="1" dirty="0"/>
              <a:t>Feature Engineering</a:t>
            </a:r>
            <a:r>
              <a:rPr lang="en-IN" dirty="0"/>
              <a:t>: Select disease-relevant features:</a:t>
            </a:r>
          </a:p>
          <a:p>
            <a:pPr marL="742950" lvl="1" indent="-285750">
              <a:buFont typeface="Arial" panose="020B0604020202020204" pitchFamily="34" charset="0"/>
              <a:buChar char="•"/>
            </a:pPr>
            <a:r>
              <a:rPr lang="en-IN" dirty="0"/>
              <a:t>Heart Disease: Cholesterol, blood pressure.</a:t>
            </a:r>
          </a:p>
          <a:p>
            <a:pPr marL="742950" lvl="1" indent="-285750">
              <a:buFont typeface="Arial" panose="020B0604020202020204" pitchFamily="34" charset="0"/>
              <a:buChar char="•"/>
            </a:pPr>
            <a:r>
              <a:rPr lang="en-IN" dirty="0"/>
              <a:t>Diabetes: Glucose, BMI.</a:t>
            </a:r>
          </a:p>
          <a:p>
            <a:pPr marL="742950" lvl="1" indent="-285750">
              <a:buFont typeface="Arial" panose="020B0604020202020204" pitchFamily="34" charset="0"/>
              <a:buChar char="•"/>
            </a:pPr>
            <a:r>
              <a:rPr lang="en-IN" dirty="0"/>
              <a:t>Parkinson’s: Jitter, shimmer.</a:t>
            </a:r>
          </a:p>
          <a:p>
            <a:pPr>
              <a:buFont typeface="Arial" panose="020B0604020202020204" pitchFamily="34" charset="0"/>
              <a:buChar char="•"/>
            </a:pPr>
            <a:r>
              <a:rPr lang="en-IN" b="1" dirty="0"/>
              <a:t>Normalization</a:t>
            </a:r>
            <a:r>
              <a:rPr lang="en-IN" dirty="0"/>
              <a:t>: Apply Min-Max scaling for consistency.</a:t>
            </a:r>
          </a:p>
          <a:p>
            <a:pPr marL="0" indent="0">
              <a:buNone/>
            </a:pPr>
            <a:endParaRPr lang="en-US" dirty="0"/>
          </a:p>
        </p:txBody>
      </p:sp>
    </p:spTree>
    <p:extLst>
      <p:ext uri="{BB962C8B-B14F-4D97-AF65-F5344CB8AC3E}">
        <p14:creationId xmlns:p14="http://schemas.microsoft.com/office/powerpoint/2010/main" val="233188334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437</TotalTime>
  <Words>2003</Words>
  <Application>Microsoft Office PowerPoint</Application>
  <PresentationFormat>Widescreen</PresentationFormat>
  <Paragraphs>173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Schoolbook</vt:lpstr>
      <vt:lpstr>Wingdings 2</vt:lpstr>
      <vt:lpstr>View</vt:lpstr>
      <vt:lpstr>Presentation on “Multiple Disease Prediction: An AI and ML Based System”</vt:lpstr>
      <vt:lpstr>INTRODUCTION</vt:lpstr>
      <vt:lpstr>PROBLEM STATEMENT</vt:lpstr>
      <vt:lpstr>LITERATURE SURVEY</vt:lpstr>
      <vt:lpstr>PowerPoint Presentation</vt:lpstr>
      <vt:lpstr>OBJECTIVE</vt:lpstr>
      <vt:lpstr>SYSTEM ACHITECTURE</vt:lpstr>
      <vt:lpstr>PowerPoint Presentation</vt:lpstr>
      <vt:lpstr>IMPLEMENTATION</vt:lpstr>
      <vt:lpstr>PowerPoint Presentation</vt:lpstr>
      <vt:lpstr>PSEUDOCODE</vt:lpstr>
      <vt:lpstr>PowerPoint Presentation</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RAGHAV  ASWAL</dc:creator>
  <cp:lastModifiedBy>RAGHAV  ASWAL</cp:lastModifiedBy>
  <cp:revision>2</cp:revision>
  <dcterms:created xsi:type="dcterms:W3CDTF">2025-01-10T18:41:15Z</dcterms:created>
  <dcterms:modified xsi:type="dcterms:W3CDTF">2025-01-11T05:41:37Z</dcterms:modified>
</cp:coreProperties>
</file>