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0" r:id="rId4"/>
    <p:sldId id="273" r:id="rId5"/>
    <p:sldId id="276" r:id="rId6"/>
    <p:sldId id="277" r:id="rId7"/>
    <p:sldId id="262" r:id="rId8"/>
    <p:sldId id="264" r:id="rId9"/>
    <p:sldId id="267" r:id="rId10"/>
    <p:sldId id="268" r:id="rId11"/>
    <p:sldId id="269" r:id="rId12"/>
    <p:sldId id="274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2F915-5987-451C-9BC1-3D1B6EAADC6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91B05-E12A-4F7B-A2A7-91F1941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a4174e5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a4174e5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a4174e5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a4174e5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72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33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34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4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184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8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0EF6-B131-48A6-AE41-8FAE164C4D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AB2B53-A14E-4150-9866-5554F82B1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0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1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3" name="Rectangle 3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E2304-2160-4952-941E-F53C83F8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3" y="782782"/>
            <a:ext cx="9008254" cy="34104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Faster Image Compression Using Network Compression </a:t>
            </a:r>
          </a:p>
        </p:txBody>
      </p:sp>
      <p:sp>
        <p:nvSpPr>
          <p:cNvPr id="64" name="Rectangle 4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B31F8-19B3-4B81-8480-940ACA196E82}"/>
              </a:ext>
            </a:extLst>
          </p:cNvPr>
          <p:cNvSpPr txBox="1"/>
          <p:nvPr/>
        </p:nvSpPr>
        <p:spPr>
          <a:xfrm>
            <a:off x="717612" y="5066496"/>
            <a:ext cx="813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:               Riley Johnson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Raghav Avasthi</a:t>
            </a:r>
          </a:p>
        </p:txBody>
      </p:sp>
    </p:spTree>
    <p:extLst>
      <p:ext uri="{BB962C8B-B14F-4D97-AF65-F5344CB8AC3E}">
        <p14:creationId xmlns:p14="http://schemas.microsoft.com/office/powerpoint/2010/main" val="215986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3608-39FE-43FF-B629-FB1B7B5E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6C89-2386-4CB4-AF62-072A6EA8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PSNR</a:t>
            </a:r>
            <a:r>
              <a:rPr lang="en-US" dirty="0"/>
              <a:t> = Peak Signal to Noise Ratio</a:t>
            </a:r>
          </a:p>
          <a:p>
            <a:r>
              <a:rPr lang="en-US" b="1" dirty="0"/>
              <a:t>MS-SSIM</a:t>
            </a:r>
            <a:r>
              <a:rPr lang="en-US" dirty="0"/>
              <a:t> = Multi Scale – Structural Similarity for Images</a:t>
            </a:r>
          </a:p>
          <a:p>
            <a:r>
              <a:rPr lang="en-US" b="1" dirty="0"/>
              <a:t>BPP</a:t>
            </a:r>
            <a:r>
              <a:rPr lang="en-US" dirty="0"/>
              <a:t> = Bits per pixel</a:t>
            </a:r>
          </a:p>
          <a:p>
            <a:r>
              <a:rPr lang="en-US" b="1" dirty="0"/>
              <a:t>Time of Execution</a:t>
            </a:r>
          </a:p>
        </p:txBody>
      </p:sp>
    </p:spTree>
    <p:extLst>
      <p:ext uri="{BB962C8B-B14F-4D97-AF65-F5344CB8AC3E}">
        <p14:creationId xmlns:p14="http://schemas.microsoft.com/office/powerpoint/2010/main" val="111218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6EAD-1D83-46CF-ABE1-5C05955A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8F7F7A-FA15-4762-9452-FAD8F07A7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65137"/>
              </p:ext>
            </p:extLst>
          </p:nvPr>
        </p:nvGraphicFramePr>
        <p:xfrm>
          <a:off x="325395" y="3087267"/>
          <a:ext cx="1154121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62">
                  <a:extLst>
                    <a:ext uri="{9D8B030D-6E8A-4147-A177-3AD203B41FA5}">
                      <a16:colId xmlns:a16="http://schemas.microsoft.com/office/drawing/2014/main" val="2191086956"/>
                    </a:ext>
                  </a:extLst>
                </a:gridCol>
                <a:gridCol w="1721708">
                  <a:extLst>
                    <a:ext uri="{9D8B030D-6E8A-4147-A177-3AD203B41FA5}">
                      <a16:colId xmlns:a16="http://schemas.microsoft.com/office/drawing/2014/main" val="1841866832"/>
                    </a:ext>
                  </a:extLst>
                </a:gridCol>
                <a:gridCol w="1923535">
                  <a:extLst>
                    <a:ext uri="{9D8B030D-6E8A-4147-A177-3AD203B41FA5}">
                      <a16:colId xmlns:a16="http://schemas.microsoft.com/office/drawing/2014/main" val="3746360503"/>
                    </a:ext>
                  </a:extLst>
                </a:gridCol>
                <a:gridCol w="1923535">
                  <a:extLst>
                    <a:ext uri="{9D8B030D-6E8A-4147-A177-3AD203B41FA5}">
                      <a16:colId xmlns:a16="http://schemas.microsoft.com/office/drawing/2014/main" val="2687612983"/>
                    </a:ext>
                  </a:extLst>
                </a:gridCol>
                <a:gridCol w="1923535">
                  <a:extLst>
                    <a:ext uri="{9D8B030D-6E8A-4147-A177-3AD203B41FA5}">
                      <a16:colId xmlns:a16="http://schemas.microsoft.com/office/drawing/2014/main" val="303298916"/>
                    </a:ext>
                  </a:extLst>
                </a:gridCol>
                <a:gridCol w="1923535">
                  <a:extLst>
                    <a:ext uri="{9D8B030D-6E8A-4147-A177-3AD203B41FA5}">
                      <a16:colId xmlns:a16="http://schemas.microsoft.com/office/drawing/2014/main" val="3017317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MS-SSIM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Compression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Decompression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7-Zip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75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Mentzer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27-30dB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LZMA-Mentzer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LZMA-Mentzer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1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LZMA-Mentzer 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7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1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 Riding Hood">
            <a:extLst>
              <a:ext uri="{FF2B5EF4-FFF2-40B4-BE49-F238E27FC236}">
                <a16:creationId xmlns:a16="http://schemas.microsoft.com/office/drawing/2014/main" id="{BD86A1CE-C21D-4F50-AF25-ACD9DBE1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06" y="946014"/>
            <a:ext cx="3310647" cy="496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813BA-0C1F-4ED7-87F3-FF4E216E4B81}"/>
              </a:ext>
            </a:extLst>
          </p:cNvPr>
          <p:cNvSpPr txBox="1"/>
          <p:nvPr/>
        </p:nvSpPr>
        <p:spPr>
          <a:xfrm>
            <a:off x="1757463" y="6145427"/>
            <a:ext cx="88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b="1" dirty="0"/>
              <a:t>Reconstructed                                                                       Original</a:t>
            </a:r>
          </a:p>
        </p:txBody>
      </p:sp>
      <p:pic>
        <p:nvPicPr>
          <p:cNvPr id="2054" name="Picture 6" descr="Red Riding Hood">
            <a:extLst>
              <a:ext uri="{FF2B5EF4-FFF2-40B4-BE49-F238E27FC236}">
                <a16:creationId xmlns:a16="http://schemas.microsoft.com/office/drawing/2014/main" id="{E057D208-FB92-49E4-A924-88B35AB5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647" y="946014"/>
            <a:ext cx="3310647" cy="496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3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C737-872C-40CF-BA5B-B1FAC97E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438" y="2854458"/>
            <a:ext cx="8911687" cy="1280890"/>
          </a:xfrm>
        </p:spPr>
        <p:txBody>
          <a:bodyPr/>
          <a:lstStyle/>
          <a:p>
            <a:r>
              <a:rPr lang="en-US" b="1" dirty="0"/>
              <a:t>How our approach helped Achieve these results </a:t>
            </a:r>
          </a:p>
        </p:txBody>
      </p:sp>
    </p:spTree>
    <p:extLst>
      <p:ext uri="{BB962C8B-B14F-4D97-AF65-F5344CB8AC3E}">
        <p14:creationId xmlns:p14="http://schemas.microsoft.com/office/powerpoint/2010/main" val="400809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0F08-4DD4-4AFE-9313-FAAB89F9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2D61-554F-4890-BD40-8F508089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and Fast Transmission of Image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Less storage required on Devices</a:t>
            </a:r>
          </a:p>
          <a:p>
            <a:endParaRPr lang="en-US" dirty="0"/>
          </a:p>
          <a:p>
            <a:r>
              <a:rPr lang="en-US" dirty="0"/>
              <a:t>Practical usability of the research done in the field of Image Compression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9C37E-59B0-4AAF-8EB4-56B2EADCC73C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1635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0358-E579-46E7-AA8F-1A3D91F1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35" y="2736039"/>
            <a:ext cx="2992329" cy="1385922"/>
          </a:xfrm>
        </p:spPr>
        <p:txBody>
          <a:bodyPr>
            <a:normAutofit/>
          </a:bodyPr>
          <a:lstStyle/>
          <a:p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0874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31BF-2ED0-4D00-BA2F-8F69C369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4260-583B-480E-BB7A-9496BE5F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72" y="1680519"/>
            <a:ext cx="9725239" cy="434957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Lossy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lossy compression or irreversible compression is the class of data encoding methods that uses inexact approximations and partial data discarding to represent the content. </a:t>
            </a:r>
          </a:p>
          <a:p>
            <a:r>
              <a:rPr lang="en-US" b="1" dirty="0"/>
              <a:t>Lossless</a:t>
            </a:r>
          </a:p>
          <a:p>
            <a:pPr marL="0" indent="0">
              <a:buNone/>
            </a:pPr>
            <a:r>
              <a:rPr lang="en-US" dirty="0"/>
              <a:t>Lossless compression is a class of data compression algorithms that allows the original data to be perfectly reconstructed from the compressed data.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Evaluation Metrics used for Image Compression</a:t>
            </a:r>
          </a:p>
          <a:p>
            <a:r>
              <a:rPr lang="en-US" b="1" dirty="0"/>
              <a:t>PSNR</a:t>
            </a:r>
            <a:r>
              <a:rPr lang="en-US" dirty="0"/>
              <a:t> = Peak Signal to Noise Ratio</a:t>
            </a:r>
          </a:p>
          <a:p>
            <a:r>
              <a:rPr lang="en-US" b="1" dirty="0"/>
              <a:t>MS-SSIM</a:t>
            </a:r>
            <a:r>
              <a:rPr lang="en-US" dirty="0"/>
              <a:t> = Multi Scale – Structural Similarity for Images</a:t>
            </a:r>
          </a:p>
          <a:p>
            <a:r>
              <a:rPr lang="en-US" b="1" dirty="0"/>
              <a:t>BPP</a:t>
            </a:r>
            <a:r>
              <a:rPr lang="en-US" dirty="0"/>
              <a:t> = Bits per pixel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832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A1F-A85A-404F-A32B-C2466A89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1652"/>
          </a:xfrm>
        </p:spPr>
        <p:txBody>
          <a:bodyPr>
            <a:normAutofit/>
          </a:bodyPr>
          <a:lstStyle/>
          <a:p>
            <a:r>
              <a:rPr lang="en-US" b="1" dirty="0"/>
              <a:t>Network Compression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8F62F-4E56-49E5-A943-C771DFAAB1A0}"/>
              </a:ext>
            </a:extLst>
          </p:cNvPr>
          <p:cNvSpPr txBox="1"/>
          <p:nvPr/>
        </p:nvSpPr>
        <p:spPr>
          <a:xfrm>
            <a:off x="687389" y="1318054"/>
            <a:ext cx="1092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relatively new research topic in the field of computer vision which aims to reduce the size of a network in memory and make the networks light enough that they can be executed on devices with limited computation power such as portable devices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49B32C-9070-4700-8C99-18BC0E95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8"/>
          <a:stretch/>
        </p:blipFill>
        <p:spPr>
          <a:xfrm>
            <a:off x="2592925" y="2737620"/>
            <a:ext cx="7320487" cy="3145206"/>
          </a:xfrm>
        </p:spPr>
      </p:pic>
    </p:spTree>
    <p:extLst>
      <p:ext uri="{BB962C8B-B14F-4D97-AF65-F5344CB8AC3E}">
        <p14:creationId xmlns:p14="http://schemas.microsoft.com/office/powerpoint/2010/main" val="200239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02CC-864E-471F-8E77-F924F217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227" y="560173"/>
            <a:ext cx="9626385" cy="5351049"/>
          </a:xfrm>
        </p:spPr>
        <p:txBody>
          <a:bodyPr/>
          <a:lstStyle/>
          <a:p>
            <a:r>
              <a:rPr lang="en-US" b="1" dirty="0"/>
              <a:t>In-Training / Re-Training techniques</a:t>
            </a:r>
          </a:p>
          <a:p>
            <a:r>
              <a:rPr lang="en-US" dirty="0"/>
              <a:t>Network Pruning</a:t>
            </a:r>
          </a:p>
          <a:p>
            <a:r>
              <a:rPr lang="en-US" dirty="0"/>
              <a:t>Weight Quantization</a:t>
            </a:r>
          </a:p>
          <a:p>
            <a:r>
              <a:rPr lang="en-US" dirty="0"/>
              <a:t>Huffman Coding</a:t>
            </a:r>
          </a:p>
          <a:p>
            <a:endParaRPr lang="en-US" b="1" dirty="0"/>
          </a:p>
          <a:p>
            <a:r>
              <a:rPr lang="en-US" b="1" dirty="0"/>
              <a:t>Post training Techniques</a:t>
            </a:r>
            <a:r>
              <a:rPr lang="en-US" dirty="0"/>
              <a:t> </a:t>
            </a:r>
          </a:p>
          <a:p>
            <a:r>
              <a:rPr lang="en-US" dirty="0"/>
              <a:t>Weight Quantization</a:t>
            </a:r>
          </a:p>
          <a:p>
            <a:pPr marL="0" indent="0">
              <a:buNone/>
            </a:pPr>
            <a:r>
              <a:rPr lang="en-US" dirty="0"/>
              <a:t>At inference, weights are converted from 8-bits of precision to floating point and computed using floating-point kernels. This conversion is done once and cached to reduce latency.</a:t>
            </a:r>
          </a:p>
        </p:txBody>
      </p:sp>
    </p:spTree>
    <p:extLst>
      <p:ext uri="{BB962C8B-B14F-4D97-AF65-F5344CB8AC3E}">
        <p14:creationId xmlns:p14="http://schemas.microsoft.com/office/powerpoint/2010/main" val="54693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/>
              <a:t>A matter of scale</a:t>
            </a:r>
            <a:endParaRPr b="1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Near everyone has a cellphone</a:t>
            </a:r>
            <a:endParaRPr dirty="0"/>
          </a:p>
          <a:p>
            <a:r>
              <a:rPr lang="en" dirty="0"/>
              <a:t>Cell Phones have limited CPU power, storage, memory, and battery</a:t>
            </a:r>
            <a:endParaRPr dirty="0"/>
          </a:p>
          <a:p>
            <a:r>
              <a:rPr lang="en" dirty="0"/>
              <a:t>Potential for useful tasks with a small enough network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/>
              <a:t>Photo storage</a:t>
            </a:r>
            <a:endParaRPr b="1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Many people use their phones as a camera</a:t>
            </a:r>
            <a:endParaRPr dirty="0"/>
          </a:p>
          <a:p>
            <a:r>
              <a:rPr lang="en" dirty="0"/>
              <a:t>Some people by their phone entirely based on the camera</a:t>
            </a:r>
            <a:endParaRPr dirty="0"/>
          </a:p>
          <a:p>
            <a:r>
              <a:rPr lang="en" dirty="0"/>
              <a:t>Hundreds of high def images (12M</a:t>
            </a:r>
            <a:r>
              <a:rPr lang="en-US" dirty="0"/>
              <a:t>b</a:t>
            </a:r>
            <a:r>
              <a:rPr lang="en" dirty="0"/>
              <a:t> per image)!</a:t>
            </a:r>
            <a:endParaRPr dirty="0"/>
          </a:p>
          <a:p>
            <a:r>
              <a:rPr lang="en" dirty="0"/>
              <a:t>Jpeg can only compress so much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6639-911A-42EE-BE7D-3338A5FF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085"/>
          </a:xfrm>
        </p:spPr>
        <p:txBody>
          <a:bodyPr/>
          <a:lstStyle/>
          <a:p>
            <a:r>
              <a:rPr lang="en-US" b="1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9E46-4AA8-4580-B955-889030DB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47568"/>
            <a:ext cx="8915400" cy="3777622"/>
          </a:xfrm>
        </p:spPr>
        <p:txBody>
          <a:bodyPr/>
          <a:lstStyle/>
          <a:p>
            <a:r>
              <a:rPr lang="en-US" b="1" dirty="0"/>
              <a:t>AIM: </a:t>
            </a:r>
            <a:r>
              <a:rPr lang="en-US" dirty="0"/>
              <a:t> The aim of our project is to apply network compression techniques over state-of–the-art image compression networks to achieve state-of-the-art compression on images with execution times viable for practical use.</a:t>
            </a:r>
            <a:endParaRPr lang="en-US" b="1" dirty="0"/>
          </a:p>
          <a:p>
            <a:r>
              <a:rPr lang="en-US" b="1" dirty="0"/>
              <a:t>Motivation:</a:t>
            </a:r>
            <a:r>
              <a:rPr lang="en-US" dirty="0"/>
              <a:t> Comparison between 7-zip and Mentzer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EA217E-B017-4AFD-8212-075D05C91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64189"/>
              </p:ext>
            </p:extLst>
          </p:nvPr>
        </p:nvGraphicFramePr>
        <p:xfrm>
          <a:off x="1300890" y="3751190"/>
          <a:ext cx="95902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044">
                  <a:extLst>
                    <a:ext uri="{9D8B030D-6E8A-4147-A177-3AD203B41FA5}">
                      <a16:colId xmlns:a16="http://schemas.microsoft.com/office/drawing/2014/main" val="223117731"/>
                    </a:ext>
                  </a:extLst>
                </a:gridCol>
                <a:gridCol w="1918044">
                  <a:extLst>
                    <a:ext uri="{9D8B030D-6E8A-4147-A177-3AD203B41FA5}">
                      <a16:colId xmlns:a16="http://schemas.microsoft.com/office/drawing/2014/main" val="3398088609"/>
                    </a:ext>
                  </a:extLst>
                </a:gridCol>
                <a:gridCol w="1918044">
                  <a:extLst>
                    <a:ext uri="{9D8B030D-6E8A-4147-A177-3AD203B41FA5}">
                      <a16:colId xmlns:a16="http://schemas.microsoft.com/office/drawing/2014/main" val="1256951520"/>
                    </a:ext>
                  </a:extLst>
                </a:gridCol>
                <a:gridCol w="1918044">
                  <a:extLst>
                    <a:ext uri="{9D8B030D-6E8A-4147-A177-3AD203B41FA5}">
                      <a16:colId xmlns:a16="http://schemas.microsoft.com/office/drawing/2014/main" val="2486474134"/>
                    </a:ext>
                  </a:extLst>
                </a:gridCol>
                <a:gridCol w="1918044">
                  <a:extLst>
                    <a:ext uri="{9D8B030D-6E8A-4147-A177-3AD203B41FA5}">
                      <a16:colId xmlns:a16="http://schemas.microsoft.com/office/drawing/2014/main" val="61555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MS-SSIM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Compression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Decompression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7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7-zip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1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Mentzer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5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39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2407-3F2D-4CD4-AEDC-097DE72F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Approach</a:t>
            </a:r>
          </a:p>
        </p:txBody>
      </p:sp>
      <p:sp>
        <p:nvSpPr>
          <p:cNvPr id="5" name="Google Shape;82;p16">
            <a:extLst>
              <a:ext uri="{FF2B5EF4-FFF2-40B4-BE49-F238E27FC236}">
                <a16:creationId xmlns:a16="http://schemas.microsoft.com/office/drawing/2014/main" id="{C7DAEE6F-AE6B-4D12-9016-1DEB95C38C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Autoencoders!</a:t>
            </a:r>
          </a:p>
          <a:p>
            <a:r>
              <a:rPr lang="en-US"/>
              <a:t>Train auto encoder and use it for the task of image compression</a:t>
            </a:r>
          </a:p>
          <a:p>
            <a:r>
              <a:rPr lang="en-US"/>
              <a:t>To compress:</a:t>
            </a:r>
          </a:p>
          <a:p>
            <a:pPr lvl="1">
              <a:spcBef>
                <a:spcPts val="0"/>
              </a:spcBef>
            </a:pPr>
            <a:r>
              <a:rPr lang="en-US"/>
              <a:t>Encode -&gt; Binarize (Pickle) -&gt; Losslessly compress (LZMA)</a:t>
            </a:r>
          </a:p>
          <a:p>
            <a:r>
              <a:rPr lang="en-US"/>
              <a:t>To restore:</a:t>
            </a:r>
          </a:p>
          <a:p>
            <a:pPr lvl="1">
              <a:spcBef>
                <a:spcPts val="0"/>
              </a:spcBef>
            </a:pPr>
            <a:r>
              <a:rPr lang="en-US"/>
              <a:t>Decompress -&gt; Load tensor -&gt;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5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D031-B6FD-4119-BA64-DBDD926F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5706"/>
          </a:xfrm>
        </p:spPr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6967-C378-47B6-A6A6-611FB919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Kodak</a:t>
            </a:r>
          </a:p>
          <a:p>
            <a:pPr marL="0" indent="0">
              <a:buNone/>
            </a:pPr>
            <a:r>
              <a:rPr lang="en-US" dirty="0"/>
              <a:t>Total 25 uncompressed PNG true color(24 bits per pixel) images of size 768 × 512 pixels released by the Kodak Corporation for unrestricted research usage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Validation Dataset P from CLIC</a:t>
            </a:r>
          </a:p>
          <a:p>
            <a:pPr marL="0" indent="0">
              <a:buNone/>
            </a:pPr>
            <a:r>
              <a:rPr lang="en-US" b="1" dirty="0"/>
              <a:t>CLIC = </a:t>
            </a:r>
            <a:r>
              <a:rPr lang="en-US" dirty="0"/>
              <a:t>Challenge on Learned Image Compression 2018</a:t>
            </a:r>
          </a:p>
          <a:p>
            <a:pPr marL="0" indent="0">
              <a:buNone/>
            </a:pPr>
            <a:r>
              <a:rPr lang="en-US" dirty="0"/>
              <a:t>Images clicked by professionals, 41 uncompressed PNG images of size ranging from 960x640 to 248x1365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619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442</Words>
  <Application>Microsoft Office PowerPoint</Application>
  <PresentationFormat>Widescreen</PresentationFormat>
  <Paragraphs>111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Faster Image Compression Using Network Compression </vt:lpstr>
      <vt:lpstr>Image Compression</vt:lpstr>
      <vt:lpstr>Network Compression </vt:lpstr>
      <vt:lpstr>PowerPoint Presentation</vt:lpstr>
      <vt:lpstr>A matter of scale</vt:lpstr>
      <vt:lpstr>Photo storage</vt:lpstr>
      <vt:lpstr>Our Project</vt:lpstr>
      <vt:lpstr>Our Approach</vt:lpstr>
      <vt:lpstr>Dataset</vt:lpstr>
      <vt:lpstr>Evaluation Metrics</vt:lpstr>
      <vt:lpstr>Results</vt:lpstr>
      <vt:lpstr>PowerPoint Presentation</vt:lpstr>
      <vt:lpstr>How our approach helped Achieve these results </vt:lpstr>
      <vt:lpstr>Practical Applications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VIEWER</dc:title>
  <dc:creator>Raghav Avasthi</dc:creator>
  <cp:lastModifiedBy>Raghav Avasthi</cp:lastModifiedBy>
  <cp:revision>21</cp:revision>
  <dcterms:created xsi:type="dcterms:W3CDTF">2019-04-23T12:55:43Z</dcterms:created>
  <dcterms:modified xsi:type="dcterms:W3CDTF">2019-04-23T19:15:00Z</dcterms:modified>
</cp:coreProperties>
</file>