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Slab-bold.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a7e931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a7e931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a7e931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a7e931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a7e931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a7e931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5da73e02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5da73e02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5da73e02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5da73e02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d033da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d033da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d033da4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d033da4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928e7d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928e7d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928e7d9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928e7d9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928e7d92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928e7d92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5da73e02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5da73e02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928e7d92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928e7d92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928e7d92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928e7d92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928e7d92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928e7d92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928e7d92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928e7d92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928e7d92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928e7d92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928e7d92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928e7d92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928e7d92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928e7d92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928e7d92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928e7d9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6d033da4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6d033da4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939c9d0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939c9d0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5da73e02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5da73e02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5da73e02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5da73e0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a7e931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a7e931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5da73e02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5da73e0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5da73e0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5da73e0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5da73e02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5da73e02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a7e931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a7e931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13.xml" Type="http://schemas.openxmlformats.org/officeDocument/2006/relationships/notesSlide"/><Relationship Id="rId3" Target="../media/image3.jpeg" Type="http://schemas.openxmlformats.org/officeDocument/2006/relationships/image"/></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components101.com/microcontrollers/beaglebone-black-pinout-datasheet" TargetMode="External"/><Relationship Id="rId4" Type="http://schemas.openxmlformats.org/officeDocument/2006/relationships/hyperlink" Target="https://www.thomasnet.com/articles/instruments-controls/limit-switches/" TargetMode="External"/><Relationship Id="rId5" Type="http://schemas.openxmlformats.org/officeDocument/2006/relationships/hyperlink" Target="http://youtube.com/watch?v=q6nP1FjxAMU" TargetMode="External"/><Relationship Id="rId6" Type="http://schemas.openxmlformats.org/officeDocument/2006/relationships/hyperlink" Target="https://man7.org/linux/man-pages/man3/usleep.3.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amazon.ca/dp/B071JV158X/ref=cm_sw_r_wa_apa_i_T4SVA1ZN2XH2E1WKM99N" TargetMode="External"/><Relationship Id="rId4" Type="http://schemas.openxmlformats.org/officeDocument/2006/relationships/hyperlink" Target="https://www.element14.com/community/community/designcenter/single-board-computers/next-genbeaglebone/blog/2019/08/15/beaglebone-black-bbb-io-gpio-spi-and-i2c-library-for-c-2019-edi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6.xml" Type="http://schemas.openxmlformats.org/officeDocument/2006/relationships/notesSlide"/><Relationship Id="rId3" Target="../media/image4.jpeg" Type="http://schemas.openxmlformats.org/officeDocument/2006/relationships/image"/></Relationships>
</file>

<file path=ppt/slides/_rels/slide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7.xml" Type="http://schemas.openxmlformats.org/officeDocument/2006/relationships/notesSlide"/><Relationship Id="rId3" Target="../media/image5.jpeg" Type="http://schemas.openxmlformats.org/officeDocument/2006/relationships/image"/></Relationships>
</file>

<file path=ppt/slides/_rels/slide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8.xml" Type="http://schemas.openxmlformats.org/officeDocument/2006/relationships/notesSlide"/><Relationship Id="rId3" Target="../media/image2.jpeg" Type="http://schemas.openxmlformats.org/officeDocument/2006/relationships/image"/></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6834000" cy="1308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Group 4:</a:t>
            </a:r>
            <a:endParaRPr sz="2600">
              <a:latin typeface="Times New Roman"/>
              <a:ea typeface="Times New Roman"/>
              <a:cs typeface="Times New Roman"/>
              <a:sym typeface="Times New Roman"/>
            </a:endParaRPr>
          </a:p>
          <a:p>
            <a:pPr indent="0" lvl="0" marL="0" rtl="0" algn="l">
              <a:spcBef>
                <a:spcPts val="0"/>
              </a:spcBef>
              <a:spcAft>
                <a:spcPts val="0"/>
              </a:spcAft>
              <a:buNone/>
            </a:pPr>
            <a:r>
              <a:rPr lang="en" sz="2600">
                <a:latin typeface="Times New Roman"/>
                <a:ea typeface="Times New Roman"/>
                <a:cs typeface="Times New Roman"/>
                <a:sym typeface="Times New Roman"/>
              </a:rPr>
              <a:t>Raghav Chopra (C0772292)</a:t>
            </a:r>
            <a:endParaRPr sz="2600">
              <a:latin typeface="Times New Roman"/>
              <a:ea typeface="Times New Roman"/>
              <a:cs typeface="Times New Roman"/>
              <a:sym typeface="Times New Roman"/>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600">
                <a:solidFill>
                  <a:schemeClr val="dk1"/>
                </a:solidFill>
                <a:latin typeface="Times New Roman"/>
                <a:ea typeface="Times New Roman"/>
                <a:cs typeface="Times New Roman"/>
                <a:sym typeface="Times New Roman"/>
              </a:rPr>
              <a:t>Topic: Interfacing of Beaglebone black with Limit switch </a:t>
            </a:r>
            <a:endParaRPr sz="2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87900" y="458025"/>
            <a:ext cx="83682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latin typeface="Times New Roman"/>
                <a:ea typeface="Times New Roman"/>
                <a:cs typeface="Times New Roman"/>
                <a:sym typeface="Times New Roman"/>
              </a:rPr>
              <a:t>Cont.</a:t>
            </a:r>
            <a:endParaRPr sz="2600">
              <a:latin typeface="Times New Roman"/>
              <a:ea typeface="Times New Roman"/>
              <a:cs typeface="Times New Roman"/>
              <a:sym typeface="Times New Roman"/>
            </a:endParaRPr>
          </a:p>
        </p:txBody>
      </p:sp>
      <p:sp>
        <p:nvSpPr>
          <p:cNvPr id="122" name="Google Shape;122;p22"/>
          <p:cNvSpPr txBox="1"/>
          <p:nvPr>
            <p:ph idx="1" type="body"/>
          </p:nvPr>
        </p:nvSpPr>
        <p:spPr>
          <a:xfrm>
            <a:off x="387900" y="1026675"/>
            <a:ext cx="8368200" cy="3541800"/>
          </a:xfrm>
          <a:prstGeom prst="rect">
            <a:avLst/>
          </a:prstGeom>
        </p:spPr>
        <p:txBody>
          <a:bodyPr anchorCtr="0" anchor="t" bIns="91425" lIns="91425" spcFirstLastPara="1" rIns="91425" wrap="square" tIns="91425">
            <a:noAutofit/>
          </a:bodyPr>
          <a:lstStyle/>
          <a:p>
            <a:pPr indent="-368300" lvl="0" marL="457200" rtl="0" algn="l">
              <a:lnSpc>
                <a:spcPct val="10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HS USB 2.0 Host port -- </a:t>
            </a:r>
            <a:r>
              <a:rPr lang="en" sz="2200">
                <a:latin typeface="Times New Roman"/>
                <a:ea typeface="Times New Roman"/>
                <a:cs typeface="Times New Roman"/>
                <a:sym typeface="Times New Roman"/>
              </a:rPr>
              <a:t>Access</a:t>
            </a:r>
            <a:r>
              <a:rPr lang="en" sz="2200">
                <a:latin typeface="Times New Roman"/>
                <a:ea typeface="Times New Roman"/>
                <a:cs typeface="Times New Roman"/>
                <a:sym typeface="Times New Roman"/>
              </a:rPr>
              <a:t> to USB1, Type A socket                                  </a:t>
            </a:r>
            <a:endParaRPr sz="2200">
              <a:latin typeface="Times New Roman"/>
              <a:ea typeface="Times New Roman"/>
              <a:cs typeface="Times New Roman"/>
              <a:sym typeface="Times New Roman"/>
            </a:endParaRPr>
          </a:p>
          <a:p>
            <a:pPr indent="-368300" lvl="0" marL="457200" rtl="0" algn="l">
              <a:lnSpc>
                <a:spcPct val="10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Serial port -- UART0 Access via 6-pin 3.3V TTL header</a:t>
            </a:r>
            <a:endParaRPr sz="2200">
              <a:latin typeface="Times New Roman"/>
              <a:ea typeface="Times New Roman"/>
              <a:cs typeface="Times New Roman"/>
              <a:sym typeface="Times New Roman"/>
            </a:endParaRPr>
          </a:p>
          <a:p>
            <a:pPr indent="-368300" lvl="0" marL="457200" rtl="0" algn="l">
              <a:lnSpc>
                <a:spcPct val="10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Ethernet -- 10/100, RJ45</a:t>
            </a:r>
            <a:endParaRPr sz="2200">
              <a:latin typeface="Times New Roman"/>
              <a:ea typeface="Times New Roman"/>
              <a:cs typeface="Times New Roman"/>
              <a:sym typeface="Times New Roman"/>
            </a:endParaRPr>
          </a:p>
          <a:p>
            <a:pPr indent="-368300" lvl="0" marL="457200" rtl="0" algn="l">
              <a:lnSpc>
                <a:spcPct val="10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SD/MMC Connector -- microSD, 3.3V</a:t>
            </a:r>
            <a:endParaRPr sz="2200">
              <a:latin typeface="Times New Roman"/>
              <a:ea typeface="Times New Roman"/>
              <a:cs typeface="Times New Roman"/>
              <a:sym typeface="Times New Roman"/>
            </a:endParaRPr>
          </a:p>
          <a:p>
            <a:pPr indent="-368300" lvl="0" marL="457200" rtl="0" algn="l">
              <a:lnSpc>
                <a:spcPct val="10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User input -- Reset Button, Power Button, Boot Button</a:t>
            </a:r>
            <a:endParaRPr sz="2200">
              <a:latin typeface="Times New Roman"/>
              <a:ea typeface="Times New Roman"/>
              <a:cs typeface="Times New Roman"/>
              <a:sym typeface="Times New Roman"/>
            </a:endParaRPr>
          </a:p>
          <a:p>
            <a:pPr indent="-368300" lvl="0" marL="457200" rtl="0" algn="l">
              <a:lnSpc>
                <a:spcPct val="10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Video out -- 16b HDMI, 1280 x 1024 (MAX)</a:t>
            </a:r>
            <a:endParaRPr sz="2200">
              <a:solidFill>
                <a:srgbClr val="212529"/>
              </a:solidFill>
              <a:highlight>
                <a:srgbClr val="FFFFFF"/>
              </a:highlight>
              <a:latin typeface="Times New Roman"/>
              <a:ea typeface="Times New Roman"/>
              <a:cs typeface="Times New Roman"/>
              <a:sym typeface="Times New Roman"/>
            </a:endParaRPr>
          </a:p>
          <a:p>
            <a:pPr indent="-368300" lvl="0" marL="457200" rtl="0" algn="l">
              <a:lnSpc>
                <a:spcPct val="10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 Audio -- Via HDMI interface, Stereo</a:t>
            </a:r>
            <a:endParaRPr sz="2200">
              <a:latin typeface="Times New Roman"/>
              <a:ea typeface="Times New Roman"/>
              <a:cs typeface="Times New Roman"/>
              <a:sym typeface="Times New Roman"/>
            </a:endParaRPr>
          </a:p>
          <a:p>
            <a:pPr indent="-368300" lvl="0" marL="457200" rtl="0" algn="l">
              <a:lnSpc>
                <a:spcPct val="10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Expansion Connectors -- Power 5V, 3.3V, VDD_ADC (1.8V), 3.3V I/O on all signals, McASP0, SPI1, I2C, GPIO(69MAX), LCD, MMC1, MMC2, 4 timers, 4 serial ports, CAN0, XDMA Interrupt, Power button, Expansion board ID. </a:t>
            </a:r>
            <a:endParaRPr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40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40">
                <a:latin typeface="Times New Roman"/>
                <a:ea typeface="Times New Roman"/>
                <a:cs typeface="Times New Roman"/>
                <a:sym typeface="Times New Roman"/>
              </a:rPr>
              <a:t>Features of Beaglebone black</a:t>
            </a:r>
            <a:endParaRPr sz="2640">
              <a:latin typeface="Times New Roman"/>
              <a:ea typeface="Times New Roman"/>
              <a:cs typeface="Times New Roman"/>
              <a:sym typeface="Times New Roman"/>
            </a:endParaRPr>
          </a:p>
        </p:txBody>
      </p:sp>
      <p:sp>
        <p:nvSpPr>
          <p:cNvPr id="128" name="Google Shape;128;p23"/>
          <p:cNvSpPr txBox="1"/>
          <p:nvPr>
            <p:ph idx="1" type="body"/>
          </p:nvPr>
        </p:nvSpPr>
        <p:spPr>
          <a:xfrm>
            <a:off x="387900" y="1074350"/>
            <a:ext cx="8368200" cy="3048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Large number of GPIO I/O pins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High performance computing experience</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Supports deterministic execution hardware via dedicated processing unit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Robust and wide options for connectivity</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Open source hardware technology- it gives options to manufactures to integrate ARM technology for developing cloned beaglebone development boards.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Open source software technology- it provides options to install wide range of android and linux based </a:t>
            </a:r>
            <a:r>
              <a:rPr lang="en" sz="2200">
                <a:latin typeface="Times New Roman"/>
                <a:ea typeface="Times New Roman"/>
                <a:cs typeface="Times New Roman"/>
                <a:sym typeface="Times New Roman"/>
              </a:rPr>
              <a:t>operations</a:t>
            </a:r>
            <a:r>
              <a:rPr lang="en" sz="2200">
                <a:latin typeface="Times New Roman"/>
                <a:ea typeface="Times New Roman"/>
                <a:cs typeface="Times New Roman"/>
                <a:sym typeface="Times New Roman"/>
              </a:rPr>
              <a:t> systems.</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Applications</a:t>
            </a:r>
            <a:r>
              <a:rPr lang="en" sz="2600">
                <a:latin typeface="Times New Roman"/>
                <a:ea typeface="Times New Roman"/>
                <a:cs typeface="Times New Roman"/>
                <a:sym typeface="Times New Roman"/>
              </a:rPr>
              <a:t> of Beaglebone black</a:t>
            </a:r>
            <a:endParaRPr sz="2600">
              <a:latin typeface="Times New Roman"/>
              <a:ea typeface="Times New Roman"/>
              <a:cs typeface="Times New Roman"/>
              <a:sym typeface="Times New Roman"/>
            </a:endParaRPr>
          </a:p>
        </p:txBody>
      </p:sp>
      <p:sp>
        <p:nvSpPr>
          <p:cNvPr id="134" name="Google Shape;134;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Robotics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Micro </a:t>
            </a:r>
            <a:r>
              <a:rPr lang="en" sz="2200">
                <a:latin typeface="Times New Roman"/>
                <a:ea typeface="Times New Roman"/>
                <a:cs typeface="Times New Roman"/>
                <a:sym typeface="Times New Roman"/>
              </a:rPr>
              <a:t>controller</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Automation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IOT</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AWS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Bluetooth connectivity projects</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87900" y="282025"/>
            <a:ext cx="8368200" cy="100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600">
                <a:latin typeface="Times New Roman"/>
                <a:ea typeface="Times New Roman"/>
                <a:cs typeface="Times New Roman"/>
                <a:sym typeface="Times New Roman"/>
              </a:rPr>
              <a:t>Introduction of Limit switch</a:t>
            </a:r>
            <a:endParaRPr sz="26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600">
              <a:latin typeface="Times New Roman"/>
              <a:ea typeface="Times New Roman"/>
              <a:cs typeface="Times New Roman"/>
              <a:sym typeface="Times New Roman"/>
            </a:endParaRPr>
          </a:p>
        </p:txBody>
      </p:sp>
      <p:sp>
        <p:nvSpPr>
          <p:cNvPr id="140" name="Google Shape;140;p25"/>
          <p:cNvSpPr txBox="1"/>
          <p:nvPr>
            <p:ph idx="1" type="body"/>
          </p:nvPr>
        </p:nvSpPr>
        <p:spPr>
          <a:xfrm>
            <a:off x="387900" y="1289125"/>
            <a:ext cx="4567500" cy="327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200">
                <a:latin typeface="Times New Roman"/>
                <a:ea typeface="Times New Roman"/>
                <a:cs typeface="Times New Roman"/>
                <a:sym typeface="Times New Roman"/>
              </a:rPr>
              <a:t>Limit switches are used to detect the presence of the object and to monitor the movement of that object. In our project, we are using limit switches to detect the status of the garage door and if that door opens too long and we can use limit switches manually to close the door. </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
        <p:nvSpPr>
          <p:cNvPr id="141" name="Google Shape;141;p25"/>
          <p:cNvSpPr txBox="1"/>
          <p:nvPr>
            <p:ph idx="2" type="body"/>
          </p:nvPr>
        </p:nvSpPr>
        <p:spPr>
          <a:xfrm>
            <a:off x="5264375" y="1489825"/>
            <a:ext cx="34917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4955400" y="616300"/>
            <a:ext cx="4076775" cy="428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87900" y="6104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How does a limit switch work?</a:t>
            </a:r>
            <a:endParaRPr sz="2600">
              <a:latin typeface="Times New Roman"/>
              <a:ea typeface="Times New Roman"/>
              <a:cs typeface="Times New Roman"/>
              <a:sym typeface="Times New Roman"/>
            </a:endParaRPr>
          </a:p>
        </p:txBody>
      </p:sp>
      <p:sp>
        <p:nvSpPr>
          <p:cNvPr id="148" name="Google Shape;148;p26"/>
          <p:cNvSpPr txBox="1"/>
          <p:nvPr>
            <p:ph idx="1" type="body"/>
          </p:nvPr>
        </p:nvSpPr>
        <p:spPr>
          <a:xfrm>
            <a:off x="387900" y="17184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latin typeface="Times New Roman"/>
                <a:ea typeface="Times New Roman"/>
                <a:cs typeface="Times New Roman"/>
                <a:sym typeface="Times New Roman"/>
              </a:rPr>
              <a:t>It is used in industrial applications is an electromechanical device that consists of a mechanical actuator linked to a series of electrical contacts. When an object comes in physical contact with the actuator, the actuator movement results in the electrical contacts within the switch to either open or close their electrical connection. </a:t>
            </a:r>
            <a:endParaRPr sz="2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Advantages of limit switches</a:t>
            </a:r>
            <a:endParaRPr sz="2600">
              <a:latin typeface="Times New Roman"/>
              <a:ea typeface="Times New Roman"/>
              <a:cs typeface="Times New Roman"/>
              <a:sym typeface="Times New Roman"/>
            </a:endParaRPr>
          </a:p>
        </p:txBody>
      </p:sp>
      <p:sp>
        <p:nvSpPr>
          <p:cNvPr id="154" name="Google Shape;154;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Design is generally simple and straightforward</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They work well in almost any </a:t>
            </a:r>
            <a:r>
              <a:rPr lang="en" sz="2200">
                <a:latin typeface="Times New Roman"/>
                <a:ea typeface="Times New Roman"/>
                <a:cs typeface="Times New Roman"/>
                <a:sym typeface="Times New Roman"/>
              </a:rPr>
              <a:t>industrial</a:t>
            </a:r>
            <a:r>
              <a:rPr lang="en" sz="2200">
                <a:latin typeface="Times New Roman"/>
                <a:ea typeface="Times New Roman"/>
                <a:cs typeface="Times New Roman"/>
                <a:sym typeface="Times New Roman"/>
              </a:rPr>
              <a:t> setting</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They are low power consumption devices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They exhibit high accuracy</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They can be used to switch </a:t>
            </a:r>
            <a:r>
              <a:rPr lang="en" sz="2200">
                <a:latin typeface="Times New Roman"/>
                <a:ea typeface="Times New Roman"/>
                <a:cs typeface="Times New Roman"/>
                <a:sym typeface="Times New Roman"/>
              </a:rPr>
              <a:t>multiple</a:t>
            </a:r>
            <a:r>
              <a:rPr lang="en" sz="2200">
                <a:latin typeface="Times New Roman"/>
                <a:ea typeface="Times New Roman"/>
                <a:cs typeface="Times New Roman"/>
                <a:sym typeface="Times New Roman"/>
              </a:rPr>
              <a:t> loads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They are simple to install</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They are reliable and rugged</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Limitations of limit switches</a:t>
            </a:r>
            <a:endParaRPr sz="2600">
              <a:latin typeface="Times New Roman"/>
              <a:ea typeface="Times New Roman"/>
              <a:cs typeface="Times New Roman"/>
              <a:sym typeface="Times New Roman"/>
            </a:endParaRPr>
          </a:p>
        </p:txBody>
      </p:sp>
      <p:sp>
        <p:nvSpPr>
          <p:cNvPr id="160" name="Google Shape;160;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They rely on mechanical action, they are used in equipment that operates at relatively low speeds.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They are contact sensors which means they must make physical contact with the target for them to operate.</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 nature of their mechanical design means that the devices are subject to mechanical wear or fatigue over time and will need replacement.</a:t>
            </a:r>
            <a:endParaRPr sz="22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87900" y="458025"/>
            <a:ext cx="8368200" cy="73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Interfacing of Beaglebone black with limit switch</a:t>
            </a:r>
            <a:endParaRPr sz="2600">
              <a:latin typeface="Times New Roman"/>
              <a:ea typeface="Times New Roman"/>
              <a:cs typeface="Times New Roman"/>
              <a:sym typeface="Times New Roman"/>
            </a:endParaRPr>
          </a:p>
        </p:txBody>
      </p:sp>
      <p:sp>
        <p:nvSpPr>
          <p:cNvPr id="166" name="Google Shape;166;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Connections:</a:t>
            </a:r>
            <a:endParaRPr sz="2200">
              <a:latin typeface="Times New Roman"/>
              <a:ea typeface="Times New Roman"/>
              <a:cs typeface="Times New Roman"/>
              <a:sym typeface="Times New Roman"/>
            </a:endParaRPr>
          </a:p>
          <a:p>
            <a:pPr indent="-368300" lvl="0" marL="457200" rtl="0" algn="l">
              <a:spcBef>
                <a:spcPts val="1200"/>
              </a:spcBef>
              <a:spcAft>
                <a:spcPts val="0"/>
              </a:spcAft>
              <a:buSzPts val="2200"/>
              <a:buFont typeface="Times New Roman"/>
              <a:buChar char="●"/>
            </a:pPr>
            <a:r>
              <a:rPr lang="en" sz="2200">
                <a:latin typeface="Times New Roman"/>
                <a:ea typeface="Times New Roman"/>
                <a:cs typeface="Times New Roman"/>
                <a:sym typeface="Times New Roman"/>
              </a:rPr>
              <a:t>Connected green led to the pin 16 of header P8</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Connected red led to the pin 15 of header P8</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Connected limit switch for door open to the pin 30 of header P9</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Connected limit switch for door close to the pin 12 of header P9</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1062400" y="526350"/>
            <a:ext cx="6597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72" name="Google Shape;172;p30"/>
          <p:cNvPicPr preferRelativeResize="0"/>
          <p:nvPr/>
        </p:nvPicPr>
        <p:blipFill>
          <a:blip r:embed="rId3">
            <a:alphaModFix/>
          </a:blip>
          <a:stretch>
            <a:fillRect/>
          </a:stretch>
        </p:blipFill>
        <p:spPr>
          <a:xfrm>
            <a:off x="1062400" y="526350"/>
            <a:ext cx="6485274" cy="437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Function of limit switches</a:t>
            </a:r>
            <a:endParaRPr sz="2600">
              <a:latin typeface="Times New Roman"/>
              <a:ea typeface="Times New Roman"/>
              <a:cs typeface="Times New Roman"/>
              <a:sym typeface="Times New Roman"/>
            </a:endParaRPr>
          </a:p>
        </p:txBody>
      </p:sp>
      <p:sp>
        <p:nvSpPr>
          <p:cNvPr id="178" name="Google Shape;178;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latin typeface="Times New Roman"/>
                <a:ea typeface="Times New Roman"/>
                <a:cs typeface="Times New Roman"/>
                <a:sym typeface="Times New Roman"/>
              </a:rPr>
              <a:t>In our </a:t>
            </a:r>
            <a:r>
              <a:rPr lang="en" sz="2200">
                <a:latin typeface="Times New Roman"/>
                <a:ea typeface="Times New Roman"/>
                <a:cs typeface="Times New Roman"/>
                <a:sym typeface="Times New Roman"/>
              </a:rPr>
              <a:t>project, we are using two limit switches one is for opening the door and the other one is closing the door.</a:t>
            </a:r>
            <a:endParaRPr sz="2200">
              <a:latin typeface="Times New Roman"/>
              <a:ea typeface="Times New Roman"/>
              <a:cs typeface="Times New Roman"/>
              <a:sym typeface="Times New Roman"/>
            </a:endParaRPr>
          </a:p>
          <a:p>
            <a:pPr indent="0" lvl="0" marL="0" rtl="0" algn="l">
              <a:spcBef>
                <a:spcPts val="1200"/>
              </a:spcBef>
              <a:spcAft>
                <a:spcPts val="0"/>
              </a:spcAft>
              <a:buNone/>
            </a:pPr>
            <a:r>
              <a:rPr lang="en" sz="2200">
                <a:latin typeface="Times New Roman"/>
                <a:ea typeface="Times New Roman"/>
                <a:cs typeface="Times New Roman"/>
                <a:sym typeface="Times New Roman"/>
              </a:rPr>
              <a:t>LM switch open - when we press it the pin of limit switch will go low and the output at terminal will appear as door is open.</a:t>
            </a:r>
            <a:endParaRPr sz="2200">
              <a:latin typeface="Times New Roman"/>
              <a:ea typeface="Times New Roman"/>
              <a:cs typeface="Times New Roman"/>
              <a:sym typeface="Times New Roman"/>
            </a:endParaRPr>
          </a:p>
          <a:p>
            <a:pPr indent="0" lvl="0" marL="0" rtl="0" algn="l">
              <a:spcBef>
                <a:spcPts val="1200"/>
              </a:spcBef>
              <a:spcAft>
                <a:spcPts val="0"/>
              </a:spcAft>
              <a:buNone/>
            </a:pPr>
            <a:r>
              <a:rPr lang="en" sz="2200">
                <a:latin typeface="Times New Roman"/>
                <a:ea typeface="Times New Roman"/>
                <a:cs typeface="Times New Roman"/>
                <a:sym typeface="Times New Roman"/>
              </a:rPr>
              <a:t>LM switch close - when we press it the pin of limit switch will go low and the output at terminal will appear as door is closed.</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228300"/>
            <a:ext cx="8368200" cy="45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38076"/>
              <a:buNone/>
            </a:pPr>
            <a:r>
              <a:rPr lang="en" sz="2600">
                <a:latin typeface="Times New Roman"/>
                <a:ea typeface="Times New Roman"/>
                <a:cs typeface="Times New Roman"/>
                <a:sym typeface="Times New Roman"/>
              </a:rPr>
              <a:t>Contents</a:t>
            </a:r>
            <a:endParaRPr sz="2600">
              <a:latin typeface="Times New Roman"/>
              <a:ea typeface="Times New Roman"/>
              <a:cs typeface="Times New Roman"/>
              <a:sym typeface="Times New Roman"/>
            </a:endParaRPr>
          </a:p>
        </p:txBody>
      </p:sp>
      <p:sp>
        <p:nvSpPr>
          <p:cNvPr id="70" name="Google Shape;70;p14"/>
          <p:cNvSpPr txBox="1"/>
          <p:nvPr>
            <p:ph idx="1" type="body"/>
          </p:nvPr>
        </p:nvSpPr>
        <p:spPr>
          <a:xfrm>
            <a:off x="387900" y="684900"/>
            <a:ext cx="8368200" cy="365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Task objective</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Components required for interfacing</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Introduction of Beaglebone black</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Pin description of beaglebone black</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Specifications of Beaglebone black</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Introduction of limit switch</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How does a limit switch work?</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Advantages and limitations of limit switch</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Interfacing of Beaglebone black and limit switch</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Code</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References </a:t>
            </a:r>
            <a:endParaRPr sz="2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Code </a:t>
            </a:r>
            <a:endParaRPr sz="2600">
              <a:latin typeface="Times New Roman"/>
              <a:ea typeface="Times New Roman"/>
              <a:cs typeface="Times New Roman"/>
              <a:sym typeface="Times New Roman"/>
            </a:endParaRPr>
          </a:p>
        </p:txBody>
      </p:sp>
      <p:sp>
        <p:nvSpPr>
          <p:cNvPr id="184" name="Google Shape;184;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8800">
                <a:solidFill>
                  <a:srgbClr val="FFFFFF"/>
                </a:solidFill>
                <a:latin typeface="Times New Roman"/>
                <a:ea typeface="Times New Roman"/>
                <a:cs typeface="Times New Roman"/>
                <a:sym typeface="Times New Roman"/>
              </a:rPr>
              <a:t>#include &lt;iobb.h&gt;    //includes GPIO I/O header files</a:t>
            </a:r>
            <a:endParaRPr sz="8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8800">
                <a:solidFill>
                  <a:srgbClr val="FFFFFF"/>
                </a:solidFill>
                <a:latin typeface="Times New Roman"/>
                <a:ea typeface="Times New Roman"/>
                <a:cs typeface="Times New Roman"/>
                <a:sym typeface="Times New Roman"/>
              </a:rPr>
              <a:t>#include &lt;stdio.h&gt; //includes standard I/O header files</a:t>
            </a:r>
            <a:endParaRPr sz="8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8800">
                <a:solidFill>
                  <a:srgbClr val="FFFFFF"/>
                </a:solidFill>
                <a:latin typeface="Times New Roman"/>
                <a:ea typeface="Times New Roman"/>
                <a:cs typeface="Times New Roman"/>
                <a:sym typeface="Times New Roman"/>
              </a:rPr>
              <a:t>#include &lt;unistd.h&gt;  //includes POSIX API library for adding delay in operations</a:t>
            </a:r>
            <a:endParaRPr sz="8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8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8800">
                <a:solidFill>
                  <a:srgbClr val="FFFFFF"/>
                </a:solidFill>
                <a:latin typeface="Times New Roman"/>
                <a:ea typeface="Times New Roman"/>
                <a:cs typeface="Times New Roman"/>
                <a:sym typeface="Times New Roman"/>
              </a:rPr>
              <a:t>#define GreenLED 8,16 //Green led connected to pin 16 of header P8</a:t>
            </a:r>
            <a:endParaRPr sz="8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8800">
                <a:solidFill>
                  <a:srgbClr val="FFFFFF"/>
                </a:solidFill>
                <a:latin typeface="Times New Roman"/>
                <a:ea typeface="Times New Roman"/>
                <a:cs typeface="Times New Roman"/>
                <a:sym typeface="Times New Roman"/>
              </a:rPr>
              <a:t>#define RedLED 8,15  //Red led connected to pin 15 of header P8</a:t>
            </a:r>
            <a:endParaRPr sz="8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8800">
              <a:solidFill>
                <a:srgbClr val="FFFFFF"/>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87900" y="458025"/>
            <a:ext cx="8368200" cy="381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90" name="Google Shape;190;p33"/>
          <p:cNvSpPr txBox="1"/>
          <p:nvPr>
            <p:ph idx="1" type="body"/>
          </p:nvPr>
        </p:nvSpPr>
        <p:spPr>
          <a:xfrm>
            <a:off x="387900" y="951650"/>
            <a:ext cx="8368200" cy="39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#define LMcheckDoorOpened 9,30 //Limit switch for door open connected to pin 30 of header 9</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#define LMcheckDoorClosed 9,12 //Limit switch for door close connected to pin 12 of header 9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int main(void)        // main function</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iolib_init();     // initializing GPIO I/O library</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iolib_setdir(GreenLED, DigitalOut); //setting GPIO pin for Output</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iolib_setdir(RedLED, DigitalOut);</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87900" y="458025"/>
            <a:ext cx="8368200" cy="363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96" name="Google Shape;196;p34"/>
          <p:cNvSpPr txBox="1"/>
          <p:nvPr>
            <p:ph idx="1" type="body"/>
          </p:nvPr>
        </p:nvSpPr>
        <p:spPr>
          <a:xfrm>
            <a:off x="387900" y="821200"/>
            <a:ext cx="8368200" cy="28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iolib_setdir(LMcheckDoorOpened, DigitalIn);  //setting GPIO pin for Input</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iolib_setdir(LMcheckDoorClosed, DigitalIn);</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while(1)  //continuous loop</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if (is_low(LMcheckDoorOpened))  //if pin 30  of header is low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printf("Door is open \n");  //print on terminal</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pin_high(RedLED);  //Red LED will glow</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usleep(1200000);  //delay operation</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1200"/>
              </a:spcAft>
              <a:buNone/>
            </a:pPr>
            <a:r>
              <a:t/>
            </a:r>
            <a:endParaRPr sz="2200">
              <a:solidFill>
                <a:srgbClr val="FFFFF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202" name="Google Shape;202;p35"/>
          <p:cNvSpPr txBox="1"/>
          <p:nvPr>
            <p:ph idx="1" type="body"/>
          </p:nvPr>
        </p:nvSpPr>
        <p:spPr>
          <a:xfrm>
            <a:off x="387900" y="1144125"/>
            <a:ext cx="8368200" cy="34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else if (is_high(LMcheckDoorOpened)) //if pin 30 of header is high</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pin_low(RedLED); //Red LED will not glow</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if (is_low(LMcheckDoorClosed))  // if pin 12 of header is low</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printf("Door is Closed \n");</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pin_high(GreenLED);  //LED will glow</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usleep(1200000);</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208" name="Google Shape;208;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else if (is_high(LMcheckDoorClosed)) //if pin 12 of header is high</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pin_low(GreenLED);  // LED will not glow</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  }</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iolib_free();   //end of program (freed library resources)</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return(0);   //return a value</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200">
                <a:solidFill>
                  <a:srgbClr val="FFFFFF"/>
                </a:solidFill>
                <a:latin typeface="Times New Roman"/>
                <a:ea typeface="Times New Roman"/>
                <a:cs typeface="Times New Roman"/>
                <a:sym typeface="Times New Roman"/>
              </a:rPr>
              <a:t>}</a:t>
            </a:r>
            <a:endParaRPr sz="2200">
              <a:solidFill>
                <a:srgbClr val="FFFFFF"/>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490250" y="526350"/>
            <a:ext cx="8268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14" name="Google Shape;214;p3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490250" y="526350"/>
            <a:ext cx="7989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20" name="Google Shape;220;p3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87900" y="299400"/>
            <a:ext cx="8368200" cy="354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Terminal Output</a:t>
            </a:r>
            <a:endParaRPr/>
          </a:p>
        </p:txBody>
      </p:sp>
      <p:sp>
        <p:nvSpPr>
          <p:cNvPr id="226" name="Google Shape;226;p39"/>
          <p:cNvSpPr txBox="1"/>
          <p:nvPr>
            <p:ph idx="1" type="body"/>
          </p:nvPr>
        </p:nvSpPr>
        <p:spPr>
          <a:xfrm>
            <a:off x="387900" y="970275"/>
            <a:ext cx="8368200" cy="38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9"/>
          <p:cNvPicPr preferRelativeResize="0"/>
          <p:nvPr/>
        </p:nvPicPr>
        <p:blipFill>
          <a:blip r:embed="rId3">
            <a:alphaModFix/>
          </a:blip>
          <a:stretch>
            <a:fillRect/>
          </a:stretch>
        </p:blipFill>
        <p:spPr>
          <a:xfrm>
            <a:off x="0" y="653400"/>
            <a:ext cx="9144000" cy="4490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3" name="Google Shape;233;p40"/>
          <p:cNvSpPr txBox="1"/>
          <p:nvPr>
            <p:ph idx="1" type="body"/>
          </p:nvPr>
        </p:nvSpPr>
        <p:spPr>
          <a:xfrm>
            <a:off x="387900" y="1489825"/>
            <a:ext cx="8368200" cy="33930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SzPct val="100000"/>
              <a:buFont typeface="Times New Roman"/>
              <a:buChar char="●"/>
            </a:pPr>
            <a:r>
              <a:rPr lang="en" sz="7200">
                <a:latin typeface="Times New Roman"/>
                <a:ea typeface="Times New Roman"/>
                <a:cs typeface="Times New Roman"/>
                <a:sym typeface="Times New Roman"/>
              </a:rPr>
              <a:t>Retrieved from </a:t>
            </a:r>
            <a:r>
              <a:rPr i="1" lang="en" sz="7200">
                <a:latin typeface="Times New Roman"/>
                <a:ea typeface="Times New Roman"/>
                <a:cs typeface="Times New Roman"/>
                <a:sym typeface="Times New Roman"/>
              </a:rPr>
              <a:t>components101.com, Beaglebone black (2018, july 09)</a:t>
            </a:r>
            <a:endParaRPr i="1" sz="7200">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URL:</a:t>
            </a:r>
            <a:r>
              <a:rPr lang="en" sz="7200" u="sng">
                <a:solidFill>
                  <a:schemeClr val="hlink"/>
                </a:solidFill>
                <a:latin typeface="Times New Roman"/>
                <a:ea typeface="Times New Roman"/>
                <a:cs typeface="Times New Roman"/>
                <a:sym typeface="Times New Roman"/>
                <a:hlinkClick r:id="rId3"/>
              </a:rPr>
              <a:t>https://components101.com/microcontrollers/beaglebone-black-pinout-datasheet</a:t>
            </a:r>
            <a:endParaRPr sz="7200">
              <a:latin typeface="Times New Roman"/>
              <a:ea typeface="Times New Roman"/>
              <a:cs typeface="Times New Roman"/>
              <a:sym typeface="Times New Roman"/>
            </a:endParaRPr>
          </a:p>
          <a:p>
            <a:pPr indent="-342900" lvl="0" marL="457200" rtl="0" algn="l">
              <a:spcBef>
                <a:spcPts val="1200"/>
              </a:spcBef>
              <a:spcAft>
                <a:spcPts val="0"/>
              </a:spcAft>
              <a:buSzPct val="100000"/>
              <a:buFont typeface="Times New Roman"/>
              <a:buChar char="●"/>
            </a:pPr>
            <a:r>
              <a:rPr lang="en" sz="7200">
                <a:latin typeface="Times New Roman"/>
                <a:ea typeface="Times New Roman"/>
                <a:cs typeface="Times New Roman"/>
                <a:sym typeface="Times New Roman"/>
              </a:rPr>
              <a:t>Retrieved from </a:t>
            </a:r>
            <a:r>
              <a:rPr i="1" lang="en" sz="7200">
                <a:latin typeface="Times New Roman"/>
                <a:ea typeface="Times New Roman"/>
                <a:cs typeface="Times New Roman"/>
                <a:sym typeface="Times New Roman"/>
              </a:rPr>
              <a:t>thomasnet.com, Limit switch characterstics</a:t>
            </a:r>
            <a:endParaRPr i="1" sz="7200">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URL: </a:t>
            </a:r>
            <a:r>
              <a:rPr lang="en" sz="7200" u="sng">
                <a:solidFill>
                  <a:schemeClr val="hlink"/>
                </a:solidFill>
                <a:latin typeface="Times New Roman"/>
                <a:ea typeface="Times New Roman"/>
                <a:cs typeface="Times New Roman"/>
                <a:sym typeface="Times New Roman"/>
                <a:hlinkClick r:id="rId4"/>
              </a:rPr>
              <a:t>https://www.thomasnet.com/articles/instruments-controls/limit-switches/</a:t>
            </a:r>
            <a:endParaRPr sz="7200">
              <a:latin typeface="Times New Roman"/>
              <a:ea typeface="Times New Roman"/>
              <a:cs typeface="Times New Roman"/>
              <a:sym typeface="Times New Roman"/>
            </a:endParaRPr>
          </a:p>
          <a:p>
            <a:pPr indent="-342900" lvl="0" marL="457200" rtl="0" algn="l">
              <a:spcBef>
                <a:spcPts val="1200"/>
              </a:spcBef>
              <a:spcAft>
                <a:spcPts val="0"/>
              </a:spcAft>
              <a:buSzPct val="100000"/>
              <a:buFont typeface="Times New Roman"/>
              <a:buChar char="●"/>
            </a:pPr>
            <a:r>
              <a:rPr lang="en" sz="7200">
                <a:latin typeface="Times New Roman"/>
                <a:ea typeface="Times New Roman"/>
                <a:cs typeface="Times New Roman"/>
                <a:sym typeface="Times New Roman"/>
              </a:rPr>
              <a:t>Retrieved from</a:t>
            </a:r>
            <a:r>
              <a:rPr i="1" lang="en" sz="7200">
                <a:latin typeface="Times New Roman"/>
                <a:ea typeface="Times New Roman"/>
                <a:cs typeface="Times New Roman"/>
                <a:sym typeface="Times New Roman"/>
              </a:rPr>
              <a:t> youtube.com, working of limit switch</a:t>
            </a:r>
            <a:endParaRPr i="1" sz="7200">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URL: </a:t>
            </a:r>
            <a:r>
              <a:rPr lang="en" sz="7200" u="sng">
                <a:solidFill>
                  <a:schemeClr val="hlink"/>
                </a:solidFill>
                <a:latin typeface="Times New Roman"/>
                <a:ea typeface="Times New Roman"/>
                <a:cs typeface="Times New Roman"/>
                <a:sym typeface="Times New Roman"/>
                <a:hlinkClick r:id="rId5"/>
              </a:rPr>
              <a:t>http://youtube.com/watch?v=q6nP1FjxAMU</a:t>
            </a:r>
            <a:endParaRPr sz="7200">
              <a:latin typeface="Times New Roman"/>
              <a:ea typeface="Times New Roman"/>
              <a:cs typeface="Times New Roman"/>
              <a:sym typeface="Times New Roman"/>
            </a:endParaRPr>
          </a:p>
          <a:p>
            <a:pPr indent="-342900" lvl="0" marL="457200" rtl="0" algn="l">
              <a:spcBef>
                <a:spcPts val="1200"/>
              </a:spcBef>
              <a:spcAft>
                <a:spcPts val="0"/>
              </a:spcAft>
              <a:buSzPct val="100000"/>
              <a:buFont typeface="Times New Roman"/>
              <a:buChar char="●"/>
            </a:pPr>
            <a:r>
              <a:rPr lang="en" sz="7200">
                <a:latin typeface="Times New Roman"/>
                <a:ea typeface="Times New Roman"/>
                <a:cs typeface="Times New Roman"/>
                <a:sym typeface="Times New Roman"/>
              </a:rPr>
              <a:t>Retrieved from </a:t>
            </a:r>
            <a:r>
              <a:rPr i="1" lang="en" sz="7200">
                <a:latin typeface="Times New Roman"/>
                <a:ea typeface="Times New Roman"/>
                <a:cs typeface="Times New Roman"/>
                <a:sym typeface="Times New Roman"/>
              </a:rPr>
              <a:t>man7.org, usleep linux manual</a:t>
            </a:r>
            <a:endParaRPr i="1" sz="7200">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URL: </a:t>
            </a:r>
            <a:r>
              <a:rPr lang="en" sz="7200" u="sng">
                <a:solidFill>
                  <a:schemeClr val="hlink"/>
                </a:solidFill>
                <a:latin typeface="Times New Roman"/>
                <a:ea typeface="Times New Roman"/>
                <a:cs typeface="Times New Roman"/>
                <a:sym typeface="Times New Roman"/>
                <a:hlinkClick r:id="rId6"/>
              </a:rPr>
              <a:t>https://man7.org/linux/man-pages/man3/usleep.3.html</a:t>
            </a:r>
            <a:endParaRPr sz="7200">
              <a:latin typeface="Times New Roman"/>
              <a:ea typeface="Times New Roman"/>
              <a:cs typeface="Times New Roman"/>
              <a:sym typeface="Times New Roman"/>
            </a:endParaRPr>
          </a:p>
          <a:p>
            <a:pPr indent="0" lvl="0" marL="0" rtl="0" algn="l">
              <a:spcBef>
                <a:spcPts val="1200"/>
              </a:spcBef>
              <a:spcAft>
                <a:spcPts val="0"/>
              </a:spcAft>
              <a:buNone/>
            </a:pPr>
            <a:r>
              <a:t/>
            </a:r>
            <a:endParaRPr sz="7200">
              <a:latin typeface="Times New Roman"/>
              <a:ea typeface="Times New Roman"/>
              <a:cs typeface="Times New Roman"/>
              <a:sym typeface="Times New Roman"/>
            </a:endParaRPr>
          </a:p>
          <a:p>
            <a:pPr indent="0" lvl="0" marL="0" rtl="0" algn="l">
              <a:spcBef>
                <a:spcPts val="1200"/>
              </a:spcBef>
              <a:spcAft>
                <a:spcPts val="0"/>
              </a:spcAft>
              <a:buNone/>
            </a:pPr>
            <a:r>
              <a:t/>
            </a:r>
            <a:endParaRPr sz="1900">
              <a:latin typeface="Times New Roman"/>
              <a:ea typeface="Times New Roman"/>
              <a:cs typeface="Times New Roman"/>
              <a:sym typeface="Times New Roman"/>
            </a:endParaRPr>
          </a:p>
          <a:p>
            <a:pPr indent="0" lvl="0" marL="0" rtl="0" algn="l">
              <a:spcBef>
                <a:spcPts val="1200"/>
              </a:spcBef>
              <a:spcAft>
                <a:spcPts val="0"/>
              </a:spcAft>
              <a:buNone/>
            </a:pPr>
            <a:r>
              <a:t/>
            </a:r>
            <a:endParaRPr sz="19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239" name="Google Shape;239;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Retrieved</a:t>
            </a:r>
            <a:r>
              <a:rPr lang="en">
                <a:latin typeface="Times New Roman"/>
                <a:ea typeface="Times New Roman"/>
                <a:cs typeface="Times New Roman"/>
                <a:sym typeface="Times New Roman"/>
              </a:rPr>
              <a:t> from </a:t>
            </a:r>
            <a:r>
              <a:rPr i="1" lang="en">
                <a:latin typeface="Times New Roman"/>
                <a:ea typeface="Times New Roman"/>
                <a:cs typeface="Times New Roman"/>
                <a:sym typeface="Times New Roman"/>
              </a:rPr>
              <a:t>amazon.ca, limit switch</a:t>
            </a:r>
            <a:endParaRPr i="1">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URL:</a:t>
            </a:r>
            <a:r>
              <a:rPr lang="en" u="sng">
                <a:solidFill>
                  <a:schemeClr val="hlink"/>
                </a:solidFill>
                <a:latin typeface="Times New Roman"/>
                <a:ea typeface="Times New Roman"/>
                <a:cs typeface="Times New Roman"/>
                <a:sym typeface="Times New Roman"/>
                <a:hlinkClick r:id="rId3"/>
              </a:rPr>
              <a:t>https://www.amazon.ca/dp/B071JV158X/ref=cm_sw_r_wa_apa_i_T4SVA1ZN2XH2E1WKM99N</a:t>
            </a:r>
            <a:endParaRPr>
              <a:latin typeface="Times New Roman"/>
              <a:ea typeface="Times New Roman"/>
              <a:cs typeface="Times New Roman"/>
              <a:sym typeface="Times New Roman"/>
            </a:endParaRPr>
          </a:p>
          <a:p>
            <a:pPr indent="-342900" lvl="0" marL="457200" rtl="0" algn="l">
              <a:spcBef>
                <a:spcPts val="1200"/>
              </a:spcBef>
              <a:spcAft>
                <a:spcPts val="0"/>
              </a:spcAft>
              <a:buClr>
                <a:srgbClr val="FFFFFF"/>
              </a:buClr>
              <a:buSzPts val="1800"/>
              <a:buFont typeface="Times New Roman"/>
              <a:buChar char="●"/>
            </a:pPr>
            <a:r>
              <a:rPr lang="en">
                <a:solidFill>
                  <a:srgbClr val="FFFFFF"/>
                </a:solidFill>
                <a:latin typeface="Times New Roman"/>
                <a:ea typeface="Times New Roman"/>
                <a:cs typeface="Times New Roman"/>
                <a:sym typeface="Times New Roman"/>
              </a:rPr>
              <a:t>Retrieved from </a:t>
            </a:r>
            <a:r>
              <a:rPr i="1" lang="en">
                <a:solidFill>
                  <a:srgbClr val="FFFFFF"/>
                </a:solidFill>
                <a:latin typeface="Times New Roman"/>
                <a:ea typeface="Times New Roman"/>
                <a:cs typeface="Times New Roman"/>
                <a:sym typeface="Times New Roman"/>
              </a:rPr>
              <a:t>element14.com, Beagle board (2019, August 14)</a:t>
            </a:r>
            <a:endParaRPr i="1">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FFFFFF"/>
                </a:solidFill>
                <a:latin typeface="Times New Roman"/>
                <a:ea typeface="Times New Roman"/>
                <a:cs typeface="Times New Roman"/>
                <a:sym typeface="Times New Roman"/>
              </a:rPr>
              <a:t>URL: </a:t>
            </a:r>
            <a:r>
              <a:rPr lang="en" u="sng">
                <a:solidFill>
                  <a:schemeClr val="hlink"/>
                </a:solidFill>
                <a:latin typeface="Times New Roman"/>
                <a:ea typeface="Times New Roman"/>
                <a:cs typeface="Times New Roman"/>
                <a:sym typeface="Times New Roman"/>
                <a:hlinkClick r:id="rId4"/>
              </a:rPr>
              <a:t>https://www.element14.com/community/community/designcenter/single-board-computers/next-genbeaglebone/blog/2019/08/15/beaglebone-black-bbb-io-gpio-spi-and-i2c-library-for-c-2019-edition</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Task objective</a:t>
            </a:r>
            <a:endParaRPr sz="2600">
              <a:latin typeface="Times New Roman"/>
              <a:ea typeface="Times New Roman"/>
              <a:cs typeface="Times New Roman"/>
              <a:sym typeface="Times New Roman"/>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 main function of this task is to interface beaglebone black with limit switch.</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To establish the proper hardware connections so that both components communicate with each other.</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To execute the code perfectly in order to get the correct output.</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49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latin typeface="Times New Roman"/>
                <a:ea typeface="Times New Roman"/>
                <a:cs typeface="Times New Roman"/>
                <a:sym typeface="Times New Roman"/>
              </a:rPr>
              <a:t>Components required for interfacing</a:t>
            </a:r>
            <a:endParaRPr sz="2600">
              <a:latin typeface="Times New Roman"/>
              <a:ea typeface="Times New Roman"/>
              <a:cs typeface="Times New Roman"/>
              <a:sym typeface="Times New Roman"/>
            </a:endParaRPr>
          </a:p>
        </p:txBody>
      </p:sp>
      <p:sp>
        <p:nvSpPr>
          <p:cNvPr id="82" name="Google Shape;82;p16"/>
          <p:cNvSpPr txBox="1"/>
          <p:nvPr>
            <p:ph idx="1" type="body"/>
          </p:nvPr>
        </p:nvSpPr>
        <p:spPr>
          <a:xfrm>
            <a:off x="387900" y="1101225"/>
            <a:ext cx="8368200" cy="3467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1200"/>
              </a:spcBef>
              <a:spcAft>
                <a:spcPts val="0"/>
              </a:spcAft>
              <a:buNone/>
            </a:pPr>
            <a:r>
              <a:rPr lang="en" sz="2600">
                <a:latin typeface="Times New Roman"/>
                <a:ea typeface="Times New Roman"/>
                <a:cs typeface="Times New Roman"/>
                <a:sym typeface="Times New Roman"/>
              </a:rPr>
              <a:t>  Hardware requirements:</a:t>
            </a:r>
            <a:endParaRPr sz="2600">
              <a:latin typeface="Times New Roman"/>
              <a:ea typeface="Times New Roman"/>
              <a:cs typeface="Times New Roman"/>
              <a:sym typeface="Times New Roman"/>
            </a:endParaRPr>
          </a:p>
          <a:p>
            <a:pPr indent="-368300" lvl="0" marL="457200" rtl="0" algn="l">
              <a:spcBef>
                <a:spcPts val="1200"/>
              </a:spcBef>
              <a:spcAft>
                <a:spcPts val="0"/>
              </a:spcAft>
              <a:buSzPts val="2200"/>
              <a:buFont typeface="Times New Roman"/>
              <a:buChar char="●"/>
            </a:pPr>
            <a:r>
              <a:rPr lang="en" sz="2200">
                <a:latin typeface="Times New Roman"/>
                <a:ea typeface="Times New Roman"/>
                <a:cs typeface="Times New Roman"/>
                <a:sym typeface="Times New Roman"/>
              </a:rPr>
              <a:t>Beaglebone black</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Limit switches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Jumper wires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USB cable</a:t>
            </a:r>
            <a:endParaRPr sz="2200">
              <a:latin typeface="Times New Roman"/>
              <a:ea typeface="Times New Roman"/>
              <a:cs typeface="Times New Roman"/>
              <a:sym typeface="Times New Roman"/>
            </a:endParaRPr>
          </a:p>
          <a:p>
            <a:pPr indent="0" lvl="0" marL="0" rtl="0" algn="l">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1301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Software requirements:</a:t>
            </a:r>
            <a:endParaRPr sz="2600">
              <a:latin typeface="Times New Roman"/>
              <a:ea typeface="Times New Roman"/>
              <a:cs typeface="Times New Roman"/>
              <a:sym typeface="Times New Roman"/>
            </a:endParaRPr>
          </a:p>
        </p:txBody>
      </p:sp>
      <p:sp>
        <p:nvSpPr>
          <p:cNvPr id="88" name="Google Shape;88;p17"/>
          <p:cNvSpPr txBox="1"/>
          <p:nvPr>
            <p:ph idx="1" type="body"/>
          </p:nvPr>
        </p:nvSpPr>
        <p:spPr>
          <a:xfrm>
            <a:off x="121325" y="145847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sz="2200">
              <a:latin typeface="Times New Roman"/>
              <a:ea typeface="Times New Roman"/>
              <a:cs typeface="Times New Roman"/>
              <a:sym typeface="Times New Roman"/>
            </a:endParaRPr>
          </a:p>
          <a:p>
            <a:pPr indent="-368300" lvl="0" marL="457200" rtl="0" algn="l">
              <a:spcBef>
                <a:spcPts val="1200"/>
              </a:spcBef>
              <a:spcAft>
                <a:spcPts val="0"/>
              </a:spcAft>
              <a:buSzPts val="2200"/>
              <a:buFont typeface="Times New Roman"/>
              <a:buChar char="●"/>
            </a:pPr>
            <a:r>
              <a:rPr lang="en" sz="2200">
                <a:latin typeface="Times New Roman"/>
                <a:ea typeface="Times New Roman"/>
                <a:cs typeface="Times New Roman"/>
                <a:sym typeface="Times New Roman"/>
              </a:rPr>
              <a:t>Debian image for Beaglebone black</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Linux operating system</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Gcc compiler</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GNU nano editor</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631175"/>
            <a:ext cx="8368200" cy="96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latin typeface="Times New Roman"/>
                <a:ea typeface="Times New Roman"/>
                <a:cs typeface="Times New Roman"/>
                <a:sym typeface="Times New Roman"/>
              </a:rPr>
              <a:t>Introduction of Beaglebone black</a:t>
            </a:r>
            <a:endParaRPr sz="26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600">
              <a:latin typeface="Times New Roman"/>
              <a:ea typeface="Times New Roman"/>
              <a:cs typeface="Times New Roman"/>
              <a:sym typeface="Times New Roman"/>
            </a:endParaRPr>
          </a:p>
        </p:txBody>
      </p:sp>
      <p:sp>
        <p:nvSpPr>
          <p:cNvPr id="94" name="Google Shape;94;p18"/>
          <p:cNvSpPr txBox="1"/>
          <p:nvPr>
            <p:ph idx="1" type="body"/>
          </p:nvPr>
        </p:nvSpPr>
        <p:spPr>
          <a:xfrm>
            <a:off x="387900" y="1489825"/>
            <a:ext cx="4368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The Beaglebone black is a low cost, open hardware and expandable computer launched by a community of developers from Texas Instruments. It consists of large amount of input and output pins and also it has on board interfaces which enables the devices to connect smoothly with the beaglebone black.  </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sp>
        <p:nvSpPr>
          <p:cNvPr id="95" name="Google Shape;95;p18"/>
          <p:cNvSpPr txBox="1"/>
          <p:nvPr>
            <p:ph idx="2" type="body"/>
          </p:nvPr>
        </p:nvSpPr>
        <p:spPr>
          <a:xfrm>
            <a:off x="5062925" y="1489825"/>
            <a:ext cx="3693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4913450" y="1489825"/>
            <a:ext cx="4164902" cy="3458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376025"/>
            <a:ext cx="8368200" cy="4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latin typeface="Times New Roman"/>
                <a:ea typeface="Times New Roman"/>
                <a:cs typeface="Times New Roman"/>
                <a:sym typeface="Times New Roman"/>
              </a:rPr>
              <a:t>Pin description of Beaglebone black</a:t>
            </a:r>
            <a:endParaRPr sz="2600">
              <a:latin typeface="Times New Roman"/>
              <a:ea typeface="Times New Roman"/>
              <a:cs typeface="Times New Roman"/>
              <a:sym typeface="Times New Roman"/>
            </a:endParaRPr>
          </a:p>
        </p:txBody>
      </p:sp>
      <p:sp>
        <p:nvSpPr>
          <p:cNvPr id="102" name="Google Shape;102;p19"/>
          <p:cNvSpPr txBox="1"/>
          <p:nvPr>
            <p:ph idx="1" type="body"/>
          </p:nvPr>
        </p:nvSpPr>
        <p:spPr>
          <a:xfrm>
            <a:off x="387900" y="1342950"/>
            <a:ext cx="8368200" cy="326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387900" y="792425"/>
            <a:ext cx="8368200" cy="423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3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latin typeface="Times New Roman"/>
                <a:ea typeface="Times New Roman"/>
                <a:cs typeface="Times New Roman"/>
                <a:sym typeface="Times New Roman"/>
              </a:rPr>
              <a:t>Specifications of Beaglebone black</a:t>
            </a:r>
            <a:endParaRPr sz="2600">
              <a:latin typeface="Times New Roman"/>
              <a:ea typeface="Times New Roman"/>
              <a:cs typeface="Times New Roman"/>
              <a:sym typeface="Times New Roman"/>
            </a:endParaRPr>
          </a:p>
        </p:txBody>
      </p:sp>
      <p:sp>
        <p:nvSpPr>
          <p:cNvPr id="109" name="Google Shape;109;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387900" y="765525"/>
            <a:ext cx="8368200" cy="420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Technical specifications</a:t>
            </a:r>
            <a:endParaRPr sz="2600">
              <a:latin typeface="Times New Roman"/>
              <a:ea typeface="Times New Roman"/>
              <a:cs typeface="Times New Roman"/>
              <a:sym typeface="Times New Roman"/>
            </a:endParaRPr>
          </a:p>
        </p:txBody>
      </p:sp>
      <p:sp>
        <p:nvSpPr>
          <p:cNvPr id="116" name="Google Shape;116;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8300" lvl="0" marL="457200" rtl="0" algn="l">
              <a:lnSpc>
                <a:spcPct val="9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Processor  --  Sitara AM3358BZCZ100  1 GHz  2000MIPS</a:t>
            </a:r>
            <a:endParaRPr sz="2200">
              <a:latin typeface="Times New Roman"/>
              <a:ea typeface="Times New Roman"/>
              <a:cs typeface="Times New Roman"/>
              <a:sym typeface="Times New Roman"/>
            </a:endParaRPr>
          </a:p>
          <a:p>
            <a:pPr indent="-368300" lvl="0" marL="457200" rtl="0" algn="l">
              <a:lnSpc>
                <a:spcPct val="9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SDRAM memory -- 512MB DDR3L 800 MHz</a:t>
            </a:r>
            <a:endParaRPr sz="2200">
              <a:latin typeface="Times New Roman"/>
              <a:ea typeface="Times New Roman"/>
              <a:cs typeface="Times New Roman"/>
              <a:sym typeface="Times New Roman"/>
            </a:endParaRPr>
          </a:p>
          <a:p>
            <a:pPr indent="-368300" lvl="0" marL="457200" rtl="0" algn="l">
              <a:lnSpc>
                <a:spcPct val="9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On board flash -- 4GB, 8-bit Embedded MMC </a:t>
            </a:r>
            <a:endParaRPr sz="2200">
              <a:latin typeface="Times New Roman"/>
              <a:ea typeface="Times New Roman"/>
              <a:cs typeface="Times New Roman"/>
              <a:sym typeface="Times New Roman"/>
            </a:endParaRPr>
          </a:p>
          <a:p>
            <a:pPr indent="-381000" lvl="0" marL="457200" rtl="0" algn="l">
              <a:lnSpc>
                <a:spcPct val="95000"/>
              </a:lnSpc>
              <a:spcBef>
                <a:spcPts val="0"/>
              </a:spcBef>
              <a:spcAft>
                <a:spcPts val="0"/>
              </a:spcAft>
              <a:buSzPts val="2400"/>
              <a:buChar char="●"/>
            </a:pPr>
            <a:r>
              <a:rPr lang="en" sz="2200">
                <a:latin typeface="Times New Roman"/>
                <a:ea typeface="Times New Roman"/>
                <a:cs typeface="Times New Roman"/>
                <a:sym typeface="Times New Roman"/>
              </a:rPr>
              <a:t>Debug support -- Optional Onboard 20-pin CTI JTAG, serial header</a:t>
            </a:r>
            <a:endParaRPr sz="2200">
              <a:latin typeface="Times New Roman"/>
              <a:ea typeface="Times New Roman"/>
              <a:cs typeface="Times New Roman"/>
              <a:sym typeface="Times New Roman"/>
            </a:endParaRPr>
          </a:p>
          <a:p>
            <a:pPr indent="-368300" lvl="0" marL="457200" rtl="0" algn="l">
              <a:lnSpc>
                <a:spcPct val="9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Power source -- miniUSB, USB and 5V DC External</a:t>
            </a:r>
            <a:endParaRPr sz="2200">
              <a:latin typeface="Times New Roman"/>
              <a:ea typeface="Times New Roman"/>
              <a:cs typeface="Times New Roman"/>
              <a:sym typeface="Times New Roman"/>
            </a:endParaRPr>
          </a:p>
          <a:p>
            <a:pPr indent="-368300" lvl="0" marL="457200" rtl="0" algn="l">
              <a:lnSpc>
                <a:spcPct val="9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PCB -- 3.4” x 2.1”        6 layers</a:t>
            </a:r>
            <a:endParaRPr sz="2200">
              <a:latin typeface="Times New Roman"/>
              <a:ea typeface="Times New Roman"/>
              <a:cs typeface="Times New Roman"/>
              <a:sym typeface="Times New Roman"/>
            </a:endParaRPr>
          </a:p>
          <a:p>
            <a:pPr indent="-368300" lvl="0" marL="457200" rtl="0" algn="l">
              <a:lnSpc>
                <a:spcPct val="9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Indicators -- 1 Power, 2 Ethernet, 4-User controllable LED’s </a:t>
            </a:r>
            <a:endParaRPr sz="2200">
              <a:latin typeface="Times New Roman"/>
              <a:ea typeface="Times New Roman"/>
              <a:cs typeface="Times New Roman"/>
              <a:sym typeface="Times New Roman"/>
            </a:endParaRPr>
          </a:p>
          <a:p>
            <a:pPr indent="-368300" lvl="0" marL="457200" rtl="0" algn="l">
              <a:lnSpc>
                <a:spcPct val="9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HS USB-2.0 Client port -- Access to USB0, Client mode via miniUSB</a:t>
            </a:r>
            <a:endParaRPr sz="2200">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940098</vt:lpwstr>
  </property>
  <property fmtid="{D5CDD505-2E9C-101B-9397-08002B2CF9AE}" name="NXPowerLiteSettings" pid="3">
    <vt:lpwstr>C7000400038000</vt:lpwstr>
  </property>
  <property fmtid="{D5CDD505-2E9C-101B-9397-08002B2CF9AE}" name="NXPowerLiteVersion" pid="4">
    <vt:lpwstr>S9.0.3</vt:lpwstr>
  </property>
</Properties>
</file>