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8067943-6C12-4E9A-8FA1-67A9BC5B495B}">
  <a:tblStyle styleId="{48067943-6C12-4E9A-8FA1-67A9BC5B49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ac5e694d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0ac5e694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0ac5e694d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0ac5e694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0ac5e694d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0ac5e694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0ac5e694d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0ac5e694d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0ac5e694d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0ac5e694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0ac5e694d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0ac5e694d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0ac5e694d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0ac5e694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0ac5e694d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0ac5e694d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0ac5e694d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0ac5e694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0ac5e694d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0ac5e694d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0ac5e69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0ac5e69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0ac5e694d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0ac5e694d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0ac5e694d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0ac5e694d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c0ac5e694d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c0ac5e694d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0ac5e694d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c0ac5e694d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0ac5e694d_1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0ac5e694d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0ac5e694d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0ac5e694d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0ac5e694d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0ac5e694d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0ac5e694d_1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0ac5e694d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c0ac5e694d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c0ac5e694d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c0ac5e694d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c0ac5e694d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0ac5e69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0ac5e69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0ac5e694d_1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0ac5e694d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0ac5e694d_1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c0ac5e694d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0ac5e694d_1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0ac5e694d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0ac5e694d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0ac5e694d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0ac5e694d_1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c0ac5e694d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0c9fe1c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c0c9fe1c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c0c9fe1c8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c0c9fe1c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c0c9fe1c8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c0c9fe1c8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c0c9fe1c8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c0c9fe1c8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0ac5e694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0ac5e694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0ac5e694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0ac5e69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0ac5e694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0ac5e694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0ac5e694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0ac5e69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ac5e694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0ac5e69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0ac5e694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0ac5e694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0ac5e694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0ac5e694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www.techopedia.com/definition/21935/schematic-capture"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hyperlink" Target="https://docs.easyeda.com/en/FAQ/Editor/index.html" TargetMode="External"/><Relationship Id="rId4" Type="http://schemas.openxmlformats.org/officeDocument/2006/relationships/hyperlink" Target="https://www.robotshop.com/community/forum/t/start-your-easy-eda-journey-on-the-free-circuit-design-software/495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406675" y="1059825"/>
            <a:ext cx="8565000" cy="256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Schematic Diagram: IoT based Garage Door Opener</a:t>
            </a:r>
            <a:endParaRPr b="1"/>
          </a:p>
          <a:p>
            <a:pPr marL="0" lvl="0" indent="0" algn="ctr" rtl="0">
              <a:spcBef>
                <a:spcPts val="0"/>
              </a:spcBef>
              <a:spcAft>
                <a:spcPts val="0"/>
              </a:spcAft>
              <a:buNone/>
            </a:pPr>
            <a:r>
              <a:rPr lang="en"/>
              <a:t>Group 4</a:t>
            </a:r>
            <a:endParaRPr/>
          </a:p>
          <a:p>
            <a:pPr marL="0" lvl="0" indent="0" algn="ctr" rtl="0">
              <a:spcBef>
                <a:spcPts val="0"/>
              </a:spcBef>
              <a:spcAft>
                <a:spcPts val="0"/>
              </a:spcAft>
              <a:buNone/>
            </a:pPr>
            <a:r>
              <a:rPr lang="en"/>
              <a:t>Shivinder Kaur</a:t>
            </a:r>
            <a:endParaRPr/>
          </a:p>
          <a:p>
            <a:pPr marL="0" lvl="0" indent="0" algn="ctr" rtl="0">
              <a:spcBef>
                <a:spcPts val="0"/>
              </a:spcBef>
              <a:spcAft>
                <a:spcPts val="0"/>
              </a:spcAft>
              <a:buNone/>
            </a:pPr>
            <a:r>
              <a:rPr lang="en"/>
              <a:t>C0751078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182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09" name="Google Shape;109;p22"/>
          <p:cNvPicPr preferRelativeResize="0"/>
          <p:nvPr/>
        </p:nvPicPr>
        <p:blipFill rotWithShape="1">
          <a:blip r:embed="rId3">
            <a:alphaModFix/>
          </a:blip>
          <a:srcRect r="39860" b="34512"/>
          <a:stretch/>
        </p:blipFill>
        <p:spPr>
          <a:xfrm>
            <a:off x="311700" y="966500"/>
            <a:ext cx="7974674" cy="4053550"/>
          </a:xfrm>
          <a:prstGeom prst="rect">
            <a:avLst/>
          </a:prstGeom>
          <a:noFill/>
          <a:ln>
            <a:noFill/>
          </a:ln>
        </p:spPr>
      </p:pic>
      <p:sp>
        <p:nvSpPr>
          <p:cNvPr id="110" name="Google Shape;110;p22"/>
          <p:cNvSpPr txBox="1"/>
          <p:nvPr/>
        </p:nvSpPr>
        <p:spPr>
          <a:xfrm>
            <a:off x="1081275" y="1130875"/>
            <a:ext cx="1725000" cy="15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1" name="Google Shape;111;p22"/>
          <p:cNvSpPr/>
          <p:nvPr/>
        </p:nvSpPr>
        <p:spPr>
          <a:xfrm>
            <a:off x="1281125" y="1120350"/>
            <a:ext cx="1525200" cy="157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 name="Google Shape;112;p22"/>
          <p:cNvCxnSpPr>
            <a:stCxn id="111" idx="3"/>
          </p:cNvCxnSpPr>
          <p:nvPr/>
        </p:nvCxnSpPr>
        <p:spPr>
          <a:xfrm>
            <a:off x="2806325" y="1199250"/>
            <a:ext cx="599400" cy="194700"/>
          </a:xfrm>
          <a:prstGeom prst="straightConnector1">
            <a:avLst/>
          </a:prstGeom>
          <a:noFill/>
          <a:ln w="9525" cap="flat" cmpd="sng">
            <a:solidFill>
              <a:schemeClr val="dk2"/>
            </a:solidFill>
            <a:prstDash val="solid"/>
            <a:round/>
            <a:headEnd type="none" w="med" len="med"/>
            <a:tailEnd type="stealth" w="med" len="med"/>
          </a:ln>
        </p:spPr>
      </p:cxnSp>
      <p:sp>
        <p:nvSpPr>
          <p:cNvPr id="113" name="Google Shape;113;p22"/>
          <p:cNvSpPr txBox="1"/>
          <p:nvPr/>
        </p:nvSpPr>
        <p:spPr>
          <a:xfrm>
            <a:off x="3458425" y="1309675"/>
            <a:ext cx="1725000" cy="4002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Navigation Panel</a:t>
            </a:r>
            <a:endParaRPr b="1">
              <a:solidFill>
                <a:srgbClr val="980000"/>
              </a:solidFill>
            </a:endParaRPr>
          </a:p>
        </p:txBody>
      </p:sp>
      <p:sp>
        <p:nvSpPr>
          <p:cNvPr id="114" name="Google Shape;114;p22"/>
          <p:cNvSpPr/>
          <p:nvPr/>
        </p:nvSpPr>
        <p:spPr>
          <a:xfrm rot="1736783">
            <a:off x="787155" y="2141787"/>
            <a:ext cx="694228" cy="21282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64325" y="1771925"/>
            <a:ext cx="464400" cy="5055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txBox="1"/>
          <p:nvPr/>
        </p:nvSpPr>
        <p:spPr>
          <a:xfrm>
            <a:off x="1586150" y="2424650"/>
            <a:ext cx="3050400" cy="4002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Displays all the existing projects</a:t>
            </a:r>
            <a:endParaRPr b="1">
              <a:solidFill>
                <a:srgbClr val="98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22" name="Google Shape;122;p23"/>
          <p:cNvPicPr preferRelativeResize="0"/>
          <p:nvPr/>
        </p:nvPicPr>
        <p:blipFill rotWithShape="1">
          <a:blip r:embed="rId3">
            <a:alphaModFix/>
          </a:blip>
          <a:srcRect r="56011" b="17012"/>
          <a:stretch/>
        </p:blipFill>
        <p:spPr>
          <a:xfrm>
            <a:off x="311700" y="966500"/>
            <a:ext cx="8416448" cy="4035151"/>
          </a:xfrm>
          <a:prstGeom prst="rect">
            <a:avLst/>
          </a:prstGeom>
          <a:noFill/>
          <a:ln>
            <a:noFill/>
          </a:ln>
        </p:spPr>
      </p:pic>
      <p:sp>
        <p:nvSpPr>
          <p:cNvPr id="123" name="Google Shape;123;p23"/>
          <p:cNvSpPr/>
          <p:nvPr/>
        </p:nvSpPr>
        <p:spPr>
          <a:xfrm>
            <a:off x="408075" y="1999050"/>
            <a:ext cx="599700" cy="572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rot="1510053">
            <a:off x="1028509" y="2393128"/>
            <a:ext cx="599623" cy="2313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txBox="1"/>
          <p:nvPr/>
        </p:nvSpPr>
        <p:spPr>
          <a:xfrm>
            <a:off x="1754450" y="2519300"/>
            <a:ext cx="2219400" cy="12621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All the basic existing components like power supply, ground and other can be found here.</a:t>
            </a:r>
            <a:endParaRPr b="1">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31" name="Google Shape;131;p24"/>
          <p:cNvPicPr preferRelativeResize="0"/>
          <p:nvPr/>
        </p:nvPicPr>
        <p:blipFill rotWithShape="1">
          <a:blip r:embed="rId3">
            <a:alphaModFix/>
          </a:blip>
          <a:srcRect r="56011" b="17012"/>
          <a:stretch/>
        </p:blipFill>
        <p:spPr>
          <a:xfrm>
            <a:off x="311700" y="966500"/>
            <a:ext cx="8416448" cy="4035151"/>
          </a:xfrm>
          <a:prstGeom prst="rect">
            <a:avLst/>
          </a:prstGeom>
          <a:noFill/>
          <a:ln>
            <a:noFill/>
          </a:ln>
        </p:spPr>
      </p:pic>
      <p:sp>
        <p:nvSpPr>
          <p:cNvPr id="132" name="Google Shape;132;p24"/>
          <p:cNvSpPr/>
          <p:nvPr/>
        </p:nvSpPr>
        <p:spPr>
          <a:xfrm>
            <a:off x="408075" y="2519300"/>
            <a:ext cx="599700" cy="572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rot="1510053">
            <a:off x="1028509" y="2744128"/>
            <a:ext cx="599623" cy="2313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712375" y="2908325"/>
            <a:ext cx="22194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We can easily search any component from here and import it to the schematic diagram.</a:t>
            </a:r>
            <a:endParaRPr b="1">
              <a:solidFill>
                <a:srgbClr val="98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40" name="Google Shape;140;p25"/>
          <p:cNvPicPr preferRelativeResize="0"/>
          <p:nvPr/>
        </p:nvPicPr>
        <p:blipFill rotWithShape="1">
          <a:blip r:embed="rId3">
            <a:alphaModFix/>
          </a:blip>
          <a:srcRect r="56011" b="17012"/>
          <a:stretch/>
        </p:blipFill>
        <p:spPr>
          <a:xfrm>
            <a:off x="311700" y="966500"/>
            <a:ext cx="8416448" cy="4035151"/>
          </a:xfrm>
          <a:prstGeom prst="rect">
            <a:avLst/>
          </a:prstGeom>
          <a:noFill/>
          <a:ln>
            <a:noFill/>
          </a:ln>
        </p:spPr>
      </p:pic>
      <p:sp>
        <p:nvSpPr>
          <p:cNvPr id="141" name="Google Shape;141;p25"/>
          <p:cNvSpPr/>
          <p:nvPr/>
        </p:nvSpPr>
        <p:spPr>
          <a:xfrm>
            <a:off x="311700" y="3092000"/>
            <a:ext cx="768000" cy="1046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p:nvPr/>
        </p:nvSpPr>
        <p:spPr>
          <a:xfrm rot="1510053">
            <a:off x="1049534" y="3607153"/>
            <a:ext cx="599623" cy="2313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txBox="1"/>
          <p:nvPr/>
        </p:nvSpPr>
        <p:spPr>
          <a:xfrm>
            <a:off x="2038450" y="3676150"/>
            <a:ext cx="22194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These two options take you to the external website if you wish to order any component.</a:t>
            </a:r>
            <a:endParaRPr b="1">
              <a:solidFill>
                <a:srgbClr val="98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21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49" name="Google Shape;149;p26"/>
          <p:cNvPicPr preferRelativeResize="0"/>
          <p:nvPr/>
        </p:nvPicPr>
        <p:blipFill rotWithShape="1">
          <a:blip r:embed="rId3">
            <a:alphaModFix/>
          </a:blip>
          <a:srcRect l="28599" r="16464"/>
          <a:stretch/>
        </p:blipFill>
        <p:spPr>
          <a:xfrm>
            <a:off x="408100" y="855950"/>
            <a:ext cx="8424201" cy="3977374"/>
          </a:xfrm>
          <a:prstGeom prst="rect">
            <a:avLst/>
          </a:prstGeom>
          <a:noFill/>
          <a:ln>
            <a:noFill/>
          </a:ln>
        </p:spPr>
      </p:pic>
      <p:sp>
        <p:nvSpPr>
          <p:cNvPr id="150" name="Google Shape;150;p26"/>
          <p:cNvSpPr/>
          <p:nvPr/>
        </p:nvSpPr>
        <p:spPr>
          <a:xfrm>
            <a:off x="4615450" y="1856650"/>
            <a:ext cx="1598700" cy="57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1904804">
            <a:off x="3931817" y="2173112"/>
            <a:ext cx="655117" cy="29421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p:nvPr/>
        </p:nvSpPr>
        <p:spPr>
          <a:xfrm>
            <a:off x="1807050" y="2445675"/>
            <a:ext cx="2096400" cy="8313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We can start our new project by clicking here.</a:t>
            </a:r>
            <a:endParaRPr b="1">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171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58" name="Google Shape;158;p27"/>
          <p:cNvPicPr preferRelativeResize="0"/>
          <p:nvPr/>
        </p:nvPicPr>
        <p:blipFill>
          <a:blip r:embed="rId3">
            <a:alphaModFix/>
          </a:blip>
          <a:stretch>
            <a:fillRect/>
          </a:stretch>
        </p:blipFill>
        <p:spPr>
          <a:xfrm>
            <a:off x="152400" y="744225"/>
            <a:ext cx="8679899" cy="4246875"/>
          </a:xfrm>
          <a:prstGeom prst="rect">
            <a:avLst/>
          </a:prstGeom>
          <a:noFill/>
          <a:ln>
            <a:noFill/>
          </a:ln>
        </p:spPr>
      </p:pic>
      <p:sp>
        <p:nvSpPr>
          <p:cNvPr id="159" name="Google Shape;159;p27"/>
          <p:cNvSpPr/>
          <p:nvPr/>
        </p:nvSpPr>
        <p:spPr>
          <a:xfrm>
            <a:off x="2490750" y="1793525"/>
            <a:ext cx="4017900" cy="36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rot="957949">
            <a:off x="2774725" y="2193230"/>
            <a:ext cx="231219" cy="378497"/>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txBox="1"/>
          <p:nvPr/>
        </p:nvSpPr>
        <p:spPr>
          <a:xfrm>
            <a:off x="597425" y="2550850"/>
            <a:ext cx="2566500" cy="6156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Here we can give the title to our project.</a:t>
            </a:r>
            <a:endParaRPr b="1">
              <a:solidFill>
                <a:srgbClr val="98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67" name="Google Shape;167;p28"/>
          <p:cNvPicPr preferRelativeResize="0"/>
          <p:nvPr/>
        </p:nvPicPr>
        <p:blipFill>
          <a:blip r:embed="rId3">
            <a:alphaModFix/>
          </a:blip>
          <a:stretch>
            <a:fillRect/>
          </a:stretch>
        </p:blipFill>
        <p:spPr>
          <a:xfrm>
            <a:off x="3553100" y="681125"/>
            <a:ext cx="5279201" cy="4309976"/>
          </a:xfrm>
          <a:prstGeom prst="rect">
            <a:avLst/>
          </a:prstGeom>
          <a:noFill/>
          <a:ln>
            <a:noFill/>
          </a:ln>
        </p:spPr>
      </p:pic>
      <p:sp>
        <p:nvSpPr>
          <p:cNvPr id="168" name="Google Shape;168;p28"/>
          <p:cNvSpPr txBox="1">
            <a:spLocks noGrp="1"/>
          </p:cNvSpPr>
          <p:nvPr>
            <p:ph type="body" idx="1"/>
          </p:nvPr>
        </p:nvSpPr>
        <p:spPr>
          <a:xfrm>
            <a:off x="311700" y="1152475"/>
            <a:ext cx="3167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creating a project then this sheet window will appear where we can create our schematic diagram.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idx="4294967295"/>
          </p:nvPr>
        </p:nvSpPr>
        <p:spPr>
          <a:xfrm>
            <a:off x="259113" y="234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74" name="Google Shape;174;p29"/>
          <p:cNvPicPr preferRelativeResize="0"/>
          <p:nvPr/>
        </p:nvPicPr>
        <p:blipFill>
          <a:blip r:embed="rId3">
            <a:alphaModFix/>
          </a:blip>
          <a:stretch>
            <a:fillRect/>
          </a:stretch>
        </p:blipFill>
        <p:spPr>
          <a:xfrm>
            <a:off x="364288" y="807325"/>
            <a:ext cx="8520599" cy="4215350"/>
          </a:xfrm>
          <a:prstGeom prst="rect">
            <a:avLst/>
          </a:prstGeom>
          <a:noFill/>
          <a:ln>
            <a:noFill/>
          </a:ln>
        </p:spPr>
      </p:pic>
      <p:sp>
        <p:nvSpPr>
          <p:cNvPr id="175" name="Google Shape;175;p29"/>
          <p:cNvSpPr/>
          <p:nvPr/>
        </p:nvSpPr>
        <p:spPr>
          <a:xfrm>
            <a:off x="1302200" y="952075"/>
            <a:ext cx="4123200" cy="221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rot="-8866769">
            <a:off x="2792567" y="1310014"/>
            <a:ext cx="652126" cy="168382"/>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txBox="1"/>
          <p:nvPr/>
        </p:nvSpPr>
        <p:spPr>
          <a:xfrm>
            <a:off x="3511049" y="1435900"/>
            <a:ext cx="1061100" cy="4002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Menu Bar</a:t>
            </a:r>
            <a:endParaRPr b="1">
              <a:solidFill>
                <a:srgbClr val="98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idx="4294967295"/>
          </p:nvPr>
        </p:nvSpPr>
        <p:spPr>
          <a:xfrm>
            <a:off x="259113" y="234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83" name="Google Shape;183;p30"/>
          <p:cNvPicPr preferRelativeResize="0"/>
          <p:nvPr/>
        </p:nvPicPr>
        <p:blipFill>
          <a:blip r:embed="rId3">
            <a:alphaModFix/>
          </a:blip>
          <a:stretch>
            <a:fillRect/>
          </a:stretch>
        </p:blipFill>
        <p:spPr>
          <a:xfrm>
            <a:off x="364288" y="807325"/>
            <a:ext cx="8520599" cy="4215350"/>
          </a:xfrm>
          <a:prstGeom prst="rect">
            <a:avLst/>
          </a:prstGeom>
          <a:noFill/>
          <a:ln>
            <a:noFill/>
          </a:ln>
        </p:spPr>
      </p:pic>
      <p:sp>
        <p:nvSpPr>
          <p:cNvPr id="184" name="Google Shape;184;p30"/>
          <p:cNvSpPr/>
          <p:nvPr/>
        </p:nvSpPr>
        <p:spPr>
          <a:xfrm>
            <a:off x="364300" y="1793550"/>
            <a:ext cx="464400" cy="400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rot="-8866769">
            <a:off x="823342" y="2130439"/>
            <a:ext cx="652126" cy="168382"/>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txBox="1"/>
          <p:nvPr/>
        </p:nvSpPr>
        <p:spPr>
          <a:xfrm>
            <a:off x="1554627" y="2193750"/>
            <a:ext cx="23667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All the components that we will use in the project would be here along with their pin description.</a:t>
            </a:r>
            <a:endParaRPr b="1">
              <a:solidFill>
                <a:srgbClr val="98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25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92" name="Google Shape;192;p31"/>
          <p:cNvPicPr preferRelativeResize="0"/>
          <p:nvPr/>
        </p:nvPicPr>
        <p:blipFill>
          <a:blip r:embed="rId3">
            <a:alphaModFix/>
          </a:blip>
          <a:stretch>
            <a:fillRect/>
          </a:stretch>
        </p:blipFill>
        <p:spPr>
          <a:xfrm>
            <a:off x="416875" y="828375"/>
            <a:ext cx="8520599" cy="4215350"/>
          </a:xfrm>
          <a:prstGeom prst="rect">
            <a:avLst/>
          </a:prstGeom>
          <a:noFill/>
          <a:ln>
            <a:noFill/>
          </a:ln>
        </p:spPr>
      </p:pic>
      <p:sp>
        <p:nvSpPr>
          <p:cNvPr id="193" name="Google Shape;193;p31"/>
          <p:cNvSpPr/>
          <p:nvPr/>
        </p:nvSpPr>
        <p:spPr>
          <a:xfrm>
            <a:off x="7234550" y="920500"/>
            <a:ext cx="1597800" cy="620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rot="-1593903">
            <a:off x="6579281" y="1435983"/>
            <a:ext cx="652037" cy="16837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txBox="1"/>
          <p:nvPr/>
        </p:nvSpPr>
        <p:spPr>
          <a:xfrm>
            <a:off x="3868650" y="1499025"/>
            <a:ext cx="26295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These are the wiring tools that we can use while connecting the components with each other.</a:t>
            </a:r>
            <a:endParaRPr b="1">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Content:</a:t>
            </a:r>
            <a:endParaRPr b="1"/>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Introduction</a:t>
            </a:r>
            <a:endParaRPr/>
          </a:p>
          <a:p>
            <a:pPr marL="457200" lvl="0" indent="-342900" algn="l" rtl="0">
              <a:spcBef>
                <a:spcPts val="0"/>
              </a:spcBef>
              <a:spcAft>
                <a:spcPts val="0"/>
              </a:spcAft>
              <a:buSzPts val="1800"/>
              <a:buAutoNum type="arabicPeriod"/>
            </a:pPr>
            <a:r>
              <a:rPr lang="en"/>
              <a:t>Tools Required </a:t>
            </a:r>
            <a:endParaRPr/>
          </a:p>
          <a:p>
            <a:pPr marL="457200" lvl="0" indent="-342900" algn="l" rtl="0">
              <a:spcBef>
                <a:spcPts val="0"/>
              </a:spcBef>
              <a:spcAft>
                <a:spcPts val="0"/>
              </a:spcAft>
              <a:buSzPts val="1800"/>
              <a:buAutoNum type="arabicPeriod"/>
            </a:pPr>
            <a:r>
              <a:rPr lang="en"/>
              <a:t>Schematic Diagram</a:t>
            </a:r>
            <a:endParaRPr/>
          </a:p>
          <a:p>
            <a:pPr marL="457200" lvl="0" indent="-342900" algn="l" rtl="0">
              <a:spcBef>
                <a:spcPts val="0"/>
              </a:spcBef>
              <a:spcAft>
                <a:spcPts val="0"/>
              </a:spcAft>
              <a:buSzPts val="1800"/>
              <a:buAutoNum type="arabicPeriod"/>
            </a:pPr>
            <a:r>
              <a:rPr lang="en"/>
              <a:t>Project Schematic</a:t>
            </a:r>
            <a:endParaRPr/>
          </a:p>
          <a:p>
            <a:pPr marL="457200" lvl="0" indent="-342900" algn="l" rtl="0">
              <a:spcBef>
                <a:spcPts val="0"/>
              </a:spcBef>
              <a:spcAft>
                <a:spcPts val="0"/>
              </a:spcAft>
              <a:buSzPts val="1800"/>
              <a:buAutoNum type="arabicPeriod"/>
            </a:pPr>
            <a:r>
              <a:rPr lang="en"/>
              <a:t>Conclusion </a:t>
            </a:r>
            <a:endParaRPr/>
          </a:p>
          <a:p>
            <a:pPr marL="457200" lvl="0" indent="-342900" algn="l" rtl="0">
              <a:spcBef>
                <a:spcPts val="0"/>
              </a:spcBef>
              <a:spcAft>
                <a:spcPts val="0"/>
              </a:spcAft>
              <a:buSzPts val="1800"/>
              <a:buAutoNum type="arabicPeriod"/>
            </a:pPr>
            <a:r>
              <a:rPr lang="en"/>
              <a:t>Reference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25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201" name="Google Shape;201;p32"/>
          <p:cNvPicPr preferRelativeResize="0"/>
          <p:nvPr/>
        </p:nvPicPr>
        <p:blipFill>
          <a:blip r:embed="rId3">
            <a:alphaModFix/>
          </a:blip>
          <a:stretch>
            <a:fillRect/>
          </a:stretch>
        </p:blipFill>
        <p:spPr>
          <a:xfrm>
            <a:off x="416875" y="828375"/>
            <a:ext cx="8520599" cy="4215350"/>
          </a:xfrm>
          <a:prstGeom prst="rect">
            <a:avLst/>
          </a:prstGeom>
          <a:noFill/>
          <a:ln>
            <a:noFill/>
          </a:ln>
        </p:spPr>
      </p:pic>
      <p:sp>
        <p:nvSpPr>
          <p:cNvPr id="202" name="Google Shape;202;p32"/>
          <p:cNvSpPr/>
          <p:nvPr/>
        </p:nvSpPr>
        <p:spPr>
          <a:xfrm>
            <a:off x="7686825" y="1499025"/>
            <a:ext cx="1250700" cy="2145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2"/>
          <p:cNvSpPr/>
          <p:nvPr/>
        </p:nvSpPr>
        <p:spPr>
          <a:xfrm rot="-1593903">
            <a:off x="7031556" y="1804108"/>
            <a:ext cx="652037" cy="16837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txBox="1"/>
          <p:nvPr/>
        </p:nvSpPr>
        <p:spPr>
          <a:xfrm>
            <a:off x="4299900" y="1993375"/>
            <a:ext cx="26295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This is the attribute column where we can change names, colour, style, size or etc. about the board.</a:t>
            </a:r>
            <a:endParaRPr b="1">
              <a:solidFill>
                <a:srgbClr val="98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25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210" name="Google Shape;210;p33"/>
          <p:cNvPicPr preferRelativeResize="0"/>
          <p:nvPr/>
        </p:nvPicPr>
        <p:blipFill>
          <a:blip r:embed="rId3">
            <a:alphaModFix/>
          </a:blip>
          <a:stretch>
            <a:fillRect/>
          </a:stretch>
        </p:blipFill>
        <p:spPr>
          <a:xfrm>
            <a:off x="416875" y="828375"/>
            <a:ext cx="8520599" cy="4215350"/>
          </a:xfrm>
          <a:prstGeom prst="rect">
            <a:avLst/>
          </a:prstGeom>
          <a:noFill/>
          <a:ln>
            <a:noFill/>
          </a:ln>
        </p:spPr>
      </p:pic>
      <p:sp>
        <p:nvSpPr>
          <p:cNvPr id="211" name="Google Shape;211;p33"/>
          <p:cNvSpPr/>
          <p:nvPr/>
        </p:nvSpPr>
        <p:spPr>
          <a:xfrm>
            <a:off x="4983600" y="4044475"/>
            <a:ext cx="1692600" cy="504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rot="5398419">
            <a:off x="5600960" y="3591871"/>
            <a:ext cx="652200" cy="168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txBox="1"/>
          <p:nvPr/>
        </p:nvSpPr>
        <p:spPr>
          <a:xfrm>
            <a:off x="4289400" y="2907675"/>
            <a:ext cx="2629500" cy="4002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Drawing Sheet Information</a:t>
            </a:r>
            <a:endParaRPr b="1">
              <a:solidFill>
                <a:srgbClr val="98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311700" y="25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219" name="Google Shape;219;p34"/>
          <p:cNvPicPr preferRelativeResize="0"/>
          <p:nvPr/>
        </p:nvPicPr>
        <p:blipFill>
          <a:blip r:embed="rId3">
            <a:alphaModFix/>
          </a:blip>
          <a:stretch>
            <a:fillRect/>
          </a:stretch>
        </p:blipFill>
        <p:spPr>
          <a:xfrm>
            <a:off x="152400" y="828375"/>
            <a:ext cx="8679899" cy="4162725"/>
          </a:xfrm>
          <a:prstGeom prst="rect">
            <a:avLst/>
          </a:prstGeom>
          <a:noFill/>
          <a:ln>
            <a:noFill/>
          </a:ln>
        </p:spPr>
      </p:pic>
      <p:sp>
        <p:nvSpPr>
          <p:cNvPr id="220" name="Google Shape;220;p34"/>
          <p:cNvSpPr txBox="1"/>
          <p:nvPr/>
        </p:nvSpPr>
        <p:spPr>
          <a:xfrm>
            <a:off x="3984375" y="2571750"/>
            <a:ext cx="2629500" cy="6156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We can type the component name tha we want to use.</a:t>
            </a:r>
            <a:endParaRPr b="1">
              <a:solidFill>
                <a:srgbClr val="980000"/>
              </a:solidFill>
            </a:endParaRPr>
          </a:p>
        </p:txBody>
      </p:sp>
      <p:sp>
        <p:nvSpPr>
          <p:cNvPr id="221" name="Google Shape;221;p34"/>
          <p:cNvSpPr/>
          <p:nvPr/>
        </p:nvSpPr>
        <p:spPr>
          <a:xfrm>
            <a:off x="3384800" y="1520100"/>
            <a:ext cx="3018900" cy="305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rot="-5401581">
            <a:off x="4727960" y="2066996"/>
            <a:ext cx="652200" cy="168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311700" y="14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sp>
        <p:nvSpPr>
          <p:cNvPr id="228" name="Google Shape;228;p35"/>
          <p:cNvSpPr txBox="1">
            <a:spLocks noGrp="1"/>
          </p:cNvSpPr>
          <p:nvPr>
            <p:ph type="body" idx="1"/>
          </p:nvPr>
        </p:nvSpPr>
        <p:spPr>
          <a:xfrm>
            <a:off x="311700" y="863550"/>
            <a:ext cx="32310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When we search the component then the search result will appear as shown in the picture and we can select it by clicking on place and can place it on our sheet.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So, here for the example I have chosen Beaglebone Black; similarly I searched all the components that we required for our project and placed them on the sheet.</a:t>
            </a:r>
            <a:endParaRPr/>
          </a:p>
        </p:txBody>
      </p:sp>
      <p:pic>
        <p:nvPicPr>
          <p:cNvPr id="229" name="Google Shape;229;p35"/>
          <p:cNvPicPr preferRelativeResize="0"/>
          <p:nvPr/>
        </p:nvPicPr>
        <p:blipFill>
          <a:blip r:embed="rId3">
            <a:alphaModFix/>
          </a:blip>
          <a:stretch>
            <a:fillRect/>
          </a:stretch>
        </p:blipFill>
        <p:spPr>
          <a:xfrm>
            <a:off x="3668800" y="636525"/>
            <a:ext cx="5370026" cy="412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171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Schematic Diagram</a:t>
            </a:r>
            <a:endParaRPr/>
          </a:p>
        </p:txBody>
      </p:sp>
      <p:pic>
        <p:nvPicPr>
          <p:cNvPr id="235" name="Google Shape;235;p36"/>
          <p:cNvPicPr preferRelativeResize="0"/>
          <p:nvPr/>
        </p:nvPicPr>
        <p:blipFill>
          <a:blip r:embed="rId3">
            <a:alphaModFix/>
          </a:blip>
          <a:stretch>
            <a:fillRect/>
          </a:stretch>
        </p:blipFill>
        <p:spPr>
          <a:xfrm>
            <a:off x="152400" y="744225"/>
            <a:ext cx="8679899" cy="4246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7"/>
          <p:cNvPicPr preferRelativeResize="0"/>
          <p:nvPr/>
        </p:nvPicPr>
        <p:blipFill>
          <a:blip r:embed="rId3">
            <a:alphaModFix/>
          </a:blip>
          <a:stretch>
            <a:fillRect/>
          </a:stretch>
        </p:blipFill>
        <p:spPr>
          <a:xfrm>
            <a:off x="311725" y="543200"/>
            <a:ext cx="8208025" cy="4511024"/>
          </a:xfrm>
          <a:prstGeom prst="rect">
            <a:avLst/>
          </a:prstGeom>
          <a:noFill/>
          <a:ln>
            <a:noFill/>
          </a:ln>
        </p:spPr>
      </p:pic>
      <p:sp>
        <p:nvSpPr>
          <p:cNvPr id="241" name="Google Shape;241;p37"/>
          <p:cNvSpPr txBox="1">
            <a:spLocks noGrp="1"/>
          </p:cNvSpPr>
          <p:nvPr>
            <p:ph type="title" idx="4294967295"/>
          </p:nvPr>
        </p:nvSpPr>
        <p:spPr>
          <a:xfrm>
            <a:off x="311713" y="88350"/>
            <a:ext cx="8520600" cy="33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Schematic Diagram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47" name="Google Shape;247;p38"/>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we connected the Logic Level Converter to BeagleboneBlack.</a:t>
            </a:r>
            <a:endParaRPr/>
          </a:p>
          <a:p>
            <a:pPr marL="0" lvl="0" indent="0" algn="l" rtl="0">
              <a:spcBef>
                <a:spcPts val="1200"/>
              </a:spcBef>
              <a:spcAft>
                <a:spcPts val="1200"/>
              </a:spcAft>
              <a:buNone/>
            </a:pPr>
            <a:endParaRPr/>
          </a:p>
        </p:txBody>
      </p:sp>
      <p:pic>
        <p:nvPicPr>
          <p:cNvPr id="248" name="Google Shape;248;p38"/>
          <p:cNvPicPr preferRelativeResize="0"/>
          <p:nvPr/>
        </p:nvPicPr>
        <p:blipFill rotWithShape="1">
          <a:blip r:embed="rId3">
            <a:alphaModFix/>
          </a:blip>
          <a:srcRect l="38849" t="21654" r="36034" b="36142"/>
          <a:stretch/>
        </p:blipFill>
        <p:spPr>
          <a:xfrm>
            <a:off x="3500500" y="701200"/>
            <a:ext cx="5248700" cy="4063099"/>
          </a:xfrm>
          <a:prstGeom prst="rect">
            <a:avLst/>
          </a:prstGeom>
          <a:noFill/>
          <a:ln>
            <a:noFill/>
          </a:ln>
        </p:spPr>
      </p:pic>
      <p:graphicFrame>
        <p:nvGraphicFramePr>
          <p:cNvPr id="249" name="Google Shape;249;p38"/>
          <p:cNvGraphicFramePr/>
          <p:nvPr/>
        </p:nvGraphicFramePr>
        <p:xfrm>
          <a:off x="290100" y="1664825"/>
          <a:ext cx="3185200" cy="1615350"/>
        </p:xfrm>
        <a:graphic>
          <a:graphicData uri="http://schemas.openxmlformats.org/drawingml/2006/table">
            <a:tbl>
              <a:tblPr>
                <a:noFill/>
                <a:tableStyleId>{48067943-6C12-4E9A-8FA1-67A9BC5B495B}</a:tableStyleId>
              </a:tblPr>
              <a:tblGrid>
                <a:gridCol w="1592600"/>
                <a:gridCol w="1592600"/>
              </a:tblGrid>
              <a:tr h="396200">
                <a:tc>
                  <a:txBody>
                    <a:bodyPr/>
                    <a:lstStyle/>
                    <a:p>
                      <a:pPr marL="0" lvl="0" indent="0" algn="l" rtl="0">
                        <a:spcBef>
                          <a:spcPts val="0"/>
                        </a:spcBef>
                        <a:spcAft>
                          <a:spcPts val="0"/>
                        </a:spcAft>
                        <a:buNone/>
                      </a:pPr>
                      <a:r>
                        <a:rPr lang="en"/>
                        <a:t>Beaglebone Black</a:t>
                      </a:r>
                      <a:endParaRPr/>
                    </a:p>
                  </a:txBody>
                  <a:tcPr marL="91425" marR="91425" marT="91425" marB="91425"/>
                </a:tc>
                <a:tc>
                  <a:txBody>
                    <a:bodyPr/>
                    <a:lstStyle/>
                    <a:p>
                      <a:pPr marL="0" lvl="0" indent="0" algn="l" rtl="0">
                        <a:spcBef>
                          <a:spcPts val="0"/>
                        </a:spcBef>
                        <a:spcAft>
                          <a:spcPts val="0"/>
                        </a:spcAft>
                        <a:buNone/>
                      </a:pPr>
                      <a:r>
                        <a:rPr lang="en"/>
                        <a:t>Logic Level Converter</a:t>
                      </a:r>
                      <a:endParaRPr/>
                    </a:p>
                  </a:txBody>
                  <a:tcPr marL="91425" marR="91425" marT="91425" marB="91425"/>
                </a:tc>
              </a:tr>
              <a:tr h="381000">
                <a:tc>
                  <a:txBody>
                    <a:bodyPr/>
                    <a:lstStyle/>
                    <a:p>
                      <a:pPr marL="0" lvl="0" indent="0" algn="l" rtl="0">
                        <a:spcBef>
                          <a:spcPts val="0"/>
                        </a:spcBef>
                        <a:spcAft>
                          <a:spcPts val="0"/>
                        </a:spcAft>
                        <a:buNone/>
                      </a:pPr>
                      <a:r>
                        <a:rPr lang="en"/>
                        <a:t>P9.25 (GPIO 117)</a:t>
                      </a:r>
                      <a:endParaRPr/>
                    </a:p>
                  </a:txBody>
                  <a:tcPr marL="91425" marR="91425" marT="91425" marB="91425"/>
                </a:tc>
                <a:tc>
                  <a:txBody>
                    <a:bodyPr/>
                    <a:lstStyle/>
                    <a:p>
                      <a:pPr marL="0" lvl="0" indent="0" algn="l" rtl="0">
                        <a:spcBef>
                          <a:spcPts val="0"/>
                        </a:spcBef>
                        <a:spcAft>
                          <a:spcPts val="0"/>
                        </a:spcAft>
                        <a:buNone/>
                      </a:pPr>
                      <a:r>
                        <a:rPr lang="en"/>
                        <a:t>HV3</a:t>
                      </a:r>
                      <a:endParaRPr/>
                    </a:p>
                  </a:txBody>
                  <a:tcPr marL="91425" marR="91425" marT="91425" marB="91425"/>
                </a:tc>
              </a:tr>
              <a:tr h="381000">
                <a:tc>
                  <a:txBody>
                    <a:bodyPr/>
                    <a:lstStyle/>
                    <a:p>
                      <a:pPr marL="0" lvl="0" indent="0" algn="l" rtl="0">
                        <a:spcBef>
                          <a:spcPts val="0"/>
                        </a:spcBef>
                        <a:spcAft>
                          <a:spcPts val="0"/>
                        </a:spcAft>
                        <a:buNone/>
                      </a:pPr>
                      <a:r>
                        <a:rPr lang="en"/>
                        <a:t>P9.27(GPIO 115)</a:t>
                      </a:r>
                      <a:endParaRPr/>
                    </a:p>
                  </a:txBody>
                  <a:tcPr marL="91425" marR="91425" marT="91425" marB="91425"/>
                </a:tc>
                <a:tc>
                  <a:txBody>
                    <a:bodyPr/>
                    <a:lstStyle/>
                    <a:p>
                      <a:pPr marL="0" lvl="0" indent="0" algn="l" rtl="0">
                        <a:spcBef>
                          <a:spcPts val="0"/>
                        </a:spcBef>
                        <a:spcAft>
                          <a:spcPts val="0"/>
                        </a:spcAft>
                        <a:buNone/>
                      </a:pPr>
                      <a:r>
                        <a:rPr lang="en"/>
                        <a:t>HV4</a:t>
                      </a:r>
                      <a:endParaRPr/>
                    </a:p>
                  </a:txBody>
                  <a:tcPr marL="91425" marR="91425" marT="91425" marB="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55" name="Google Shape;255;p39"/>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Then we connected the LV side of Logic Level Converter to Arduino Uno.</a:t>
            </a:r>
            <a:endParaRPr/>
          </a:p>
          <a:p>
            <a:pPr marL="0" lvl="0" indent="0" algn="l" rtl="0">
              <a:spcBef>
                <a:spcPts val="1200"/>
              </a:spcBef>
              <a:spcAft>
                <a:spcPts val="1200"/>
              </a:spcAft>
              <a:buNone/>
            </a:pPr>
            <a:endParaRPr/>
          </a:p>
        </p:txBody>
      </p:sp>
      <p:graphicFrame>
        <p:nvGraphicFramePr>
          <p:cNvPr id="256" name="Google Shape;256;p39"/>
          <p:cNvGraphicFramePr/>
          <p:nvPr/>
        </p:nvGraphicFramePr>
        <p:xfrm>
          <a:off x="290100" y="1664825"/>
          <a:ext cx="3185200" cy="1401990"/>
        </p:xfrm>
        <a:graphic>
          <a:graphicData uri="http://schemas.openxmlformats.org/drawingml/2006/table">
            <a:tbl>
              <a:tblPr>
                <a:noFill/>
                <a:tableStyleId>{48067943-6C12-4E9A-8FA1-67A9BC5B495B}</a:tableStyleId>
              </a:tblPr>
              <a:tblGrid>
                <a:gridCol w="1592600"/>
                <a:gridCol w="1592600"/>
              </a:tblGrid>
              <a:tr h="556975">
                <a:tc>
                  <a:txBody>
                    <a:bodyPr/>
                    <a:lstStyle/>
                    <a:p>
                      <a:pPr marL="0" lvl="0" indent="0" algn="l" rtl="0">
                        <a:spcBef>
                          <a:spcPts val="0"/>
                        </a:spcBef>
                        <a:spcAft>
                          <a:spcPts val="0"/>
                        </a:spcAft>
                        <a:buNone/>
                      </a:pPr>
                      <a:r>
                        <a:rPr lang="en"/>
                        <a:t>Arduino Uno</a:t>
                      </a:r>
                      <a:endParaRPr/>
                    </a:p>
                  </a:txBody>
                  <a:tcPr marL="91425" marR="91425" marT="91425" marB="91425"/>
                </a:tc>
                <a:tc>
                  <a:txBody>
                    <a:bodyPr/>
                    <a:lstStyle/>
                    <a:p>
                      <a:pPr marL="0" lvl="0" indent="0" algn="l" rtl="0">
                        <a:spcBef>
                          <a:spcPts val="0"/>
                        </a:spcBef>
                        <a:spcAft>
                          <a:spcPts val="0"/>
                        </a:spcAft>
                        <a:buNone/>
                      </a:pPr>
                      <a:r>
                        <a:rPr lang="en"/>
                        <a:t>Logic Level Converter</a:t>
                      </a:r>
                      <a:endParaRPr/>
                    </a:p>
                  </a:txBody>
                  <a:tcPr marL="91425" marR="91425" marT="91425" marB="91425"/>
                </a:tc>
              </a:tr>
              <a:tr h="381000">
                <a:tc>
                  <a:txBody>
                    <a:bodyPr/>
                    <a:lstStyle/>
                    <a:p>
                      <a:pPr marL="0" lvl="0" indent="0" algn="l" rtl="0">
                        <a:spcBef>
                          <a:spcPts val="0"/>
                        </a:spcBef>
                        <a:spcAft>
                          <a:spcPts val="0"/>
                        </a:spcAft>
                        <a:buNone/>
                      </a:pPr>
                      <a:r>
                        <a:rPr lang="en"/>
                        <a:t>A1</a:t>
                      </a:r>
                      <a:endParaRPr/>
                    </a:p>
                  </a:txBody>
                  <a:tcPr marL="91425" marR="91425" marT="91425" marB="91425"/>
                </a:tc>
                <a:tc>
                  <a:txBody>
                    <a:bodyPr/>
                    <a:lstStyle/>
                    <a:p>
                      <a:pPr marL="0" lvl="0" indent="0" algn="l" rtl="0">
                        <a:spcBef>
                          <a:spcPts val="0"/>
                        </a:spcBef>
                        <a:spcAft>
                          <a:spcPts val="0"/>
                        </a:spcAft>
                        <a:buNone/>
                      </a:pPr>
                      <a:r>
                        <a:rPr lang="en"/>
                        <a:t>LV3</a:t>
                      </a:r>
                      <a:endParaRPr/>
                    </a:p>
                  </a:txBody>
                  <a:tcPr marL="91425" marR="91425" marT="91425" marB="91425"/>
                </a:tc>
              </a:tr>
              <a:tr h="381000">
                <a:tc>
                  <a:txBody>
                    <a:bodyPr/>
                    <a:lstStyle/>
                    <a:p>
                      <a:pPr marL="0" lvl="0" indent="0" algn="l" rtl="0">
                        <a:spcBef>
                          <a:spcPts val="0"/>
                        </a:spcBef>
                        <a:spcAft>
                          <a:spcPts val="0"/>
                        </a:spcAft>
                        <a:buNone/>
                      </a:pPr>
                      <a:r>
                        <a:rPr lang="en"/>
                        <a:t>A2</a:t>
                      </a:r>
                      <a:endParaRPr/>
                    </a:p>
                  </a:txBody>
                  <a:tcPr marL="91425" marR="91425" marT="91425" marB="91425"/>
                </a:tc>
                <a:tc>
                  <a:txBody>
                    <a:bodyPr/>
                    <a:lstStyle/>
                    <a:p>
                      <a:pPr marL="0" lvl="0" indent="0" algn="l" rtl="0">
                        <a:spcBef>
                          <a:spcPts val="0"/>
                        </a:spcBef>
                        <a:spcAft>
                          <a:spcPts val="0"/>
                        </a:spcAft>
                        <a:buNone/>
                      </a:pPr>
                      <a:r>
                        <a:rPr lang="en"/>
                        <a:t>LV4</a:t>
                      </a:r>
                      <a:endParaRPr/>
                    </a:p>
                  </a:txBody>
                  <a:tcPr marL="91425" marR="91425" marT="91425" marB="91425"/>
                </a:tc>
              </a:tr>
            </a:tbl>
          </a:graphicData>
        </a:graphic>
      </p:graphicFrame>
      <p:pic>
        <p:nvPicPr>
          <p:cNvPr id="257" name="Google Shape;257;p39"/>
          <p:cNvPicPr preferRelativeResize="0"/>
          <p:nvPr/>
        </p:nvPicPr>
        <p:blipFill rotWithShape="1">
          <a:blip r:embed="rId3">
            <a:alphaModFix/>
          </a:blip>
          <a:srcRect l="19139" t="19789" r="52563" b="38005"/>
          <a:stretch/>
        </p:blipFill>
        <p:spPr>
          <a:xfrm>
            <a:off x="3858125" y="701200"/>
            <a:ext cx="4995775" cy="41531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63" name="Google Shape;263;p40"/>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 are the connections of Arduino Uno to LCD Display and Keypad.</a:t>
            </a:r>
            <a:endParaRPr/>
          </a:p>
          <a:p>
            <a:pPr marL="0" lvl="0" indent="0" algn="l" rtl="0">
              <a:spcBef>
                <a:spcPts val="1200"/>
              </a:spcBef>
              <a:spcAft>
                <a:spcPts val="1200"/>
              </a:spcAft>
              <a:buNone/>
            </a:pPr>
            <a:endParaRPr/>
          </a:p>
        </p:txBody>
      </p:sp>
      <p:graphicFrame>
        <p:nvGraphicFramePr>
          <p:cNvPr id="264" name="Google Shape;264;p40"/>
          <p:cNvGraphicFramePr/>
          <p:nvPr/>
        </p:nvGraphicFramePr>
        <p:xfrm>
          <a:off x="440500" y="1281535"/>
          <a:ext cx="2351100" cy="3565890"/>
        </p:xfrm>
        <a:graphic>
          <a:graphicData uri="http://schemas.openxmlformats.org/drawingml/2006/table">
            <a:tbl>
              <a:tblPr>
                <a:noFill/>
                <a:tableStyleId>{48067943-6C12-4E9A-8FA1-67A9BC5B495B}</a:tableStyleId>
              </a:tblPr>
              <a:tblGrid>
                <a:gridCol w="1175550"/>
                <a:gridCol w="1175550"/>
              </a:tblGrid>
              <a:tr h="274625">
                <a:tc>
                  <a:txBody>
                    <a:bodyPr/>
                    <a:lstStyle/>
                    <a:p>
                      <a:pPr marL="0" lvl="0" indent="0" algn="l" rtl="0">
                        <a:spcBef>
                          <a:spcPts val="0"/>
                        </a:spcBef>
                        <a:spcAft>
                          <a:spcPts val="0"/>
                        </a:spcAft>
                        <a:buNone/>
                      </a:pPr>
                      <a:r>
                        <a:rPr lang="en"/>
                        <a:t>Arduino Uno</a:t>
                      </a:r>
                      <a:endParaRPr/>
                    </a:p>
                  </a:txBody>
                  <a:tcPr marL="91425" marR="91425" marT="91425" marB="91425"/>
                </a:tc>
                <a:tc>
                  <a:txBody>
                    <a:bodyPr/>
                    <a:lstStyle/>
                    <a:p>
                      <a:pPr marL="0" lvl="0" indent="0" algn="l" rtl="0">
                        <a:spcBef>
                          <a:spcPts val="0"/>
                        </a:spcBef>
                        <a:spcAft>
                          <a:spcPts val="0"/>
                        </a:spcAft>
                        <a:buNone/>
                      </a:pPr>
                      <a:r>
                        <a:rPr lang="en"/>
                        <a:t>Keypad</a:t>
                      </a:r>
                      <a:endParaRPr/>
                    </a:p>
                  </a:txBody>
                  <a:tcPr marL="91425" marR="91425" marT="91425" marB="91425"/>
                </a:tc>
              </a:tr>
              <a:tr h="234475">
                <a:tc>
                  <a:txBody>
                    <a:bodyPr/>
                    <a:lstStyle/>
                    <a:p>
                      <a:pPr marL="0" lvl="0" indent="0" algn="l" rtl="0">
                        <a:spcBef>
                          <a:spcPts val="0"/>
                        </a:spcBef>
                        <a:spcAft>
                          <a:spcPts val="0"/>
                        </a:spcAft>
                        <a:buNone/>
                      </a:pPr>
                      <a:r>
                        <a:rPr lang="en"/>
                        <a:t>D2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r h="234475">
                <a:tc>
                  <a:txBody>
                    <a:bodyPr/>
                    <a:lstStyle/>
                    <a:p>
                      <a:pPr marL="0" lvl="0" indent="0" algn="l" rtl="0">
                        <a:spcBef>
                          <a:spcPts val="0"/>
                        </a:spcBef>
                        <a:spcAft>
                          <a:spcPts val="0"/>
                        </a:spcAft>
                        <a:buNone/>
                      </a:pPr>
                      <a:r>
                        <a:rPr lang="en"/>
                        <a:t>D3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r>
              <a:tr h="234475">
                <a:tc>
                  <a:txBody>
                    <a:bodyPr/>
                    <a:lstStyle/>
                    <a:p>
                      <a:pPr marL="0" lvl="0" indent="0" algn="l" rtl="0">
                        <a:spcBef>
                          <a:spcPts val="0"/>
                        </a:spcBef>
                        <a:spcAft>
                          <a:spcPts val="0"/>
                        </a:spcAft>
                        <a:buNone/>
                      </a:pPr>
                      <a:r>
                        <a:rPr lang="en"/>
                        <a:t>D4</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r>
              <a:tr h="234475">
                <a:tc>
                  <a:txBody>
                    <a:bodyPr/>
                    <a:lstStyle/>
                    <a:p>
                      <a:pPr marL="0" lvl="0" indent="0" algn="l" rtl="0">
                        <a:spcBef>
                          <a:spcPts val="0"/>
                        </a:spcBef>
                        <a:spcAft>
                          <a:spcPts val="0"/>
                        </a:spcAft>
                        <a:buNone/>
                      </a:pPr>
                      <a:r>
                        <a:rPr lang="en"/>
                        <a:t>D5</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r>
              <a:tr h="234475">
                <a:tc>
                  <a:txBody>
                    <a:bodyPr/>
                    <a:lstStyle/>
                    <a:p>
                      <a:pPr marL="0" lvl="0" indent="0" algn="l" rtl="0">
                        <a:spcBef>
                          <a:spcPts val="0"/>
                        </a:spcBef>
                        <a:spcAft>
                          <a:spcPts val="0"/>
                        </a:spcAft>
                        <a:buNone/>
                      </a:pPr>
                      <a:r>
                        <a:rPr lang="en"/>
                        <a:t>D6</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r>
              <a:tr h="234475">
                <a:tc>
                  <a:txBody>
                    <a:bodyPr/>
                    <a:lstStyle/>
                    <a:p>
                      <a:pPr marL="0" lvl="0" indent="0" algn="l" rtl="0">
                        <a:spcBef>
                          <a:spcPts val="0"/>
                        </a:spcBef>
                        <a:spcAft>
                          <a:spcPts val="0"/>
                        </a:spcAft>
                        <a:buNone/>
                      </a:pPr>
                      <a:r>
                        <a:rPr lang="en"/>
                        <a:t>D7</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r>
              <a:tr h="234475">
                <a:tc>
                  <a:txBody>
                    <a:bodyPr/>
                    <a:lstStyle/>
                    <a:p>
                      <a:pPr marL="0" lvl="0" indent="0" algn="l" rtl="0">
                        <a:spcBef>
                          <a:spcPts val="0"/>
                        </a:spcBef>
                        <a:spcAft>
                          <a:spcPts val="0"/>
                        </a:spcAft>
                        <a:buNone/>
                      </a:pPr>
                      <a:r>
                        <a:rPr lang="en"/>
                        <a:t>D8</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r>
              <a:tr h="234475">
                <a:tc>
                  <a:txBody>
                    <a:bodyPr/>
                    <a:lstStyle/>
                    <a:p>
                      <a:pPr marL="0" lvl="0" indent="0" algn="l" rtl="0">
                        <a:spcBef>
                          <a:spcPts val="0"/>
                        </a:spcBef>
                        <a:spcAft>
                          <a:spcPts val="0"/>
                        </a:spcAft>
                        <a:buNone/>
                      </a:pPr>
                      <a:r>
                        <a:rPr lang="en"/>
                        <a:t>D9</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tr>
            </a:tbl>
          </a:graphicData>
        </a:graphic>
      </p:graphicFrame>
      <p:pic>
        <p:nvPicPr>
          <p:cNvPr id="265" name="Google Shape;265;p40"/>
          <p:cNvPicPr preferRelativeResize="0"/>
          <p:nvPr/>
        </p:nvPicPr>
        <p:blipFill rotWithShape="1">
          <a:blip r:embed="rId3">
            <a:alphaModFix/>
          </a:blip>
          <a:srcRect l="14694" r="59740" b="31020"/>
          <a:stretch/>
        </p:blipFill>
        <p:spPr>
          <a:xfrm>
            <a:off x="3868650" y="584450"/>
            <a:ext cx="5164550" cy="44438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71" name="Google Shape;271;p41"/>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 are the connections of Arduino Uno to LCD Display and Keypad.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72" name="Google Shape;272;p41"/>
          <p:cNvGraphicFramePr/>
          <p:nvPr/>
        </p:nvGraphicFramePr>
        <p:xfrm>
          <a:off x="398425" y="2312335"/>
          <a:ext cx="2351100" cy="1981050"/>
        </p:xfrm>
        <a:graphic>
          <a:graphicData uri="http://schemas.openxmlformats.org/drawingml/2006/table">
            <a:tbl>
              <a:tblPr>
                <a:noFill/>
                <a:tableStyleId>{48067943-6C12-4E9A-8FA1-67A9BC5B495B}</a:tableStyleId>
              </a:tblPr>
              <a:tblGrid>
                <a:gridCol w="1175550"/>
                <a:gridCol w="1175550"/>
              </a:tblGrid>
              <a:tr h="274625">
                <a:tc>
                  <a:txBody>
                    <a:bodyPr/>
                    <a:lstStyle/>
                    <a:p>
                      <a:pPr marL="0" lvl="0" indent="0" algn="l" rtl="0">
                        <a:spcBef>
                          <a:spcPts val="0"/>
                        </a:spcBef>
                        <a:spcAft>
                          <a:spcPts val="0"/>
                        </a:spcAft>
                        <a:buNone/>
                      </a:pPr>
                      <a:r>
                        <a:rPr lang="en"/>
                        <a:t>Arduino Uno</a:t>
                      </a:r>
                      <a:endParaRPr/>
                    </a:p>
                  </a:txBody>
                  <a:tcPr marL="91425" marR="91425" marT="91425" marB="91425"/>
                </a:tc>
                <a:tc>
                  <a:txBody>
                    <a:bodyPr/>
                    <a:lstStyle/>
                    <a:p>
                      <a:pPr marL="0" lvl="0" indent="0" algn="l" rtl="0">
                        <a:spcBef>
                          <a:spcPts val="0"/>
                        </a:spcBef>
                        <a:spcAft>
                          <a:spcPts val="0"/>
                        </a:spcAft>
                        <a:buNone/>
                      </a:pPr>
                      <a:r>
                        <a:rPr lang="en"/>
                        <a:t>LCD Display</a:t>
                      </a:r>
                      <a:endParaRPr/>
                    </a:p>
                  </a:txBody>
                  <a:tcPr marL="91425" marR="91425" marT="91425" marB="91425"/>
                </a:tc>
              </a:tr>
              <a:tr h="234475">
                <a:tc>
                  <a:txBody>
                    <a:bodyPr/>
                    <a:lstStyle/>
                    <a:p>
                      <a:pPr marL="0" lvl="0" indent="0" algn="l" rtl="0">
                        <a:spcBef>
                          <a:spcPts val="0"/>
                        </a:spcBef>
                        <a:spcAft>
                          <a:spcPts val="0"/>
                        </a:spcAft>
                        <a:buNone/>
                      </a:pPr>
                      <a:r>
                        <a:rPr lang="en"/>
                        <a:t>A4</a:t>
                      </a:r>
                      <a:endParaRPr/>
                    </a:p>
                  </a:txBody>
                  <a:tcPr marL="91425" marR="91425" marT="91425" marB="91425"/>
                </a:tc>
                <a:tc>
                  <a:txBody>
                    <a:bodyPr/>
                    <a:lstStyle/>
                    <a:p>
                      <a:pPr marL="0" lvl="0" indent="0" algn="l" rtl="0">
                        <a:spcBef>
                          <a:spcPts val="0"/>
                        </a:spcBef>
                        <a:spcAft>
                          <a:spcPts val="0"/>
                        </a:spcAft>
                        <a:buNone/>
                      </a:pPr>
                      <a:r>
                        <a:rPr lang="en"/>
                        <a:t>SDA</a:t>
                      </a:r>
                      <a:endParaRPr/>
                    </a:p>
                  </a:txBody>
                  <a:tcPr marL="91425" marR="91425" marT="91425" marB="91425"/>
                </a:tc>
              </a:tr>
              <a:tr h="234475">
                <a:tc>
                  <a:txBody>
                    <a:bodyPr/>
                    <a:lstStyle/>
                    <a:p>
                      <a:pPr marL="0" lvl="0" indent="0" algn="l" rtl="0">
                        <a:spcBef>
                          <a:spcPts val="0"/>
                        </a:spcBef>
                        <a:spcAft>
                          <a:spcPts val="0"/>
                        </a:spcAft>
                        <a:buNone/>
                      </a:pPr>
                      <a:r>
                        <a:rPr lang="en"/>
                        <a:t>A5</a:t>
                      </a:r>
                      <a:endParaRPr/>
                    </a:p>
                  </a:txBody>
                  <a:tcPr marL="91425" marR="91425" marT="91425" marB="91425"/>
                </a:tc>
                <a:tc>
                  <a:txBody>
                    <a:bodyPr/>
                    <a:lstStyle/>
                    <a:p>
                      <a:pPr marL="0" lvl="0" indent="0" algn="l" rtl="0">
                        <a:spcBef>
                          <a:spcPts val="0"/>
                        </a:spcBef>
                        <a:spcAft>
                          <a:spcPts val="0"/>
                        </a:spcAft>
                        <a:buNone/>
                      </a:pPr>
                      <a:r>
                        <a:rPr lang="en"/>
                        <a:t>SCL</a:t>
                      </a:r>
                      <a:endParaRPr/>
                    </a:p>
                  </a:txBody>
                  <a:tcPr marL="91425" marR="91425" marT="91425" marB="91425"/>
                </a:tc>
              </a:tr>
              <a:tr h="234475">
                <a:tc>
                  <a:txBody>
                    <a:bodyPr/>
                    <a:lstStyle/>
                    <a:p>
                      <a:pPr marL="0" lvl="0" indent="0" algn="l" rtl="0">
                        <a:spcBef>
                          <a:spcPts val="0"/>
                        </a:spcBef>
                        <a:spcAft>
                          <a:spcPts val="0"/>
                        </a:spcAft>
                        <a:buNone/>
                      </a:pPr>
                      <a:r>
                        <a:rPr lang="en"/>
                        <a:t>5v</a:t>
                      </a:r>
                      <a:endParaRPr/>
                    </a:p>
                  </a:txBody>
                  <a:tcPr marL="91425" marR="91425" marT="91425" marB="91425"/>
                </a:tc>
                <a:tc>
                  <a:txBody>
                    <a:bodyPr/>
                    <a:lstStyle/>
                    <a:p>
                      <a:pPr marL="0" lvl="0" indent="0" algn="l" rtl="0">
                        <a:spcBef>
                          <a:spcPts val="0"/>
                        </a:spcBef>
                        <a:spcAft>
                          <a:spcPts val="0"/>
                        </a:spcAft>
                        <a:buNone/>
                      </a:pPr>
                      <a:r>
                        <a:rPr lang="en"/>
                        <a:t>5v</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273" name="Google Shape;273;p41"/>
          <p:cNvPicPr preferRelativeResize="0"/>
          <p:nvPr/>
        </p:nvPicPr>
        <p:blipFill rotWithShape="1">
          <a:blip r:embed="rId3">
            <a:alphaModFix/>
          </a:blip>
          <a:srcRect l="14694" r="59740" b="31020"/>
          <a:stretch/>
        </p:blipFill>
        <p:spPr>
          <a:xfrm>
            <a:off x="3868650" y="584450"/>
            <a:ext cx="5164550" cy="4443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Schematic capture is the process of creating a schematic diagram for an electronic circuit using various tools designed for the job. </a:t>
            </a:r>
            <a:endParaRPr/>
          </a:p>
          <a:p>
            <a:pPr marL="0" lvl="0" indent="0" algn="l" rtl="0">
              <a:spcBef>
                <a:spcPts val="1200"/>
              </a:spcBef>
              <a:spcAft>
                <a:spcPts val="0"/>
              </a:spcAft>
              <a:buNone/>
            </a:pPr>
            <a:r>
              <a:rPr lang="en"/>
              <a:t>It is also known as wiring diagram or circuit diagram.</a:t>
            </a:r>
            <a:endParaRPr/>
          </a:p>
          <a:p>
            <a:pPr marL="0" lvl="0" indent="0" algn="l" rtl="0">
              <a:spcBef>
                <a:spcPts val="1200"/>
              </a:spcBef>
              <a:spcAft>
                <a:spcPts val="0"/>
              </a:spcAft>
              <a:buNone/>
            </a:pPr>
            <a:r>
              <a:rPr lang="en"/>
              <a:t>This can be done from as simple as using a pen and paper to using schematic capture software.</a:t>
            </a:r>
            <a:endParaRPr/>
          </a:p>
          <a:p>
            <a:pPr marL="0" lvl="0" indent="0" algn="l" rtl="0">
              <a:spcBef>
                <a:spcPts val="1200"/>
              </a:spcBef>
              <a:spcAft>
                <a:spcPts val="1200"/>
              </a:spcAft>
              <a:buNone/>
            </a:pPr>
            <a:r>
              <a:rPr lang="en"/>
              <a:t>It is a process of designing a circuit that will serve a specific purpose by making use of industry standards and conventions to put the design into a visual state, either via hand drawing or by entering it into a software made for the purpose.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79" name="Google Shape;279;p42"/>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Arduino Uno and GSM SIM800L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80" name="Google Shape;280;p42"/>
          <p:cNvGraphicFramePr/>
          <p:nvPr/>
        </p:nvGraphicFramePr>
        <p:xfrm>
          <a:off x="398425" y="2312335"/>
          <a:ext cx="2529925" cy="1981050"/>
        </p:xfrm>
        <a:graphic>
          <a:graphicData uri="http://schemas.openxmlformats.org/drawingml/2006/table">
            <a:tbl>
              <a:tblPr>
                <a:noFill/>
                <a:tableStyleId>{48067943-6C12-4E9A-8FA1-67A9BC5B495B}</a:tableStyleId>
              </a:tblPr>
              <a:tblGrid>
                <a:gridCol w="1175550"/>
                <a:gridCol w="1354375"/>
              </a:tblGrid>
              <a:tr h="274625">
                <a:tc>
                  <a:txBody>
                    <a:bodyPr/>
                    <a:lstStyle/>
                    <a:p>
                      <a:pPr marL="0" lvl="0" indent="0" algn="l" rtl="0">
                        <a:spcBef>
                          <a:spcPts val="0"/>
                        </a:spcBef>
                        <a:spcAft>
                          <a:spcPts val="0"/>
                        </a:spcAft>
                        <a:buNone/>
                      </a:pPr>
                      <a:r>
                        <a:rPr lang="en"/>
                        <a:t>Arduino Uno</a:t>
                      </a:r>
                      <a:endParaRPr/>
                    </a:p>
                  </a:txBody>
                  <a:tcPr marL="91425" marR="91425" marT="91425" marB="91425"/>
                </a:tc>
                <a:tc>
                  <a:txBody>
                    <a:bodyPr/>
                    <a:lstStyle/>
                    <a:p>
                      <a:pPr marL="0" lvl="0" indent="0" algn="l" rtl="0">
                        <a:spcBef>
                          <a:spcPts val="0"/>
                        </a:spcBef>
                        <a:spcAft>
                          <a:spcPts val="0"/>
                        </a:spcAft>
                        <a:buNone/>
                      </a:pPr>
                      <a:r>
                        <a:rPr lang="en"/>
                        <a:t>GSM SIM800L</a:t>
                      </a:r>
                      <a:endParaRPr/>
                    </a:p>
                  </a:txBody>
                  <a:tcPr marL="91425" marR="91425" marT="91425" marB="91425"/>
                </a:tc>
              </a:tr>
              <a:tr h="234475">
                <a:tc>
                  <a:txBody>
                    <a:bodyPr/>
                    <a:lstStyle/>
                    <a:p>
                      <a:pPr marL="0" lvl="0" indent="0" algn="l" rtl="0">
                        <a:spcBef>
                          <a:spcPts val="0"/>
                        </a:spcBef>
                        <a:spcAft>
                          <a:spcPts val="0"/>
                        </a:spcAft>
                        <a:buNone/>
                      </a:pPr>
                      <a:r>
                        <a:rPr lang="en"/>
                        <a:t>D12</a:t>
                      </a:r>
                      <a:endParaRPr/>
                    </a:p>
                  </a:txBody>
                  <a:tcPr marL="91425" marR="91425" marT="91425" marB="91425"/>
                </a:tc>
                <a:tc>
                  <a:txBody>
                    <a:bodyPr/>
                    <a:lstStyle/>
                    <a:p>
                      <a:pPr marL="0" lvl="0" indent="0" algn="l" rtl="0">
                        <a:spcBef>
                          <a:spcPts val="0"/>
                        </a:spcBef>
                        <a:spcAft>
                          <a:spcPts val="0"/>
                        </a:spcAft>
                        <a:buNone/>
                      </a:pPr>
                      <a:r>
                        <a:rPr lang="en"/>
                        <a:t>Tx</a:t>
                      </a:r>
                      <a:endParaRPr/>
                    </a:p>
                  </a:txBody>
                  <a:tcPr marL="91425" marR="91425" marT="91425" marB="91425"/>
                </a:tc>
              </a:tr>
              <a:tr h="234475">
                <a:tc>
                  <a:txBody>
                    <a:bodyPr/>
                    <a:lstStyle/>
                    <a:p>
                      <a:pPr marL="0" lvl="0" indent="0" algn="l" rtl="0">
                        <a:spcBef>
                          <a:spcPts val="0"/>
                        </a:spcBef>
                        <a:spcAft>
                          <a:spcPts val="0"/>
                        </a:spcAft>
                        <a:buNone/>
                      </a:pPr>
                      <a:r>
                        <a:rPr lang="en"/>
                        <a:t>D11</a:t>
                      </a:r>
                      <a:endParaRPr/>
                    </a:p>
                  </a:txBody>
                  <a:tcPr marL="91425" marR="91425" marT="91425" marB="91425"/>
                </a:tc>
                <a:tc>
                  <a:txBody>
                    <a:bodyPr/>
                    <a:lstStyle/>
                    <a:p>
                      <a:pPr marL="0" lvl="0" indent="0" algn="l" rtl="0">
                        <a:spcBef>
                          <a:spcPts val="0"/>
                        </a:spcBef>
                        <a:spcAft>
                          <a:spcPts val="0"/>
                        </a:spcAft>
                        <a:buNone/>
                      </a:pPr>
                      <a:r>
                        <a:rPr lang="en"/>
                        <a:t>Rx</a:t>
                      </a:r>
                      <a:endParaRPr/>
                    </a:p>
                  </a:txBody>
                  <a:tcPr marL="91425" marR="91425" marT="91425" marB="91425"/>
                </a:tc>
              </a:tr>
              <a:tr h="234475">
                <a:tc>
                  <a:txBody>
                    <a:bodyPr/>
                    <a:lstStyle/>
                    <a:p>
                      <a:pPr marL="0" lvl="0" indent="0" algn="l" rtl="0">
                        <a:spcBef>
                          <a:spcPts val="0"/>
                        </a:spcBef>
                        <a:spcAft>
                          <a:spcPts val="0"/>
                        </a:spcAft>
                        <a:buNone/>
                      </a:pPr>
                      <a:r>
                        <a:rPr lang="en"/>
                        <a:t>5v</a:t>
                      </a:r>
                      <a:endParaRPr/>
                    </a:p>
                  </a:txBody>
                  <a:tcPr marL="91425" marR="91425" marT="91425" marB="91425"/>
                </a:tc>
                <a:tc>
                  <a:txBody>
                    <a:bodyPr/>
                    <a:lstStyle/>
                    <a:p>
                      <a:pPr marL="0" lvl="0" indent="0" algn="l" rtl="0">
                        <a:spcBef>
                          <a:spcPts val="0"/>
                        </a:spcBef>
                        <a:spcAft>
                          <a:spcPts val="0"/>
                        </a:spcAft>
                        <a:buNone/>
                      </a:pPr>
                      <a:r>
                        <a:rPr lang="en"/>
                        <a:t>5v</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281" name="Google Shape;281;p42"/>
          <p:cNvPicPr preferRelativeResize="0"/>
          <p:nvPr/>
        </p:nvPicPr>
        <p:blipFill rotWithShape="1">
          <a:blip r:embed="rId3">
            <a:alphaModFix/>
          </a:blip>
          <a:srcRect l="23597" r="59741" b="50648"/>
          <a:stretch/>
        </p:blipFill>
        <p:spPr>
          <a:xfrm>
            <a:off x="3889700" y="655975"/>
            <a:ext cx="4964200" cy="43351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87" name="Google Shape;287;p43"/>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PIR Sensor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88" name="Google Shape;288;p43"/>
          <p:cNvGraphicFramePr/>
          <p:nvPr/>
        </p:nvGraphicFramePr>
        <p:xfrm>
          <a:off x="398425" y="2312335"/>
          <a:ext cx="2529925" cy="2011560"/>
        </p:xfrm>
        <a:graphic>
          <a:graphicData uri="http://schemas.openxmlformats.org/drawingml/2006/table">
            <a:tbl>
              <a:tblPr>
                <a:noFill/>
                <a:tableStyleId>{48067943-6C12-4E9A-8FA1-67A9BC5B495B}</a:tableStyleId>
              </a:tblPr>
              <a:tblGrid>
                <a:gridCol w="1175550"/>
                <a:gridCol w="1354375"/>
              </a:tblGrid>
              <a:tr h="274625">
                <a:tc>
                  <a:txBody>
                    <a:bodyPr/>
                    <a:lstStyle/>
                    <a:p>
                      <a:pPr marL="0" lvl="0" indent="0" algn="l" rtl="0">
                        <a:spcBef>
                          <a:spcPts val="0"/>
                        </a:spcBef>
                        <a:spcAft>
                          <a:spcPts val="0"/>
                        </a:spcAft>
                        <a:buNone/>
                      </a:pPr>
                      <a:r>
                        <a:rPr lang="en"/>
                        <a:t>PIR Sensor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SIG/OUT</a:t>
                      </a:r>
                      <a:endParaRPr/>
                    </a:p>
                  </a:txBody>
                  <a:tcPr marL="91425" marR="91425" marT="91425" marB="91425"/>
                </a:tc>
                <a:tc>
                  <a:txBody>
                    <a:bodyPr/>
                    <a:lstStyle/>
                    <a:p>
                      <a:pPr marL="0" lvl="0" indent="0" algn="l" rtl="0">
                        <a:spcBef>
                          <a:spcPts val="0"/>
                        </a:spcBef>
                        <a:spcAft>
                          <a:spcPts val="0"/>
                        </a:spcAft>
                        <a:buNone/>
                      </a:pPr>
                      <a:r>
                        <a:rPr lang="en"/>
                        <a:t>GPIO_66 (P8.7)</a:t>
                      </a:r>
                      <a:endParaRPr/>
                    </a:p>
                  </a:txBody>
                  <a:tcPr marL="91425" marR="91425" marT="91425" marB="91425"/>
                </a:tc>
              </a:tr>
              <a:tr h="234475">
                <a:tc>
                  <a:txBody>
                    <a:bodyPr/>
                    <a:lstStyle/>
                    <a:p>
                      <a:pPr marL="0" lvl="0" indent="0" algn="l" rtl="0">
                        <a:spcBef>
                          <a:spcPts val="0"/>
                        </a:spcBef>
                        <a:spcAft>
                          <a:spcPts val="0"/>
                        </a:spcAft>
                        <a:buNone/>
                      </a:pPr>
                      <a:r>
                        <a:rPr lang="en"/>
                        <a:t>VCC</a:t>
                      </a:r>
                      <a:endParaRPr/>
                    </a:p>
                  </a:txBody>
                  <a:tcPr marL="91425" marR="91425" marT="91425" marB="91425"/>
                </a:tc>
                <a:tc>
                  <a:txBody>
                    <a:bodyPr/>
                    <a:lstStyle/>
                    <a:p>
                      <a:pPr marL="0" lvl="0" indent="0" algn="l" rtl="0">
                        <a:spcBef>
                          <a:spcPts val="0"/>
                        </a:spcBef>
                        <a:spcAft>
                          <a:spcPts val="0"/>
                        </a:spcAft>
                        <a:buNone/>
                      </a:pPr>
                      <a:r>
                        <a:rPr lang="en"/>
                        <a:t>3V</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289" name="Google Shape;289;p43"/>
          <p:cNvPicPr preferRelativeResize="0"/>
          <p:nvPr/>
        </p:nvPicPr>
        <p:blipFill rotWithShape="1">
          <a:blip r:embed="rId3">
            <a:alphaModFix/>
          </a:blip>
          <a:srcRect l="38079" r="41160" b="69485"/>
          <a:stretch/>
        </p:blipFill>
        <p:spPr>
          <a:xfrm>
            <a:off x="3447925" y="701200"/>
            <a:ext cx="5405975" cy="42899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4"/>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95" name="Google Shape;295;p44"/>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ESP32 Wifi Module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96" name="Google Shape;296;p44"/>
          <p:cNvGraphicFramePr/>
          <p:nvPr/>
        </p:nvGraphicFramePr>
        <p:xfrm>
          <a:off x="398425" y="1618110"/>
          <a:ext cx="2742300" cy="2986830"/>
        </p:xfrm>
        <a:graphic>
          <a:graphicData uri="http://schemas.openxmlformats.org/drawingml/2006/table">
            <a:tbl>
              <a:tblPr>
                <a:noFill/>
                <a:tableStyleId>{48067943-6C12-4E9A-8FA1-67A9BC5B495B}</a:tableStyleId>
              </a:tblPr>
              <a:tblGrid>
                <a:gridCol w="1175550"/>
                <a:gridCol w="1566750"/>
              </a:tblGrid>
              <a:tr h="274625">
                <a:tc>
                  <a:txBody>
                    <a:bodyPr/>
                    <a:lstStyle/>
                    <a:p>
                      <a:pPr marL="0" lvl="0" indent="0" algn="l" rtl="0">
                        <a:spcBef>
                          <a:spcPts val="0"/>
                        </a:spcBef>
                        <a:spcAft>
                          <a:spcPts val="0"/>
                        </a:spcAft>
                        <a:buNone/>
                      </a:pPr>
                      <a:r>
                        <a:rPr lang="en"/>
                        <a:t>ESP32 wifi module</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D12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GPIO_68(P8.10)</a:t>
                      </a:r>
                      <a:endParaRPr/>
                    </a:p>
                  </a:txBody>
                  <a:tcPr marL="91425" marR="91425" marT="91425" marB="91425"/>
                </a:tc>
              </a:tr>
              <a:tr h="234475">
                <a:tc>
                  <a:txBody>
                    <a:bodyPr/>
                    <a:lstStyle/>
                    <a:p>
                      <a:pPr marL="0" lvl="0" indent="0" algn="l" rtl="0">
                        <a:spcBef>
                          <a:spcPts val="0"/>
                        </a:spcBef>
                        <a:spcAft>
                          <a:spcPts val="0"/>
                        </a:spcAft>
                        <a:buNone/>
                      </a:pPr>
                      <a:r>
                        <a:rPr lang="en"/>
                        <a:t>D13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GPIO_69(P8.9)</a:t>
                      </a:r>
                      <a:endParaRPr/>
                    </a:p>
                  </a:txBody>
                  <a:tcPr marL="91425" marR="91425" marT="91425" marB="91425"/>
                </a:tc>
              </a:tr>
              <a:tr h="234475">
                <a:tc>
                  <a:txBody>
                    <a:bodyPr/>
                    <a:lstStyle/>
                    <a:p>
                      <a:pPr marL="0" lvl="0" indent="0" algn="l" rtl="0">
                        <a:spcBef>
                          <a:spcPts val="0"/>
                        </a:spcBef>
                        <a:spcAft>
                          <a:spcPts val="0"/>
                        </a:spcAft>
                        <a:buNone/>
                      </a:pPr>
                      <a:r>
                        <a:rPr lang="en"/>
                        <a:t>D14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GPIO_44(P8.12)</a:t>
                      </a:r>
                      <a:endParaRPr/>
                    </a:p>
                  </a:txBody>
                  <a:tcPr marL="91425" marR="91425" marT="91425" marB="91425"/>
                </a:tc>
              </a:tr>
              <a:tr h="234475">
                <a:tc>
                  <a:txBody>
                    <a:bodyPr/>
                    <a:lstStyle/>
                    <a:p>
                      <a:pPr marL="0" lvl="0" indent="0" algn="l" rtl="0">
                        <a:spcBef>
                          <a:spcPts val="0"/>
                        </a:spcBef>
                        <a:spcAft>
                          <a:spcPts val="0"/>
                        </a:spcAft>
                        <a:buNone/>
                      </a:pPr>
                      <a:r>
                        <a:rPr lang="en"/>
                        <a:t>D27</a:t>
                      </a:r>
                      <a:endParaRPr/>
                    </a:p>
                  </a:txBody>
                  <a:tcPr marL="91425" marR="91425" marT="91425" marB="91425"/>
                </a:tc>
                <a:tc>
                  <a:txBody>
                    <a:bodyPr/>
                    <a:lstStyle/>
                    <a:p>
                      <a:pPr marL="0" lvl="0" indent="0" algn="l" rtl="0">
                        <a:spcBef>
                          <a:spcPts val="0"/>
                        </a:spcBef>
                        <a:spcAft>
                          <a:spcPts val="0"/>
                        </a:spcAft>
                        <a:buNone/>
                      </a:pPr>
                      <a:r>
                        <a:rPr lang="en"/>
                        <a:t>GPIO_45</a:t>
                      </a:r>
                      <a:r>
                        <a:rPr lang="en">
                          <a:solidFill>
                            <a:schemeClr val="dk1"/>
                          </a:solidFill>
                        </a:rPr>
                        <a:t>(P8.11)</a:t>
                      </a:r>
                      <a:endParaRPr/>
                    </a:p>
                  </a:txBody>
                  <a:tcPr marL="91425" marR="91425" marT="91425" marB="91425"/>
                </a:tc>
              </a:tr>
              <a:tr h="234475">
                <a:tc>
                  <a:txBody>
                    <a:bodyPr/>
                    <a:lstStyle/>
                    <a:p>
                      <a:pPr marL="0" lvl="0" indent="0" algn="l" rtl="0">
                        <a:spcBef>
                          <a:spcPts val="0"/>
                        </a:spcBef>
                        <a:spcAft>
                          <a:spcPts val="0"/>
                        </a:spcAft>
                        <a:buNone/>
                      </a:pPr>
                      <a:r>
                        <a:rPr lang="en"/>
                        <a:t>5V</a:t>
                      </a:r>
                      <a:endParaRPr/>
                    </a:p>
                  </a:txBody>
                  <a:tcPr marL="91425" marR="91425" marT="91425" marB="91425"/>
                </a:tc>
                <a:tc>
                  <a:txBody>
                    <a:bodyPr/>
                    <a:lstStyle/>
                    <a:p>
                      <a:pPr marL="0" lvl="0" indent="0" algn="l" rtl="0">
                        <a:spcBef>
                          <a:spcPts val="0"/>
                        </a:spcBef>
                        <a:spcAft>
                          <a:spcPts val="0"/>
                        </a:spcAft>
                        <a:buNone/>
                      </a:pPr>
                      <a:r>
                        <a:rPr lang="en"/>
                        <a:t>5V</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297" name="Google Shape;297;p44"/>
          <p:cNvPicPr preferRelativeResize="0"/>
          <p:nvPr/>
        </p:nvPicPr>
        <p:blipFill rotWithShape="1">
          <a:blip r:embed="rId3">
            <a:alphaModFix/>
          </a:blip>
          <a:srcRect l="47431" r="20914" b="45235"/>
          <a:stretch/>
        </p:blipFill>
        <p:spPr>
          <a:xfrm>
            <a:off x="3384800" y="543200"/>
            <a:ext cx="5469100" cy="4279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03" name="Google Shape;303;p45"/>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Motor Driver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04" name="Google Shape;304;p45"/>
          <p:cNvGraphicFramePr/>
          <p:nvPr/>
        </p:nvGraphicFramePr>
        <p:xfrm>
          <a:off x="398425" y="1618110"/>
          <a:ext cx="2529925" cy="2621130"/>
        </p:xfrm>
        <a:graphic>
          <a:graphicData uri="http://schemas.openxmlformats.org/drawingml/2006/table">
            <a:tbl>
              <a:tblPr>
                <a:noFill/>
                <a:tableStyleId>{48067943-6C12-4E9A-8FA1-67A9BC5B495B}</a:tableStyleId>
              </a:tblPr>
              <a:tblGrid>
                <a:gridCol w="1175550"/>
                <a:gridCol w="1354375"/>
              </a:tblGrid>
              <a:tr h="274625">
                <a:tc>
                  <a:txBody>
                    <a:bodyPr/>
                    <a:lstStyle/>
                    <a:p>
                      <a:pPr marL="0" lvl="0" indent="0" algn="l" rtl="0">
                        <a:spcBef>
                          <a:spcPts val="0"/>
                        </a:spcBef>
                        <a:spcAft>
                          <a:spcPts val="0"/>
                        </a:spcAft>
                        <a:buNone/>
                      </a:pPr>
                      <a:r>
                        <a:rPr lang="en"/>
                        <a:t>Motor Driver L298N</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IN1</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GPIO_20 (P9.41)</a:t>
                      </a:r>
                      <a:endParaRPr/>
                    </a:p>
                  </a:txBody>
                  <a:tcPr marL="91425" marR="91425" marT="91425" marB="91425"/>
                </a:tc>
              </a:tr>
              <a:tr h="234475">
                <a:tc>
                  <a:txBody>
                    <a:bodyPr/>
                    <a:lstStyle/>
                    <a:p>
                      <a:pPr marL="0" lvl="0" indent="0" algn="l" rtl="0">
                        <a:spcBef>
                          <a:spcPts val="0"/>
                        </a:spcBef>
                        <a:spcAft>
                          <a:spcPts val="0"/>
                        </a:spcAft>
                        <a:buNone/>
                      </a:pPr>
                      <a:r>
                        <a:rPr lang="en"/>
                        <a:t>IN2</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GPIO_49(P9.23)</a:t>
                      </a:r>
                      <a:endParaRPr/>
                    </a:p>
                  </a:txBody>
                  <a:tcPr marL="91425" marR="91425" marT="91425" marB="91425"/>
                </a:tc>
              </a:tr>
              <a:tr h="234475">
                <a:tc>
                  <a:txBody>
                    <a:bodyPr/>
                    <a:lstStyle/>
                    <a:p>
                      <a:pPr marL="0" lvl="0" indent="0" algn="l" rtl="0">
                        <a:spcBef>
                          <a:spcPts val="0"/>
                        </a:spcBef>
                        <a:spcAft>
                          <a:spcPts val="0"/>
                        </a:spcAft>
                        <a:buNone/>
                      </a:pPr>
                      <a:r>
                        <a:rPr lang="en"/>
                        <a:t>5V</a:t>
                      </a:r>
                      <a:endParaRPr/>
                    </a:p>
                  </a:txBody>
                  <a:tcPr marL="91425" marR="91425" marT="91425" marB="91425"/>
                </a:tc>
                <a:tc>
                  <a:txBody>
                    <a:bodyPr/>
                    <a:lstStyle/>
                    <a:p>
                      <a:pPr marL="0" lvl="0" indent="0" algn="l" rtl="0">
                        <a:spcBef>
                          <a:spcPts val="0"/>
                        </a:spcBef>
                        <a:spcAft>
                          <a:spcPts val="0"/>
                        </a:spcAft>
                        <a:buNone/>
                      </a:pPr>
                      <a:r>
                        <a:rPr lang="en"/>
                        <a:t>5V (P9.5)</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05" name="Google Shape;305;p45"/>
          <p:cNvPicPr preferRelativeResize="0"/>
          <p:nvPr/>
        </p:nvPicPr>
        <p:blipFill rotWithShape="1">
          <a:blip r:embed="rId3">
            <a:alphaModFix/>
          </a:blip>
          <a:srcRect l="35840" t="24805" r="35324" b="16370"/>
          <a:stretch/>
        </p:blipFill>
        <p:spPr>
          <a:xfrm>
            <a:off x="3227050" y="762725"/>
            <a:ext cx="5564225" cy="38422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11" name="Google Shape;311;p46"/>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Motor Driver and Motor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12" name="Google Shape;312;p46"/>
          <p:cNvGraphicFramePr/>
          <p:nvPr/>
        </p:nvGraphicFramePr>
        <p:xfrm>
          <a:off x="398425" y="1618110"/>
          <a:ext cx="2529925" cy="1401990"/>
        </p:xfrm>
        <a:graphic>
          <a:graphicData uri="http://schemas.openxmlformats.org/drawingml/2006/table">
            <a:tbl>
              <a:tblPr>
                <a:noFill/>
                <a:tableStyleId>{48067943-6C12-4E9A-8FA1-67A9BC5B495B}</a:tableStyleId>
              </a:tblPr>
              <a:tblGrid>
                <a:gridCol w="1175550"/>
                <a:gridCol w="1354375"/>
              </a:tblGrid>
              <a:tr h="274625">
                <a:tc>
                  <a:txBody>
                    <a:bodyPr/>
                    <a:lstStyle/>
                    <a:p>
                      <a:pPr marL="0" lvl="0" indent="0" algn="l" rtl="0">
                        <a:spcBef>
                          <a:spcPts val="0"/>
                        </a:spcBef>
                        <a:spcAft>
                          <a:spcPts val="0"/>
                        </a:spcAft>
                        <a:buNone/>
                      </a:pPr>
                      <a:r>
                        <a:rPr lang="en"/>
                        <a:t>Motor Driver L298N</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Motor</a:t>
                      </a:r>
                      <a:endParaRPr/>
                    </a:p>
                  </a:txBody>
                  <a:tcPr marL="91425" marR="91425" marT="91425" marB="91425"/>
                </a:tc>
              </a:tr>
              <a:tr h="234475">
                <a:tc>
                  <a:txBody>
                    <a:bodyPr/>
                    <a:lstStyle/>
                    <a:p>
                      <a:pPr marL="0" lvl="0" indent="0" algn="l" rtl="0">
                        <a:spcBef>
                          <a:spcPts val="0"/>
                        </a:spcBef>
                        <a:spcAft>
                          <a:spcPts val="0"/>
                        </a:spcAft>
                        <a:buNone/>
                      </a:pPr>
                      <a:r>
                        <a:rPr lang="en"/>
                        <a:t>OUT1</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2</a:t>
                      </a:r>
                      <a:endParaRPr/>
                    </a:p>
                  </a:txBody>
                  <a:tcPr marL="91425" marR="91425" marT="91425" marB="91425"/>
                </a:tc>
              </a:tr>
              <a:tr h="234475">
                <a:tc>
                  <a:txBody>
                    <a:bodyPr/>
                    <a:lstStyle/>
                    <a:p>
                      <a:pPr marL="0" lvl="0" indent="0" algn="l" rtl="0">
                        <a:spcBef>
                          <a:spcPts val="0"/>
                        </a:spcBef>
                        <a:spcAft>
                          <a:spcPts val="0"/>
                        </a:spcAft>
                        <a:buNone/>
                      </a:pPr>
                      <a:r>
                        <a:rPr lang="en"/>
                        <a:t>OUT2</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1</a:t>
                      </a:r>
                      <a:endParaRPr/>
                    </a:p>
                  </a:txBody>
                  <a:tcPr marL="91425" marR="91425" marT="91425" marB="91425"/>
                </a:tc>
              </a:tr>
            </a:tbl>
          </a:graphicData>
        </a:graphic>
      </p:graphicFrame>
      <p:pic>
        <p:nvPicPr>
          <p:cNvPr id="313" name="Google Shape;313;p46"/>
          <p:cNvPicPr preferRelativeResize="0"/>
          <p:nvPr/>
        </p:nvPicPr>
        <p:blipFill rotWithShape="1">
          <a:blip r:embed="rId3">
            <a:alphaModFix/>
          </a:blip>
          <a:srcRect l="35840" t="24805" r="35324" b="16370"/>
          <a:stretch/>
        </p:blipFill>
        <p:spPr>
          <a:xfrm>
            <a:off x="3227050" y="762725"/>
            <a:ext cx="5564225" cy="38422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7"/>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19" name="Google Shape;319;p47"/>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Limit Switch</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20" name="Google Shape;320;p47"/>
          <p:cNvGraphicFramePr/>
          <p:nvPr/>
        </p:nvGraphicFramePr>
        <p:xfrm>
          <a:off x="398425" y="1618110"/>
          <a:ext cx="2742300" cy="1798200"/>
        </p:xfrm>
        <a:graphic>
          <a:graphicData uri="http://schemas.openxmlformats.org/drawingml/2006/table">
            <a:tbl>
              <a:tblPr>
                <a:noFill/>
                <a:tableStyleId>{48067943-6C12-4E9A-8FA1-67A9BC5B495B}</a:tableStyleId>
              </a:tblPr>
              <a:tblGrid>
                <a:gridCol w="1091400"/>
                <a:gridCol w="1650900"/>
              </a:tblGrid>
              <a:tr h="274625">
                <a:tc>
                  <a:txBody>
                    <a:bodyPr/>
                    <a:lstStyle/>
                    <a:p>
                      <a:pPr marL="0" lvl="0" indent="0" algn="l" rtl="0">
                        <a:spcBef>
                          <a:spcPts val="0"/>
                        </a:spcBef>
                        <a:spcAft>
                          <a:spcPts val="0"/>
                        </a:spcAft>
                        <a:buNone/>
                      </a:pPr>
                      <a:r>
                        <a:rPr lang="en"/>
                        <a:t>Limit switch</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LM1</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GPIO_60(P9.12)</a:t>
                      </a:r>
                      <a:endParaRPr/>
                    </a:p>
                  </a:txBody>
                  <a:tcPr marL="91425" marR="91425" marT="91425" marB="91425"/>
                </a:tc>
              </a:tr>
              <a:tr h="234475">
                <a:tc>
                  <a:txBody>
                    <a:bodyPr/>
                    <a:lstStyle/>
                    <a:p>
                      <a:pPr marL="0" lvl="0" indent="0" algn="l" rtl="0">
                        <a:spcBef>
                          <a:spcPts val="0"/>
                        </a:spcBef>
                        <a:spcAft>
                          <a:spcPts val="0"/>
                        </a:spcAft>
                        <a:buNone/>
                      </a:pPr>
                      <a:r>
                        <a:rPr lang="en"/>
                        <a:t>LM2</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GPIO_112(P9.30)</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21" name="Google Shape;321;p47"/>
          <p:cNvPicPr preferRelativeResize="0"/>
          <p:nvPr/>
        </p:nvPicPr>
        <p:blipFill rotWithShape="1">
          <a:blip r:embed="rId3">
            <a:alphaModFix/>
          </a:blip>
          <a:srcRect l="48844" r="18094" b="24715"/>
          <a:stretch/>
        </p:blipFill>
        <p:spPr>
          <a:xfrm>
            <a:off x="3774000" y="484500"/>
            <a:ext cx="5079900" cy="4396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27" name="Google Shape;327;p48"/>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LED</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28" name="Google Shape;328;p48"/>
          <p:cNvGraphicFramePr/>
          <p:nvPr/>
        </p:nvGraphicFramePr>
        <p:xfrm>
          <a:off x="398425" y="1618110"/>
          <a:ext cx="2824450" cy="2407770"/>
        </p:xfrm>
        <a:graphic>
          <a:graphicData uri="http://schemas.openxmlformats.org/drawingml/2006/table">
            <a:tbl>
              <a:tblPr>
                <a:noFill/>
                <a:tableStyleId>{48067943-6C12-4E9A-8FA1-67A9BC5B495B}</a:tableStyleId>
              </a:tblPr>
              <a:tblGrid>
                <a:gridCol w="1175550"/>
                <a:gridCol w="1648900"/>
              </a:tblGrid>
              <a:tr h="274625">
                <a:tc>
                  <a:txBody>
                    <a:bodyPr/>
                    <a:lstStyle/>
                    <a:p>
                      <a:pPr marL="0" lvl="0" indent="0" algn="l" rtl="0">
                        <a:spcBef>
                          <a:spcPts val="0"/>
                        </a:spcBef>
                        <a:spcAft>
                          <a:spcPts val="0"/>
                        </a:spcAft>
                        <a:buNone/>
                      </a:pPr>
                      <a:r>
                        <a:rPr lang="en"/>
                        <a:t>LED</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White LED</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GPIO_47(P8.15)</a:t>
                      </a:r>
                      <a:endParaRPr/>
                    </a:p>
                  </a:txBody>
                  <a:tcPr marL="91425" marR="91425" marT="91425" marB="91425"/>
                </a:tc>
              </a:tr>
              <a:tr h="234475">
                <a:tc>
                  <a:txBody>
                    <a:bodyPr/>
                    <a:lstStyle/>
                    <a:p>
                      <a:pPr marL="0" lvl="0" indent="0" algn="l" rtl="0">
                        <a:spcBef>
                          <a:spcPts val="0"/>
                        </a:spcBef>
                        <a:spcAft>
                          <a:spcPts val="0"/>
                        </a:spcAft>
                        <a:buNone/>
                      </a:pPr>
                      <a:r>
                        <a:rPr lang="en"/>
                        <a:t>Green LED</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GPIO_46(P8.16)</a:t>
                      </a:r>
                      <a:endParaRPr/>
                    </a:p>
                  </a:txBody>
                  <a:tcPr marL="91425" marR="91425" marT="91425" marB="91425"/>
                </a:tc>
              </a:tr>
              <a:tr h="234475">
                <a:tc>
                  <a:txBody>
                    <a:bodyPr/>
                    <a:lstStyle/>
                    <a:p>
                      <a:pPr marL="0" lvl="0" indent="0" algn="l" rtl="0">
                        <a:spcBef>
                          <a:spcPts val="0"/>
                        </a:spcBef>
                        <a:spcAft>
                          <a:spcPts val="0"/>
                        </a:spcAft>
                        <a:buNone/>
                      </a:pPr>
                      <a:r>
                        <a:rPr lang="en"/>
                        <a:t>GND Red Led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r h="234475">
                <a:tc>
                  <a:txBody>
                    <a:bodyPr/>
                    <a:lstStyle/>
                    <a:p>
                      <a:pPr marL="0" lvl="0" indent="0" algn="l" rtl="0">
                        <a:spcBef>
                          <a:spcPts val="0"/>
                        </a:spcBef>
                        <a:spcAft>
                          <a:spcPts val="0"/>
                        </a:spcAft>
                        <a:buNone/>
                      </a:pPr>
                      <a:r>
                        <a:rPr lang="en"/>
                        <a:t>GND Green LED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29" name="Google Shape;329;p48"/>
          <p:cNvPicPr preferRelativeResize="0"/>
          <p:nvPr/>
        </p:nvPicPr>
        <p:blipFill rotWithShape="1">
          <a:blip r:embed="rId3">
            <a:alphaModFix/>
          </a:blip>
          <a:srcRect l="44101" t="2536" r="21686" b="51761"/>
          <a:stretch/>
        </p:blipFill>
        <p:spPr>
          <a:xfrm>
            <a:off x="3458425" y="657550"/>
            <a:ext cx="5459000" cy="41757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9"/>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35" name="Google Shape;335;p49"/>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Buzzer</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36" name="Google Shape;336;p49"/>
          <p:cNvGraphicFramePr/>
          <p:nvPr/>
        </p:nvGraphicFramePr>
        <p:xfrm>
          <a:off x="398425" y="1618110"/>
          <a:ext cx="2698225" cy="1401990"/>
        </p:xfrm>
        <a:graphic>
          <a:graphicData uri="http://schemas.openxmlformats.org/drawingml/2006/table">
            <a:tbl>
              <a:tblPr>
                <a:noFill/>
                <a:tableStyleId>{48067943-6C12-4E9A-8FA1-67A9BC5B495B}</a:tableStyleId>
              </a:tblPr>
              <a:tblGrid>
                <a:gridCol w="1175550"/>
                <a:gridCol w="1522675"/>
              </a:tblGrid>
              <a:tr h="274625">
                <a:tc>
                  <a:txBody>
                    <a:bodyPr/>
                    <a:lstStyle/>
                    <a:p>
                      <a:pPr marL="0" lvl="0" indent="0" algn="l" rtl="0">
                        <a:spcBef>
                          <a:spcPts val="0"/>
                        </a:spcBef>
                        <a:spcAft>
                          <a:spcPts val="0"/>
                        </a:spcAft>
                        <a:buNone/>
                      </a:pPr>
                      <a:r>
                        <a:rPr lang="en"/>
                        <a:t>Buzzer</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Positive</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GPIO_27(P8.17)</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37" name="Google Shape;337;p49"/>
          <p:cNvPicPr preferRelativeResize="0"/>
          <p:nvPr/>
        </p:nvPicPr>
        <p:blipFill rotWithShape="1">
          <a:blip r:embed="rId3">
            <a:alphaModFix/>
          </a:blip>
          <a:srcRect l="43332" r="40263" b="58291"/>
          <a:stretch/>
        </p:blipFill>
        <p:spPr>
          <a:xfrm>
            <a:off x="3868650" y="543200"/>
            <a:ext cx="4880550" cy="432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43" name="Google Shape;343;p50"/>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Push button</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44" name="Google Shape;344;p50"/>
          <p:cNvGraphicFramePr/>
          <p:nvPr/>
        </p:nvGraphicFramePr>
        <p:xfrm>
          <a:off x="398425" y="1618110"/>
          <a:ext cx="2698225" cy="1401990"/>
        </p:xfrm>
        <a:graphic>
          <a:graphicData uri="http://schemas.openxmlformats.org/drawingml/2006/table">
            <a:tbl>
              <a:tblPr>
                <a:noFill/>
                <a:tableStyleId>{48067943-6C12-4E9A-8FA1-67A9BC5B495B}</a:tableStyleId>
              </a:tblPr>
              <a:tblGrid>
                <a:gridCol w="1175550"/>
                <a:gridCol w="1522675"/>
              </a:tblGrid>
              <a:tr h="274625">
                <a:tc>
                  <a:txBody>
                    <a:bodyPr/>
                    <a:lstStyle/>
                    <a:p>
                      <a:pPr marL="0" lvl="0" indent="0" algn="l" rtl="0">
                        <a:spcBef>
                          <a:spcPts val="0"/>
                        </a:spcBef>
                        <a:spcAft>
                          <a:spcPts val="0"/>
                        </a:spcAft>
                        <a:buNone/>
                      </a:pPr>
                      <a:r>
                        <a:rPr lang="en"/>
                        <a:t>Push Button</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Positive</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GPIO_65(P8.18)</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45" name="Google Shape;345;p50"/>
          <p:cNvPicPr preferRelativeResize="0"/>
          <p:nvPr/>
        </p:nvPicPr>
        <p:blipFill rotWithShape="1">
          <a:blip r:embed="rId3">
            <a:alphaModFix/>
          </a:blip>
          <a:srcRect l="54866" r="28602" b="67152"/>
          <a:stretch/>
        </p:blipFill>
        <p:spPr>
          <a:xfrm>
            <a:off x="3500525" y="511650"/>
            <a:ext cx="5058875" cy="4399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351" name="Google Shape;35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Retrieved from techopedia, URL: </a:t>
            </a:r>
            <a:r>
              <a:rPr lang="en" u="sng">
                <a:solidFill>
                  <a:schemeClr val="hlink"/>
                </a:solidFill>
                <a:hlinkClick r:id="rId3"/>
              </a:rPr>
              <a:t>https://www.techopedia.com/definition/21935/schematic-capture</a:t>
            </a:r>
            <a:endParaRPr/>
          </a:p>
          <a:p>
            <a:pPr marL="457200" lvl="0" indent="-342900" algn="l" rtl="0">
              <a:spcBef>
                <a:spcPts val="0"/>
              </a:spcBef>
              <a:spcAft>
                <a:spcPts val="0"/>
              </a:spcAft>
              <a:buSzPts val="1800"/>
              <a:buChar char="●"/>
            </a:pPr>
            <a:r>
              <a:rPr lang="en"/>
              <a:t>Retrieved from robotshop, URL: </a:t>
            </a:r>
            <a:r>
              <a:rPr lang="en" u="sng">
                <a:solidFill>
                  <a:schemeClr val="hlink"/>
                </a:solidFill>
                <a:hlinkClick r:id="rId4"/>
              </a:rPr>
              <a:t>https://www.robotshop.com/community/forum/t/start-your-easy-eda-journey-on-the-free-circuit-design-software/4950</a:t>
            </a:r>
            <a:endParaRPr/>
          </a:p>
          <a:p>
            <a:pPr marL="457200" lvl="0" indent="-342900" algn="l" rtl="0">
              <a:spcBef>
                <a:spcPts val="0"/>
              </a:spcBef>
              <a:spcAft>
                <a:spcPts val="0"/>
              </a:spcAft>
              <a:buSzPts val="1800"/>
              <a:buChar char="●"/>
            </a:pPr>
            <a:r>
              <a:rPr lang="en"/>
              <a:t>Retrieved from EasyEDA, URL: </a:t>
            </a:r>
            <a:r>
              <a:rPr lang="en" u="sng">
                <a:solidFill>
                  <a:schemeClr val="hlink"/>
                </a:solidFill>
                <a:hlinkClick r:id="rId5"/>
              </a:rPr>
              <a:t>https://docs.easyeda.com/en/FAQ/Editor/index.html</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 can be seen in the same manner as a digital artist might draw using a tool like Photoshop or a writer using a word processor.</a:t>
            </a:r>
            <a:endParaRPr/>
          </a:p>
          <a:p>
            <a:pPr marL="0" lvl="0" indent="0" algn="l" rtl="0">
              <a:spcBef>
                <a:spcPts val="1200"/>
              </a:spcBef>
              <a:spcAft>
                <a:spcPts val="0"/>
              </a:spcAft>
              <a:buNone/>
            </a:pPr>
            <a:r>
              <a:rPr lang="en"/>
              <a:t>In these schematic diagram, we represent actual wiring of the components and represent the proper functioning of the components.</a:t>
            </a:r>
            <a:endParaRPr/>
          </a:p>
          <a:p>
            <a:pPr marL="0" lvl="0" indent="0" algn="l" rtl="0">
              <a:spcBef>
                <a:spcPts val="1200"/>
              </a:spcBef>
              <a:spcAft>
                <a:spcPts val="0"/>
              </a:spcAft>
              <a:buNone/>
            </a:pPr>
            <a:r>
              <a:rPr lang="en"/>
              <a:t>We also able to know what pins we have to use from our main controller.</a:t>
            </a:r>
            <a:endParaRPr/>
          </a:p>
          <a:p>
            <a:pPr marL="0" lvl="0" indent="0" algn="l" rtl="0">
              <a:spcBef>
                <a:spcPts val="1200"/>
              </a:spcBef>
              <a:spcAft>
                <a:spcPts val="1200"/>
              </a:spcAft>
              <a:buNone/>
            </a:pPr>
            <a:r>
              <a:rPr lang="en"/>
              <a:t>Example of Schematic Diagram Software: EASY EDA, Fritzing, Proteus, KiCAD EDA, circuit lab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Required:</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55282" algn="l" rtl="0">
              <a:spcBef>
                <a:spcPts val="1000"/>
              </a:spcBef>
              <a:spcAft>
                <a:spcPts val="0"/>
              </a:spcAft>
              <a:buSzPct val="100000"/>
              <a:buChar char="●"/>
            </a:pPr>
            <a:r>
              <a:rPr lang="en" sz="2850"/>
              <a:t>Software Installed: EasyEDA</a:t>
            </a:r>
            <a:endParaRPr sz="2850"/>
          </a:p>
          <a:p>
            <a:pPr marL="457200" lvl="0" indent="-355282" algn="l" rtl="0">
              <a:spcBef>
                <a:spcPts val="1200"/>
              </a:spcBef>
              <a:spcAft>
                <a:spcPts val="0"/>
              </a:spcAft>
              <a:buSzPct val="100000"/>
              <a:buChar char="●"/>
            </a:pPr>
            <a:r>
              <a:rPr lang="en" sz="2850"/>
              <a:t>Components used:</a:t>
            </a:r>
            <a:endParaRPr sz="2850"/>
          </a:p>
          <a:p>
            <a:pPr marL="914400" lvl="0" indent="-355282" algn="l" rtl="0">
              <a:spcBef>
                <a:spcPts val="0"/>
              </a:spcBef>
              <a:spcAft>
                <a:spcPts val="0"/>
              </a:spcAft>
              <a:buSzPct val="100000"/>
              <a:buChar char="●"/>
            </a:pPr>
            <a:r>
              <a:rPr lang="en" sz="2850"/>
              <a:t>Main Processing Unit (BBB) - Primary Device</a:t>
            </a:r>
            <a:endParaRPr sz="2850"/>
          </a:p>
          <a:p>
            <a:pPr marL="914400" lvl="0" indent="-355282" algn="l" rtl="0">
              <a:spcBef>
                <a:spcPts val="0"/>
              </a:spcBef>
              <a:spcAft>
                <a:spcPts val="0"/>
              </a:spcAft>
              <a:buSzPct val="100000"/>
              <a:buChar char="●"/>
            </a:pPr>
            <a:r>
              <a:rPr lang="en" sz="2850"/>
              <a:t>Arduino - Secondary Device</a:t>
            </a:r>
            <a:endParaRPr sz="2850"/>
          </a:p>
          <a:p>
            <a:pPr marL="914400" lvl="0" indent="-355282" algn="l" rtl="0">
              <a:spcBef>
                <a:spcPts val="0"/>
              </a:spcBef>
              <a:spcAft>
                <a:spcPts val="0"/>
              </a:spcAft>
              <a:buSzPct val="100000"/>
              <a:buChar char="●"/>
            </a:pPr>
            <a:r>
              <a:rPr lang="en" sz="2850"/>
              <a:t>IR Sensor</a:t>
            </a:r>
            <a:endParaRPr sz="2850"/>
          </a:p>
          <a:p>
            <a:pPr marL="914400" lvl="0" indent="-355282" algn="l" rtl="0">
              <a:spcBef>
                <a:spcPts val="0"/>
              </a:spcBef>
              <a:spcAft>
                <a:spcPts val="0"/>
              </a:spcAft>
              <a:buSzPct val="100000"/>
              <a:buChar char="●"/>
            </a:pPr>
            <a:r>
              <a:rPr lang="en" sz="2850"/>
              <a:t>GSM Module</a:t>
            </a:r>
            <a:endParaRPr sz="2850"/>
          </a:p>
          <a:p>
            <a:pPr marL="914400" lvl="0" indent="-355282" algn="l" rtl="0">
              <a:spcBef>
                <a:spcPts val="0"/>
              </a:spcBef>
              <a:spcAft>
                <a:spcPts val="0"/>
              </a:spcAft>
              <a:buSzPct val="100000"/>
              <a:buChar char="●"/>
            </a:pPr>
            <a:r>
              <a:rPr lang="en" sz="2850"/>
              <a:t>Keypad and LCD </a:t>
            </a:r>
            <a:endParaRPr sz="2850"/>
          </a:p>
          <a:p>
            <a:pPr marL="914400" lvl="0" indent="-355282" algn="l" rtl="0">
              <a:spcBef>
                <a:spcPts val="0"/>
              </a:spcBef>
              <a:spcAft>
                <a:spcPts val="0"/>
              </a:spcAft>
              <a:buSzPct val="100000"/>
              <a:buChar char="●"/>
            </a:pPr>
            <a:r>
              <a:rPr lang="en" sz="2850"/>
              <a:t>ESP 32</a:t>
            </a:r>
            <a:endParaRPr sz="2850"/>
          </a:p>
          <a:p>
            <a:pPr marL="914400" lvl="0" indent="-355282" algn="l" rtl="0">
              <a:spcBef>
                <a:spcPts val="0"/>
              </a:spcBef>
              <a:spcAft>
                <a:spcPts val="0"/>
              </a:spcAft>
              <a:buSzPct val="100000"/>
              <a:buChar char="●"/>
            </a:pPr>
            <a:r>
              <a:rPr lang="en" sz="2850"/>
              <a:t>L298 Motor Driver and DC gear motor</a:t>
            </a:r>
            <a:endParaRPr sz="2850"/>
          </a:p>
          <a:p>
            <a:pPr marL="914400" lvl="0" indent="-355282" algn="l" rtl="0">
              <a:spcBef>
                <a:spcPts val="0"/>
              </a:spcBef>
              <a:spcAft>
                <a:spcPts val="0"/>
              </a:spcAft>
              <a:buSzPct val="100000"/>
              <a:buChar char="●"/>
            </a:pPr>
            <a:r>
              <a:rPr lang="en" sz="2850"/>
              <a:t>Buzzer and Push button</a:t>
            </a:r>
            <a:endParaRPr sz="28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designing our project schematic diagram, we are using EASYEDA schematic diagram software.</a:t>
            </a:r>
            <a:endParaRPr/>
          </a:p>
          <a:p>
            <a:pPr marL="0" lvl="0" indent="0" algn="l" rtl="0">
              <a:spcBef>
                <a:spcPts val="1200"/>
              </a:spcBef>
              <a:spcAft>
                <a:spcPts val="0"/>
              </a:spcAft>
              <a:buNone/>
            </a:pPr>
            <a:r>
              <a:rPr lang="en"/>
              <a:t>EasyEDA is a free open source software which is easy to use and understand.</a:t>
            </a:r>
            <a:endParaRPr/>
          </a:p>
          <a:p>
            <a:pPr marL="0" lvl="0" indent="0" algn="l" rtl="0">
              <a:spcBef>
                <a:spcPts val="1200"/>
              </a:spcBef>
              <a:spcAft>
                <a:spcPts val="0"/>
              </a:spcAft>
              <a:buNone/>
            </a:pPr>
            <a:r>
              <a:rPr lang="en"/>
              <a:t>EasyEDA is a web based Electronic Design Automation tool (EDA). we can use it in browser or also download it software.</a:t>
            </a:r>
            <a:endParaRPr/>
          </a:p>
          <a:p>
            <a:pPr marL="0" lvl="0" indent="0" algn="l" rtl="0">
              <a:spcBef>
                <a:spcPts val="1200"/>
              </a:spcBef>
              <a:spcAft>
                <a:spcPts val="0"/>
              </a:spcAft>
              <a:buNone/>
            </a:pPr>
            <a:r>
              <a:rPr lang="en"/>
              <a:t>The software is compatible with Linux OS, Windows OS and MacOS.</a:t>
            </a:r>
            <a:endParaRPr/>
          </a:p>
          <a:p>
            <a:pPr marL="0" lvl="0" indent="0" algn="l" rtl="0">
              <a:spcBef>
                <a:spcPts val="1200"/>
              </a:spcBef>
              <a:spcAft>
                <a:spcPts val="1200"/>
              </a:spcAft>
              <a:buNone/>
            </a:pPr>
            <a:r>
              <a:rPr lang="en"/>
              <a:t>EasyEDA has all the features that we expect and easily take our design from conception through to production.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1" name="Google Shape;91;p19"/>
          <p:cNvPicPr preferRelativeResize="0"/>
          <p:nvPr/>
        </p:nvPicPr>
        <p:blipFill>
          <a:blip r:embed="rId3">
            <a:alphaModFix/>
          </a:blip>
          <a:stretch>
            <a:fillRect/>
          </a:stretch>
        </p:blipFill>
        <p:spPr>
          <a:xfrm>
            <a:off x="311700" y="1017725"/>
            <a:ext cx="8520600" cy="3915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129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97" name="Google Shape;97;p20"/>
          <p:cNvPicPr preferRelativeResize="0"/>
          <p:nvPr/>
        </p:nvPicPr>
        <p:blipFill>
          <a:blip r:embed="rId3">
            <a:alphaModFix/>
          </a:blip>
          <a:stretch>
            <a:fillRect/>
          </a:stretch>
        </p:blipFill>
        <p:spPr>
          <a:xfrm>
            <a:off x="311700" y="702174"/>
            <a:ext cx="7978574" cy="448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182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03" name="Google Shape;103;p21"/>
          <p:cNvPicPr preferRelativeResize="0"/>
          <p:nvPr/>
        </p:nvPicPr>
        <p:blipFill>
          <a:blip r:embed="rId3">
            <a:alphaModFix/>
          </a:blip>
          <a:stretch>
            <a:fillRect/>
          </a:stretch>
        </p:blipFill>
        <p:spPr>
          <a:xfrm>
            <a:off x="311700" y="966488"/>
            <a:ext cx="8520599" cy="397738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931</Words>
  <PresentationFormat>On-screen Show (16:9)</PresentationFormat>
  <Paragraphs>232</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Simple Light</vt:lpstr>
      <vt:lpstr>Slide 1</vt:lpstr>
      <vt:lpstr>Content:</vt:lpstr>
      <vt:lpstr>Introduction:</vt:lpstr>
      <vt:lpstr>Introduction:</vt:lpstr>
      <vt:lpstr>Tools Required:</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Schematic Diagram</vt:lpstr>
      <vt:lpstr>Schematic Diagram</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1</cp:revision>
  <dcterms:modified xsi:type="dcterms:W3CDTF">2021-02-26T02:50:04Z</dcterms:modified>
</cp:coreProperties>
</file>