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1" Target="ppt/presentation.xml" Type="http://schemas.openxmlformats.org/officeDocument/2006/relationships/officeDocument"/><Relationship Id="rId2"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06dc261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06dc261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06dc2617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06dc2617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06dc2617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06dc2617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606dc2617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606dc2617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606dc261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606dc261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606dc2617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606dc2617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606dc2617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606dc2617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606dc2617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606dc2617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606dc2617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606dc2617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e7575e14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e7575e14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6d40861fc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6d40861fc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e7575e1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e7575e1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e7575e1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e7575e1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e7575e14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e7575e14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e7575e1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e7575e1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e7575e14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e7575e14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e7575e14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e7575e14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e7575e14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e7575e14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e7575e14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e7575e14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e7575e14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ce7575e14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e7575e14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e7575e14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d40861fc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d40861fc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606dc2617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606dc2617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d40861fc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d40861fc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d40861fc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d40861fc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3458f80a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3458f80a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3458f80a1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3458f80a1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3458f80a1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3458f80a1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3458f80a1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3458f80a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arget="../slideLayouts/slideLayout4.xml" Type="http://schemas.openxmlformats.org/officeDocument/2006/relationships/slideLayout"/><Relationship Id="rId2" Target="../notesSlides/notesSlide14.xml" Type="http://schemas.openxmlformats.org/officeDocument/2006/relationships/notesSlide"/><Relationship Id="rId3" Target="../media/image1.jpeg" Type="http://schemas.openxmlformats.org/officeDocument/2006/relationships/image"/></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9.xml" Type="http://schemas.openxmlformats.org/officeDocument/2006/relationships/notesSlide"/><Relationship Id="rId3" Target="../media/image9.jpeg" Type="http://schemas.openxmlformats.org/officeDocument/2006/relationships/image"/></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google.com/search?q=specifications+of+beaglebone+black&amp;rlz=1C1CHBF_enCA938CA938&amp;sxsrf=ALeKk02SOVwIYucUpkFlJqUkW9cdSc-Cig:1615258170349&amp;tbm=isch&amp;source=iu&amp;ictx=1&amp;fir=UQi1UObyKlwp9M%252CNVwgpvjj0xU_DM%252C_&amp;vet=1&amp;usg=AI4_-kR3FYuOieNFDMdjZlcqZfZEl1HZzQ&amp;sa=X&amp;ved=2ahUKEwjEztrLmaLvAhXEF1kFHVfJDzoQ_h16BAgMEAE#imgrc=UQi1UObyKlwp9M" TargetMode="External"/><Relationship Id="rId4" Type="http://schemas.openxmlformats.org/officeDocument/2006/relationships/hyperlink" Target="https://components101.com/misc/buzzer-pinout-working-datasheet" TargetMode="External"/><Relationship Id="rId5" Type="http://schemas.openxmlformats.org/officeDocument/2006/relationships/hyperlink" Target="https://www.element14.com/community/community/designcenter/single-board-computers/next-genbeaglebone/blog/2013/10/10/bbb--beaglebone-black-io-library-for-c" TargetMode="External"/><Relationship Id="rId6" Type="http://schemas.openxmlformats.org/officeDocument/2006/relationships/hyperlink" Target="https://man7.org/linux/man-pages/man3/usleep.3.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arget="../slideLayouts/slideLayout4.xml" Type="http://schemas.openxmlformats.org/officeDocument/2006/relationships/slideLayout"/><Relationship Id="rId2" Target="../notesSlides/notesSlide7.xml" Type="http://schemas.openxmlformats.org/officeDocument/2006/relationships/notesSlide"/><Relationship Id="rId3" Target="../media/image8.jpeg" Type="http://schemas.openxmlformats.org/officeDocument/2006/relationships/image"/></Relationships>
</file>

<file path=ppt/slides/_rels/slide8.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8.xml" Type="http://schemas.openxmlformats.org/officeDocument/2006/relationships/notesSlide"/><Relationship Id="rId3" Target="../media/image4.jpeg" Type="http://schemas.openxmlformats.org/officeDocument/2006/relationships/image"/></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Group 4:</a:t>
            </a:r>
            <a:endParaRPr sz="2600">
              <a:latin typeface="Times New Roman"/>
              <a:ea typeface="Times New Roman"/>
              <a:cs typeface="Times New Roman"/>
              <a:sym typeface="Times New Roman"/>
            </a:endParaRPr>
          </a:p>
          <a:p>
            <a:pPr indent="0" lvl="0" marL="0" rtl="0" algn="l">
              <a:spcBef>
                <a:spcPts val="0"/>
              </a:spcBef>
              <a:spcAft>
                <a:spcPts val="0"/>
              </a:spcAft>
              <a:buNone/>
            </a:pPr>
            <a:r>
              <a:rPr lang="en" sz="2600">
                <a:latin typeface="Times New Roman"/>
                <a:ea typeface="Times New Roman"/>
                <a:cs typeface="Times New Roman"/>
                <a:sym typeface="Times New Roman"/>
              </a:rPr>
              <a:t>Raghav Chopra (C0772292)</a:t>
            </a:r>
            <a:endParaRPr sz="26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n" sz="2500">
                <a:solidFill>
                  <a:schemeClr val="dk1"/>
                </a:solidFill>
                <a:latin typeface="Times New Roman"/>
                <a:ea typeface="Times New Roman"/>
                <a:cs typeface="Times New Roman"/>
                <a:sym typeface="Times New Roman"/>
              </a:rPr>
              <a:t>Topic: Interfacing of Beaglebone black with Buzzer</a:t>
            </a:r>
            <a:endParaRPr sz="2500">
              <a:solidFill>
                <a:srgbClr val="8BC34A"/>
              </a:solidFill>
              <a:latin typeface="Times New Roman"/>
              <a:ea typeface="Times New Roman"/>
              <a:cs typeface="Times New Roman"/>
              <a:sym typeface="Times New Roman"/>
            </a:endParaRPr>
          </a:p>
          <a:p>
            <a:pPr indent="0" lvl="0" marL="0" rtl="0" algn="ctr">
              <a:lnSpc>
                <a:spcPct val="80000"/>
              </a:lnSpc>
              <a:spcBef>
                <a:spcPts val="0"/>
              </a:spcBef>
              <a:spcAft>
                <a:spcPts val="0"/>
              </a:spcAft>
              <a:buSzPts val="1018"/>
              <a:buNone/>
            </a:pPr>
            <a:r>
              <a:t/>
            </a:r>
            <a:endParaRPr sz="25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691000"/>
            <a:ext cx="8520600" cy="5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Technical specifications</a:t>
            </a:r>
            <a:endParaRPr sz="2600">
              <a:latin typeface="Times New Roman"/>
              <a:ea typeface="Times New Roman"/>
              <a:cs typeface="Times New Roman"/>
              <a:sym typeface="Times New Roman"/>
            </a:endParaRPr>
          </a:p>
          <a:p>
            <a:pPr indent="0" lvl="0" marL="0" rtl="0" algn="l">
              <a:spcBef>
                <a:spcPts val="0"/>
              </a:spcBef>
              <a:spcAft>
                <a:spcPts val="0"/>
              </a:spcAft>
              <a:buNone/>
            </a:pPr>
            <a:r>
              <a:t/>
            </a:r>
            <a:endParaRPr sz="2600">
              <a:latin typeface="Times New Roman"/>
              <a:ea typeface="Times New Roman"/>
              <a:cs typeface="Times New Roman"/>
              <a:sym typeface="Times New Roman"/>
            </a:endParaRPr>
          </a:p>
        </p:txBody>
      </p:sp>
      <p:sp>
        <p:nvSpPr>
          <p:cNvPr id="113" name="Google Shape;113;p22"/>
          <p:cNvSpPr txBox="1"/>
          <p:nvPr>
            <p:ph idx="1" type="body"/>
          </p:nvPr>
        </p:nvSpPr>
        <p:spPr>
          <a:xfrm>
            <a:off x="311700" y="1475075"/>
            <a:ext cx="8520600" cy="3093900"/>
          </a:xfrm>
          <a:prstGeom prst="rect">
            <a:avLst/>
          </a:prstGeom>
        </p:spPr>
        <p:txBody>
          <a:bodyPr anchorCtr="0" anchor="t" bIns="91425" lIns="91425" spcFirstLastPara="1" rIns="91425" wrap="square" tIns="91425">
            <a:noAutofit/>
          </a:bodyPr>
          <a:lstStyle/>
          <a:p>
            <a:pPr indent="-368300" lvl="0" marL="457200" rtl="0" algn="l">
              <a:lnSpc>
                <a:spcPct val="9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Processor  --  Sitara AM3358BZCZ100  1 GHz  2000MIPS</a:t>
            </a:r>
            <a:endParaRPr sz="2200">
              <a:solidFill>
                <a:schemeClr val="dk1"/>
              </a:solidFill>
              <a:latin typeface="Times New Roman"/>
              <a:ea typeface="Times New Roman"/>
              <a:cs typeface="Times New Roman"/>
              <a:sym typeface="Times New Roman"/>
            </a:endParaRPr>
          </a:p>
          <a:p>
            <a:pPr indent="-368300" lvl="0" marL="457200" rtl="0" algn="l">
              <a:lnSpc>
                <a:spcPct val="9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SDRAM memory -- 512MB DDR3L 800 MHz</a:t>
            </a:r>
            <a:endParaRPr sz="2200">
              <a:solidFill>
                <a:schemeClr val="dk1"/>
              </a:solidFill>
              <a:latin typeface="Times New Roman"/>
              <a:ea typeface="Times New Roman"/>
              <a:cs typeface="Times New Roman"/>
              <a:sym typeface="Times New Roman"/>
            </a:endParaRPr>
          </a:p>
          <a:p>
            <a:pPr indent="-368300" lvl="0" marL="457200" rtl="0" algn="l">
              <a:lnSpc>
                <a:spcPct val="9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On board flash -- 4GB, 8-bit Embedded MMC </a:t>
            </a:r>
            <a:endParaRPr sz="2200">
              <a:solidFill>
                <a:schemeClr val="dk1"/>
              </a:solidFill>
              <a:latin typeface="Times New Roman"/>
              <a:ea typeface="Times New Roman"/>
              <a:cs typeface="Times New Roman"/>
              <a:sym typeface="Times New Roman"/>
            </a:endParaRPr>
          </a:p>
          <a:p>
            <a:pPr indent="-368300" lvl="0" marL="457200" rtl="0" algn="l">
              <a:lnSpc>
                <a:spcPct val="9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Debug support -- Optional Onboard 20-pin CTI JTAG, serial header</a:t>
            </a:r>
            <a:endParaRPr sz="2200">
              <a:solidFill>
                <a:schemeClr val="dk1"/>
              </a:solidFill>
              <a:latin typeface="Times New Roman"/>
              <a:ea typeface="Times New Roman"/>
              <a:cs typeface="Times New Roman"/>
              <a:sym typeface="Times New Roman"/>
            </a:endParaRPr>
          </a:p>
          <a:p>
            <a:pPr indent="-368300" lvl="0" marL="457200" rtl="0" algn="l">
              <a:lnSpc>
                <a:spcPct val="9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Power source -- miniUSB, USB and 5V DC External</a:t>
            </a:r>
            <a:endParaRPr sz="2200">
              <a:solidFill>
                <a:schemeClr val="dk1"/>
              </a:solidFill>
              <a:latin typeface="Times New Roman"/>
              <a:ea typeface="Times New Roman"/>
              <a:cs typeface="Times New Roman"/>
              <a:sym typeface="Times New Roman"/>
            </a:endParaRPr>
          </a:p>
          <a:p>
            <a:pPr indent="-368300" lvl="0" marL="457200" rtl="0" algn="l">
              <a:lnSpc>
                <a:spcPct val="9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PCB -- 3.4” x 2.1”        6 layers</a:t>
            </a:r>
            <a:endParaRPr sz="2200">
              <a:solidFill>
                <a:schemeClr val="dk1"/>
              </a:solidFill>
              <a:latin typeface="Times New Roman"/>
              <a:ea typeface="Times New Roman"/>
              <a:cs typeface="Times New Roman"/>
              <a:sym typeface="Times New Roman"/>
            </a:endParaRPr>
          </a:p>
          <a:p>
            <a:pPr indent="-368300" lvl="0" marL="457200" rtl="0" algn="l">
              <a:lnSpc>
                <a:spcPct val="9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Indicators -- 1 Power, 2 Ethernet, 4-User controllable LED’s </a:t>
            </a:r>
            <a:endParaRPr sz="2200">
              <a:solidFill>
                <a:schemeClr val="dk1"/>
              </a:solidFill>
              <a:latin typeface="Times New Roman"/>
              <a:ea typeface="Times New Roman"/>
              <a:cs typeface="Times New Roman"/>
              <a:sym typeface="Times New Roman"/>
            </a:endParaRPr>
          </a:p>
          <a:p>
            <a:pPr indent="-368300" lvl="0" marL="457200" rtl="0" algn="l">
              <a:lnSpc>
                <a:spcPct val="9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HS USB-2.0 Client port -- Access to USB0, Client mode via miniUSB</a:t>
            </a:r>
            <a:endParaRPr sz="2200">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119" name="Google Shape;119;p23"/>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368300" lvl="0" marL="457200" rtl="0" algn="l">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HS USB 2.0 Host port -- Access to USB1, Type A socket                                  </a:t>
            </a:r>
            <a:endParaRPr sz="2200">
              <a:solidFill>
                <a:schemeClr val="dk1"/>
              </a:solidFill>
              <a:latin typeface="Times New Roman"/>
              <a:ea typeface="Times New Roman"/>
              <a:cs typeface="Times New Roman"/>
              <a:sym typeface="Times New Roman"/>
            </a:endParaRPr>
          </a:p>
          <a:p>
            <a:pPr indent="-368300" lvl="0" marL="457200" rtl="0" algn="l">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Serial port -- UART0 Access via 6-pin 3.3V TTL header</a:t>
            </a:r>
            <a:endParaRPr sz="2200">
              <a:solidFill>
                <a:schemeClr val="dk1"/>
              </a:solidFill>
              <a:latin typeface="Times New Roman"/>
              <a:ea typeface="Times New Roman"/>
              <a:cs typeface="Times New Roman"/>
              <a:sym typeface="Times New Roman"/>
            </a:endParaRPr>
          </a:p>
          <a:p>
            <a:pPr indent="-368300" lvl="0" marL="457200" rtl="0" algn="l">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Ethernet -- 10/100, RJ45</a:t>
            </a:r>
            <a:endParaRPr sz="2200">
              <a:solidFill>
                <a:schemeClr val="dk1"/>
              </a:solidFill>
              <a:latin typeface="Times New Roman"/>
              <a:ea typeface="Times New Roman"/>
              <a:cs typeface="Times New Roman"/>
              <a:sym typeface="Times New Roman"/>
            </a:endParaRPr>
          </a:p>
          <a:p>
            <a:pPr indent="-368300" lvl="0" marL="457200" rtl="0" algn="l">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SD/MMC Connector -- microSD, 3.3V</a:t>
            </a:r>
            <a:endParaRPr sz="2200">
              <a:solidFill>
                <a:schemeClr val="dk1"/>
              </a:solidFill>
              <a:latin typeface="Times New Roman"/>
              <a:ea typeface="Times New Roman"/>
              <a:cs typeface="Times New Roman"/>
              <a:sym typeface="Times New Roman"/>
            </a:endParaRPr>
          </a:p>
          <a:p>
            <a:pPr indent="-368300" lvl="0" marL="457200" rtl="0" algn="l">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User input -- Reset Button, Power Button, Boot Button</a:t>
            </a:r>
            <a:endParaRPr sz="2200">
              <a:solidFill>
                <a:schemeClr val="dk1"/>
              </a:solidFill>
              <a:latin typeface="Times New Roman"/>
              <a:ea typeface="Times New Roman"/>
              <a:cs typeface="Times New Roman"/>
              <a:sym typeface="Times New Roman"/>
            </a:endParaRPr>
          </a:p>
          <a:p>
            <a:pPr indent="-368300" lvl="0" marL="457200" rtl="0" algn="l">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Video out -- 16b HDMI, 1280 x 1024 (MAX)</a:t>
            </a:r>
            <a:endParaRPr sz="2200">
              <a:solidFill>
                <a:srgbClr val="212529"/>
              </a:solidFill>
              <a:highlight>
                <a:schemeClr val="dk1"/>
              </a:highlight>
              <a:latin typeface="Times New Roman"/>
              <a:ea typeface="Times New Roman"/>
              <a:cs typeface="Times New Roman"/>
              <a:sym typeface="Times New Roman"/>
            </a:endParaRPr>
          </a:p>
          <a:p>
            <a:pPr indent="-368300" lvl="0" marL="457200" rtl="0" algn="l">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 Audio -- Via HDMI interface, Stereo</a:t>
            </a:r>
            <a:endParaRPr sz="2200">
              <a:solidFill>
                <a:schemeClr val="dk1"/>
              </a:solidFill>
              <a:latin typeface="Times New Roman"/>
              <a:ea typeface="Times New Roman"/>
              <a:cs typeface="Times New Roman"/>
              <a:sym typeface="Times New Roman"/>
            </a:endParaRPr>
          </a:p>
          <a:p>
            <a:pPr indent="-368300" lvl="0" marL="457200" rtl="0" algn="l">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Expansion Connectors -- Power 5V, 3.3V, VDD_ADC (1.8V), 3.3V I/O on all signals, McASP0, SPI1, I2C, GPIO(69MAX), LCD, MMC1, MMC2, 4 timers, 4 serial ports, CAN0, XDMA Interrupt, Power button, Expansion board ID. </a:t>
            </a:r>
            <a:endParaRPr sz="2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600">
                <a:latin typeface="Times New Roman"/>
                <a:ea typeface="Times New Roman"/>
                <a:cs typeface="Times New Roman"/>
                <a:sym typeface="Times New Roman"/>
              </a:rPr>
              <a:t>Features of Beaglebone black</a:t>
            </a:r>
            <a:endParaRPr sz="2600">
              <a:latin typeface="Times New Roman"/>
              <a:ea typeface="Times New Roman"/>
              <a:cs typeface="Times New Roman"/>
              <a:sym typeface="Times New Roman"/>
            </a:endParaRPr>
          </a:p>
          <a:p>
            <a:pPr indent="0" lvl="0" marL="0" rtl="0" algn="l">
              <a:spcBef>
                <a:spcPts val="0"/>
              </a:spcBef>
              <a:spcAft>
                <a:spcPts val="0"/>
              </a:spcAft>
              <a:buNone/>
            </a:pPr>
            <a:r>
              <a:t/>
            </a:r>
            <a:endParaRPr sz="2600">
              <a:latin typeface="Times New Roman"/>
              <a:ea typeface="Times New Roman"/>
              <a:cs typeface="Times New Roman"/>
              <a:sym typeface="Times New Roman"/>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Large number of GPIO I/O pins</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High performance computing experience</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Supports deterministic execution hardware via dedicated processing unit</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Robust and wide options for connectivity</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Open source hardware technology- it gives options to manufactures to integrate ARM technology for developing cloned beaglebone development boards.</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Open source software technology- it provides options to install wide range of android and linux based operations systems.</a:t>
            </a:r>
            <a:endParaRPr sz="2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Applications of Beaglebone black</a:t>
            </a:r>
            <a:endParaRPr sz="2600">
              <a:latin typeface="Times New Roman"/>
              <a:ea typeface="Times New Roman"/>
              <a:cs typeface="Times New Roman"/>
              <a:sym typeface="Times New Roman"/>
            </a:endParaRPr>
          </a:p>
          <a:p>
            <a:pPr indent="0" lvl="0" marL="0" rtl="0" algn="l">
              <a:spcBef>
                <a:spcPts val="0"/>
              </a:spcBef>
              <a:spcAft>
                <a:spcPts val="0"/>
              </a:spcAft>
              <a:buNone/>
            </a:pPr>
            <a:r>
              <a:t/>
            </a:r>
            <a:endParaRPr sz="2600">
              <a:latin typeface="Times New Roman"/>
              <a:ea typeface="Times New Roman"/>
              <a:cs typeface="Times New Roman"/>
              <a:sym typeface="Times New Roman"/>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Robotics</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Micro controller</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Automation </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IOT</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AWS</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Bluetooth connectivity projects</a:t>
            </a:r>
            <a:endParaRPr sz="2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Times New Roman"/>
                <a:ea typeface="Times New Roman"/>
                <a:cs typeface="Times New Roman"/>
                <a:sym typeface="Times New Roman"/>
              </a:rPr>
              <a:t>Introduction of Buzzer</a:t>
            </a:r>
            <a:endParaRPr sz="26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620">
              <a:latin typeface="Times New Roman"/>
              <a:ea typeface="Times New Roman"/>
              <a:cs typeface="Times New Roman"/>
              <a:sym typeface="Times New Roman"/>
            </a:endParaRPr>
          </a:p>
        </p:txBody>
      </p:sp>
      <p:sp>
        <p:nvSpPr>
          <p:cNvPr id="137" name="Google Shape;137;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It is a signalling device which may be mechanical, electromechanical or piezoelectric and we can use buzzers in electronic circuits to avoid the failure or any kind of mishappening.</a:t>
            </a:r>
            <a:endParaRPr sz="2200">
              <a:solidFill>
                <a:srgbClr val="FFFFFF"/>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200">
              <a:latin typeface="Times New Roman"/>
              <a:ea typeface="Times New Roman"/>
              <a:cs typeface="Times New Roman"/>
              <a:sym typeface="Times New Roman"/>
            </a:endParaRPr>
          </a:p>
        </p:txBody>
      </p:sp>
      <p:sp>
        <p:nvSpPr>
          <p:cNvPr id="138" name="Google Shape;138;p2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6"/>
          <p:cNvPicPr preferRelativeResize="0"/>
          <p:nvPr/>
        </p:nvPicPr>
        <p:blipFill>
          <a:blip r:embed="rId3">
            <a:alphaModFix/>
          </a:blip>
          <a:stretch>
            <a:fillRect/>
          </a:stretch>
        </p:blipFill>
        <p:spPr>
          <a:xfrm>
            <a:off x="4658575" y="1152475"/>
            <a:ext cx="4173725" cy="3609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Times New Roman"/>
                <a:ea typeface="Times New Roman"/>
                <a:cs typeface="Times New Roman"/>
                <a:sym typeface="Times New Roman"/>
              </a:rPr>
              <a:t>Types of Buzzer</a:t>
            </a:r>
            <a:endParaRPr sz="2600">
              <a:latin typeface="Times New Roman"/>
              <a:ea typeface="Times New Roman"/>
              <a:cs typeface="Times New Roman"/>
              <a:sym typeface="Times New Roman"/>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Piezoelectric buzzers</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Magnetic buzzers</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Mechanical buzzers</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Electromechanical buzzers</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Electromagnetic buzzers</a:t>
            </a:r>
            <a:endParaRPr sz="2200">
              <a:solidFill>
                <a:srgbClr val="FFFFFF"/>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Times New Roman"/>
                <a:ea typeface="Times New Roman"/>
                <a:cs typeface="Times New Roman"/>
                <a:sym typeface="Times New Roman"/>
              </a:rPr>
              <a:t>Pin configuration of buzzer</a:t>
            </a:r>
            <a:endParaRPr sz="2620">
              <a:latin typeface="Times New Roman"/>
              <a:ea typeface="Times New Roman"/>
              <a:cs typeface="Times New Roman"/>
              <a:sym typeface="Times New Roman"/>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FFFFFF"/>
              </a:buClr>
              <a:buSzPts val="2200"/>
              <a:buAutoNum type="arabicPeriod"/>
            </a:pPr>
            <a:r>
              <a:rPr b="1" lang="en" sz="2200">
                <a:solidFill>
                  <a:srgbClr val="FFFFFF"/>
                </a:solidFill>
                <a:latin typeface="Times New Roman"/>
                <a:ea typeface="Times New Roman"/>
                <a:cs typeface="Times New Roman"/>
                <a:sym typeface="Times New Roman"/>
              </a:rPr>
              <a:t>Positive Pin</a:t>
            </a:r>
            <a:r>
              <a:rPr lang="en" sz="2200">
                <a:solidFill>
                  <a:srgbClr val="FFFFFF"/>
                </a:solidFill>
                <a:latin typeface="Times New Roman"/>
                <a:ea typeface="Times New Roman"/>
                <a:cs typeface="Times New Roman"/>
                <a:sym typeface="Times New Roman"/>
              </a:rPr>
              <a:t>: Identified by (+) symbol or longer terminal lead. It can be powered by 6V DC</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AutoNum type="arabicPeriod"/>
            </a:pPr>
            <a:r>
              <a:rPr b="1" lang="en" sz="2200">
                <a:solidFill>
                  <a:srgbClr val="FFFFFF"/>
                </a:solidFill>
                <a:latin typeface="Times New Roman"/>
                <a:ea typeface="Times New Roman"/>
                <a:cs typeface="Times New Roman"/>
                <a:sym typeface="Times New Roman"/>
              </a:rPr>
              <a:t>Negative Pin:</a:t>
            </a:r>
            <a:r>
              <a:rPr lang="en" sz="2200">
                <a:solidFill>
                  <a:srgbClr val="FFFFFF"/>
                </a:solidFill>
                <a:latin typeface="Times New Roman"/>
                <a:ea typeface="Times New Roman"/>
                <a:cs typeface="Times New Roman"/>
                <a:sym typeface="Times New Roman"/>
              </a:rPr>
              <a:t> Identified by short terminal lead and typically connected with the ground of the circuit.</a:t>
            </a:r>
            <a:endParaRPr sz="2200">
              <a:solidFill>
                <a:srgbClr val="FFFFFF"/>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Specifications of the Buzzer</a:t>
            </a:r>
            <a:endParaRPr>
              <a:latin typeface="Times New Roman"/>
              <a:ea typeface="Times New Roman"/>
              <a:cs typeface="Times New Roman"/>
              <a:sym typeface="Times New Roman"/>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Rated voltage: 6V DC</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Operating voltage: 4-8V DC</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Rated current: &lt;30mA</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Sound type: </a:t>
            </a:r>
            <a:r>
              <a:rPr lang="en" sz="2200">
                <a:solidFill>
                  <a:srgbClr val="FFFFFF"/>
                </a:solidFill>
                <a:latin typeface="Times New Roman"/>
                <a:ea typeface="Times New Roman"/>
                <a:cs typeface="Times New Roman"/>
                <a:sym typeface="Times New Roman"/>
              </a:rPr>
              <a:t>Continuous</a:t>
            </a:r>
            <a:r>
              <a:rPr lang="en" sz="2200">
                <a:solidFill>
                  <a:srgbClr val="FFFFFF"/>
                </a:solidFill>
                <a:latin typeface="Times New Roman"/>
                <a:ea typeface="Times New Roman"/>
                <a:cs typeface="Times New Roman"/>
                <a:sym typeface="Times New Roman"/>
              </a:rPr>
              <a:t> beep</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Small and neat sealed package</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Resonant frequency: ~2300 Hz</a:t>
            </a:r>
            <a:endParaRPr sz="2200">
              <a:solidFill>
                <a:srgbClr val="FFFFFF"/>
              </a:solidFill>
              <a:latin typeface="Times New Roman"/>
              <a:ea typeface="Times New Roman"/>
              <a:cs typeface="Times New Roman"/>
              <a:sym typeface="Times New Roman"/>
            </a:endParaRPr>
          </a:p>
          <a:p>
            <a:pPr indent="0" lvl="0" marL="457200" rtl="0" algn="l">
              <a:spcBef>
                <a:spcPts val="1200"/>
              </a:spcBef>
              <a:spcAft>
                <a:spcPts val="1200"/>
              </a:spcAft>
              <a:buNone/>
            </a:pPr>
            <a:r>
              <a:rPr lang="en">
                <a:solidFill>
                  <a:srgbClr val="FFFFFF"/>
                </a:solidFill>
              </a:rPr>
              <a:t> </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Times New Roman"/>
                <a:ea typeface="Times New Roman"/>
                <a:cs typeface="Times New Roman"/>
                <a:sym typeface="Times New Roman"/>
              </a:rPr>
              <a:t>Applications of Buzzer</a:t>
            </a:r>
            <a:endParaRPr sz="26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620">
              <a:latin typeface="Times New Roman"/>
              <a:ea typeface="Times New Roman"/>
              <a:cs typeface="Times New Roman"/>
              <a:sym typeface="Times New Roman"/>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Alarming circuits, where the user has to be alarmed about something.</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Communication equipments</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Automobile electronics</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Portable equipments due to its compact size</a:t>
            </a:r>
            <a:endParaRPr sz="2200">
              <a:solidFill>
                <a:srgbClr val="FFFFFF"/>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205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Hardware Connections:</a:t>
            </a:r>
            <a:endParaRPr/>
          </a:p>
        </p:txBody>
      </p:sp>
      <p:pic>
        <p:nvPicPr>
          <p:cNvPr id="169" name="Google Shape;169;p31"/>
          <p:cNvPicPr preferRelativeResize="0"/>
          <p:nvPr/>
        </p:nvPicPr>
        <p:blipFill rotWithShape="1">
          <a:blip r:embed="rId3">
            <a:alphaModFix/>
          </a:blip>
          <a:srcRect b="0" l="0" r="21868" t="0"/>
          <a:stretch/>
        </p:blipFill>
        <p:spPr>
          <a:xfrm rot="-5400000">
            <a:off x="2510677" y="297799"/>
            <a:ext cx="4122649" cy="54067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0100"/>
            <a:ext cx="8520600" cy="6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Contents</a:t>
            </a:r>
            <a:endParaRPr sz="2600">
              <a:latin typeface="Times New Roman"/>
              <a:ea typeface="Times New Roman"/>
              <a:cs typeface="Times New Roman"/>
              <a:sym typeface="Times New Roman"/>
            </a:endParaRPr>
          </a:p>
        </p:txBody>
      </p:sp>
      <p:sp>
        <p:nvSpPr>
          <p:cNvPr id="61" name="Google Shape;61;p14"/>
          <p:cNvSpPr txBox="1"/>
          <p:nvPr>
            <p:ph idx="1" type="body"/>
          </p:nvPr>
        </p:nvSpPr>
        <p:spPr>
          <a:xfrm>
            <a:off x="311700" y="1192800"/>
            <a:ext cx="8520600" cy="2838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Task objective</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Components required for interfacing</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Introduction of Beaglebone black</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Pin description of beaglebone black</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Specifications of Beaglebone black</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Introduction of Buzzer</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Types of buzzer</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Pin configuration of buzzer</a:t>
            </a:r>
            <a:endParaRPr sz="2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20">
                <a:latin typeface="Times New Roman"/>
                <a:ea typeface="Times New Roman"/>
                <a:cs typeface="Times New Roman"/>
                <a:sym typeface="Times New Roman"/>
              </a:rPr>
              <a:t>Connections of Buzzer with Beaglebone Black</a:t>
            </a:r>
            <a:endParaRPr sz="3120">
              <a:latin typeface="Times New Roman"/>
              <a:ea typeface="Times New Roman"/>
              <a:cs typeface="Times New Roman"/>
              <a:sym typeface="Times New Roman"/>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The positive (+ve) pin of Buzzer is connected with pin 23 of header 9 of beaglebone black.</a:t>
            </a:r>
            <a:br>
              <a:rPr lang="en" sz="2200">
                <a:solidFill>
                  <a:srgbClr val="FFFFFF"/>
                </a:solidFill>
                <a:latin typeface="Times New Roman"/>
                <a:ea typeface="Times New Roman"/>
                <a:cs typeface="Times New Roman"/>
                <a:sym typeface="Times New Roman"/>
              </a:rPr>
            </a:b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The negative (-ve) pin of Buzzer has been grounded.</a:t>
            </a:r>
            <a:endParaRPr sz="2200">
              <a:solidFill>
                <a:srgbClr val="FFFFFF"/>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55">
                <a:latin typeface="Times New Roman"/>
                <a:ea typeface="Times New Roman"/>
                <a:cs typeface="Times New Roman"/>
                <a:sym typeface="Times New Roman"/>
              </a:rPr>
              <a:t>Connections of IR Sensor with Beaglebone Black</a:t>
            </a:r>
            <a:endParaRPr sz="3355">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The output pin of IR Sensor is connected to pin 7 of header 8 of beaglebone black.</a:t>
            </a:r>
            <a:br>
              <a:rPr lang="en" sz="2200">
                <a:solidFill>
                  <a:srgbClr val="FFFFFF"/>
                </a:solidFill>
                <a:latin typeface="Times New Roman"/>
                <a:ea typeface="Times New Roman"/>
                <a:cs typeface="Times New Roman"/>
                <a:sym typeface="Times New Roman"/>
              </a:rPr>
            </a:b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Ground pin of both the components has been connected to each other.</a:t>
            </a:r>
            <a:br>
              <a:rPr lang="en" sz="2200">
                <a:solidFill>
                  <a:srgbClr val="FFFFFF"/>
                </a:solidFill>
                <a:latin typeface="Times New Roman"/>
                <a:ea typeface="Times New Roman"/>
                <a:cs typeface="Times New Roman"/>
                <a:sym typeface="Times New Roman"/>
              </a:rPr>
            </a:b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5V power supply has been provided to Vcc pin of IR Sensor.  </a:t>
            </a:r>
            <a:endParaRPr sz="2200">
              <a:solidFill>
                <a:srgbClr val="FFFFFF"/>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latin typeface="Times New Roman"/>
                <a:ea typeface="Times New Roman"/>
                <a:cs typeface="Times New Roman"/>
                <a:sym typeface="Times New Roman"/>
              </a:rPr>
              <a:t>Connections of Push Button with Beaglebone Black</a:t>
            </a:r>
            <a:endParaRPr sz="29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920">
              <a:latin typeface="Times New Roman"/>
              <a:ea typeface="Times New Roman"/>
              <a:cs typeface="Times New Roman"/>
              <a:sym typeface="Times New Roman"/>
            </a:endParaRPr>
          </a:p>
        </p:txBody>
      </p:sp>
      <p:sp>
        <p:nvSpPr>
          <p:cNvPr id="187" name="Google Shape;18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One pin of push button is connected to pin 41 of header 9 of beaglebone black.</a:t>
            </a:r>
            <a:br>
              <a:rPr lang="en" sz="2200">
                <a:solidFill>
                  <a:srgbClr val="FFFFFF"/>
                </a:solidFill>
                <a:latin typeface="Times New Roman"/>
                <a:ea typeface="Times New Roman"/>
                <a:cs typeface="Times New Roman"/>
                <a:sym typeface="Times New Roman"/>
              </a:rPr>
            </a:b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3.3V power supply has been provided to the other pin of push button.  </a:t>
            </a:r>
            <a:endParaRPr sz="2200">
              <a:solidFill>
                <a:srgbClr val="FFFFFF"/>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178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20">
                <a:latin typeface="Times New Roman"/>
                <a:ea typeface="Times New Roman"/>
                <a:cs typeface="Times New Roman"/>
                <a:sym typeface="Times New Roman"/>
              </a:rPr>
              <a:t>Code:</a:t>
            </a:r>
            <a:endParaRPr sz="3620">
              <a:latin typeface="Times New Roman"/>
              <a:ea typeface="Times New Roman"/>
              <a:cs typeface="Times New Roman"/>
              <a:sym typeface="Times New Roman"/>
            </a:endParaRPr>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#include &lt;stdio.h&gt;  		 //includes standard I/O header files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#include &lt;iobb.h&gt;     		//includes GPIO I/O header files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#include &lt;unistd.h&gt;  		//includes POSIX API library for adding delay in operation</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#define Buzzer 9,23     			//pin 23 of header 9</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#define PushButton 9,41   		//pin 41 of header 9</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#define IRbtwnDoor 8,7    		//pin 7 of header 8</a:t>
            </a:r>
            <a:endParaRPr>
              <a:solidFill>
                <a:srgbClr val="FFFFFF"/>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205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20">
                <a:latin typeface="Times New Roman"/>
                <a:ea typeface="Times New Roman"/>
                <a:cs typeface="Times New Roman"/>
                <a:sym typeface="Times New Roman"/>
              </a:rPr>
              <a:t>Code:</a:t>
            </a:r>
            <a:endParaRPr sz="3520">
              <a:latin typeface="Times New Roman"/>
              <a:ea typeface="Times New Roman"/>
              <a:cs typeface="Times New Roman"/>
              <a:sym typeface="Times New Roman"/>
            </a:endParaRPr>
          </a:p>
        </p:txBody>
      </p:sp>
      <p:sp>
        <p:nvSpPr>
          <p:cNvPr id="199" name="Google Shape;199;p36"/>
          <p:cNvSpPr txBox="1"/>
          <p:nvPr>
            <p:ph idx="1" type="body"/>
          </p:nvPr>
        </p:nvSpPr>
        <p:spPr>
          <a:xfrm>
            <a:off x="311700" y="863550"/>
            <a:ext cx="8520600" cy="3940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solidFill>
                  <a:srgbClr val="FFFFFF"/>
                </a:solidFill>
                <a:latin typeface="Times New Roman"/>
                <a:ea typeface="Times New Roman"/>
                <a:cs typeface="Times New Roman"/>
                <a:sym typeface="Times New Roman"/>
              </a:rPr>
              <a:t>int main(void)       				 // main function</a:t>
            </a:r>
            <a:endParaRPr sz="1400">
              <a:solidFill>
                <a:srgbClr val="FFFFFF"/>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1400">
                <a:solidFill>
                  <a:srgbClr val="FFFFFF"/>
                </a:solidFill>
                <a:latin typeface="Times New Roman"/>
                <a:ea typeface="Times New Roman"/>
                <a:cs typeface="Times New Roman"/>
                <a:sym typeface="Times New Roman"/>
              </a:rPr>
              <a:t>{</a:t>
            </a:r>
            <a:endParaRPr sz="1400">
              <a:solidFill>
                <a:srgbClr val="FFFFFF"/>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1400">
                <a:solidFill>
                  <a:srgbClr val="FFFFFF"/>
                </a:solidFill>
                <a:latin typeface="Times New Roman"/>
                <a:ea typeface="Times New Roman"/>
                <a:cs typeface="Times New Roman"/>
                <a:sym typeface="Times New Roman"/>
              </a:rPr>
              <a:t>  iolib_init();     					// initializing GPIO I/O library</a:t>
            </a:r>
            <a:endParaRPr sz="1400">
              <a:solidFill>
                <a:srgbClr val="FFFFFF"/>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1400">
                <a:solidFill>
                  <a:srgbClr val="FFFFFF"/>
                </a:solidFill>
                <a:latin typeface="Times New Roman"/>
                <a:ea typeface="Times New Roman"/>
                <a:cs typeface="Times New Roman"/>
                <a:sym typeface="Times New Roman"/>
              </a:rPr>
              <a:t>  iolib_setdir(IRbtwnDoor, DigitalIn);   		//setting GPIO pin of IR sensor for input</a:t>
            </a:r>
            <a:endParaRPr sz="1400">
              <a:solidFill>
                <a:srgbClr val="FFFFFF"/>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1400">
                <a:solidFill>
                  <a:srgbClr val="FFFFFF"/>
                </a:solidFill>
                <a:latin typeface="Times New Roman"/>
                <a:ea typeface="Times New Roman"/>
                <a:cs typeface="Times New Roman"/>
                <a:sym typeface="Times New Roman"/>
              </a:rPr>
              <a:t> iolib_setdir(Buzzer, DigitalOut);  			//setting GPIO pin of Buzzer </a:t>
            </a:r>
            <a:endParaRPr sz="1400">
              <a:solidFill>
                <a:srgbClr val="FFFFFF"/>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1400">
                <a:solidFill>
                  <a:srgbClr val="FFFFFF"/>
                </a:solidFill>
                <a:latin typeface="Times New Roman"/>
                <a:ea typeface="Times New Roman"/>
                <a:cs typeface="Times New Roman"/>
                <a:sym typeface="Times New Roman"/>
              </a:rPr>
              <a:t> iolib_setdir(PushButton, DigitalIn);    		//setting GPIO pin of push button for input</a:t>
            </a:r>
            <a:endParaRPr sz="1400">
              <a:solidFill>
                <a:srgbClr val="FFFFFF"/>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1400">
                <a:solidFill>
                  <a:srgbClr val="FFFFFF"/>
                </a:solidFill>
                <a:latin typeface="Times New Roman"/>
                <a:ea typeface="Times New Roman"/>
                <a:cs typeface="Times New Roman"/>
                <a:sym typeface="Times New Roman"/>
              </a:rPr>
              <a:t>while(1)     							//continuous loop</a:t>
            </a:r>
            <a:endParaRPr sz="1400">
              <a:solidFill>
                <a:srgbClr val="FFFFFF"/>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1400">
                <a:solidFill>
                  <a:srgbClr val="FFFFFF"/>
                </a:solidFill>
                <a:latin typeface="Times New Roman"/>
                <a:ea typeface="Times New Roman"/>
                <a:cs typeface="Times New Roman"/>
                <a:sym typeface="Times New Roman"/>
              </a:rPr>
              <a:t>{</a:t>
            </a:r>
            <a:endParaRPr sz="1400">
              <a:solidFill>
                <a:srgbClr val="FFFFFF"/>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1400">
                <a:solidFill>
                  <a:srgbClr val="FFFFFF"/>
                </a:solidFill>
                <a:latin typeface="Times New Roman"/>
                <a:ea typeface="Times New Roman"/>
                <a:cs typeface="Times New Roman"/>
                <a:sym typeface="Times New Roman"/>
              </a:rPr>
              <a:t>    if (is_high (IRbtwnDoor))      			//if pin 7 of header 8 is low</a:t>
            </a:r>
            <a:endParaRPr sz="1400">
              <a:solidFill>
                <a:srgbClr val="FFFFFF"/>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1400">
                <a:solidFill>
                  <a:srgbClr val="FFFFFF"/>
                </a:solidFill>
                <a:latin typeface="Times New Roman"/>
                <a:ea typeface="Times New Roman"/>
                <a:cs typeface="Times New Roman"/>
                <a:sym typeface="Times New Roman"/>
              </a:rPr>
              <a:t>       {</a:t>
            </a:r>
            <a:endParaRPr sz="1400">
              <a:solidFill>
                <a:srgbClr val="FFFFFF"/>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1400">
                <a:solidFill>
                  <a:srgbClr val="FFFFFF"/>
                </a:solidFill>
                <a:latin typeface="Times New Roman"/>
                <a:ea typeface="Times New Roman"/>
                <a:cs typeface="Times New Roman"/>
                <a:sym typeface="Times New Roman"/>
              </a:rPr>
              <a:t>            printf(“Door Closed \n”);     			//print on terminal</a:t>
            </a:r>
            <a:endParaRPr sz="1400">
              <a:solidFill>
                <a:srgbClr val="FFFFFF"/>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1400">
                <a:solidFill>
                  <a:srgbClr val="FFFFFF"/>
                </a:solidFill>
                <a:latin typeface="Times New Roman"/>
                <a:ea typeface="Times New Roman"/>
                <a:cs typeface="Times New Roman"/>
                <a:sym typeface="Times New Roman"/>
              </a:rPr>
              <a:t>            pin_low(Buzzer);      				 // Buzzer remains disabled</a:t>
            </a:r>
            <a:endParaRPr sz="1400">
              <a:solidFill>
                <a:srgbClr val="FFFFFF"/>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1400">
                <a:solidFill>
                  <a:srgbClr val="FFFFFF"/>
                </a:solidFill>
                <a:latin typeface="Times New Roman"/>
                <a:ea typeface="Times New Roman"/>
                <a:cs typeface="Times New Roman"/>
                <a:sym typeface="Times New Roman"/>
              </a:rPr>
              <a:t>          usleep (1200000);             			//delay operation</a:t>
            </a:r>
            <a:endParaRPr sz="1400">
              <a:solidFill>
                <a:srgbClr val="FFFFFF"/>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1400">
                <a:solidFill>
                  <a:srgbClr val="FFFFFF"/>
                </a:solidFill>
                <a:latin typeface="Times New Roman"/>
                <a:ea typeface="Times New Roman"/>
                <a:cs typeface="Times New Roman"/>
                <a:sym typeface="Times New Roman"/>
              </a:rPr>
              <a:t>}</a:t>
            </a:r>
            <a:endParaRPr sz="1400">
              <a:solidFill>
                <a:srgbClr val="FFFFFF"/>
              </a:solidFill>
              <a:latin typeface="Times New Roman"/>
              <a:ea typeface="Times New Roman"/>
              <a:cs typeface="Times New Roman"/>
              <a:sym typeface="Times New Roman"/>
            </a:endParaRPr>
          </a:p>
          <a:p>
            <a:pPr indent="0" lvl="0" marL="0" rtl="0" algn="l">
              <a:lnSpc>
                <a:spcPct val="105000"/>
              </a:lnSpc>
              <a:spcBef>
                <a:spcPts val="0"/>
              </a:spcBef>
              <a:spcAft>
                <a:spcPts val="1200"/>
              </a:spcAft>
              <a:buNone/>
            </a:pPr>
            <a:r>
              <a:t/>
            </a:r>
            <a:endParaRPr sz="2100">
              <a:solidFill>
                <a:srgbClr val="FFFFFF"/>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178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latin typeface="Times New Roman"/>
                <a:ea typeface="Times New Roman"/>
                <a:cs typeface="Times New Roman"/>
                <a:sym typeface="Times New Roman"/>
              </a:rPr>
              <a:t>Code:</a:t>
            </a:r>
            <a:endParaRPr sz="3920">
              <a:latin typeface="Times New Roman"/>
              <a:ea typeface="Times New Roman"/>
              <a:cs typeface="Times New Roman"/>
              <a:sym typeface="Times New Roman"/>
            </a:endParaRPr>
          </a:p>
        </p:txBody>
      </p:sp>
      <p:sp>
        <p:nvSpPr>
          <p:cNvPr id="205" name="Google Shape;205;p37"/>
          <p:cNvSpPr txBox="1"/>
          <p:nvPr>
            <p:ph idx="1" type="body"/>
          </p:nvPr>
        </p:nvSpPr>
        <p:spPr>
          <a:xfrm>
            <a:off x="311700" y="863550"/>
            <a:ext cx="8560800" cy="4065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317">
                <a:solidFill>
                  <a:srgbClr val="FFFFFF"/>
                </a:solidFill>
                <a:latin typeface="Times New Roman"/>
                <a:ea typeface="Times New Roman"/>
                <a:cs typeface="Times New Roman"/>
                <a:sym typeface="Times New Roman"/>
              </a:rPr>
              <a:t> if (is_low (IRbtwnDoor))                               //if pin 7 of header 8 is high</a:t>
            </a:r>
            <a:endParaRPr sz="1317">
              <a:solidFill>
                <a:srgbClr val="FFFFFF"/>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rPr lang="en" sz="1317">
                <a:solidFill>
                  <a:srgbClr val="FFFFFF"/>
                </a:solidFill>
                <a:latin typeface="Times New Roman"/>
                <a:ea typeface="Times New Roman"/>
                <a:cs typeface="Times New Roman"/>
                <a:sym typeface="Times New Roman"/>
              </a:rPr>
              <a:t>       {</a:t>
            </a:r>
            <a:endParaRPr sz="1317">
              <a:solidFill>
                <a:srgbClr val="FFFFFF"/>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rPr lang="en" sz="1317">
                <a:solidFill>
                  <a:srgbClr val="FFFFFF"/>
                </a:solidFill>
                <a:latin typeface="Times New Roman"/>
                <a:ea typeface="Times New Roman"/>
                <a:cs typeface="Times New Roman"/>
                <a:sym typeface="Times New Roman"/>
              </a:rPr>
              <a:t>            printf(“Obstacle \n”);     			//print on terminal</a:t>
            </a:r>
            <a:endParaRPr sz="1317">
              <a:solidFill>
                <a:srgbClr val="FFFFFF"/>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rPr lang="en" sz="1317">
                <a:solidFill>
                  <a:srgbClr val="FFFFFF"/>
                </a:solidFill>
                <a:latin typeface="Times New Roman"/>
                <a:ea typeface="Times New Roman"/>
                <a:cs typeface="Times New Roman"/>
                <a:sym typeface="Times New Roman"/>
              </a:rPr>
              <a:t>            pin_high(Buzzer);       			// Buzzer will be enabled</a:t>
            </a:r>
            <a:endParaRPr sz="1317">
              <a:solidFill>
                <a:srgbClr val="FFFFFF"/>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t/>
            </a:r>
            <a:endParaRPr sz="1317">
              <a:solidFill>
                <a:srgbClr val="FFFFFF"/>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rPr lang="en" sz="1317">
                <a:solidFill>
                  <a:srgbClr val="FFFFFF"/>
                </a:solidFill>
                <a:latin typeface="Times New Roman"/>
                <a:ea typeface="Times New Roman"/>
                <a:cs typeface="Times New Roman"/>
                <a:sym typeface="Times New Roman"/>
              </a:rPr>
              <a:t>          usleep (1200000);             			//delay operation</a:t>
            </a:r>
            <a:endParaRPr sz="1317">
              <a:solidFill>
                <a:srgbClr val="FFFFFF"/>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t/>
            </a:r>
            <a:endParaRPr sz="1317">
              <a:solidFill>
                <a:srgbClr val="FFFFFF"/>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rPr lang="en" sz="1317">
                <a:solidFill>
                  <a:srgbClr val="FFFFFF"/>
                </a:solidFill>
                <a:latin typeface="Times New Roman"/>
                <a:ea typeface="Times New Roman"/>
                <a:cs typeface="Times New Roman"/>
                <a:sym typeface="Times New Roman"/>
              </a:rPr>
              <a:t>   if (is_high (PushButton))     			 //when button is pressed</a:t>
            </a:r>
            <a:endParaRPr sz="1317">
              <a:solidFill>
                <a:srgbClr val="FFFFFF"/>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rPr lang="en" sz="1317">
                <a:solidFill>
                  <a:srgbClr val="FFFFFF"/>
                </a:solidFill>
                <a:latin typeface="Times New Roman"/>
                <a:ea typeface="Times New Roman"/>
                <a:cs typeface="Times New Roman"/>
                <a:sym typeface="Times New Roman"/>
              </a:rPr>
              <a:t>       {</a:t>
            </a:r>
            <a:endParaRPr sz="1317">
              <a:solidFill>
                <a:srgbClr val="FFFFFF"/>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rPr lang="en" sz="1317">
                <a:solidFill>
                  <a:srgbClr val="FFFFFF"/>
                </a:solidFill>
                <a:latin typeface="Times New Roman"/>
                <a:ea typeface="Times New Roman"/>
                <a:cs typeface="Times New Roman"/>
                <a:sym typeface="Times New Roman"/>
              </a:rPr>
              <a:t>            printf(“Buzzer is disabled \n”);     		//print on terminal</a:t>
            </a:r>
            <a:endParaRPr sz="1317">
              <a:solidFill>
                <a:srgbClr val="FFFFFF"/>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rPr lang="en" sz="1317">
                <a:solidFill>
                  <a:srgbClr val="FFFFFF"/>
                </a:solidFill>
                <a:latin typeface="Times New Roman"/>
                <a:ea typeface="Times New Roman"/>
                <a:cs typeface="Times New Roman"/>
                <a:sym typeface="Times New Roman"/>
              </a:rPr>
              <a:t>            pin_low(Buzzer);      			 //Buzzer will be disabled</a:t>
            </a:r>
            <a:endParaRPr sz="1317">
              <a:solidFill>
                <a:srgbClr val="FFFFFF"/>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t/>
            </a:r>
            <a:endParaRPr sz="1317">
              <a:solidFill>
                <a:srgbClr val="FFFFFF"/>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rPr lang="en" sz="1317">
                <a:solidFill>
                  <a:srgbClr val="FFFFFF"/>
                </a:solidFill>
                <a:latin typeface="Times New Roman"/>
                <a:ea typeface="Times New Roman"/>
                <a:cs typeface="Times New Roman"/>
                <a:sym typeface="Times New Roman"/>
              </a:rPr>
              <a:t>          usleep (1200000);             			//delay operation</a:t>
            </a:r>
            <a:endParaRPr sz="1317">
              <a:solidFill>
                <a:srgbClr val="FFFFFF"/>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rPr lang="en" sz="1317">
                <a:solidFill>
                  <a:srgbClr val="FFFFFF"/>
                </a:solidFill>
                <a:latin typeface="Times New Roman"/>
                <a:ea typeface="Times New Roman"/>
                <a:cs typeface="Times New Roman"/>
                <a:sym typeface="Times New Roman"/>
              </a:rPr>
              <a:t>}</a:t>
            </a:r>
            <a:endParaRPr sz="1317">
              <a:solidFill>
                <a:srgbClr val="FFFFFF"/>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rPr lang="en" sz="1317">
                <a:solidFill>
                  <a:srgbClr val="FFFFFF"/>
                </a:solidFill>
                <a:latin typeface="Times New Roman"/>
                <a:ea typeface="Times New Roman"/>
                <a:cs typeface="Times New Roman"/>
                <a:sym typeface="Times New Roman"/>
              </a:rPr>
              <a:t>}</a:t>
            </a:r>
            <a:endParaRPr sz="1317">
              <a:solidFill>
                <a:srgbClr val="FFFFFF"/>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rPr lang="en" sz="1317">
                <a:solidFill>
                  <a:srgbClr val="FFFFFF"/>
                </a:solidFill>
                <a:latin typeface="Times New Roman"/>
                <a:ea typeface="Times New Roman"/>
                <a:cs typeface="Times New Roman"/>
                <a:sym typeface="Times New Roman"/>
              </a:rPr>
              <a:t>}</a:t>
            </a:r>
            <a:endParaRPr sz="1317">
              <a:solidFill>
                <a:srgbClr val="FFFFFF"/>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rPr lang="en" sz="1317">
                <a:solidFill>
                  <a:srgbClr val="FFFFFF"/>
                </a:solidFill>
                <a:latin typeface="Times New Roman"/>
                <a:ea typeface="Times New Roman"/>
                <a:cs typeface="Times New Roman"/>
                <a:sym typeface="Times New Roman"/>
              </a:rPr>
              <a:t>iolib_free();     					//end of program (free library resources)</a:t>
            </a:r>
            <a:endParaRPr sz="1317">
              <a:solidFill>
                <a:srgbClr val="FFFFFF"/>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rPr lang="en" sz="1317">
                <a:solidFill>
                  <a:srgbClr val="FFFFFF"/>
                </a:solidFill>
                <a:latin typeface="Times New Roman"/>
                <a:ea typeface="Times New Roman"/>
                <a:cs typeface="Times New Roman"/>
                <a:sym typeface="Times New Roman"/>
              </a:rPr>
              <a:t>return(0);         					//return a value</a:t>
            </a:r>
            <a:endParaRPr sz="1317">
              <a:solidFill>
                <a:srgbClr val="FFFFFF"/>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018"/>
              <a:buNone/>
            </a:pPr>
            <a:r>
              <a:rPr lang="en" sz="1317">
                <a:solidFill>
                  <a:srgbClr val="FFFFFF"/>
                </a:solidFill>
                <a:latin typeface="Times New Roman"/>
                <a:ea typeface="Times New Roman"/>
                <a:cs typeface="Times New Roman"/>
                <a:sym typeface="Times New Roman"/>
              </a:rPr>
              <a:t>}</a:t>
            </a:r>
            <a:endParaRPr sz="1317">
              <a:solidFill>
                <a:srgbClr val="FFFFFF"/>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1018"/>
              <a:buNone/>
            </a:pPr>
            <a:r>
              <a:t/>
            </a:r>
            <a:endParaRPr sz="1965">
              <a:solidFill>
                <a:srgbClr val="FFFFFF"/>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231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20">
                <a:latin typeface="Times New Roman"/>
                <a:ea typeface="Times New Roman"/>
                <a:cs typeface="Times New Roman"/>
                <a:sym typeface="Times New Roman"/>
              </a:rPr>
              <a:t>Code:</a:t>
            </a:r>
            <a:endParaRPr sz="3420">
              <a:latin typeface="Times New Roman"/>
              <a:ea typeface="Times New Roman"/>
              <a:cs typeface="Times New Roman"/>
              <a:sym typeface="Times New Roman"/>
            </a:endParaRPr>
          </a:p>
        </p:txBody>
      </p:sp>
      <p:pic>
        <p:nvPicPr>
          <p:cNvPr id="211" name="Google Shape;211;p38"/>
          <p:cNvPicPr preferRelativeResize="0"/>
          <p:nvPr/>
        </p:nvPicPr>
        <p:blipFill>
          <a:blip r:embed="rId3">
            <a:alphaModFix/>
          </a:blip>
          <a:stretch>
            <a:fillRect/>
          </a:stretch>
        </p:blipFill>
        <p:spPr>
          <a:xfrm>
            <a:off x="434075" y="804525"/>
            <a:ext cx="8275850" cy="4186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231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20">
                <a:latin typeface="Times New Roman"/>
                <a:ea typeface="Times New Roman"/>
                <a:cs typeface="Times New Roman"/>
                <a:sym typeface="Times New Roman"/>
              </a:rPr>
              <a:t>Code:</a:t>
            </a:r>
            <a:endParaRPr sz="3420">
              <a:latin typeface="Times New Roman"/>
              <a:ea typeface="Times New Roman"/>
              <a:cs typeface="Times New Roman"/>
              <a:sym typeface="Times New Roman"/>
            </a:endParaRPr>
          </a:p>
        </p:txBody>
      </p:sp>
      <p:pic>
        <p:nvPicPr>
          <p:cNvPr id="217" name="Google Shape;217;p39"/>
          <p:cNvPicPr preferRelativeResize="0"/>
          <p:nvPr/>
        </p:nvPicPr>
        <p:blipFill>
          <a:blip r:embed="rId3">
            <a:alphaModFix/>
          </a:blip>
          <a:stretch>
            <a:fillRect/>
          </a:stretch>
        </p:blipFill>
        <p:spPr>
          <a:xfrm>
            <a:off x="376338" y="804525"/>
            <a:ext cx="8391324" cy="4186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231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20">
                <a:latin typeface="Times New Roman"/>
                <a:ea typeface="Times New Roman"/>
                <a:cs typeface="Times New Roman"/>
                <a:sym typeface="Times New Roman"/>
              </a:rPr>
              <a:t>Code:</a:t>
            </a:r>
            <a:endParaRPr sz="3420">
              <a:latin typeface="Times New Roman"/>
              <a:ea typeface="Times New Roman"/>
              <a:cs typeface="Times New Roman"/>
              <a:sym typeface="Times New Roman"/>
            </a:endParaRPr>
          </a:p>
        </p:txBody>
      </p:sp>
      <p:pic>
        <p:nvPicPr>
          <p:cNvPr id="223" name="Google Shape;223;p40"/>
          <p:cNvPicPr preferRelativeResize="0"/>
          <p:nvPr/>
        </p:nvPicPr>
        <p:blipFill>
          <a:blip r:embed="rId3">
            <a:alphaModFix/>
          </a:blip>
          <a:stretch>
            <a:fillRect/>
          </a:stretch>
        </p:blipFill>
        <p:spPr>
          <a:xfrm>
            <a:off x="394099" y="804525"/>
            <a:ext cx="8355802" cy="4186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11700" y="196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20">
                <a:latin typeface="Times New Roman"/>
                <a:ea typeface="Times New Roman"/>
                <a:cs typeface="Times New Roman"/>
                <a:sym typeface="Times New Roman"/>
              </a:rPr>
              <a:t>Output:</a:t>
            </a:r>
            <a:endParaRPr sz="3520">
              <a:latin typeface="Times New Roman"/>
              <a:ea typeface="Times New Roman"/>
              <a:cs typeface="Times New Roman"/>
              <a:sym typeface="Times New Roman"/>
            </a:endParaRPr>
          </a:p>
        </p:txBody>
      </p:sp>
      <p:pic>
        <p:nvPicPr>
          <p:cNvPr id="229" name="Google Shape;229;p41"/>
          <p:cNvPicPr preferRelativeResize="0"/>
          <p:nvPr/>
        </p:nvPicPr>
        <p:blipFill>
          <a:blip r:embed="rId3">
            <a:alphaModFix/>
          </a:blip>
          <a:stretch>
            <a:fillRect/>
          </a:stretch>
        </p:blipFill>
        <p:spPr>
          <a:xfrm>
            <a:off x="416312" y="768975"/>
            <a:ext cx="8311376" cy="42221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30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latin typeface="Times New Roman"/>
                <a:ea typeface="Times New Roman"/>
                <a:cs typeface="Times New Roman"/>
                <a:sym typeface="Times New Roman"/>
              </a:rPr>
              <a:t>Cont.</a:t>
            </a:r>
            <a:endParaRPr sz="2920">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76872" lvl="0" marL="457200" rtl="0" algn="l">
              <a:lnSpc>
                <a:spcPct val="95000"/>
              </a:lnSpc>
              <a:spcBef>
                <a:spcPts val="0"/>
              </a:spcBef>
              <a:spcAft>
                <a:spcPts val="0"/>
              </a:spcAft>
              <a:buClr>
                <a:schemeClr val="dk1"/>
              </a:buClr>
              <a:buSzPts val="2335"/>
              <a:buFont typeface="Times New Roman"/>
              <a:buChar char="●"/>
            </a:pPr>
            <a:r>
              <a:rPr lang="en" sz="2335">
                <a:solidFill>
                  <a:schemeClr val="dk1"/>
                </a:solidFill>
                <a:latin typeface="Times New Roman"/>
                <a:ea typeface="Times New Roman"/>
                <a:cs typeface="Times New Roman"/>
                <a:sym typeface="Times New Roman"/>
              </a:rPr>
              <a:t>Specifications of buzzer</a:t>
            </a:r>
            <a:endParaRPr sz="2335">
              <a:solidFill>
                <a:schemeClr val="dk1"/>
              </a:solidFill>
              <a:latin typeface="Times New Roman"/>
              <a:ea typeface="Times New Roman"/>
              <a:cs typeface="Times New Roman"/>
              <a:sym typeface="Times New Roman"/>
            </a:endParaRPr>
          </a:p>
          <a:p>
            <a:pPr indent="-376872" lvl="0" marL="457200" rtl="0" algn="l">
              <a:lnSpc>
                <a:spcPct val="95000"/>
              </a:lnSpc>
              <a:spcBef>
                <a:spcPts val="0"/>
              </a:spcBef>
              <a:spcAft>
                <a:spcPts val="0"/>
              </a:spcAft>
              <a:buClr>
                <a:schemeClr val="dk1"/>
              </a:buClr>
              <a:buSzPts val="2335"/>
              <a:buFont typeface="Times New Roman"/>
              <a:buChar char="●"/>
            </a:pPr>
            <a:r>
              <a:rPr lang="en" sz="2335">
                <a:solidFill>
                  <a:schemeClr val="dk1"/>
                </a:solidFill>
                <a:latin typeface="Times New Roman"/>
                <a:ea typeface="Times New Roman"/>
                <a:cs typeface="Times New Roman"/>
                <a:sym typeface="Times New Roman"/>
              </a:rPr>
              <a:t>Applications of buzzer</a:t>
            </a:r>
            <a:endParaRPr sz="2335">
              <a:solidFill>
                <a:schemeClr val="dk1"/>
              </a:solidFill>
              <a:latin typeface="Times New Roman"/>
              <a:ea typeface="Times New Roman"/>
              <a:cs typeface="Times New Roman"/>
              <a:sym typeface="Times New Roman"/>
            </a:endParaRPr>
          </a:p>
          <a:p>
            <a:pPr indent="-376872" lvl="0" marL="457200" rtl="0" algn="l">
              <a:lnSpc>
                <a:spcPct val="95000"/>
              </a:lnSpc>
              <a:spcBef>
                <a:spcPts val="0"/>
              </a:spcBef>
              <a:spcAft>
                <a:spcPts val="0"/>
              </a:spcAft>
              <a:buClr>
                <a:schemeClr val="dk1"/>
              </a:buClr>
              <a:buSzPts val="2335"/>
              <a:buFont typeface="Times New Roman"/>
              <a:buChar char="●"/>
            </a:pPr>
            <a:r>
              <a:rPr lang="en" sz="2335">
                <a:solidFill>
                  <a:schemeClr val="dk1"/>
                </a:solidFill>
                <a:latin typeface="Times New Roman"/>
                <a:ea typeface="Times New Roman"/>
                <a:cs typeface="Times New Roman"/>
                <a:sym typeface="Times New Roman"/>
              </a:rPr>
              <a:t>Hardware Connections</a:t>
            </a:r>
            <a:endParaRPr sz="2335">
              <a:solidFill>
                <a:schemeClr val="dk1"/>
              </a:solidFill>
              <a:latin typeface="Times New Roman"/>
              <a:ea typeface="Times New Roman"/>
              <a:cs typeface="Times New Roman"/>
              <a:sym typeface="Times New Roman"/>
            </a:endParaRPr>
          </a:p>
          <a:p>
            <a:pPr indent="-376872" lvl="0" marL="457200" rtl="0" algn="l">
              <a:lnSpc>
                <a:spcPct val="95000"/>
              </a:lnSpc>
              <a:spcBef>
                <a:spcPts val="0"/>
              </a:spcBef>
              <a:spcAft>
                <a:spcPts val="0"/>
              </a:spcAft>
              <a:buClr>
                <a:schemeClr val="dk1"/>
              </a:buClr>
              <a:buSzPts val="2335"/>
              <a:buFont typeface="Times New Roman"/>
              <a:buChar char="●"/>
            </a:pPr>
            <a:r>
              <a:rPr lang="en" sz="2335">
                <a:solidFill>
                  <a:schemeClr val="dk1"/>
                </a:solidFill>
                <a:latin typeface="Times New Roman"/>
                <a:ea typeface="Times New Roman"/>
                <a:cs typeface="Times New Roman"/>
                <a:sym typeface="Times New Roman"/>
              </a:rPr>
              <a:t>Connections of Buzzer with BBB</a:t>
            </a:r>
            <a:endParaRPr sz="2335">
              <a:solidFill>
                <a:schemeClr val="dk1"/>
              </a:solidFill>
              <a:latin typeface="Times New Roman"/>
              <a:ea typeface="Times New Roman"/>
              <a:cs typeface="Times New Roman"/>
              <a:sym typeface="Times New Roman"/>
            </a:endParaRPr>
          </a:p>
          <a:p>
            <a:pPr indent="-376872" lvl="0" marL="457200" rtl="0" algn="l">
              <a:lnSpc>
                <a:spcPct val="95000"/>
              </a:lnSpc>
              <a:spcBef>
                <a:spcPts val="0"/>
              </a:spcBef>
              <a:spcAft>
                <a:spcPts val="0"/>
              </a:spcAft>
              <a:buClr>
                <a:schemeClr val="dk1"/>
              </a:buClr>
              <a:buSzPts val="2335"/>
              <a:buFont typeface="Times New Roman"/>
              <a:buChar char="●"/>
            </a:pPr>
            <a:r>
              <a:rPr lang="en" sz="2335">
                <a:solidFill>
                  <a:schemeClr val="dk1"/>
                </a:solidFill>
                <a:latin typeface="Times New Roman"/>
                <a:ea typeface="Times New Roman"/>
                <a:cs typeface="Times New Roman"/>
                <a:sym typeface="Times New Roman"/>
              </a:rPr>
              <a:t>Connections of IR Sensor with BBB</a:t>
            </a:r>
            <a:endParaRPr sz="2335">
              <a:solidFill>
                <a:schemeClr val="dk1"/>
              </a:solidFill>
              <a:latin typeface="Times New Roman"/>
              <a:ea typeface="Times New Roman"/>
              <a:cs typeface="Times New Roman"/>
              <a:sym typeface="Times New Roman"/>
            </a:endParaRPr>
          </a:p>
          <a:p>
            <a:pPr indent="-376872" lvl="0" marL="457200" rtl="0" algn="l">
              <a:lnSpc>
                <a:spcPct val="95000"/>
              </a:lnSpc>
              <a:spcBef>
                <a:spcPts val="0"/>
              </a:spcBef>
              <a:spcAft>
                <a:spcPts val="0"/>
              </a:spcAft>
              <a:buClr>
                <a:schemeClr val="dk1"/>
              </a:buClr>
              <a:buSzPts val="2335"/>
              <a:buFont typeface="Times New Roman"/>
              <a:buChar char="●"/>
            </a:pPr>
            <a:r>
              <a:rPr lang="en" sz="2335">
                <a:solidFill>
                  <a:schemeClr val="dk1"/>
                </a:solidFill>
                <a:latin typeface="Times New Roman"/>
                <a:ea typeface="Times New Roman"/>
                <a:cs typeface="Times New Roman"/>
                <a:sym typeface="Times New Roman"/>
              </a:rPr>
              <a:t>Connections of Push Button with BBB</a:t>
            </a:r>
            <a:endParaRPr sz="2335">
              <a:solidFill>
                <a:schemeClr val="dk1"/>
              </a:solidFill>
              <a:latin typeface="Times New Roman"/>
              <a:ea typeface="Times New Roman"/>
              <a:cs typeface="Times New Roman"/>
              <a:sym typeface="Times New Roman"/>
            </a:endParaRPr>
          </a:p>
          <a:p>
            <a:pPr indent="-376872" lvl="0" marL="457200" rtl="0" algn="l">
              <a:lnSpc>
                <a:spcPct val="95000"/>
              </a:lnSpc>
              <a:spcBef>
                <a:spcPts val="0"/>
              </a:spcBef>
              <a:spcAft>
                <a:spcPts val="0"/>
              </a:spcAft>
              <a:buClr>
                <a:schemeClr val="dk1"/>
              </a:buClr>
              <a:buSzPts val="2335"/>
              <a:buFont typeface="Times New Roman"/>
              <a:buChar char="●"/>
            </a:pPr>
            <a:r>
              <a:rPr lang="en" sz="2335">
                <a:solidFill>
                  <a:schemeClr val="dk1"/>
                </a:solidFill>
                <a:latin typeface="Times New Roman"/>
                <a:ea typeface="Times New Roman"/>
                <a:cs typeface="Times New Roman"/>
                <a:sym typeface="Times New Roman"/>
              </a:rPr>
              <a:t>Code</a:t>
            </a:r>
            <a:endParaRPr sz="2335">
              <a:solidFill>
                <a:schemeClr val="dk1"/>
              </a:solidFill>
              <a:latin typeface="Times New Roman"/>
              <a:ea typeface="Times New Roman"/>
              <a:cs typeface="Times New Roman"/>
              <a:sym typeface="Times New Roman"/>
            </a:endParaRPr>
          </a:p>
          <a:p>
            <a:pPr indent="-376872" lvl="0" marL="457200" rtl="0" algn="l">
              <a:lnSpc>
                <a:spcPct val="95000"/>
              </a:lnSpc>
              <a:spcBef>
                <a:spcPts val="0"/>
              </a:spcBef>
              <a:spcAft>
                <a:spcPts val="0"/>
              </a:spcAft>
              <a:buClr>
                <a:schemeClr val="dk1"/>
              </a:buClr>
              <a:buSzPts val="2335"/>
              <a:buFont typeface="Times New Roman"/>
              <a:buChar char="●"/>
            </a:pPr>
            <a:r>
              <a:rPr lang="en" sz="2335">
                <a:solidFill>
                  <a:schemeClr val="dk1"/>
                </a:solidFill>
                <a:latin typeface="Times New Roman"/>
                <a:ea typeface="Times New Roman"/>
                <a:cs typeface="Times New Roman"/>
                <a:sym typeface="Times New Roman"/>
              </a:rPr>
              <a:t>Output</a:t>
            </a:r>
            <a:endParaRPr sz="2335">
              <a:solidFill>
                <a:schemeClr val="dk1"/>
              </a:solidFill>
              <a:latin typeface="Times New Roman"/>
              <a:ea typeface="Times New Roman"/>
              <a:cs typeface="Times New Roman"/>
              <a:sym typeface="Times New Roman"/>
            </a:endParaRPr>
          </a:p>
          <a:p>
            <a:pPr indent="-376872" lvl="0" marL="457200" rtl="0" algn="l">
              <a:lnSpc>
                <a:spcPct val="95000"/>
              </a:lnSpc>
              <a:spcBef>
                <a:spcPts val="0"/>
              </a:spcBef>
              <a:spcAft>
                <a:spcPts val="0"/>
              </a:spcAft>
              <a:buClr>
                <a:schemeClr val="dk1"/>
              </a:buClr>
              <a:buSzPts val="2335"/>
              <a:buFont typeface="Times New Roman"/>
              <a:buChar char="●"/>
            </a:pPr>
            <a:r>
              <a:rPr lang="en" sz="2335">
                <a:solidFill>
                  <a:schemeClr val="dk1"/>
                </a:solidFill>
                <a:latin typeface="Times New Roman"/>
                <a:ea typeface="Times New Roman"/>
                <a:cs typeface="Times New Roman"/>
                <a:sym typeface="Times New Roman"/>
              </a:rPr>
              <a:t>References</a:t>
            </a:r>
            <a:endParaRPr sz="2335">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1200"/>
              </a:spcAft>
              <a:buSzPts val="1018"/>
              <a:buNone/>
            </a:pPr>
            <a:r>
              <a:t/>
            </a:r>
            <a:endParaRPr sz="1965"/>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35" name="Google Shape;235;p42"/>
          <p:cNvSpPr txBox="1"/>
          <p:nvPr>
            <p:ph idx="1" type="body"/>
          </p:nvPr>
        </p:nvSpPr>
        <p:spPr>
          <a:xfrm>
            <a:off x="311700" y="1152475"/>
            <a:ext cx="8520600" cy="3862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Clr>
                <a:srgbClr val="00FFFF"/>
              </a:buClr>
              <a:buSzPct val="100000"/>
              <a:buChar char="●"/>
            </a:pPr>
            <a:r>
              <a:rPr lang="en">
                <a:solidFill>
                  <a:srgbClr val="FFFFFF"/>
                </a:solidFill>
              </a:rPr>
              <a:t>Retrieved from packtpub.com, URL:</a:t>
            </a:r>
            <a:r>
              <a:rPr lang="en"/>
              <a:t> </a:t>
            </a:r>
            <a:r>
              <a:rPr lang="en" u="sng">
                <a:solidFill>
                  <a:srgbClr val="00FFFF"/>
                </a:solidFill>
                <a:hlinkClick r:id="rId3">
                  <a:extLst>
                    <a:ext uri="{A12FA001-AC4F-418D-AE19-62706E023703}">
                      <ahyp:hlinkClr val="tx"/>
                    </a:ext>
                  </a:extLst>
                </a:hlinkClick>
              </a:rPr>
              <a:t>https://www.google.com/search?q=specifications+of+beaglebone+black&amp;rlz=1C1CHBF_enCA938CA938&amp;sxsrf=ALeKk02SOVwIYucUpkFlJqUkW9cdSc-Cig:1615258170349&amp;tbm=isch&amp;source=iu&amp;ictx=1&amp;fir=UQi1UObyKlwp9M%252CNVwgpvjj0xU_DM%252C_&amp;vet=1&amp;usg=AI4_-kR3FYuOieNFDMdjZlcqZfZEl1HZzQ&amp;sa=X&amp;ved=2ahUKEwjEztrLmaLvAhXEF1kFHVfJDzoQ_h16BAgMEAE#imgrc=UQi1UObyKlwp9M</a:t>
            </a:r>
            <a:endParaRPr>
              <a:solidFill>
                <a:srgbClr val="00FFFF"/>
              </a:solidFill>
            </a:endParaRPr>
          </a:p>
          <a:p>
            <a:pPr indent="-325755" lvl="0" marL="457200" rtl="0" algn="l">
              <a:spcBef>
                <a:spcPts val="0"/>
              </a:spcBef>
              <a:spcAft>
                <a:spcPts val="0"/>
              </a:spcAft>
              <a:buClr>
                <a:srgbClr val="00FFFF"/>
              </a:buClr>
              <a:buSzPct val="100000"/>
              <a:buChar char="●"/>
            </a:pPr>
            <a:r>
              <a:rPr lang="en">
                <a:solidFill>
                  <a:srgbClr val="FFFFFF"/>
                </a:solidFill>
              </a:rPr>
              <a:t>Retrieved from components101.com, URL:</a:t>
            </a:r>
            <a:r>
              <a:rPr lang="en">
                <a:solidFill>
                  <a:srgbClr val="00FFFF"/>
                </a:solidFill>
              </a:rPr>
              <a:t> </a:t>
            </a:r>
            <a:r>
              <a:rPr lang="en" u="sng">
                <a:solidFill>
                  <a:srgbClr val="00FFFF"/>
                </a:solidFill>
                <a:hlinkClick r:id="rId4">
                  <a:extLst>
                    <a:ext uri="{A12FA001-AC4F-418D-AE19-62706E023703}">
                      <ahyp:hlinkClr val="tx"/>
                    </a:ext>
                  </a:extLst>
                </a:hlinkClick>
              </a:rPr>
              <a:t>https://components101.com/misc/buzzer-pinout-working-datasheet</a:t>
            </a:r>
            <a:endParaRPr>
              <a:solidFill>
                <a:srgbClr val="00FFFF"/>
              </a:solidFill>
            </a:endParaRPr>
          </a:p>
          <a:p>
            <a:pPr indent="-352742" lvl="0" marL="457200" rtl="0" algn="l">
              <a:spcBef>
                <a:spcPts val="0"/>
              </a:spcBef>
              <a:spcAft>
                <a:spcPts val="0"/>
              </a:spcAft>
              <a:buClr>
                <a:srgbClr val="00FFFF"/>
              </a:buClr>
              <a:buSzPct val="100000"/>
              <a:buChar char="●"/>
            </a:pPr>
            <a:r>
              <a:rPr lang="en">
                <a:solidFill>
                  <a:srgbClr val="FFFFFF"/>
                </a:solidFill>
              </a:rPr>
              <a:t>Retrieved from elements14.com, URL:</a:t>
            </a:r>
            <a:r>
              <a:rPr lang="en">
                <a:solidFill>
                  <a:srgbClr val="00FFFF"/>
                </a:solidFill>
              </a:rPr>
              <a:t> </a:t>
            </a:r>
            <a:r>
              <a:rPr lang="en" u="sng">
                <a:solidFill>
                  <a:srgbClr val="00FFFF"/>
                </a:solidFill>
                <a:latin typeface="Roboto"/>
                <a:ea typeface="Roboto"/>
                <a:cs typeface="Roboto"/>
                <a:sym typeface="Roboto"/>
                <a:hlinkClick r:id="rId5">
                  <a:extLst>
                    <a:ext uri="{A12FA001-AC4F-418D-AE19-62706E023703}">
                      <ahyp:hlinkClr val="tx"/>
                    </a:ext>
                  </a:extLst>
                </a:hlinkClick>
              </a:rPr>
              <a:t>https://www.element14.com/community/community/designcenter/single-board-computers/next-genbeaglebone/blog/2013/10/10/bbb--beaglebone-black-io-library-for-c</a:t>
            </a:r>
            <a:endParaRPr sz="2300">
              <a:solidFill>
                <a:srgbClr val="00FFFF"/>
              </a:solidFill>
            </a:endParaRPr>
          </a:p>
          <a:p>
            <a:pPr indent="-352742" lvl="0" marL="457200" rtl="0" algn="l">
              <a:spcBef>
                <a:spcPts val="0"/>
              </a:spcBef>
              <a:spcAft>
                <a:spcPts val="0"/>
              </a:spcAft>
              <a:buClr>
                <a:srgbClr val="00FFFF"/>
              </a:buClr>
              <a:buSzPct val="184000"/>
              <a:buChar char="●"/>
            </a:pPr>
            <a:r>
              <a:rPr lang="en" sz="1250">
                <a:solidFill>
                  <a:srgbClr val="FFFFFF"/>
                </a:solidFill>
                <a:latin typeface="Times New Roman"/>
                <a:ea typeface="Times New Roman"/>
                <a:cs typeface="Times New Roman"/>
                <a:sym typeface="Times New Roman"/>
              </a:rPr>
              <a:t> </a:t>
            </a:r>
            <a:r>
              <a:rPr lang="en" sz="1850">
                <a:solidFill>
                  <a:srgbClr val="FFFFFF"/>
                </a:solidFill>
                <a:latin typeface="Times New Roman"/>
                <a:ea typeface="Times New Roman"/>
                <a:cs typeface="Times New Roman"/>
                <a:sym typeface="Times New Roman"/>
              </a:rPr>
              <a:t>Retrieved from man7.org, URL:</a:t>
            </a:r>
            <a:r>
              <a:rPr lang="en" sz="1850">
                <a:solidFill>
                  <a:srgbClr val="00FFFF"/>
                </a:solidFill>
                <a:latin typeface="Times New Roman"/>
                <a:ea typeface="Times New Roman"/>
                <a:cs typeface="Times New Roman"/>
                <a:sym typeface="Times New Roman"/>
              </a:rPr>
              <a:t> </a:t>
            </a:r>
            <a:br>
              <a:rPr lang="en" sz="1850">
                <a:solidFill>
                  <a:srgbClr val="00FFFF"/>
                </a:solidFill>
                <a:latin typeface="Times New Roman"/>
                <a:ea typeface="Times New Roman"/>
                <a:cs typeface="Times New Roman"/>
                <a:sym typeface="Times New Roman"/>
              </a:rPr>
            </a:br>
            <a:r>
              <a:rPr lang="en" sz="1897" u="sng">
                <a:solidFill>
                  <a:srgbClr val="00FFFF"/>
                </a:solidFill>
                <a:latin typeface="Times New Roman"/>
                <a:ea typeface="Times New Roman"/>
                <a:cs typeface="Times New Roman"/>
                <a:sym typeface="Times New Roman"/>
                <a:hlinkClick r:id="rId6">
                  <a:extLst>
                    <a:ext uri="{A12FA001-AC4F-418D-AE19-62706E023703}">
                      <ahyp:hlinkClr val="tx"/>
                    </a:ext>
                  </a:extLst>
                </a:hlinkClick>
              </a:rPr>
              <a:t>https://man7.org/linux/man-pages/man3/usleep.3.html</a:t>
            </a:r>
            <a:endParaRPr sz="100">
              <a:solidFill>
                <a:srgbClr val="00FFFF"/>
              </a:solidFill>
            </a:endParaRPr>
          </a:p>
          <a:p>
            <a:pPr indent="0" lvl="0" marL="0" rtl="0" algn="l">
              <a:spcBef>
                <a:spcPts val="1200"/>
              </a:spcBef>
              <a:spcAft>
                <a:spcPts val="1200"/>
              </a:spcAft>
              <a:buNone/>
            </a:pPr>
            <a:r>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Times New Roman"/>
                <a:ea typeface="Times New Roman"/>
                <a:cs typeface="Times New Roman"/>
                <a:sym typeface="Times New Roman"/>
              </a:rPr>
              <a:t>Task objective</a:t>
            </a:r>
            <a:endParaRPr sz="2620">
              <a:latin typeface="Times New Roman"/>
              <a:ea typeface="Times New Roman"/>
              <a:cs typeface="Times New Roman"/>
              <a:sym typeface="Times New Roman"/>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Main objective of this task is to interface the buzzer with Beaglebone black.</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To establish proper hardware connections so that both the components will communicate smoothly.</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 sz="2200">
                <a:solidFill>
                  <a:srgbClr val="FFFFFF"/>
                </a:solidFill>
                <a:latin typeface="Times New Roman"/>
                <a:ea typeface="Times New Roman"/>
                <a:cs typeface="Times New Roman"/>
                <a:sym typeface="Times New Roman"/>
              </a:rPr>
              <a:t>To run the code properly and get the accurate output on the terminal.</a:t>
            </a:r>
            <a:endParaRPr sz="22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8076"/>
              <a:buFont typeface="Arial"/>
              <a:buNone/>
            </a:pPr>
            <a:r>
              <a:rPr lang="en" sz="2600">
                <a:latin typeface="Times New Roman"/>
                <a:ea typeface="Times New Roman"/>
                <a:cs typeface="Times New Roman"/>
                <a:sym typeface="Times New Roman"/>
              </a:rPr>
              <a:t>Components required for interfacing</a:t>
            </a:r>
            <a:endParaRPr sz="26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45720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2600">
                <a:solidFill>
                  <a:schemeClr val="dk1"/>
                </a:solidFill>
                <a:latin typeface="Times New Roman"/>
                <a:ea typeface="Times New Roman"/>
                <a:cs typeface="Times New Roman"/>
                <a:sym typeface="Times New Roman"/>
              </a:rPr>
              <a:t>  </a:t>
            </a:r>
            <a:r>
              <a:rPr lang="en" sz="3200">
                <a:solidFill>
                  <a:schemeClr val="dk1"/>
                </a:solidFill>
                <a:latin typeface="Times New Roman"/>
                <a:ea typeface="Times New Roman"/>
                <a:cs typeface="Times New Roman"/>
                <a:sym typeface="Times New Roman"/>
              </a:rPr>
              <a:t>Hardware requirements:</a:t>
            </a:r>
            <a:endParaRPr sz="3200">
              <a:solidFill>
                <a:schemeClr val="dk1"/>
              </a:solidFill>
              <a:latin typeface="Times New Roman"/>
              <a:ea typeface="Times New Roman"/>
              <a:cs typeface="Times New Roman"/>
              <a:sym typeface="Times New Roman"/>
            </a:endParaRPr>
          </a:p>
          <a:p>
            <a:pPr indent="-355636" lvl="0" marL="457200" rtl="0" algn="l">
              <a:spcBef>
                <a:spcPts val="1200"/>
              </a:spcBef>
              <a:spcAft>
                <a:spcPts val="0"/>
              </a:spcAft>
              <a:buClr>
                <a:schemeClr val="dk1"/>
              </a:buClr>
              <a:buSzPct val="100000"/>
              <a:buFont typeface="Times New Roman"/>
              <a:buChar char="●"/>
            </a:pPr>
            <a:r>
              <a:rPr lang="en" sz="3200">
                <a:solidFill>
                  <a:schemeClr val="dk1"/>
                </a:solidFill>
                <a:latin typeface="Times New Roman"/>
                <a:ea typeface="Times New Roman"/>
                <a:cs typeface="Times New Roman"/>
                <a:sym typeface="Times New Roman"/>
              </a:rPr>
              <a:t>Beaglebone black</a:t>
            </a:r>
            <a:endParaRPr sz="3200">
              <a:solidFill>
                <a:schemeClr val="dk1"/>
              </a:solidFill>
              <a:latin typeface="Times New Roman"/>
              <a:ea typeface="Times New Roman"/>
              <a:cs typeface="Times New Roman"/>
              <a:sym typeface="Times New Roman"/>
            </a:endParaRPr>
          </a:p>
          <a:p>
            <a:pPr indent="-355636" lvl="0" marL="457200" rtl="0" algn="l">
              <a:spcBef>
                <a:spcPts val="0"/>
              </a:spcBef>
              <a:spcAft>
                <a:spcPts val="0"/>
              </a:spcAft>
              <a:buClr>
                <a:schemeClr val="dk1"/>
              </a:buClr>
              <a:buSzPct val="100000"/>
              <a:buFont typeface="Times New Roman"/>
              <a:buChar char="●"/>
            </a:pPr>
            <a:r>
              <a:rPr lang="en" sz="3200">
                <a:solidFill>
                  <a:schemeClr val="dk1"/>
                </a:solidFill>
                <a:latin typeface="Times New Roman"/>
                <a:ea typeface="Times New Roman"/>
                <a:cs typeface="Times New Roman"/>
                <a:sym typeface="Times New Roman"/>
              </a:rPr>
              <a:t>Buzzer</a:t>
            </a:r>
            <a:endParaRPr sz="3200">
              <a:solidFill>
                <a:schemeClr val="dk1"/>
              </a:solidFill>
              <a:latin typeface="Times New Roman"/>
              <a:ea typeface="Times New Roman"/>
              <a:cs typeface="Times New Roman"/>
              <a:sym typeface="Times New Roman"/>
            </a:endParaRPr>
          </a:p>
          <a:p>
            <a:pPr indent="-355636" lvl="0" marL="457200" rtl="0" algn="l">
              <a:spcBef>
                <a:spcPts val="0"/>
              </a:spcBef>
              <a:spcAft>
                <a:spcPts val="0"/>
              </a:spcAft>
              <a:buClr>
                <a:schemeClr val="dk1"/>
              </a:buClr>
              <a:buSzPct val="100000"/>
              <a:buFont typeface="Times New Roman"/>
              <a:buChar char="●"/>
            </a:pPr>
            <a:r>
              <a:rPr lang="en" sz="3200">
                <a:solidFill>
                  <a:schemeClr val="dk1"/>
                </a:solidFill>
                <a:latin typeface="Times New Roman"/>
                <a:ea typeface="Times New Roman"/>
                <a:cs typeface="Times New Roman"/>
                <a:sym typeface="Times New Roman"/>
              </a:rPr>
              <a:t>IR Sensor</a:t>
            </a:r>
            <a:endParaRPr sz="3200">
              <a:solidFill>
                <a:schemeClr val="dk1"/>
              </a:solidFill>
              <a:latin typeface="Times New Roman"/>
              <a:ea typeface="Times New Roman"/>
              <a:cs typeface="Times New Roman"/>
              <a:sym typeface="Times New Roman"/>
            </a:endParaRPr>
          </a:p>
          <a:p>
            <a:pPr indent="-355636" lvl="0" marL="457200" rtl="0" algn="l">
              <a:spcBef>
                <a:spcPts val="0"/>
              </a:spcBef>
              <a:spcAft>
                <a:spcPts val="0"/>
              </a:spcAft>
              <a:buClr>
                <a:schemeClr val="dk1"/>
              </a:buClr>
              <a:buSzPct val="100000"/>
              <a:buFont typeface="Times New Roman"/>
              <a:buChar char="●"/>
            </a:pPr>
            <a:r>
              <a:rPr lang="en" sz="3200">
                <a:solidFill>
                  <a:schemeClr val="dk1"/>
                </a:solidFill>
                <a:latin typeface="Times New Roman"/>
                <a:ea typeface="Times New Roman"/>
                <a:cs typeface="Times New Roman"/>
                <a:sym typeface="Times New Roman"/>
              </a:rPr>
              <a:t>Push Button</a:t>
            </a:r>
            <a:endParaRPr sz="3200">
              <a:solidFill>
                <a:schemeClr val="dk1"/>
              </a:solidFill>
              <a:latin typeface="Times New Roman"/>
              <a:ea typeface="Times New Roman"/>
              <a:cs typeface="Times New Roman"/>
              <a:sym typeface="Times New Roman"/>
            </a:endParaRPr>
          </a:p>
          <a:p>
            <a:pPr indent="-355636" lvl="0" marL="457200" rtl="0" algn="l">
              <a:spcBef>
                <a:spcPts val="0"/>
              </a:spcBef>
              <a:spcAft>
                <a:spcPts val="0"/>
              </a:spcAft>
              <a:buClr>
                <a:schemeClr val="dk1"/>
              </a:buClr>
              <a:buSzPct val="100000"/>
              <a:buFont typeface="Times New Roman"/>
              <a:buChar char="●"/>
            </a:pPr>
            <a:r>
              <a:rPr lang="en" sz="3200">
                <a:solidFill>
                  <a:schemeClr val="dk1"/>
                </a:solidFill>
                <a:latin typeface="Times New Roman"/>
                <a:ea typeface="Times New Roman"/>
                <a:cs typeface="Times New Roman"/>
                <a:sym typeface="Times New Roman"/>
              </a:rPr>
              <a:t>Jumper wires</a:t>
            </a:r>
            <a:endParaRPr sz="3200">
              <a:solidFill>
                <a:schemeClr val="dk1"/>
              </a:solidFill>
              <a:latin typeface="Times New Roman"/>
              <a:ea typeface="Times New Roman"/>
              <a:cs typeface="Times New Roman"/>
              <a:sym typeface="Times New Roman"/>
            </a:endParaRPr>
          </a:p>
          <a:p>
            <a:pPr indent="-355636" lvl="0" marL="457200" rtl="0" algn="l">
              <a:spcBef>
                <a:spcPts val="0"/>
              </a:spcBef>
              <a:spcAft>
                <a:spcPts val="0"/>
              </a:spcAft>
              <a:buClr>
                <a:schemeClr val="dk1"/>
              </a:buClr>
              <a:buSzPct val="100000"/>
              <a:buFont typeface="Times New Roman"/>
              <a:buChar char="●"/>
            </a:pPr>
            <a:r>
              <a:rPr lang="en" sz="3200">
                <a:solidFill>
                  <a:schemeClr val="dk1"/>
                </a:solidFill>
                <a:latin typeface="Times New Roman"/>
                <a:ea typeface="Times New Roman"/>
                <a:cs typeface="Times New Roman"/>
                <a:sym typeface="Times New Roman"/>
              </a:rPr>
              <a:t>USB cable</a:t>
            </a:r>
            <a:endParaRPr sz="3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requirements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Roboto"/>
                <a:ea typeface="Roboto"/>
                <a:cs typeface="Roboto"/>
                <a:sym typeface="Roboto"/>
              </a:rPr>
              <a:t>  </a:t>
            </a:r>
            <a:endParaRPr sz="2200">
              <a:solidFill>
                <a:schemeClr val="dk1"/>
              </a:solidFill>
              <a:latin typeface="Times New Roman"/>
              <a:ea typeface="Times New Roman"/>
              <a:cs typeface="Times New Roman"/>
              <a:sym typeface="Times New Roman"/>
            </a:endParaRPr>
          </a:p>
          <a:p>
            <a:pPr indent="-368300" lvl="0" marL="457200" rtl="0" algn="l">
              <a:spcBef>
                <a:spcPts val="12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Debian image for Beaglebone black</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Linux operating system</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Gcc compiler</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GNU nano editor</a:t>
            </a:r>
            <a:endParaRPr sz="2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346025"/>
            <a:ext cx="8520600" cy="6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600">
                <a:latin typeface="Times New Roman"/>
                <a:ea typeface="Times New Roman"/>
                <a:cs typeface="Times New Roman"/>
                <a:sym typeface="Times New Roman"/>
              </a:rPr>
              <a:t>Introduction of Beaglebone black</a:t>
            </a:r>
            <a:endParaRPr sz="2600">
              <a:latin typeface="Times New Roman"/>
              <a:ea typeface="Times New Roman"/>
              <a:cs typeface="Times New Roman"/>
              <a:sym typeface="Times New Roman"/>
            </a:endParaRPr>
          </a:p>
          <a:p>
            <a:pPr indent="0" lvl="0" marL="0" rtl="0" algn="l">
              <a:spcBef>
                <a:spcPts val="0"/>
              </a:spcBef>
              <a:spcAft>
                <a:spcPts val="0"/>
              </a:spcAft>
              <a:buClr>
                <a:srgbClr val="000000"/>
              </a:buClr>
              <a:buSzPts val="990"/>
              <a:buFont typeface="Arial"/>
              <a:buNone/>
            </a:pPr>
            <a:r>
              <a:t/>
            </a:r>
            <a:endParaRPr sz="2600">
              <a:latin typeface="Times New Roman"/>
              <a:ea typeface="Times New Roman"/>
              <a:cs typeface="Times New Roman"/>
              <a:sym typeface="Times New Roman"/>
            </a:endParaRPr>
          </a:p>
          <a:p>
            <a:pPr indent="0" lvl="0" marL="0" rtl="0" algn="l">
              <a:spcBef>
                <a:spcPts val="0"/>
              </a:spcBef>
              <a:spcAft>
                <a:spcPts val="0"/>
              </a:spcAft>
              <a:buClr>
                <a:srgbClr val="000000"/>
              </a:buClr>
              <a:buSzPts val="990"/>
              <a:buFont typeface="Arial"/>
              <a:buNone/>
            </a:pPr>
            <a:r>
              <a:t/>
            </a:r>
            <a:endParaRPr sz="2600">
              <a:latin typeface="Times New Roman"/>
              <a:ea typeface="Times New Roman"/>
              <a:cs typeface="Times New Roman"/>
              <a:sym typeface="Times New Roman"/>
            </a:endParaRPr>
          </a:p>
          <a:p>
            <a:pPr indent="0" lvl="0" marL="0" rtl="0" algn="l">
              <a:spcBef>
                <a:spcPts val="0"/>
              </a:spcBef>
              <a:spcAft>
                <a:spcPts val="0"/>
              </a:spcAft>
              <a:buNone/>
            </a:pPr>
            <a:r>
              <a:t/>
            </a:r>
            <a:endParaRPr sz="2600">
              <a:latin typeface="Times New Roman"/>
              <a:ea typeface="Times New Roman"/>
              <a:cs typeface="Times New Roman"/>
              <a:sym typeface="Times New Roman"/>
            </a:endParaRPr>
          </a:p>
        </p:txBody>
      </p:sp>
      <p:sp>
        <p:nvSpPr>
          <p:cNvPr id="91" name="Google Shape;91;p19"/>
          <p:cNvSpPr txBox="1"/>
          <p:nvPr>
            <p:ph idx="1" type="body"/>
          </p:nvPr>
        </p:nvSpPr>
        <p:spPr>
          <a:xfrm>
            <a:off x="311700" y="1017725"/>
            <a:ext cx="3999900" cy="37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Times New Roman"/>
                <a:ea typeface="Times New Roman"/>
                <a:cs typeface="Times New Roman"/>
                <a:sym typeface="Times New Roman"/>
              </a:rPr>
              <a:t>The Beaglebone black is a low cost, open hardware and expandable computer launched by a community of developers from Texas Instruments. It consists of large amount of input and output pins and also it has on board interfaces which enables the devices to connect smoothly with the beaglebone black.  </a:t>
            </a:r>
            <a:endParaRPr sz="2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200">
              <a:latin typeface="Times New Roman"/>
              <a:ea typeface="Times New Roman"/>
              <a:cs typeface="Times New Roman"/>
              <a:sym typeface="Times New Roman"/>
            </a:endParaRPr>
          </a:p>
        </p:txBody>
      </p:sp>
      <p:sp>
        <p:nvSpPr>
          <p:cNvPr id="92" name="Google Shape;92;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4832400" y="1152475"/>
            <a:ext cx="4245950" cy="3795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04875"/>
            <a:ext cx="8520600" cy="8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latin typeface="Times New Roman"/>
                <a:ea typeface="Times New Roman"/>
                <a:cs typeface="Times New Roman"/>
                <a:sym typeface="Times New Roman"/>
              </a:rPr>
              <a:t>Pin description of Beaglebone black</a:t>
            </a:r>
            <a:endParaRPr sz="2600">
              <a:latin typeface="Times New Roman"/>
              <a:ea typeface="Times New Roman"/>
              <a:cs typeface="Times New Roman"/>
              <a:sym typeface="Times New Roman"/>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200">
              <a:latin typeface="Times New Roman"/>
              <a:ea typeface="Times New Roman"/>
              <a:cs typeface="Times New Roman"/>
              <a:sym typeface="Times New Roman"/>
            </a:endParaRPr>
          </a:p>
        </p:txBody>
      </p:sp>
      <p:pic>
        <p:nvPicPr>
          <p:cNvPr id="100" name="Google Shape;100;p20"/>
          <p:cNvPicPr preferRelativeResize="0"/>
          <p:nvPr/>
        </p:nvPicPr>
        <p:blipFill>
          <a:blip r:embed="rId3">
            <a:alphaModFix/>
          </a:blip>
          <a:stretch>
            <a:fillRect/>
          </a:stretch>
        </p:blipFill>
        <p:spPr>
          <a:xfrm>
            <a:off x="311700" y="816450"/>
            <a:ext cx="8611274" cy="4327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Specifications of Beaglebone black</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1"/>
          <p:cNvPicPr preferRelativeResize="0"/>
          <p:nvPr/>
        </p:nvPicPr>
        <p:blipFill>
          <a:blip r:embed="rId3">
            <a:alphaModFix/>
          </a:blip>
          <a:stretch>
            <a:fillRect/>
          </a:stretch>
        </p:blipFill>
        <p:spPr>
          <a:xfrm>
            <a:off x="311700" y="1083050"/>
            <a:ext cx="8031524" cy="3925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953471</vt:lpwstr>
  </property>
  <property fmtid="{D5CDD505-2E9C-101B-9397-08002B2CF9AE}" name="NXPowerLiteSettings" pid="3">
    <vt:lpwstr>C7000400038000</vt:lpwstr>
  </property>
  <property fmtid="{D5CDD505-2E9C-101B-9397-08002B2CF9AE}" name="NXPowerLiteVersion" pid="4">
    <vt:lpwstr>S9.0.3</vt:lpwstr>
  </property>
</Properties>
</file>