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25B5C1-0F5B-4FAD-BB53-F55E46822886}">
  <a:tblStyle styleId="{2825B5C1-0F5B-4FAD-BB53-F55E468228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285be8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285be8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4285be8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4285be8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285be8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4285be8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285be8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4285be8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285be8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4285be8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4285be8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4285be8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4285be85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4285be8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a8fe692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a8fe69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a8fe692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a8fe692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a8fe692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a8fe692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71dda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71dda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a8fe692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a8fe692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a8fe692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a8fe692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a8fe692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a8fe692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a8fe692d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a8fe692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571ddaa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571ddaa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71ddaa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71ddaa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71ddaa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571ddaa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571ddaac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571ddaa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71ddaa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71ddaa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71ddaa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71ddaa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285be8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285be8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4285be8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4285be8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andomnerdtutorials.com/getting-started-with-the-beaglebone-black/" TargetMode="External"/><Relationship Id="rId4" Type="http://schemas.openxmlformats.org/officeDocument/2006/relationships/hyperlink" Target="https://www.teachmemicro.com/beaglebone-black-hardware/" TargetMode="External"/><Relationship Id="rId5" Type="http://schemas.openxmlformats.org/officeDocument/2006/relationships/hyperlink" Target="http://esp32.net/" TargetMode="External"/><Relationship Id="rId6" Type="http://schemas.openxmlformats.org/officeDocument/2006/relationships/hyperlink" Target="https://www.industrialshields.com/blog/arduino-industrial-1/post/wifi-bluetooth-module-esp32-133" TargetMode="External"/><Relationship Id="rId7" Type="http://schemas.openxmlformats.org/officeDocument/2006/relationships/hyperlink" Target="https://github.com/gov466/Capstone-project/blob/master/interfacing%20of%20ESP8266%20with%20BBB/Arduino%20code%20for%20ESP826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Based Garage Door Opener: </a:t>
            </a:r>
            <a:r>
              <a:rPr lang="en" sz="4644"/>
              <a:t>Interfacing BBB with ESP32 Wifi Module</a:t>
            </a:r>
            <a:endParaRPr sz="4644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65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Shivinder Kaur (C0751078)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12311"/>
          <a:stretch/>
        </p:blipFill>
        <p:spPr>
          <a:xfrm>
            <a:off x="724825" y="867925"/>
            <a:ext cx="7720501" cy="398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1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Pinout of ESP32 Wifi Module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Specifications: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Processors:</a:t>
            </a:r>
            <a:br>
              <a:rPr b="1" lang="en"/>
            </a:br>
            <a:r>
              <a:rPr b="1" lang="en"/>
              <a:t>Main Processor: </a:t>
            </a:r>
            <a:r>
              <a:rPr lang="en"/>
              <a:t>Tensilica Xtensa 32-bit LX6 microprocessor</a:t>
            </a:r>
            <a:br>
              <a:rPr lang="en"/>
            </a:br>
            <a:r>
              <a:rPr b="1" lang="en"/>
              <a:t>Cores: </a:t>
            </a:r>
            <a:r>
              <a:rPr lang="en"/>
              <a:t>2 or 1 (depending on variation)</a:t>
            </a:r>
            <a:br>
              <a:rPr lang="en"/>
            </a:br>
            <a:r>
              <a:rPr b="1" lang="en"/>
              <a:t>Clock Frequency:</a:t>
            </a:r>
            <a:r>
              <a:rPr lang="en"/>
              <a:t> upto 240 MHz</a:t>
            </a:r>
            <a:br>
              <a:rPr lang="en"/>
            </a:br>
            <a:r>
              <a:rPr b="1" lang="en"/>
              <a:t>Performance: </a:t>
            </a:r>
            <a:r>
              <a:rPr lang="en"/>
              <a:t>upto 600 DMIPS</a:t>
            </a:r>
            <a:br>
              <a:rPr lang="en"/>
            </a:br>
            <a:r>
              <a:rPr b="1" lang="en"/>
              <a:t>Ultra low power co-processor: </a:t>
            </a:r>
            <a:r>
              <a:rPr lang="en"/>
              <a:t>allows you to do ADC conversions, computation, and level thresholds while in deep sleep.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Wireless Connectivity:</a:t>
            </a:r>
            <a:br>
              <a:rPr b="1" lang="en"/>
            </a:br>
            <a:r>
              <a:rPr b="1" lang="en"/>
              <a:t>Wifi: </a:t>
            </a:r>
            <a:r>
              <a:rPr lang="en"/>
              <a:t>802.11 b/g/n/e/i (802.11n @ 2.4 GHz upto 150 Mbit/s)</a:t>
            </a:r>
            <a:br>
              <a:rPr lang="en"/>
            </a:br>
            <a:r>
              <a:rPr b="1" lang="en"/>
              <a:t>Bluetooth: </a:t>
            </a:r>
            <a:r>
              <a:rPr lang="en"/>
              <a:t>v4.2 BR/EDR and Bluetooth Low Energy (BLE)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Features &amp; Specifications: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Memory:</a:t>
            </a:r>
            <a:br>
              <a:rPr b="1" lang="en" sz="1400"/>
            </a:br>
            <a:r>
              <a:rPr b="1" lang="en" sz="1400"/>
              <a:t>Internal memory: </a:t>
            </a:r>
            <a:br>
              <a:rPr b="1" lang="en" sz="1400"/>
            </a:br>
            <a:r>
              <a:rPr b="1" lang="en" sz="1400"/>
              <a:t>ROM: </a:t>
            </a:r>
            <a:r>
              <a:rPr lang="en" sz="1400"/>
              <a:t>448 KiB</a:t>
            </a:r>
            <a:br>
              <a:rPr lang="en" sz="1400"/>
            </a:br>
            <a:r>
              <a:rPr lang="en" sz="1400"/>
              <a:t>For booting and core functions</a:t>
            </a:r>
            <a:br>
              <a:rPr lang="en" sz="1400"/>
            </a:br>
            <a:r>
              <a:rPr b="1" lang="en" sz="1400"/>
              <a:t>SRAM:</a:t>
            </a:r>
            <a:r>
              <a:rPr lang="en" sz="1400"/>
              <a:t> 520 KiB</a:t>
            </a:r>
            <a:br>
              <a:rPr lang="en" sz="1400"/>
            </a:br>
            <a:r>
              <a:rPr lang="en" sz="1400"/>
              <a:t>For data and instructions</a:t>
            </a:r>
            <a:br>
              <a:rPr lang="en" sz="1400"/>
            </a:br>
            <a:r>
              <a:rPr b="1" lang="en" sz="1400"/>
              <a:t>RTC fast SRAM: </a:t>
            </a:r>
            <a:r>
              <a:rPr lang="en" sz="1400"/>
              <a:t>8 KiB</a:t>
            </a:r>
            <a:br>
              <a:rPr lang="en" sz="1400"/>
            </a:br>
            <a:r>
              <a:rPr lang="en" sz="1400"/>
              <a:t>For data storage and main CPU during RTC Boot from the deep-sleep mode</a:t>
            </a:r>
            <a:br>
              <a:rPr lang="en" sz="1400"/>
            </a:br>
            <a:r>
              <a:rPr b="1" lang="en" sz="1400"/>
              <a:t>RTC slow SRAM: </a:t>
            </a:r>
            <a:r>
              <a:rPr lang="en" sz="1400"/>
              <a:t>8 KiB</a:t>
            </a:r>
            <a:br>
              <a:rPr lang="en" sz="1400"/>
            </a:br>
            <a:r>
              <a:rPr lang="en" sz="1400"/>
              <a:t>For co-processor accessing during deep-sleep mode</a:t>
            </a:r>
            <a:br>
              <a:rPr lang="en" sz="1400"/>
            </a:br>
            <a:r>
              <a:rPr b="1" lang="en" sz="1400"/>
              <a:t>eFuse: </a:t>
            </a:r>
            <a:r>
              <a:rPr lang="en" sz="1400"/>
              <a:t>1 Kibit</a:t>
            </a:r>
            <a:br>
              <a:rPr lang="en" sz="1400"/>
            </a:br>
            <a:r>
              <a:rPr lang="en" sz="1400"/>
              <a:t>Of which 256 bits are used for the system (MAC address and Chip configuration) and the remaining 768 bits are reserved for customer applications, including Flash- Encryption and Chip-ID</a:t>
            </a:r>
            <a:br>
              <a:rPr lang="en" sz="1400"/>
            </a:br>
            <a:r>
              <a:rPr b="1" lang="en" sz="1400"/>
              <a:t>Embedded Flash: </a:t>
            </a:r>
            <a:r>
              <a:rPr lang="en" sz="1400"/>
              <a:t>Flash connected internally via IO16, IO17, SD_CMD, SD_CLK, SD_DATA_0 and SD_DATA_1 on ESP32-D2WD and ESP32-PICO-D4.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Features &amp; Specifications: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External flash &amp; SRAM: </a:t>
            </a:r>
            <a:r>
              <a:rPr lang="en"/>
              <a:t>ESP32 supports upto four 16MiB external QSPI flashes and SRAMs with hardware </a:t>
            </a:r>
            <a:r>
              <a:rPr lang="en"/>
              <a:t>encryption</a:t>
            </a:r>
            <a:r>
              <a:rPr lang="en"/>
              <a:t> based on AES to protect developers’ programs and data.</a:t>
            </a:r>
            <a:br>
              <a:rPr lang="en"/>
            </a:br>
            <a:br>
              <a:rPr lang="en"/>
            </a:br>
            <a:r>
              <a:rPr lang="en"/>
              <a:t>ESP32 can access the external QSPI flash and SRAM through high-speed caches.</a:t>
            </a:r>
            <a:br>
              <a:rPr lang="en"/>
            </a:br>
            <a:br>
              <a:rPr lang="en"/>
            </a:br>
            <a:r>
              <a:rPr lang="en"/>
              <a:t>Upto 16 MiB of external flash are memory-mapped onto the CPU code space, supporting 8-bit, 16-bit and 32-bit access. Code execution is supported.</a:t>
            </a:r>
            <a:br>
              <a:rPr lang="en"/>
            </a:br>
            <a:br>
              <a:rPr lang="en"/>
            </a:br>
            <a:r>
              <a:rPr lang="en"/>
              <a:t>Upto 8MiB of external </a:t>
            </a:r>
            <a:r>
              <a:rPr lang="en"/>
              <a:t>flash/SRAM memory are mapped onto the CPU data space, supporting 8-bit, 16-bit and 32-bit access. Data-read is supported on the flash and SRAM.</a:t>
            </a:r>
            <a:br>
              <a:rPr lang="en"/>
            </a:br>
            <a:r>
              <a:rPr lang="en"/>
              <a:t>Data-write is supported on SRAM.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Features &amp; Specifications: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Peripheral input/output: </a:t>
            </a:r>
            <a:r>
              <a:rPr lang="en" sz="1700"/>
              <a:t>R</a:t>
            </a:r>
            <a:r>
              <a:rPr lang="en" sz="1700"/>
              <a:t>ich peripheral interface with DMA that includes </a:t>
            </a:r>
            <a:br>
              <a:rPr lang="en" sz="1700"/>
            </a:br>
            <a:r>
              <a:rPr lang="en" sz="1700"/>
              <a:t>Capacitive touch,</a:t>
            </a:r>
            <a:br>
              <a:rPr lang="en" sz="1700"/>
            </a:br>
            <a:r>
              <a:rPr lang="en" sz="1700"/>
              <a:t>ADCs(Analog to Digital Converters),</a:t>
            </a:r>
            <a:br>
              <a:rPr lang="en" sz="1700"/>
            </a:br>
            <a:r>
              <a:rPr lang="en" sz="1700"/>
              <a:t>DACs(Digital to Analog Converters),</a:t>
            </a:r>
            <a:br>
              <a:rPr lang="en" sz="1700"/>
            </a:br>
            <a:r>
              <a:rPr lang="en" sz="1700"/>
              <a:t>I2C(Inter-Integrated Circuit),</a:t>
            </a:r>
            <a:br>
              <a:rPr lang="en" sz="1700"/>
            </a:br>
            <a:r>
              <a:rPr lang="en" sz="1700"/>
              <a:t>UART(Universal Asynchronous receiver/transmitter),</a:t>
            </a:r>
            <a:br>
              <a:rPr lang="en" sz="1700"/>
            </a:br>
            <a:r>
              <a:rPr lang="en" sz="1700"/>
              <a:t>CAN 2.0(Controller Area Network),</a:t>
            </a:r>
            <a:br>
              <a:rPr lang="en" sz="1700"/>
            </a:br>
            <a:r>
              <a:rPr lang="en" sz="1700"/>
              <a:t>SPI(Serial Peripheral Interface),</a:t>
            </a:r>
            <a:br>
              <a:rPr lang="en" sz="1700"/>
            </a:br>
            <a:r>
              <a:rPr lang="en" sz="1700"/>
              <a:t>I2S(Integrated Inter-IC Sound),</a:t>
            </a:r>
            <a:br>
              <a:rPr lang="en" sz="1700"/>
            </a:br>
            <a:r>
              <a:rPr lang="en" sz="1700"/>
              <a:t>RMII(Reduced Media Independent Interface),</a:t>
            </a:r>
            <a:br>
              <a:rPr lang="en" sz="1700"/>
            </a:br>
            <a:r>
              <a:rPr lang="en" sz="1700"/>
              <a:t>PWM(Pulse Width Modulation) and more.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Features &amp; Specifications: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Security: </a:t>
            </a:r>
            <a:br>
              <a:rPr lang="en"/>
            </a:br>
            <a:br>
              <a:rPr lang="en"/>
            </a:br>
            <a:r>
              <a:rPr lang="en"/>
              <a:t>IEEE 802.11 standard security features all supported, including WFA, WPA/WPA2 and WAPI.</a:t>
            </a:r>
            <a:br>
              <a:rPr lang="en"/>
            </a:br>
            <a:br>
              <a:rPr lang="en"/>
            </a:br>
            <a:r>
              <a:rPr lang="en"/>
              <a:t>Secure boot</a:t>
            </a:r>
            <a:br>
              <a:rPr lang="en"/>
            </a:br>
            <a:br>
              <a:rPr lang="en"/>
            </a:br>
            <a:r>
              <a:rPr lang="en"/>
              <a:t>Flash encryption</a:t>
            </a:r>
            <a:br>
              <a:rPr lang="en"/>
            </a:br>
            <a:br>
              <a:rPr lang="en"/>
            </a:br>
            <a:r>
              <a:rPr lang="en"/>
              <a:t>1024-bit OTP, up to 768-bit for customers.</a:t>
            </a:r>
            <a:br>
              <a:rPr lang="en"/>
            </a:br>
            <a:br>
              <a:rPr lang="en"/>
            </a:br>
            <a:r>
              <a:rPr lang="en"/>
              <a:t>Cryptographic</a:t>
            </a:r>
            <a:r>
              <a:rPr lang="en"/>
              <a:t> hardware acceleration: AES, RSA, SHA-2, elliptic curve cryptography (ECC), random number generator (RNG).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1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of Beaglebone Black and ESP32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45235" l="47431" r="20914" t="0"/>
          <a:stretch/>
        </p:blipFill>
        <p:spPr>
          <a:xfrm>
            <a:off x="3238725" y="762725"/>
            <a:ext cx="5593575" cy="39231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28"/>
          <p:cNvGraphicFramePr/>
          <p:nvPr/>
        </p:nvGraphicFramePr>
        <p:xfrm>
          <a:off x="311700" y="1078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{2825B5C1-0F5B-4FAD-BB53-F55E46822886}</a:tableStyleId>
              </a:tblPr>
              <a:tblGrid>
                <a:gridCol w="1175550"/>
                <a:gridCol w="1566750"/>
              </a:tblGrid>
              <a:tr h="2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ESP32 wifi module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Beaglebone Black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GPIO_68(P8.10)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GPIO_69(P8.9)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GPIO_44(P8.12)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GPIO_45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(P8.11)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5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of Beaglebone Black with ESP32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b="0" l="0" r="11331" t="13013"/>
          <a:stretch/>
        </p:blipFill>
        <p:spPr>
          <a:xfrm>
            <a:off x="1311475" y="1070725"/>
            <a:ext cx="6271073" cy="3839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9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of ESP32 in Arduino IDE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5300"/>
            <a:ext cx="8679902" cy="4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6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Coding of ESP32 in Arduino IDE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1950"/>
            <a:ext cx="8679898" cy="424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Beaglebone Black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Specifications of Beaglebone Black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 Configuration of Beaglebone Black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ESP32 Wifi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Block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Pinout of ESP32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&amp; Specifications of ESP32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Schematic of Beaglebone Black and ESP32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2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Coding of ESP32 in Arduino 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4750"/>
            <a:ext cx="8679902" cy="42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22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Coding of ESP32 in Arduino 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28E0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&lt;WiFi.h&gt;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*ssid = </a:t>
            </a:r>
            <a:r>
              <a:rPr lang="en" sz="14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"Fido#30"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*password = </a:t>
            </a:r>
            <a:r>
              <a:rPr lang="en" sz="14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"Dgssp@54"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(115200);       // set the Baud rate at 115200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();         //prints data to the serial port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"Configuring access point..."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(ssid);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WiFi.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(ssid,password);       //connecting to Wifi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14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Coding of ESP32 in Arduino IDE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718700"/>
            <a:ext cx="8520600" cy="4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28E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(WiFi.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 !=WL_CONNECTED)     //while loop to wait until the Wifi is 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not connected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(500);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);       //this will display when there is no connection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"WiFi connected"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);   //wifi connection message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"IP address:"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);     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(WiFi.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localIP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());    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// displays IP address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27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Coding of ESP32 in Arduino 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728E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())     //if data is coming from serial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728E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  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(1000);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5C5F"/>
                </a:solidFill>
                <a:latin typeface="Courier New"/>
                <a:ea typeface="Courier New"/>
                <a:cs typeface="Courier New"/>
                <a:sym typeface="Courier New"/>
              </a:rPr>
              <a:t>"Connected to wifi"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  Serial.</a:t>
            </a:r>
            <a:r>
              <a:rPr lang="en" sz="1400">
                <a:solidFill>
                  <a:srgbClr val="D354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(ssid);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F5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434F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Retrieved from Random Nerd Tutorials, URL: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https://randomnerdtutorials.com/getting-started-with-the-beaglebone-black/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Retrieved from teach me micro, URL: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https://www.teachmemicro.com/beaglebone-black-hardware/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Retrieved from esp32.net, URL: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http://esp32.net/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Retrieved from Industrial Shields, URL: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https://www.industrialshields.com/blog/arduino-industrial-1/post/wifi-bluetooth-module-esp32-133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Retrieved from github, URL: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https://github.com/gov466/Capstone-project/blob/master/interfacing%20of%20ESP8266%20with%20BBB/Arduino%20code%20for%20ESP8266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objective of this task is to interface Wifi Module ESP32 with Beaglebone Black.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establish the proper connections between ESP32 and Beaglebone Black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coding done in the way that ESP32 will communicate with Beaglebone Black.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required: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Beaglebone Black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ESP32 Wifi Module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Connecting Wires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USB cable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Components: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Linux Operating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Terminal nano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GCC Compiler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Latest image of debian for beaglebone black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 programming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Beaglebone Black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Beaglebone Black is a low-cost embedded linux computer which </a:t>
            </a:r>
            <a:r>
              <a:rPr lang="en"/>
              <a:t>consists of absurd amount of input and output pins, along with several interfaces that allow different devices to be connected and different communication protocols to be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beaglebone black adc"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75" y="2442350"/>
            <a:ext cx="6679200" cy="25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7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 of Beaglebone Black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1167175" y="649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{2825B5C1-0F5B-4FAD-BB53-F55E46822886}</a:tableStyleId>
              </a:tblPr>
              <a:tblGrid>
                <a:gridCol w="3517425"/>
                <a:gridCol w="3517425"/>
              </a:tblGrid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Sitara AM3358, 1GHz ARM®️ Cortex-A8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SGX530 3D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SDRAM 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512MB DDR3L 800MHz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Onboard Storage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MicroSD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MicroSD Card Slot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USB 2.0 Client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 USB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USB 2.0 Host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Dual USB Connector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Video/Audio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Micro-HDMI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10/100, RJ45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 USB or 5V DC jack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Operating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Linux, Debian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Configuration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25" y="1017725"/>
            <a:ext cx="72261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ESP32 Wifi Module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ESP32 is a low-cost, low-power system on a chip (SoC) series with Wifi &amp; dual-mode Bluetooth capabilities.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ESP32 family includes other chips as well such as ESP32-D0WDQ6 (and ESP32-D0WD), ESP32-D2WD, ESP32-S0WD, and the </a:t>
            </a:r>
            <a:r>
              <a:rPr lang="en"/>
              <a:t>system</a:t>
            </a:r>
            <a:r>
              <a:rPr lang="en"/>
              <a:t> in package (SIP).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dual-core or single core Tensilica Xtensa LX6 microprocessor with a clock rate of upto 240 MHz.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ESP32 is highly integrated with built-in antenna switches, RF balun, power amplifier, low-noise receive amplifier, filters and power management modules.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25" y="1207125"/>
            <a:ext cx="6332075" cy="36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ESP32 Wifi Module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