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8067943-6C12-4E9A-8FA1-67A9BC5B495B}">
  <a:tblStyle styleId="{48067943-6C12-4E9A-8FA1-67A9BC5B49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ac5e694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0ac5e694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0ac5e694d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0ac5e694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0ac5e694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0ac5e694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0ac5e694d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0ac5e694d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0ac5e694d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0ac5e694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0ac5e694d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0ac5e694d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0ac5e694d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0ac5e694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0ac5e694d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0ac5e694d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0ac5e694d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0ac5e694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0ac5e694d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0ac5e694d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0ac5e69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0ac5e69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0ac5e694d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0ac5e694d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0ac5e694d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0ac5e694d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c0ac5e694d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c0ac5e694d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0ac5e694d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0ac5e694d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0ac5e694d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0ac5e694d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0ac5e694d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0ac5e694d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0ac5e694d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0ac5e694d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0ac5e694d_1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0ac5e694d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c0ac5e694d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c0ac5e694d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c0ac5e694d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c0ac5e694d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0ac5e69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0ac5e69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0ac5e694d_1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0ac5e694d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0ac5e694d_1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c0ac5e694d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0ac5e694d_1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0ac5e694d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0ac5e694d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0ac5e694d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0ac5e694d_1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0ac5e694d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0c9fe1c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c0c9fe1c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c0c9fe1c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c0c9fe1c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0c9fe1c8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0c9fe1c8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0c9fe1c8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0c9fe1c8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0ac5e694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0ac5e694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0ac5e694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0ac5e69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0ac5e694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0ac5e694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0ac5e694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0ac5e69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ac5e694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0ac5e69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0ac5e694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0ac5e694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0ac5e694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0ac5e694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www.techopedia.com/definition/21935/schematic-capture"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hyperlink" Target="https://docs.easyeda.com/en/FAQ/Editor/index.html" TargetMode="External"/><Relationship Id="rId4" Type="http://schemas.openxmlformats.org/officeDocument/2006/relationships/hyperlink" Target="https://www.robotshop.com/community/forum/t/start-your-easy-eda-journey-on-the-free-circuit-design-software/495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406675" y="1059825"/>
            <a:ext cx="8565000" cy="256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Schematic Diagram: IoT based Garage Door Opener</a:t>
            </a:r>
            <a:endParaRPr b="1"/>
          </a:p>
          <a:p>
            <a:pPr marL="0" lvl="0" indent="0" algn="ctr" rtl="0">
              <a:spcBef>
                <a:spcPts val="0"/>
              </a:spcBef>
              <a:spcAft>
                <a:spcPts val="0"/>
              </a:spcAft>
              <a:buNone/>
            </a:pPr>
            <a:r>
              <a:rPr lang="en"/>
              <a:t>Group 4</a:t>
            </a:r>
            <a:endParaRPr/>
          </a:p>
          <a:p>
            <a:pPr marL="0" lvl="0" indent="0" algn="ctr" rtl="0">
              <a:spcBef>
                <a:spcPts val="0"/>
              </a:spcBef>
              <a:spcAft>
                <a:spcPts val="0"/>
              </a:spcAft>
              <a:buNone/>
            </a:pPr>
            <a:r>
              <a:rPr lang="en"/>
              <a:t>Shivinder Kaur</a:t>
            </a:r>
            <a:endParaRPr/>
          </a:p>
          <a:p>
            <a:pPr marL="0" lvl="0" indent="0" algn="ctr" rtl="0">
              <a:spcBef>
                <a:spcPts val="0"/>
              </a:spcBef>
              <a:spcAft>
                <a:spcPts val="0"/>
              </a:spcAft>
              <a:buNone/>
            </a:pPr>
            <a:r>
              <a:rPr lang="en"/>
              <a:t>C0751078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182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09" name="Google Shape;109;p22"/>
          <p:cNvPicPr preferRelativeResize="0"/>
          <p:nvPr/>
        </p:nvPicPr>
        <p:blipFill rotWithShape="1">
          <a:blip r:embed="rId3">
            <a:alphaModFix/>
          </a:blip>
          <a:srcRect r="39860" b="34512"/>
          <a:stretch/>
        </p:blipFill>
        <p:spPr>
          <a:xfrm>
            <a:off x="311700" y="966500"/>
            <a:ext cx="7974674" cy="4053550"/>
          </a:xfrm>
          <a:prstGeom prst="rect">
            <a:avLst/>
          </a:prstGeom>
          <a:noFill/>
          <a:ln>
            <a:noFill/>
          </a:ln>
        </p:spPr>
      </p:pic>
      <p:sp>
        <p:nvSpPr>
          <p:cNvPr id="110" name="Google Shape;110;p22"/>
          <p:cNvSpPr txBox="1"/>
          <p:nvPr/>
        </p:nvSpPr>
        <p:spPr>
          <a:xfrm>
            <a:off x="1081275" y="1130875"/>
            <a:ext cx="1725000" cy="15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1" name="Google Shape;111;p22"/>
          <p:cNvSpPr/>
          <p:nvPr/>
        </p:nvSpPr>
        <p:spPr>
          <a:xfrm>
            <a:off x="1827662" y="1204431"/>
            <a:ext cx="2124227" cy="161913"/>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 name="Google Shape;112;p22"/>
          <p:cNvCxnSpPr>
            <a:stCxn id="111" idx="3"/>
          </p:cNvCxnSpPr>
          <p:nvPr/>
        </p:nvCxnSpPr>
        <p:spPr>
          <a:xfrm>
            <a:off x="3951889" y="1285388"/>
            <a:ext cx="374" cy="192644"/>
          </a:xfrm>
          <a:prstGeom prst="straightConnector1">
            <a:avLst/>
          </a:prstGeom>
          <a:noFill/>
          <a:ln w="9525" cap="flat" cmpd="sng">
            <a:solidFill>
              <a:schemeClr val="dk2"/>
            </a:solidFill>
            <a:prstDash val="solid"/>
            <a:round/>
            <a:headEnd type="none" w="med" len="med"/>
            <a:tailEnd type="stealth" w="med" len="med"/>
          </a:ln>
        </p:spPr>
      </p:cxnSp>
      <p:sp>
        <p:nvSpPr>
          <p:cNvPr id="113" name="Google Shape;113;p22"/>
          <p:cNvSpPr txBox="1"/>
          <p:nvPr/>
        </p:nvSpPr>
        <p:spPr>
          <a:xfrm>
            <a:off x="3784245" y="1519882"/>
            <a:ext cx="17250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980000"/>
                </a:solidFill>
              </a:rPr>
              <a:t>Navigation Panel</a:t>
            </a:r>
            <a:endParaRPr b="1">
              <a:solidFill>
                <a:srgbClr val="980000"/>
              </a:solidFill>
            </a:endParaRPr>
          </a:p>
        </p:txBody>
      </p:sp>
      <p:sp>
        <p:nvSpPr>
          <p:cNvPr id="114" name="Google Shape;114;p22"/>
          <p:cNvSpPr/>
          <p:nvPr/>
        </p:nvSpPr>
        <p:spPr>
          <a:xfrm rot="1736783">
            <a:off x="787155" y="2141787"/>
            <a:ext cx="694228" cy="21282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64325" y="1771925"/>
            <a:ext cx="464400" cy="5055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txBox="1"/>
          <p:nvPr/>
        </p:nvSpPr>
        <p:spPr>
          <a:xfrm>
            <a:off x="1586150" y="2424650"/>
            <a:ext cx="30504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Displays all the existing projects</a:t>
            </a:r>
            <a:endParaRPr b="1">
              <a:solidFill>
                <a:srgbClr val="98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22" name="Google Shape;122;p23"/>
          <p:cNvPicPr preferRelativeResize="0"/>
          <p:nvPr/>
        </p:nvPicPr>
        <p:blipFill rotWithShape="1">
          <a:blip r:embed="rId3">
            <a:alphaModFix/>
          </a:blip>
          <a:srcRect r="56011" b="17012"/>
          <a:stretch/>
        </p:blipFill>
        <p:spPr>
          <a:xfrm>
            <a:off x="311700" y="966500"/>
            <a:ext cx="8416448" cy="4035151"/>
          </a:xfrm>
          <a:prstGeom prst="rect">
            <a:avLst/>
          </a:prstGeom>
          <a:noFill/>
          <a:ln>
            <a:noFill/>
          </a:ln>
        </p:spPr>
      </p:pic>
      <p:sp>
        <p:nvSpPr>
          <p:cNvPr id="123" name="Google Shape;123;p23"/>
          <p:cNvSpPr/>
          <p:nvPr/>
        </p:nvSpPr>
        <p:spPr>
          <a:xfrm>
            <a:off x="408075" y="1999050"/>
            <a:ext cx="599700" cy="572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rot="1510053">
            <a:off x="1028509" y="2393128"/>
            <a:ext cx="599623" cy="2313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txBox="1"/>
          <p:nvPr/>
        </p:nvSpPr>
        <p:spPr>
          <a:xfrm>
            <a:off x="1754450" y="2519300"/>
            <a:ext cx="2219400" cy="12621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All the basic existing components like power supply, ground and other can be found here.</a:t>
            </a:r>
            <a:endParaRPr b="1">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31" name="Google Shape;131;p24"/>
          <p:cNvPicPr preferRelativeResize="0"/>
          <p:nvPr/>
        </p:nvPicPr>
        <p:blipFill rotWithShape="1">
          <a:blip r:embed="rId3">
            <a:alphaModFix/>
          </a:blip>
          <a:srcRect r="56011" b="17012"/>
          <a:stretch/>
        </p:blipFill>
        <p:spPr>
          <a:xfrm>
            <a:off x="311700" y="966500"/>
            <a:ext cx="8416448" cy="4035151"/>
          </a:xfrm>
          <a:prstGeom prst="rect">
            <a:avLst/>
          </a:prstGeom>
          <a:noFill/>
          <a:ln>
            <a:noFill/>
          </a:ln>
        </p:spPr>
      </p:pic>
      <p:sp>
        <p:nvSpPr>
          <p:cNvPr id="132" name="Google Shape;132;p24"/>
          <p:cNvSpPr/>
          <p:nvPr/>
        </p:nvSpPr>
        <p:spPr>
          <a:xfrm>
            <a:off x="408075" y="2519300"/>
            <a:ext cx="599700" cy="572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rot="1510053">
            <a:off x="1028509" y="2744128"/>
            <a:ext cx="599623" cy="2313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712375" y="2908325"/>
            <a:ext cx="22194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We can easily search any component from here and import it to the schematic diagram.</a:t>
            </a:r>
            <a:endParaRPr b="1">
              <a:solidFill>
                <a:srgbClr val="98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40" name="Google Shape;140;p25"/>
          <p:cNvPicPr preferRelativeResize="0"/>
          <p:nvPr/>
        </p:nvPicPr>
        <p:blipFill rotWithShape="1">
          <a:blip r:embed="rId3">
            <a:alphaModFix/>
          </a:blip>
          <a:srcRect r="56011" b="17012"/>
          <a:stretch/>
        </p:blipFill>
        <p:spPr>
          <a:xfrm>
            <a:off x="311700" y="966500"/>
            <a:ext cx="8416448" cy="4035151"/>
          </a:xfrm>
          <a:prstGeom prst="rect">
            <a:avLst/>
          </a:prstGeom>
          <a:noFill/>
          <a:ln>
            <a:noFill/>
          </a:ln>
        </p:spPr>
      </p:pic>
      <p:sp>
        <p:nvSpPr>
          <p:cNvPr id="141" name="Google Shape;141;p25"/>
          <p:cNvSpPr/>
          <p:nvPr/>
        </p:nvSpPr>
        <p:spPr>
          <a:xfrm>
            <a:off x="311700" y="3092000"/>
            <a:ext cx="768000" cy="1046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p:nvPr/>
        </p:nvSpPr>
        <p:spPr>
          <a:xfrm rot="1510053">
            <a:off x="1049534" y="3607153"/>
            <a:ext cx="599623" cy="2313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txBox="1"/>
          <p:nvPr/>
        </p:nvSpPr>
        <p:spPr>
          <a:xfrm>
            <a:off x="2038450" y="3676150"/>
            <a:ext cx="22194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These two options take you to the external website if you wish to order any component.</a:t>
            </a:r>
            <a:endParaRPr b="1">
              <a:solidFill>
                <a:srgbClr val="98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21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49" name="Google Shape;149;p26"/>
          <p:cNvPicPr preferRelativeResize="0"/>
          <p:nvPr/>
        </p:nvPicPr>
        <p:blipFill rotWithShape="1">
          <a:blip r:embed="rId3">
            <a:alphaModFix/>
          </a:blip>
          <a:srcRect l="28599" r="16464"/>
          <a:stretch/>
        </p:blipFill>
        <p:spPr>
          <a:xfrm>
            <a:off x="408100" y="855950"/>
            <a:ext cx="8424201" cy="3977374"/>
          </a:xfrm>
          <a:prstGeom prst="rect">
            <a:avLst/>
          </a:prstGeom>
          <a:noFill/>
          <a:ln>
            <a:noFill/>
          </a:ln>
        </p:spPr>
      </p:pic>
      <p:sp>
        <p:nvSpPr>
          <p:cNvPr id="150" name="Google Shape;150;p26"/>
          <p:cNvSpPr/>
          <p:nvPr/>
        </p:nvSpPr>
        <p:spPr>
          <a:xfrm>
            <a:off x="4615450" y="1856650"/>
            <a:ext cx="1598700" cy="57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1904804">
            <a:off x="3931817" y="2173112"/>
            <a:ext cx="655117" cy="29421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p:nvPr/>
        </p:nvSpPr>
        <p:spPr>
          <a:xfrm>
            <a:off x="1807050" y="2445675"/>
            <a:ext cx="2096400" cy="8313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We can start our new project by clicking here.</a:t>
            </a:r>
            <a:endParaRPr b="1">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171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58" name="Google Shape;158;p27"/>
          <p:cNvPicPr preferRelativeResize="0"/>
          <p:nvPr/>
        </p:nvPicPr>
        <p:blipFill>
          <a:blip r:embed="rId3">
            <a:alphaModFix/>
          </a:blip>
          <a:stretch>
            <a:fillRect/>
          </a:stretch>
        </p:blipFill>
        <p:spPr>
          <a:xfrm>
            <a:off x="152400" y="744225"/>
            <a:ext cx="8679899" cy="4246875"/>
          </a:xfrm>
          <a:prstGeom prst="rect">
            <a:avLst/>
          </a:prstGeom>
          <a:noFill/>
          <a:ln>
            <a:noFill/>
          </a:ln>
        </p:spPr>
      </p:pic>
      <p:sp>
        <p:nvSpPr>
          <p:cNvPr id="159" name="Google Shape;159;p27"/>
          <p:cNvSpPr/>
          <p:nvPr/>
        </p:nvSpPr>
        <p:spPr>
          <a:xfrm>
            <a:off x="2490750" y="1793525"/>
            <a:ext cx="4017900" cy="36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rot="957949">
            <a:off x="2774725" y="2193230"/>
            <a:ext cx="231219" cy="378497"/>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txBox="1"/>
          <p:nvPr/>
        </p:nvSpPr>
        <p:spPr>
          <a:xfrm>
            <a:off x="597425" y="2550850"/>
            <a:ext cx="2566500" cy="6156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Here we can give the title to our project.</a:t>
            </a:r>
            <a:endParaRPr b="1">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67" name="Google Shape;167;p28"/>
          <p:cNvPicPr preferRelativeResize="0"/>
          <p:nvPr/>
        </p:nvPicPr>
        <p:blipFill>
          <a:blip r:embed="rId3">
            <a:alphaModFix/>
          </a:blip>
          <a:stretch>
            <a:fillRect/>
          </a:stretch>
        </p:blipFill>
        <p:spPr>
          <a:xfrm>
            <a:off x="3553100" y="681125"/>
            <a:ext cx="5279201" cy="4309976"/>
          </a:xfrm>
          <a:prstGeom prst="rect">
            <a:avLst/>
          </a:prstGeom>
          <a:noFill/>
          <a:ln>
            <a:noFill/>
          </a:ln>
        </p:spPr>
      </p:pic>
      <p:sp>
        <p:nvSpPr>
          <p:cNvPr id="168" name="Google Shape;168;p28"/>
          <p:cNvSpPr txBox="1">
            <a:spLocks noGrp="1"/>
          </p:cNvSpPr>
          <p:nvPr>
            <p:ph type="body" idx="1"/>
          </p:nvPr>
        </p:nvSpPr>
        <p:spPr>
          <a:xfrm>
            <a:off x="311700" y="1152475"/>
            <a:ext cx="3167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creating a project then this sheet window will appear where we can create our schematic diagram.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idx="4294967295"/>
          </p:nvPr>
        </p:nvSpPr>
        <p:spPr>
          <a:xfrm>
            <a:off x="259113" y="23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74" name="Google Shape;174;p29"/>
          <p:cNvPicPr preferRelativeResize="0"/>
          <p:nvPr/>
        </p:nvPicPr>
        <p:blipFill>
          <a:blip r:embed="rId3">
            <a:alphaModFix/>
          </a:blip>
          <a:stretch>
            <a:fillRect/>
          </a:stretch>
        </p:blipFill>
        <p:spPr>
          <a:xfrm>
            <a:off x="364288" y="807325"/>
            <a:ext cx="8520599" cy="4215350"/>
          </a:xfrm>
          <a:prstGeom prst="rect">
            <a:avLst/>
          </a:prstGeom>
          <a:noFill/>
          <a:ln>
            <a:noFill/>
          </a:ln>
        </p:spPr>
      </p:pic>
      <p:sp>
        <p:nvSpPr>
          <p:cNvPr id="175" name="Google Shape;175;p29"/>
          <p:cNvSpPr/>
          <p:nvPr/>
        </p:nvSpPr>
        <p:spPr>
          <a:xfrm>
            <a:off x="1302200" y="952075"/>
            <a:ext cx="4123200" cy="221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rot="-8866769">
            <a:off x="2792567" y="1310014"/>
            <a:ext cx="652126" cy="168382"/>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txBox="1"/>
          <p:nvPr/>
        </p:nvSpPr>
        <p:spPr>
          <a:xfrm>
            <a:off x="3511049" y="1435900"/>
            <a:ext cx="10611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Menu Bar</a:t>
            </a:r>
            <a:endParaRPr b="1">
              <a:solidFill>
                <a:srgbClr val="98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idx="4294967295"/>
          </p:nvPr>
        </p:nvSpPr>
        <p:spPr>
          <a:xfrm>
            <a:off x="259113" y="23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83" name="Google Shape;183;p30"/>
          <p:cNvPicPr preferRelativeResize="0"/>
          <p:nvPr/>
        </p:nvPicPr>
        <p:blipFill>
          <a:blip r:embed="rId3">
            <a:alphaModFix/>
          </a:blip>
          <a:stretch>
            <a:fillRect/>
          </a:stretch>
        </p:blipFill>
        <p:spPr>
          <a:xfrm>
            <a:off x="364288" y="807325"/>
            <a:ext cx="8520599" cy="4215350"/>
          </a:xfrm>
          <a:prstGeom prst="rect">
            <a:avLst/>
          </a:prstGeom>
          <a:noFill/>
          <a:ln>
            <a:noFill/>
          </a:ln>
        </p:spPr>
      </p:pic>
      <p:sp>
        <p:nvSpPr>
          <p:cNvPr id="184" name="Google Shape;184;p30"/>
          <p:cNvSpPr/>
          <p:nvPr/>
        </p:nvSpPr>
        <p:spPr>
          <a:xfrm>
            <a:off x="364300" y="1793550"/>
            <a:ext cx="464400" cy="400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rot="-8866769">
            <a:off x="823342" y="2130439"/>
            <a:ext cx="652126" cy="168382"/>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txBox="1"/>
          <p:nvPr/>
        </p:nvSpPr>
        <p:spPr>
          <a:xfrm>
            <a:off x="1554627" y="2193750"/>
            <a:ext cx="23667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All the components that we will use in the project would be here along with their pin description.</a:t>
            </a:r>
            <a:endParaRPr b="1">
              <a:solidFill>
                <a:srgbClr val="98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92" name="Google Shape;192;p31"/>
          <p:cNvPicPr preferRelativeResize="0"/>
          <p:nvPr/>
        </p:nvPicPr>
        <p:blipFill>
          <a:blip r:embed="rId3">
            <a:alphaModFix/>
          </a:blip>
          <a:stretch>
            <a:fillRect/>
          </a:stretch>
        </p:blipFill>
        <p:spPr>
          <a:xfrm>
            <a:off x="416875" y="828375"/>
            <a:ext cx="8520599" cy="4215350"/>
          </a:xfrm>
          <a:prstGeom prst="rect">
            <a:avLst/>
          </a:prstGeom>
          <a:noFill/>
          <a:ln>
            <a:noFill/>
          </a:ln>
        </p:spPr>
      </p:pic>
      <p:sp>
        <p:nvSpPr>
          <p:cNvPr id="193" name="Google Shape;193;p31"/>
          <p:cNvSpPr/>
          <p:nvPr/>
        </p:nvSpPr>
        <p:spPr>
          <a:xfrm>
            <a:off x="7234550" y="920500"/>
            <a:ext cx="1597800" cy="620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rot="-1593903">
            <a:off x="6579281" y="1435983"/>
            <a:ext cx="652037" cy="16837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txBox="1"/>
          <p:nvPr/>
        </p:nvSpPr>
        <p:spPr>
          <a:xfrm>
            <a:off x="3868650" y="1499025"/>
            <a:ext cx="26295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These are the wiring tools that we can use while connecting the components with each other.</a:t>
            </a:r>
            <a:endParaRPr b="1">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Content:</a:t>
            </a:r>
            <a:endParaRPr b="1"/>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Introduction</a:t>
            </a:r>
            <a:endParaRPr/>
          </a:p>
          <a:p>
            <a:pPr marL="457200" lvl="0" indent="-342900" algn="l" rtl="0">
              <a:spcBef>
                <a:spcPts val="0"/>
              </a:spcBef>
              <a:spcAft>
                <a:spcPts val="0"/>
              </a:spcAft>
              <a:buSzPts val="1800"/>
              <a:buAutoNum type="arabicPeriod"/>
            </a:pPr>
            <a:r>
              <a:rPr lang="en"/>
              <a:t>Tools Required </a:t>
            </a:r>
            <a:endParaRPr/>
          </a:p>
          <a:p>
            <a:pPr marL="457200" lvl="0" indent="-342900" algn="l" rtl="0">
              <a:spcBef>
                <a:spcPts val="0"/>
              </a:spcBef>
              <a:spcAft>
                <a:spcPts val="0"/>
              </a:spcAft>
              <a:buSzPts val="1800"/>
              <a:buAutoNum type="arabicPeriod"/>
            </a:pPr>
            <a:r>
              <a:rPr lang="en"/>
              <a:t>Schematic Diagram</a:t>
            </a:r>
            <a:endParaRPr/>
          </a:p>
          <a:p>
            <a:pPr marL="457200" lvl="0" indent="-342900" algn="l" rtl="0">
              <a:spcBef>
                <a:spcPts val="0"/>
              </a:spcBef>
              <a:spcAft>
                <a:spcPts val="0"/>
              </a:spcAft>
              <a:buSzPts val="1800"/>
              <a:buAutoNum type="arabicPeriod"/>
            </a:pPr>
            <a:r>
              <a:rPr lang="en"/>
              <a:t>Project Schematic</a:t>
            </a:r>
            <a:endParaRPr/>
          </a:p>
          <a:p>
            <a:pPr marL="457200" lvl="0" indent="-342900" algn="l" rtl="0">
              <a:spcBef>
                <a:spcPts val="0"/>
              </a:spcBef>
              <a:spcAft>
                <a:spcPts val="0"/>
              </a:spcAft>
              <a:buSzPts val="1800"/>
              <a:buAutoNum type="arabicPeriod"/>
            </a:pPr>
            <a:r>
              <a:rPr lang="en"/>
              <a:t>Conclusion </a:t>
            </a:r>
            <a:endParaRPr/>
          </a:p>
          <a:p>
            <a:pPr marL="457200" lvl="0" indent="-342900" algn="l" rtl="0">
              <a:spcBef>
                <a:spcPts val="0"/>
              </a:spcBef>
              <a:spcAft>
                <a:spcPts val="0"/>
              </a:spcAft>
              <a:buSzPts val="1800"/>
              <a:buAutoNum type="arabicPeriod"/>
            </a:pPr>
            <a:r>
              <a:rPr lang="en"/>
              <a:t>Reference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201" name="Google Shape;201;p32"/>
          <p:cNvPicPr preferRelativeResize="0"/>
          <p:nvPr/>
        </p:nvPicPr>
        <p:blipFill>
          <a:blip r:embed="rId3">
            <a:alphaModFix/>
          </a:blip>
          <a:stretch>
            <a:fillRect/>
          </a:stretch>
        </p:blipFill>
        <p:spPr>
          <a:xfrm>
            <a:off x="416875" y="828375"/>
            <a:ext cx="8520599" cy="4215350"/>
          </a:xfrm>
          <a:prstGeom prst="rect">
            <a:avLst/>
          </a:prstGeom>
          <a:noFill/>
          <a:ln>
            <a:noFill/>
          </a:ln>
        </p:spPr>
      </p:pic>
      <p:sp>
        <p:nvSpPr>
          <p:cNvPr id="202" name="Google Shape;202;p32"/>
          <p:cNvSpPr/>
          <p:nvPr/>
        </p:nvSpPr>
        <p:spPr>
          <a:xfrm>
            <a:off x="7686825" y="1499025"/>
            <a:ext cx="1250700" cy="214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2"/>
          <p:cNvSpPr/>
          <p:nvPr/>
        </p:nvSpPr>
        <p:spPr>
          <a:xfrm rot="-1593903">
            <a:off x="7031556" y="1804108"/>
            <a:ext cx="652037" cy="16837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txBox="1"/>
          <p:nvPr/>
        </p:nvSpPr>
        <p:spPr>
          <a:xfrm>
            <a:off x="4299900" y="1993375"/>
            <a:ext cx="2629500" cy="10467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This is the attribute column where we can change names, colour, style, size or etc. about the board.</a:t>
            </a:r>
            <a:endParaRPr b="1">
              <a:solidFill>
                <a:srgbClr val="98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210" name="Google Shape;210;p33"/>
          <p:cNvPicPr preferRelativeResize="0"/>
          <p:nvPr/>
        </p:nvPicPr>
        <p:blipFill>
          <a:blip r:embed="rId3">
            <a:alphaModFix/>
          </a:blip>
          <a:stretch>
            <a:fillRect/>
          </a:stretch>
        </p:blipFill>
        <p:spPr>
          <a:xfrm>
            <a:off x="416875" y="828375"/>
            <a:ext cx="8520599" cy="4215350"/>
          </a:xfrm>
          <a:prstGeom prst="rect">
            <a:avLst/>
          </a:prstGeom>
          <a:noFill/>
          <a:ln>
            <a:noFill/>
          </a:ln>
        </p:spPr>
      </p:pic>
      <p:sp>
        <p:nvSpPr>
          <p:cNvPr id="211" name="Google Shape;211;p33"/>
          <p:cNvSpPr/>
          <p:nvPr/>
        </p:nvSpPr>
        <p:spPr>
          <a:xfrm>
            <a:off x="4983600" y="4044475"/>
            <a:ext cx="1692600" cy="504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5398419">
            <a:off x="5600960" y="3591871"/>
            <a:ext cx="652200" cy="168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txBox="1"/>
          <p:nvPr/>
        </p:nvSpPr>
        <p:spPr>
          <a:xfrm>
            <a:off x="4289400" y="2907675"/>
            <a:ext cx="2629500" cy="4002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Drawing Sheet Information</a:t>
            </a:r>
            <a:endParaRPr b="1">
              <a:solidFill>
                <a:srgbClr val="98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311700" y="25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219" name="Google Shape;219;p34"/>
          <p:cNvPicPr preferRelativeResize="0"/>
          <p:nvPr/>
        </p:nvPicPr>
        <p:blipFill>
          <a:blip r:embed="rId3">
            <a:alphaModFix/>
          </a:blip>
          <a:stretch>
            <a:fillRect/>
          </a:stretch>
        </p:blipFill>
        <p:spPr>
          <a:xfrm>
            <a:off x="152400" y="828375"/>
            <a:ext cx="8679899" cy="4162725"/>
          </a:xfrm>
          <a:prstGeom prst="rect">
            <a:avLst/>
          </a:prstGeom>
          <a:noFill/>
          <a:ln>
            <a:noFill/>
          </a:ln>
        </p:spPr>
      </p:pic>
      <p:sp>
        <p:nvSpPr>
          <p:cNvPr id="220" name="Google Shape;220;p34"/>
          <p:cNvSpPr txBox="1"/>
          <p:nvPr/>
        </p:nvSpPr>
        <p:spPr>
          <a:xfrm>
            <a:off x="3984375" y="2571750"/>
            <a:ext cx="2629500" cy="6156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80000"/>
                </a:solidFill>
              </a:rPr>
              <a:t>We can type the component name tha we want to use.</a:t>
            </a:r>
            <a:endParaRPr b="1">
              <a:solidFill>
                <a:srgbClr val="980000"/>
              </a:solidFill>
            </a:endParaRPr>
          </a:p>
        </p:txBody>
      </p:sp>
      <p:sp>
        <p:nvSpPr>
          <p:cNvPr id="221" name="Google Shape;221;p34"/>
          <p:cNvSpPr/>
          <p:nvPr/>
        </p:nvSpPr>
        <p:spPr>
          <a:xfrm>
            <a:off x="3384800" y="1520100"/>
            <a:ext cx="3018900" cy="305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rot="-5401581">
            <a:off x="4727960" y="2066996"/>
            <a:ext cx="652200" cy="168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11700" y="140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sp>
        <p:nvSpPr>
          <p:cNvPr id="228" name="Google Shape;228;p35"/>
          <p:cNvSpPr txBox="1">
            <a:spLocks noGrp="1"/>
          </p:cNvSpPr>
          <p:nvPr>
            <p:ph type="body" idx="1"/>
          </p:nvPr>
        </p:nvSpPr>
        <p:spPr>
          <a:xfrm>
            <a:off x="311700" y="863550"/>
            <a:ext cx="32310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When we search the component then the search result will appear as shown in the picture and we can select it by clicking on place and can place it on our sheet.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So, here for the example I have chosen Beaglebone Black; similarly I searched all the components that we required for our project and placed them on the sheet.</a:t>
            </a:r>
            <a:endParaRPr/>
          </a:p>
        </p:txBody>
      </p:sp>
      <p:pic>
        <p:nvPicPr>
          <p:cNvPr id="229" name="Google Shape;229;p35"/>
          <p:cNvPicPr preferRelativeResize="0"/>
          <p:nvPr/>
        </p:nvPicPr>
        <p:blipFill>
          <a:blip r:embed="rId3">
            <a:alphaModFix/>
          </a:blip>
          <a:stretch>
            <a:fillRect/>
          </a:stretch>
        </p:blipFill>
        <p:spPr>
          <a:xfrm>
            <a:off x="3668800" y="636525"/>
            <a:ext cx="5370026" cy="412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171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Schematic Diagram</a:t>
            </a:r>
            <a:endParaRPr/>
          </a:p>
        </p:txBody>
      </p:sp>
      <p:pic>
        <p:nvPicPr>
          <p:cNvPr id="235" name="Google Shape;235;p36"/>
          <p:cNvPicPr preferRelativeResize="0"/>
          <p:nvPr/>
        </p:nvPicPr>
        <p:blipFill>
          <a:blip r:embed="rId3">
            <a:alphaModFix/>
          </a:blip>
          <a:stretch>
            <a:fillRect/>
          </a:stretch>
        </p:blipFill>
        <p:spPr>
          <a:xfrm>
            <a:off x="152400" y="744225"/>
            <a:ext cx="8679899" cy="4246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7"/>
          <p:cNvPicPr preferRelativeResize="0"/>
          <p:nvPr/>
        </p:nvPicPr>
        <p:blipFill>
          <a:blip r:embed="rId3">
            <a:alphaModFix/>
          </a:blip>
          <a:stretch>
            <a:fillRect/>
          </a:stretch>
        </p:blipFill>
        <p:spPr>
          <a:xfrm>
            <a:off x="311725" y="543200"/>
            <a:ext cx="8208025" cy="4511024"/>
          </a:xfrm>
          <a:prstGeom prst="rect">
            <a:avLst/>
          </a:prstGeom>
          <a:noFill/>
          <a:ln>
            <a:noFill/>
          </a:ln>
        </p:spPr>
      </p:pic>
      <p:sp>
        <p:nvSpPr>
          <p:cNvPr id="241" name="Google Shape;241;p37"/>
          <p:cNvSpPr txBox="1">
            <a:spLocks noGrp="1"/>
          </p:cNvSpPr>
          <p:nvPr>
            <p:ph type="title" idx="4294967295"/>
          </p:nvPr>
        </p:nvSpPr>
        <p:spPr>
          <a:xfrm>
            <a:off x="311713" y="88350"/>
            <a:ext cx="8520600" cy="33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Schematic Diagram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47" name="Google Shape;247;p38"/>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we connected the Logic Level Converter to BeagleboneBlack.</a:t>
            </a:r>
            <a:endParaRPr/>
          </a:p>
          <a:p>
            <a:pPr marL="0" lvl="0" indent="0" algn="l" rtl="0">
              <a:spcBef>
                <a:spcPts val="1200"/>
              </a:spcBef>
              <a:spcAft>
                <a:spcPts val="1200"/>
              </a:spcAft>
              <a:buNone/>
            </a:pPr>
            <a:endParaRPr/>
          </a:p>
        </p:txBody>
      </p:sp>
      <p:pic>
        <p:nvPicPr>
          <p:cNvPr id="248" name="Google Shape;248;p38"/>
          <p:cNvPicPr preferRelativeResize="0"/>
          <p:nvPr/>
        </p:nvPicPr>
        <p:blipFill rotWithShape="1">
          <a:blip r:embed="rId3">
            <a:alphaModFix/>
          </a:blip>
          <a:srcRect l="38849" t="21654" r="36034" b="36142"/>
          <a:stretch/>
        </p:blipFill>
        <p:spPr>
          <a:xfrm>
            <a:off x="3500500" y="701200"/>
            <a:ext cx="5248700" cy="4063099"/>
          </a:xfrm>
          <a:prstGeom prst="rect">
            <a:avLst/>
          </a:prstGeom>
          <a:noFill/>
          <a:ln>
            <a:noFill/>
          </a:ln>
        </p:spPr>
      </p:pic>
      <p:graphicFrame>
        <p:nvGraphicFramePr>
          <p:cNvPr id="249" name="Google Shape;249;p38"/>
          <p:cNvGraphicFramePr/>
          <p:nvPr/>
        </p:nvGraphicFramePr>
        <p:xfrm>
          <a:off x="290100" y="1664825"/>
          <a:ext cx="3185200" cy="1615350"/>
        </p:xfrm>
        <a:graphic>
          <a:graphicData uri="http://schemas.openxmlformats.org/drawingml/2006/table">
            <a:tbl>
              <a:tblPr>
                <a:noFill/>
                <a:tableStyleId>{48067943-6C12-4E9A-8FA1-67A9BC5B495B}</a:tableStyleId>
              </a:tblPr>
              <a:tblGrid>
                <a:gridCol w="1592600"/>
                <a:gridCol w="1592600"/>
              </a:tblGrid>
              <a:tr h="396200">
                <a:tc>
                  <a:txBody>
                    <a:bodyPr/>
                    <a:lstStyle/>
                    <a:p>
                      <a:pPr marL="0" lvl="0" indent="0" algn="l" rtl="0">
                        <a:spcBef>
                          <a:spcPts val="0"/>
                        </a:spcBef>
                        <a:spcAft>
                          <a:spcPts val="0"/>
                        </a:spcAft>
                        <a:buNone/>
                      </a:pPr>
                      <a:r>
                        <a:rPr lang="en"/>
                        <a:t>Beaglebone Black</a:t>
                      </a:r>
                      <a:endParaRPr/>
                    </a:p>
                  </a:txBody>
                  <a:tcPr marL="91425" marR="91425" marT="91425" marB="91425"/>
                </a:tc>
                <a:tc>
                  <a:txBody>
                    <a:bodyPr/>
                    <a:lstStyle/>
                    <a:p>
                      <a:pPr marL="0" lvl="0" indent="0" algn="l" rtl="0">
                        <a:spcBef>
                          <a:spcPts val="0"/>
                        </a:spcBef>
                        <a:spcAft>
                          <a:spcPts val="0"/>
                        </a:spcAft>
                        <a:buNone/>
                      </a:pPr>
                      <a:r>
                        <a:rPr lang="en"/>
                        <a:t>Logic Level Converter</a:t>
                      </a:r>
                      <a:endParaRPr/>
                    </a:p>
                  </a:txBody>
                  <a:tcPr marL="91425" marR="91425" marT="91425" marB="91425"/>
                </a:tc>
              </a:tr>
              <a:tr h="381000">
                <a:tc>
                  <a:txBody>
                    <a:bodyPr/>
                    <a:lstStyle/>
                    <a:p>
                      <a:pPr marL="0" lvl="0" indent="0" algn="l" rtl="0">
                        <a:spcBef>
                          <a:spcPts val="0"/>
                        </a:spcBef>
                        <a:spcAft>
                          <a:spcPts val="0"/>
                        </a:spcAft>
                        <a:buNone/>
                      </a:pPr>
                      <a:r>
                        <a:rPr lang="en"/>
                        <a:t>P9.25 (GPIO 117)</a:t>
                      </a:r>
                      <a:endParaRPr/>
                    </a:p>
                  </a:txBody>
                  <a:tcPr marL="91425" marR="91425" marT="91425" marB="91425"/>
                </a:tc>
                <a:tc>
                  <a:txBody>
                    <a:bodyPr/>
                    <a:lstStyle/>
                    <a:p>
                      <a:pPr marL="0" lvl="0" indent="0" algn="l" rtl="0">
                        <a:spcBef>
                          <a:spcPts val="0"/>
                        </a:spcBef>
                        <a:spcAft>
                          <a:spcPts val="0"/>
                        </a:spcAft>
                        <a:buNone/>
                      </a:pPr>
                      <a:r>
                        <a:rPr lang="en"/>
                        <a:t>HV3</a:t>
                      </a:r>
                      <a:endParaRPr/>
                    </a:p>
                  </a:txBody>
                  <a:tcPr marL="91425" marR="91425" marT="91425" marB="91425"/>
                </a:tc>
              </a:tr>
              <a:tr h="381000">
                <a:tc>
                  <a:txBody>
                    <a:bodyPr/>
                    <a:lstStyle/>
                    <a:p>
                      <a:pPr marL="0" lvl="0" indent="0" algn="l" rtl="0">
                        <a:spcBef>
                          <a:spcPts val="0"/>
                        </a:spcBef>
                        <a:spcAft>
                          <a:spcPts val="0"/>
                        </a:spcAft>
                        <a:buNone/>
                      </a:pPr>
                      <a:r>
                        <a:rPr lang="en"/>
                        <a:t>P9.27(GPIO 115)</a:t>
                      </a:r>
                      <a:endParaRPr/>
                    </a:p>
                  </a:txBody>
                  <a:tcPr marL="91425" marR="91425" marT="91425" marB="91425"/>
                </a:tc>
                <a:tc>
                  <a:txBody>
                    <a:bodyPr/>
                    <a:lstStyle/>
                    <a:p>
                      <a:pPr marL="0" lvl="0" indent="0" algn="l" rtl="0">
                        <a:spcBef>
                          <a:spcPts val="0"/>
                        </a:spcBef>
                        <a:spcAft>
                          <a:spcPts val="0"/>
                        </a:spcAft>
                        <a:buNone/>
                      </a:pPr>
                      <a:r>
                        <a:rPr lang="en"/>
                        <a:t>HV4</a:t>
                      </a:r>
                      <a:endParaRPr/>
                    </a:p>
                  </a:txBody>
                  <a:tcPr marL="91425" marR="91425" marT="91425" marB="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55" name="Google Shape;255;p39"/>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Then we connected the LV side of Logic Level Converter to Arduino Uno.</a:t>
            </a:r>
            <a:endParaRPr/>
          </a:p>
          <a:p>
            <a:pPr marL="0" lvl="0" indent="0" algn="l" rtl="0">
              <a:spcBef>
                <a:spcPts val="1200"/>
              </a:spcBef>
              <a:spcAft>
                <a:spcPts val="1200"/>
              </a:spcAft>
              <a:buNone/>
            </a:pPr>
            <a:endParaRPr/>
          </a:p>
        </p:txBody>
      </p:sp>
      <p:graphicFrame>
        <p:nvGraphicFramePr>
          <p:cNvPr id="256" name="Google Shape;256;p39"/>
          <p:cNvGraphicFramePr/>
          <p:nvPr/>
        </p:nvGraphicFramePr>
        <p:xfrm>
          <a:off x="290100" y="1664825"/>
          <a:ext cx="3185200" cy="1401990"/>
        </p:xfrm>
        <a:graphic>
          <a:graphicData uri="http://schemas.openxmlformats.org/drawingml/2006/table">
            <a:tbl>
              <a:tblPr>
                <a:noFill/>
                <a:tableStyleId>{48067943-6C12-4E9A-8FA1-67A9BC5B495B}</a:tableStyleId>
              </a:tblPr>
              <a:tblGrid>
                <a:gridCol w="1592600"/>
                <a:gridCol w="1592600"/>
              </a:tblGrid>
              <a:tr h="55697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Logic Level Converter</a:t>
                      </a:r>
                      <a:endParaRPr/>
                    </a:p>
                  </a:txBody>
                  <a:tcPr marL="91425" marR="91425" marT="91425" marB="91425"/>
                </a:tc>
              </a:tr>
              <a:tr h="381000">
                <a:tc>
                  <a:txBody>
                    <a:bodyPr/>
                    <a:lstStyle/>
                    <a:p>
                      <a:pPr marL="0" lvl="0" indent="0" algn="l" rtl="0">
                        <a:spcBef>
                          <a:spcPts val="0"/>
                        </a:spcBef>
                        <a:spcAft>
                          <a:spcPts val="0"/>
                        </a:spcAft>
                        <a:buNone/>
                      </a:pPr>
                      <a:r>
                        <a:rPr lang="en"/>
                        <a:t>A1</a:t>
                      </a:r>
                      <a:endParaRPr/>
                    </a:p>
                  </a:txBody>
                  <a:tcPr marL="91425" marR="91425" marT="91425" marB="91425"/>
                </a:tc>
                <a:tc>
                  <a:txBody>
                    <a:bodyPr/>
                    <a:lstStyle/>
                    <a:p>
                      <a:pPr marL="0" lvl="0" indent="0" algn="l" rtl="0">
                        <a:spcBef>
                          <a:spcPts val="0"/>
                        </a:spcBef>
                        <a:spcAft>
                          <a:spcPts val="0"/>
                        </a:spcAft>
                        <a:buNone/>
                      </a:pPr>
                      <a:r>
                        <a:rPr lang="en"/>
                        <a:t>LV3</a:t>
                      </a:r>
                      <a:endParaRPr/>
                    </a:p>
                  </a:txBody>
                  <a:tcPr marL="91425" marR="91425" marT="91425" marB="91425"/>
                </a:tc>
              </a:tr>
              <a:tr h="381000">
                <a:tc>
                  <a:txBody>
                    <a:bodyPr/>
                    <a:lstStyle/>
                    <a:p>
                      <a:pPr marL="0" lvl="0" indent="0" algn="l" rtl="0">
                        <a:spcBef>
                          <a:spcPts val="0"/>
                        </a:spcBef>
                        <a:spcAft>
                          <a:spcPts val="0"/>
                        </a:spcAft>
                        <a:buNone/>
                      </a:pPr>
                      <a:r>
                        <a:rPr lang="en"/>
                        <a:t>A2</a:t>
                      </a:r>
                      <a:endParaRPr/>
                    </a:p>
                  </a:txBody>
                  <a:tcPr marL="91425" marR="91425" marT="91425" marB="91425"/>
                </a:tc>
                <a:tc>
                  <a:txBody>
                    <a:bodyPr/>
                    <a:lstStyle/>
                    <a:p>
                      <a:pPr marL="0" lvl="0" indent="0" algn="l" rtl="0">
                        <a:spcBef>
                          <a:spcPts val="0"/>
                        </a:spcBef>
                        <a:spcAft>
                          <a:spcPts val="0"/>
                        </a:spcAft>
                        <a:buNone/>
                      </a:pPr>
                      <a:r>
                        <a:rPr lang="en"/>
                        <a:t>LV4</a:t>
                      </a:r>
                      <a:endParaRPr/>
                    </a:p>
                  </a:txBody>
                  <a:tcPr marL="91425" marR="91425" marT="91425" marB="91425"/>
                </a:tc>
              </a:tr>
            </a:tbl>
          </a:graphicData>
        </a:graphic>
      </p:graphicFrame>
      <p:pic>
        <p:nvPicPr>
          <p:cNvPr id="257" name="Google Shape;257;p39"/>
          <p:cNvPicPr preferRelativeResize="0"/>
          <p:nvPr/>
        </p:nvPicPr>
        <p:blipFill rotWithShape="1">
          <a:blip r:embed="rId3">
            <a:alphaModFix/>
          </a:blip>
          <a:srcRect l="19139" t="19789" r="52563" b="38005"/>
          <a:stretch/>
        </p:blipFill>
        <p:spPr>
          <a:xfrm>
            <a:off x="3858125" y="701200"/>
            <a:ext cx="4995775" cy="41531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63" name="Google Shape;263;p40"/>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are the connections of Arduino Uno to LCD Display and Keypad.</a:t>
            </a:r>
            <a:endParaRPr/>
          </a:p>
          <a:p>
            <a:pPr marL="0" lvl="0" indent="0" algn="l" rtl="0">
              <a:spcBef>
                <a:spcPts val="1200"/>
              </a:spcBef>
              <a:spcAft>
                <a:spcPts val="1200"/>
              </a:spcAft>
              <a:buNone/>
            </a:pPr>
            <a:endParaRPr/>
          </a:p>
        </p:txBody>
      </p:sp>
      <p:graphicFrame>
        <p:nvGraphicFramePr>
          <p:cNvPr id="264" name="Google Shape;264;p40"/>
          <p:cNvGraphicFramePr/>
          <p:nvPr/>
        </p:nvGraphicFramePr>
        <p:xfrm>
          <a:off x="440500" y="1281535"/>
          <a:ext cx="2351100" cy="3565890"/>
        </p:xfrm>
        <a:graphic>
          <a:graphicData uri="http://schemas.openxmlformats.org/drawingml/2006/table">
            <a:tbl>
              <a:tblPr>
                <a:noFill/>
                <a:tableStyleId>{48067943-6C12-4E9A-8FA1-67A9BC5B495B}</a:tableStyleId>
              </a:tblPr>
              <a:tblGrid>
                <a:gridCol w="1175550"/>
                <a:gridCol w="1175550"/>
              </a:tblGrid>
              <a:tr h="27462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Keypad</a:t>
                      </a:r>
                      <a:endParaRPr/>
                    </a:p>
                  </a:txBody>
                  <a:tcPr marL="91425" marR="91425" marT="91425" marB="91425"/>
                </a:tc>
              </a:tr>
              <a:tr h="234475">
                <a:tc>
                  <a:txBody>
                    <a:bodyPr/>
                    <a:lstStyle/>
                    <a:p>
                      <a:pPr marL="0" lvl="0" indent="0" algn="l" rtl="0">
                        <a:spcBef>
                          <a:spcPts val="0"/>
                        </a:spcBef>
                        <a:spcAft>
                          <a:spcPts val="0"/>
                        </a:spcAft>
                        <a:buNone/>
                      </a:pPr>
                      <a:r>
                        <a:rPr lang="en"/>
                        <a:t>D2</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r>
              <a:tr h="234475">
                <a:tc>
                  <a:txBody>
                    <a:bodyPr/>
                    <a:lstStyle/>
                    <a:p>
                      <a:pPr marL="0" lvl="0" indent="0" algn="l" rtl="0">
                        <a:spcBef>
                          <a:spcPts val="0"/>
                        </a:spcBef>
                        <a:spcAft>
                          <a:spcPts val="0"/>
                        </a:spcAft>
                        <a:buNone/>
                      </a:pPr>
                      <a:r>
                        <a:rPr lang="en"/>
                        <a:t>D3</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r>
              <a:tr h="234475">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tr>
              <a:tr h="234475">
                <a:tc>
                  <a:txBody>
                    <a:bodyPr/>
                    <a:lstStyle/>
                    <a:p>
                      <a:pPr marL="0" lvl="0" indent="0" algn="l" rtl="0">
                        <a:spcBef>
                          <a:spcPts val="0"/>
                        </a:spcBef>
                        <a:spcAft>
                          <a:spcPts val="0"/>
                        </a:spcAft>
                        <a:buNone/>
                      </a:pPr>
                      <a:r>
                        <a:rPr lang="en"/>
                        <a:t>D5</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r>
              <a:tr h="234475">
                <a:tc>
                  <a:txBody>
                    <a:bodyPr/>
                    <a:lstStyle/>
                    <a:p>
                      <a:pPr marL="0" lvl="0" indent="0" algn="l" rtl="0">
                        <a:spcBef>
                          <a:spcPts val="0"/>
                        </a:spcBef>
                        <a:spcAft>
                          <a:spcPts val="0"/>
                        </a:spcAft>
                        <a:buNone/>
                      </a:pPr>
                      <a:r>
                        <a:rPr lang="en"/>
                        <a:t>D6</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r>
              <a:tr h="234475">
                <a:tc>
                  <a:txBody>
                    <a:bodyPr/>
                    <a:lstStyle/>
                    <a:p>
                      <a:pPr marL="0" lvl="0" indent="0" algn="l" rtl="0">
                        <a:spcBef>
                          <a:spcPts val="0"/>
                        </a:spcBef>
                        <a:spcAft>
                          <a:spcPts val="0"/>
                        </a:spcAft>
                        <a:buNone/>
                      </a:pPr>
                      <a:r>
                        <a:rPr lang="en"/>
                        <a:t>D7</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r>
              <a:tr h="234475">
                <a:tc>
                  <a:txBody>
                    <a:bodyPr/>
                    <a:lstStyle/>
                    <a:p>
                      <a:pPr marL="0" lvl="0" indent="0" algn="l" rtl="0">
                        <a:spcBef>
                          <a:spcPts val="0"/>
                        </a:spcBef>
                        <a:spcAft>
                          <a:spcPts val="0"/>
                        </a:spcAft>
                        <a:buNone/>
                      </a:pPr>
                      <a:r>
                        <a:rPr lang="en"/>
                        <a:t>D8</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r>
              <a:tr h="234475">
                <a:tc>
                  <a:txBody>
                    <a:bodyPr/>
                    <a:lstStyle/>
                    <a:p>
                      <a:pPr marL="0" lvl="0" indent="0" algn="l" rtl="0">
                        <a:spcBef>
                          <a:spcPts val="0"/>
                        </a:spcBef>
                        <a:spcAft>
                          <a:spcPts val="0"/>
                        </a:spcAft>
                        <a:buNone/>
                      </a:pPr>
                      <a:r>
                        <a:rPr lang="en"/>
                        <a:t>D9</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tr>
            </a:tbl>
          </a:graphicData>
        </a:graphic>
      </p:graphicFrame>
      <p:pic>
        <p:nvPicPr>
          <p:cNvPr id="265" name="Google Shape;265;p40"/>
          <p:cNvPicPr preferRelativeResize="0"/>
          <p:nvPr/>
        </p:nvPicPr>
        <p:blipFill rotWithShape="1">
          <a:blip r:embed="rId3">
            <a:alphaModFix/>
          </a:blip>
          <a:srcRect l="14694" r="59740" b="31020"/>
          <a:stretch/>
        </p:blipFill>
        <p:spPr>
          <a:xfrm>
            <a:off x="3868650" y="584450"/>
            <a:ext cx="5164550" cy="44438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71" name="Google Shape;271;p41"/>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are the connections of Arduino Uno to LCD Display and Keypad.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72" name="Google Shape;272;p41"/>
          <p:cNvGraphicFramePr/>
          <p:nvPr/>
        </p:nvGraphicFramePr>
        <p:xfrm>
          <a:off x="398425" y="2312335"/>
          <a:ext cx="2351100" cy="1981050"/>
        </p:xfrm>
        <a:graphic>
          <a:graphicData uri="http://schemas.openxmlformats.org/drawingml/2006/table">
            <a:tbl>
              <a:tblPr>
                <a:noFill/>
                <a:tableStyleId>{48067943-6C12-4E9A-8FA1-67A9BC5B495B}</a:tableStyleId>
              </a:tblPr>
              <a:tblGrid>
                <a:gridCol w="1175550"/>
                <a:gridCol w="1175550"/>
              </a:tblGrid>
              <a:tr h="27462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LCD Display</a:t>
                      </a:r>
                      <a:endParaRPr/>
                    </a:p>
                  </a:txBody>
                  <a:tcPr marL="91425" marR="91425" marT="91425" marB="91425"/>
                </a:tc>
              </a:tr>
              <a:tr h="234475">
                <a:tc>
                  <a:txBody>
                    <a:bodyPr/>
                    <a:lstStyle/>
                    <a:p>
                      <a:pPr marL="0" lvl="0" indent="0" algn="l" rtl="0">
                        <a:spcBef>
                          <a:spcPts val="0"/>
                        </a:spcBef>
                        <a:spcAft>
                          <a:spcPts val="0"/>
                        </a:spcAft>
                        <a:buNone/>
                      </a:pPr>
                      <a:r>
                        <a:rPr lang="en"/>
                        <a:t>A4</a:t>
                      </a:r>
                      <a:endParaRPr/>
                    </a:p>
                  </a:txBody>
                  <a:tcPr marL="91425" marR="91425" marT="91425" marB="91425"/>
                </a:tc>
                <a:tc>
                  <a:txBody>
                    <a:bodyPr/>
                    <a:lstStyle/>
                    <a:p>
                      <a:pPr marL="0" lvl="0" indent="0" algn="l" rtl="0">
                        <a:spcBef>
                          <a:spcPts val="0"/>
                        </a:spcBef>
                        <a:spcAft>
                          <a:spcPts val="0"/>
                        </a:spcAft>
                        <a:buNone/>
                      </a:pPr>
                      <a:r>
                        <a:rPr lang="en"/>
                        <a:t>SDA</a:t>
                      </a:r>
                      <a:endParaRPr/>
                    </a:p>
                  </a:txBody>
                  <a:tcPr marL="91425" marR="91425" marT="91425" marB="91425"/>
                </a:tc>
              </a:tr>
              <a:tr h="234475">
                <a:tc>
                  <a:txBody>
                    <a:bodyPr/>
                    <a:lstStyle/>
                    <a:p>
                      <a:pPr marL="0" lvl="0" indent="0" algn="l" rtl="0">
                        <a:spcBef>
                          <a:spcPts val="0"/>
                        </a:spcBef>
                        <a:spcAft>
                          <a:spcPts val="0"/>
                        </a:spcAft>
                        <a:buNone/>
                      </a:pPr>
                      <a:r>
                        <a:rPr lang="en"/>
                        <a:t>A5</a:t>
                      </a:r>
                      <a:endParaRPr/>
                    </a:p>
                  </a:txBody>
                  <a:tcPr marL="91425" marR="91425" marT="91425" marB="91425"/>
                </a:tc>
                <a:tc>
                  <a:txBody>
                    <a:bodyPr/>
                    <a:lstStyle/>
                    <a:p>
                      <a:pPr marL="0" lvl="0" indent="0" algn="l" rtl="0">
                        <a:spcBef>
                          <a:spcPts val="0"/>
                        </a:spcBef>
                        <a:spcAft>
                          <a:spcPts val="0"/>
                        </a:spcAft>
                        <a:buNone/>
                      </a:pPr>
                      <a:r>
                        <a:rPr lang="en"/>
                        <a:t>SCL</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73" name="Google Shape;273;p41"/>
          <p:cNvPicPr preferRelativeResize="0"/>
          <p:nvPr/>
        </p:nvPicPr>
        <p:blipFill rotWithShape="1">
          <a:blip r:embed="rId3">
            <a:alphaModFix/>
          </a:blip>
          <a:srcRect l="14694" r="59740" b="31020"/>
          <a:stretch/>
        </p:blipFill>
        <p:spPr>
          <a:xfrm>
            <a:off x="3868650" y="584450"/>
            <a:ext cx="5164550" cy="4443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Schematic capture is the process of creating a schematic diagram for an electronic circuit using various tools designed for the job. </a:t>
            </a:r>
            <a:endParaRPr/>
          </a:p>
          <a:p>
            <a:pPr marL="0" lvl="0" indent="0" algn="l" rtl="0">
              <a:spcBef>
                <a:spcPts val="1200"/>
              </a:spcBef>
              <a:spcAft>
                <a:spcPts val="0"/>
              </a:spcAft>
              <a:buNone/>
            </a:pPr>
            <a:r>
              <a:rPr lang="en"/>
              <a:t>It is also known as wiring diagram or circuit diagram.</a:t>
            </a:r>
            <a:endParaRPr/>
          </a:p>
          <a:p>
            <a:pPr marL="0" lvl="0" indent="0" algn="l" rtl="0">
              <a:spcBef>
                <a:spcPts val="1200"/>
              </a:spcBef>
              <a:spcAft>
                <a:spcPts val="0"/>
              </a:spcAft>
              <a:buNone/>
            </a:pPr>
            <a:r>
              <a:rPr lang="en"/>
              <a:t>This can be done from as simple as using a pen and paper to using schematic capture software.</a:t>
            </a:r>
            <a:endParaRPr/>
          </a:p>
          <a:p>
            <a:pPr marL="0" lvl="0" indent="0" algn="l" rtl="0">
              <a:spcBef>
                <a:spcPts val="1200"/>
              </a:spcBef>
              <a:spcAft>
                <a:spcPts val="1200"/>
              </a:spcAft>
              <a:buNone/>
            </a:pPr>
            <a:r>
              <a:rPr lang="en"/>
              <a:t>It is a process of designing a circuit that will serve a specific purpose by making use of industry standards and conventions to put the design into a visual state, either via hand drawing or by entering it into a software made for the purpose.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79" name="Google Shape;279;p42"/>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Arduino Uno and GSM SIM800L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80" name="Google Shape;280;p42"/>
          <p:cNvGraphicFramePr/>
          <p:nvPr/>
        </p:nvGraphicFramePr>
        <p:xfrm>
          <a:off x="398425" y="2312335"/>
          <a:ext cx="2529925" cy="198105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Arduino Uno</a:t>
                      </a:r>
                      <a:endParaRPr/>
                    </a:p>
                  </a:txBody>
                  <a:tcPr marL="91425" marR="91425" marT="91425" marB="91425"/>
                </a:tc>
                <a:tc>
                  <a:txBody>
                    <a:bodyPr/>
                    <a:lstStyle/>
                    <a:p>
                      <a:pPr marL="0" lvl="0" indent="0" algn="l" rtl="0">
                        <a:spcBef>
                          <a:spcPts val="0"/>
                        </a:spcBef>
                        <a:spcAft>
                          <a:spcPts val="0"/>
                        </a:spcAft>
                        <a:buNone/>
                      </a:pPr>
                      <a:r>
                        <a:rPr lang="en"/>
                        <a:t>GSM SIM800L</a:t>
                      </a:r>
                      <a:endParaRPr/>
                    </a:p>
                  </a:txBody>
                  <a:tcPr marL="91425" marR="91425" marT="91425" marB="91425"/>
                </a:tc>
              </a:tr>
              <a:tr h="234475">
                <a:tc>
                  <a:txBody>
                    <a:bodyPr/>
                    <a:lstStyle/>
                    <a:p>
                      <a:pPr marL="0" lvl="0" indent="0" algn="l" rtl="0">
                        <a:spcBef>
                          <a:spcPts val="0"/>
                        </a:spcBef>
                        <a:spcAft>
                          <a:spcPts val="0"/>
                        </a:spcAft>
                        <a:buNone/>
                      </a:pPr>
                      <a:r>
                        <a:rPr lang="en"/>
                        <a:t>D12</a:t>
                      </a:r>
                      <a:endParaRPr/>
                    </a:p>
                  </a:txBody>
                  <a:tcPr marL="91425" marR="91425" marT="91425" marB="91425"/>
                </a:tc>
                <a:tc>
                  <a:txBody>
                    <a:bodyPr/>
                    <a:lstStyle/>
                    <a:p>
                      <a:pPr marL="0" lvl="0" indent="0" algn="l" rtl="0">
                        <a:spcBef>
                          <a:spcPts val="0"/>
                        </a:spcBef>
                        <a:spcAft>
                          <a:spcPts val="0"/>
                        </a:spcAft>
                        <a:buNone/>
                      </a:pPr>
                      <a:r>
                        <a:rPr lang="en"/>
                        <a:t>Tx</a:t>
                      </a:r>
                      <a:endParaRPr/>
                    </a:p>
                  </a:txBody>
                  <a:tcPr marL="91425" marR="91425" marT="91425" marB="91425"/>
                </a:tc>
              </a:tr>
              <a:tr h="234475">
                <a:tc>
                  <a:txBody>
                    <a:bodyPr/>
                    <a:lstStyle/>
                    <a:p>
                      <a:pPr marL="0" lvl="0" indent="0" algn="l" rtl="0">
                        <a:spcBef>
                          <a:spcPts val="0"/>
                        </a:spcBef>
                        <a:spcAft>
                          <a:spcPts val="0"/>
                        </a:spcAft>
                        <a:buNone/>
                      </a:pPr>
                      <a:r>
                        <a:rPr lang="en"/>
                        <a:t>D11</a:t>
                      </a:r>
                      <a:endParaRPr/>
                    </a:p>
                  </a:txBody>
                  <a:tcPr marL="91425" marR="91425" marT="91425" marB="91425"/>
                </a:tc>
                <a:tc>
                  <a:txBody>
                    <a:bodyPr/>
                    <a:lstStyle/>
                    <a:p>
                      <a:pPr marL="0" lvl="0" indent="0" algn="l" rtl="0">
                        <a:spcBef>
                          <a:spcPts val="0"/>
                        </a:spcBef>
                        <a:spcAft>
                          <a:spcPts val="0"/>
                        </a:spcAft>
                        <a:buNone/>
                      </a:pPr>
                      <a:r>
                        <a:rPr lang="en"/>
                        <a:t>Rx</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81" name="Google Shape;281;p42"/>
          <p:cNvPicPr preferRelativeResize="0"/>
          <p:nvPr/>
        </p:nvPicPr>
        <p:blipFill rotWithShape="1">
          <a:blip r:embed="rId3">
            <a:alphaModFix/>
          </a:blip>
          <a:srcRect l="23597" r="59741" b="50648"/>
          <a:stretch/>
        </p:blipFill>
        <p:spPr>
          <a:xfrm>
            <a:off x="3889700" y="655975"/>
            <a:ext cx="4964200" cy="43351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87" name="Google Shape;287;p43"/>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PIR Sensor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88" name="Google Shape;288;p43"/>
          <p:cNvGraphicFramePr/>
          <p:nvPr/>
        </p:nvGraphicFramePr>
        <p:xfrm>
          <a:off x="398425" y="2312335"/>
          <a:ext cx="2529925" cy="201156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PIR Sensor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SIG/OUT</a:t>
                      </a:r>
                      <a:endParaRPr/>
                    </a:p>
                  </a:txBody>
                  <a:tcPr marL="91425" marR="91425" marT="91425" marB="91425"/>
                </a:tc>
                <a:tc>
                  <a:txBody>
                    <a:bodyPr/>
                    <a:lstStyle/>
                    <a:p>
                      <a:pPr marL="0" lvl="0" indent="0" algn="l" rtl="0">
                        <a:spcBef>
                          <a:spcPts val="0"/>
                        </a:spcBef>
                        <a:spcAft>
                          <a:spcPts val="0"/>
                        </a:spcAft>
                        <a:buNone/>
                      </a:pPr>
                      <a:r>
                        <a:rPr lang="en"/>
                        <a:t>GPIO_66 (P8.7)</a:t>
                      </a:r>
                      <a:endParaRPr/>
                    </a:p>
                  </a:txBody>
                  <a:tcPr marL="91425" marR="91425" marT="91425" marB="91425"/>
                </a:tc>
              </a:tr>
              <a:tr h="234475">
                <a:tc>
                  <a:txBody>
                    <a:bodyPr/>
                    <a:lstStyle/>
                    <a:p>
                      <a:pPr marL="0" lvl="0" indent="0" algn="l" rtl="0">
                        <a:spcBef>
                          <a:spcPts val="0"/>
                        </a:spcBef>
                        <a:spcAft>
                          <a:spcPts val="0"/>
                        </a:spcAft>
                        <a:buNone/>
                      </a:pPr>
                      <a:r>
                        <a:rPr lang="en"/>
                        <a:t>VCC</a:t>
                      </a:r>
                      <a:endParaRPr/>
                    </a:p>
                  </a:txBody>
                  <a:tcPr marL="91425" marR="91425" marT="91425" marB="91425"/>
                </a:tc>
                <a:tc>
                  <a:txBody>
                    <a:bodyPr/>
                    <a:lstStyle/>
                    <a:p>
                      <a:pPr marL="0" lvl="0" indent="0" algn="l" rtl="0">
                        <a:spcBef>
                          <a:spcPts val="0"/>
                        </a:spcBef>
                        <a:spcAft>
                          <a:spcPts val="0"/>
                        </a:spcAft>
                        <a:buNone/>
                      </a:pPr>
                      <a:r>
                        <a:rPr lang="en"/>
                        <a:t>3V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89" name="Google Shape;289;p43"/>
          <p:cNvPicPr preferRelativeResize="0"/>
          <p:nvPr/>
        </p:nvPicPr>
        <p:blipFill rotWithShape="1">
          <a:blip r:embed="rId3">
            <a:alphaModFix/>
          </a:blip>
          <a:srcRect l="38079" r="41160" b="69485"/>
          <a:stretch/>
        </p:blipFill>
        <p:spPr>
          <a:xfrm>
            <a:off x="3447925" y="701200"/>
            <a:ext cx="5405975" cy="4289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4"/>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295" name="Google Shape;295;p44"/>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ESP32 Wifi Module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296" name="Google Shape;296;p44"/>
          <p:cNvGraphicFramePr/>
          <p:nvPr/>
        </p:nvGraphicFramePr>
        <p:xfrm>
          <a:off x="398425" y="1618110"/>
          <a:ext cx="2742300" cy="2986830"/>
        </p:xfrm>
        <a:graphic>
          <a:graphicData uri="http://schemas.openxmlformats.org/drawingml/2006/table">
            <a:tbl>
              <a:tblPr>
                <a:noFill/>
                <a:tableStyleId>{48067943-6C12-4E9A-8FA1-67A9BC5B495B}</a:tableStyleId>
              </a:tblPr>
              <a:tblGrid>
                <a:gridCol w="1175550"/>
                <a:gridCol w="1566750"/>
              </a:tblGrid>
              <a:tr h="274625">
                <a:tc>
                  <a:txBody>
                    <a:bodyPr/>
                    <a:lstStyle/>
                    <a:p>
                      <a:pPr marL="0" lvl="0" indent="0" algn="l" rtl="0">
                        <a:spcBef>
                          <a:spcPts val="0"/>
                        </a:spcBef>
                        <a:spcAft>
                          <a:spcPts val="0"/>
                        </a:spcAft>
                        <a:buNone/>
                      </a:pPr>
                      <a:r>
                        <a:rPr lang="en"/>
                        <a:t>ESP32 wifi module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D12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GPIO_68(P8.10)</a:t>
                      </a:r>
                      <a:endParaRPr/>
                    </a:p>
                  </a:txBody>
                  <a:tcPr marL="91425" marR="91425" marT="91425" marB="91425"/>
                </a:tc>
              </a:tr>
              <a:tr h="234475">
                <a:tc>
                  <a:txBody>
                    <a:bodyPr/>
                    <a:lstStyle/>
                    <a:p>
                      <a:pPr marL="0" lvl="0" indent="0" algn="l" rtl="0">
                        <a:spcBef>
                          <a:spcPts val="0"/>
                        </a:spcBef>
                        <a:spcAft>
                          <a:spcPts val="0"/>
                        </a:spcAft>
                        <a:buNone/>
                      </a:pPr>
                      <a:r>
                        <a:rPr lang="en"/>
                        <a:t>D13</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GPIO_69(P8.9)</a:t>
                      </a:r>
                      <a:endParaRPr/>
                    </a:p>
                  </a:txBody>
                  <a:tcPr marL="91425" marR="91425" marT="91425" marB="91425"/>
                </a:tc>
              </a:tr>
              <a:tr h="234475">
                <a:tc>
                  <a:txBody>
                    <a:bodyPr/>
                    <a:lstStyle/>
                    <a:p>
                      <a:pPr marL="0" lvl="0" indent="0" algn="l" rtl="0">
                        <a:spcBef>
                          <a:spcPts val="0"/>
                        </a:spcBef>
                        <a:spcAft>
                          <a:spcPts val="0"/>
                        </a:spcAft>
                        <a:buNone/>
                      </a:pPr>
                      <a:r>
                        <a:rPr lang="en"/>
                        <a:t>D14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GPIO_44(P8.12)</a:t>
                      </a:r>
                      <a:endParaRPr/>
                    </a:p>
                  </a:txBody>
                  <a:tcPr marL="91425" marR="91425" marT="91425" marB="91425"/>
                </a:tc>
              </a:tr>
              <a:tr h="234475">
                <a:tc>
                  <a:txBody>
                    <a:bodyPr/>
                    <a:lstStyle/>
                    <a:p>
                      <a:pPr marL="0" lvl="0" indent="0" algn="l" rtl="0">
                        <a:spcBef>
                          <a:spcPts val="0"/>
                        </a:spcBef>
                        <a:spcAft>
                          <a:spcPts val="0"/>
                        </a:spcAft>
                        <a:buNone/>
                      </a:pPr>
                      <a:r>
                        <a:rPr lang="en"/>
                        <a:t>D27</a:t>
                      </a:r>
                      <a:endParaRPr/>
                    </a:p>
                  </a:txBody>
                  <a:tcPr marL="91425" marR="91425" marT="91425" marB="91425"/>
                </a:tc>
                <a:tc>
                  <a:txBody>
                    <a:bodyPr/>
                    <a:lstStyle/>
                    <a:p>
                      <a:pPr marL="0" lvl="0" indent="0" algn="l" rtl="0">
                        <a:spcBef>
                          <a:spcPts val="0"/>
                        </a:spcBef>
                        <a:spcAft>
                          <a:spcPts val="0"/>
                        </a:spcAft>
                        <a:buNone/>
                      </a:pPr>
                      <a:r>
                        <a:rPr lang="en"/>
                        <a:t>GPIO_45</a:t>
                      </a:r>
                      <a:r>
                        <a:rPr lang="en">
                          <a:solidFill>
                            <a:schemeClr val="dk1"/>
                          </a:solidFill>
                        </a:rPr>
                        <a:t>(P8.11)</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297" name="Google Shape;297;p44"/>
          <p:cNvPicPr preferRelativeResize="0"/>
          <p:nvPr/>
        </p:nvPicPr>
        <p:blipFill rotWithShape="1">
          <a:blip r:embed="rId3">
            <a:alphaModFix/>
          </a:blip>
          <a:srcRect l="47431" r="20914" b="45235"/>
          <a:stretch/>
        </p:blipFill>
        <p:spPr>
          <a:xfrm>
            <a:off x="3384800" y="543200"/>
            <a:ext cx="5469100" cy="4279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03" name="Google Shape;303;p45"/>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Motor Driver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04" name="Google Shape;304;p45"/>
          <p:cNvGraphicFramePr/>
          <p:nvPr/>
        </p:nvGraphicFramePr>
        <p:xfrm>
          <a:off x="398425" y="1618110"/>
          <a:ext cx="2529925" cy="262113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Motor Driver L298N</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IN1</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GPIO_20 (P9.41)</a:t>
                      </a:r>
                      <a:endParaRPr/>
                    </a:p>
                  </a:txBody>
                  <a:tcPr marL="91425" marR="91425" marT="91425" marB="91425"/>
                </a:tc>
              </a:tr>
              <a:tr h="234475">
                <a:tc>
                  <a:txBody>
                    <a:bodyPr/>
                    <a:lstStyle/>
                    <a:p>
                      <a:pPr marL="0" lvl="0" indent="0" algn="l" rtl="0">
                        <a:spcBef>
                          <a:spcPts val="0"/>
                        </a:spcBef>
                        <a:spcAft>
                          <a:spcPts val="0"/>
                        </a:spcAft>
                        <a:buNone/>
                      </a:pPr>
                      <a:r>
                        <a:rPr lang="en"/>
                        <a:t>IN2</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GPIO_49(P9.23)</a:t>
                      </a:r>
                      <a:endParaRPr/>
                    </a:p>
                  </a:txBody>
                  <a:tcPr marL="91425" marR="91425" marT="91425" marB="91425"/>
                </a:tc>
              </a:tr>
              <a:tr h="234475">
                <a:tc>
                  <a:txBody>
                    <a:bodyPr/>
                    <a:lstStyle/>
                    <a:p>
                      <a:pPr marL="0" lvl="0" indent="0" algn="l" rtl="0">
                        <a:spcBef>
                          <a:spcPts val="0"/>
                        </a:spcBef>
                        <a:spcAft>
                          <a:spcPts val="0"/>
                        </a:spcAft>
                        <a:buNone/>
                      </a:pPr>
                      <a:r>
                        <a:rPr lang="en"/>
                        <a:t>5V</a:t>
                      </a:r>
                      <a:endParaRPr/>
                    </a:p>
                  </a:txBody>
                  <a:tcPr marL="91425" marR="91425" marT="91425" marB="91425"/>
                </a:tc>
                <a:tc>
                  <a:txBody>
                    <a:bodyPr/>
                    <a:lstStyle/>
                    <a:p>
                      <a:pPr marL="0" lvl="0" indent="0" algn="l" rtl="0">
                        <a:spcBef>
                          <a:spcPts val="0"/>
                        </a:spcBef>
                        <a:spcAft>
                          <a:spcPts val="0"/>
                        </a:spcAft>
                        <a:buNone/>
                      </a:pPr>
                      <a:r>
                        <a:rPr lang="en"/>
                        <a:t>5V (P9.5)</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05" name="Google Shape;305;p45"/>
          <p:cNvPicPr preferRelativeResize="0"/>
          <p:nvPr/>
        </p:nvPicPr>
        <p:blipFill rotWithShape="1">
          <a:blip r:embed="rId3">
            <a:alphaModFix/>
          </a:blip>
          <a:srcRect l="35840" t="24805" r="35324" b="16370"/>
          <a:stretch/>
        </p:blipFill>
        <p:spPr>
          <a:xfrm>
            <a:off x="3227050" y="762725"/>
            <a:ext cx="5564225" cy="38422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11" name="Google Shape;311;p46"/>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Motor Driver and Motor connections.</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12" name="Google Shape;312;p46"/>
          <p:cNvGraphicFramePr/>
          <p:nvPr/>
        </p:nvGraphicFramePr>
        <p:xfrm>
          <a:off x="398425" y="1618110"/>
          <a:ext cx="2529925" cy="1401990"/>
        </p:xfrm>
        <a:graphic>
          <a:graphicData uri="http://schemas.openxmlformats.org/drawingml/2006/table">
            <a:tbl>
              <a:tblPr>
                <a:noFill/>
                <a:tableStyleId>{48067943-6C12-4E9A-8FA1-67A9BC5B495B}</a:tableStyleId>
              </a:tblPr>
              <a:tblGrid>
                <a:gridCol w="1175550"/>
                <a:gridCol w="1354375"/>
              </a:tblGrid>
              <a:tr h="274625">
                <a:tc>
                  <a:txBody>
                    <a:bodyPr/>
                    <a:lstStyle/>
                    <a:p>
                      <a:pPr marL="0" lvl="0" indent="0" algn="l" rtl="0">
                        <a:spcBef>
                          <a:spcPts val="0"/>
                        </a:spcBef>
                        <a:spcAft>
                          <a:spcPts val="0"/>
                        </a:spcAft>
                        <a:buNone/>
                      </a:pPr>
                      <a:r>
                        <a:rPr lang="en"/>
                        <a:t>Motor Driver L298N</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Motor</a:t>
                      </a:r>
                      <a:endParaRPr/>
                    </a:p>
                  </a:txBody>
                  <a:tcPr marL="91425" marR="91425" marT="91425" marB="91425"/>
                </a:tc>
              </a:tr>
              <a:tr h="234475">
                <a:tc>
                  <a:txBody>
                    <a:bodyPr/>
                    <a:lstStyle/>
                    <a:p>
                      <a:pPr marL="0" lvl="0" indent="0" algn="l" rtl="0">
                        <a:spcBef>
                          <a:spcPts val="0"/>
                        </a:spcBef>
                        <a:spcAft>
                          <a:spcPts val="0"/>
                        </a:spcAft>
                        <a:buNone/>
                      </a:pPr>
                      <a:r>
                        <a:rPr lang="en"/>
                        <a:t>OUT1</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2</a:t>
                      </a:r>
                      <a:endParaRPr/>
                    </a:p>
                  </a:txBody>
                  <a:tcPr marL="91425" marR="91425" marT="91425" marB="91425"/>
                </a:tc>
              </a:tr>
              <a:tr h="234475">
                <a:tc>
                  <a:txBody>
                    <a:bodyPr/>
                    <a:lstStyle/>
                    <a:p>
                      <a:pPr marL="0" lvl="0" indent="0" algn="l" rtl="0">
                        <a:spcBef>
                          <a:spcPts val="0"/>
                        </a:spcBef>
                        <a:spcAft>
                          <a:spcPts val="0"/>
                        </a:spcAft>
                        <a:buNone/>
                      </a:pPr>
                      <a:r>
                        <a:rPr lang="en"/>
                        <a:t>OUT2</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1</a:t>
                      </a:r>
                      <a:endParaRPr/>
                    </a:p>
                  </a:txBody>
                  <a:tcPr marL="91425" marR="91425" marT="91425" marB="91425"/>
                </a:tc>
              </a:tr>
            </a:tbl>
          </a:graphicData>
        </a:graphic>
      </p:graphicFrame>
      <p:pic>
        <p:nvPicPr>
          <p:cNvPr id="313" name="Google Shape;313;p46"/>
          <p:cNvPicPr preferRelativeResize="0"/>
          <p:nvPr/>
        </p:nvPicPr>
        <p:blipFill rotWithShape="1">
          <a:blip r:embed="rId3">
            <a:alphaModFix/>
          </a:blip>
          <a:srcRect l="35840" t="24805" r="35324" b="16370"/>
          <a:stretch/>
        </p:blipFill>
        <p:spPr>
          <a:xfrm>
            <a:off x="3227050" y="762725"/>
            <a:ext cx="5564225" cy="38422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19" name="Google Shape;319;p47"/>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Limit Switch</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20" name="Google Shape;320;p47"/>
          <p:cNvGraphicFramePr/>
          <p:nvPr/>
        </p:nvGraphicFramePr>
        <p:xfrm>
          <a:off x="398425" y="1618110"/>
          <a:ext cx="2742300" cy="1798200"/>
        </p:xfrm>
        <a:graphic>
          <a:graphicData uri="http://schemas.openxmlformats.org/drawingml/2006/table">
            <a:tbl>
              <a:tblPr>
                <a:noFill/>
                <a:tableStyleId>{48067943-6C12-4E9A-8FA1-67A9BC5B495B}</a:tableStyleId>
              </a:tblPr>
              <a:tblGrid>
                <a:gridCol w="1091400"/>
                <a:gridCol w="1650900"/>
              </a:tblGrid>
              <a:tr h="274625">
                <a:tc>
                  <a:txBody>
                    <a:bodyPr/>
                    <a:lstStyle/>
                    <a:p>
                      <a:pPr marL="0" lvl="0" indent="0" algn="l" rtl="0">
                        <a:spcBef>
                          <a:spcPts val="0"/>
                        </a:spcBef>
                        <a:spcAft>
                          <a:spcPts val="0"/>
                        </a:spcAft>
                        <a:buNone/>
                      </a:pPr>
                      <a:r>
                        <a:rPr lang="en"/>
                        <a:t>Limit switch</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LM1</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GPIO_60(P9.12)</a:t>
                      </a:r>
                      <a:endParaRPr/>
                    </a:p>
                  </a:txBody>
                  <a:tcPr marL="91425" marR="91425" marT="91425" marB="91425"/>
                </a:tc>
              </a:tr>
              <a:tr h="234475">
                <a:tc>
                  <a:txBody>
                    <a:bodyPr/>
                    <a:lstStyle/>
                    <a:p>
                      <a:pPr marL="0" lvl="0" indent="0" algn="l" rtl="0">
                        <a:spcBef>
                          <a:spcPts val="0"/>
                        </a:spcBef>
                        <a:spcAft>
                          <a:spcPts val="0"/>
                        </a:spcAft>
                        <a:buNone/>
                      </a:pPr>
                      <a:r>
                        <a:rPr lang="en"/>
                        <a:t>LM2</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GPIO_112(P9.30)</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21" name="Google Shape;321;p47"/>
          <p:cNvPicPr preferRelativeResize="0"/>
          <p:nvPr/>
        </p:nvPicPr>
        <p:blipFill rotWithShape="1">
          <a:blip r:embed="rId3">
            <a:alphaModFix/>
          </a:blip>
          <a:srcRect l="48844" r="18094" b="24715"/>
          <a:stretch/>
        </p:blipFill>
        <p:spPr>
          <a:xfrm>
            <a:off x="3774000" y="484500"/>
            <a:ext cx="5079900" cy="4396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27" name="Google Shape;327;p48"/>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LED</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28" name="Google Shape;328;p48"/>
          <p:cNvGraphicFramePr/>
          <p:nvPr/>
        </p:nvGraphicFramePr>
        <p:xfrm>
          <a:off x="398425" y="1618110"/>
          <a:ext cx="2824450" cy="2407770"/>
        </p:xfrm>
        <a:graphic>
          <a:graphicData uri="http://schemas.openxmlformats.org/drawingml/2006/table">
            <a:tbl>
              <a:tblPr>
                <a:noFill/>
                <a:tableStyleId>{48067943-6C12-4E9A-8FA1-67A9BC5B495B}</a:tableStyleId>
              </a:tblPr>
              <a:tblGrid>
                <a:gridCol w="1175550"/>
                <a:gridCol w="1648900"/>
              </a:tblGrid>
              <a:tr h="274625">
                <a:tc>
                  <a:txBody>
                    <a:bodyPr/>
                    <a:lstStyle/>
                    <a:p>
                      <a:pPr marL="0" lvl="0" indent="0" algn="l" rtl="0">
                        <a:spcBef>
                          <a:spcPts val="0"/>
                        </a:spcBef>
                        <a:spcAft>
                          <a:spcPts val="0"/>
                        </a:spcAft>
                        <a:buNone/>
                      </a:pPr>
                      <a:r>
                        <a:rPr lang="en"/>
                        <a:t>LED</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White LED</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GPIO_47(P8.15)</a:t>
                      </a:r>
                      <a:endParaRPr/>
                    </a:p>
                  </a:txBody>
                  <a:tcPr marL="91425" marR="91425" marT="91425" marB="91425"/>
                </a:tc>
              </a:tr>
              <a:tr h="234475">
                <a:tc>
                  <a:txBody>
                    <a:bodyPr/>
                    <a:lstStyle/>
                    <a:p>
                      <a:pPr marL="0" lvl="0" indent="0" algn="l" rtl="0">
                        <a:spcBef>
                          <a:spcPts val="0"/>
                        </a:spcBef>
                        <a:spcAft>
                          <a:spcPts val="0"/>
                        </a:spcAft>
                        <a:buNone/>
                      </a:pPr>
                      <a:r>
                        <a:rPr lang="en"/>
                        <a:t>Green LED</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GPIO_46(P8.16)</a:t>
                      </a:r>
                      <a:endParaRPr/>
                    </a:p>
                  </a:txBody>
                  <a:tcPr marL="91425" marR="91425" marT="91425" marB="91425"/>
                </a:tc>
              </a:tr>
              <a:tr h="234475">
                <a:tc>
                  <a:txBody>
                    <a:bodyPr/>
                    <a:lstStyle/>
                    <a:p>
                      <a:pPr marL="0" lvl="0" indent="0" algn="l" rtl="0">
                        <a:spcBef>
                          <a:spcPts val="0"/>
                        </a:spcBef>
                        <a:spcAft>
                          <a:spcPts val="0"/>
                        </a:spcAft>
                        <a:buNone/>
                      </a:pPr>
                      <a:r>
                        <a:rPr lang="en"/>
                        <a:t>GND Red Led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r h="234475">
                <a:tc>
                  <a:txBody>
                    <a:bodyPr/>
                    <a:lstStyle/>
                    <a:p>
                      <a:pPr marL="0" lvl="0" indent="0" algn="l" rtl="0">
                        <a:spcBef>
                          <a:spcPts val="0"/>
                        </a:spcBef>
                        <a:spcAft>
                          <a:spcPts val="0"/>
                        </a:spcAft>
                        <a:buNone/>
                      </a:pPr>
                      <a:r>
                        <a:rPr lang="en"/>
                        <a:t>GND Green LED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29" name="Google Shape;329;p48"/>
          <p:cNvPicPr preferRelativeResize="0"/>
          <p:nvPr/>
        </p:nvPicPr>
        <p:blipFill rotWithShape="1">
          <a:blip r:embed="rId3">
            <a:alphaModFix/>
          </a:blip>
          <a:srcRect l="44101" t="2536" r="21686" b="51761"/>
          <a:stretch/>
        </p:blipFill>
        <p:spPr>
          <a:xfrm>
            <a:off x="3458425" y="657550"/>
            <a:ext cx="5459000" cy="41757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9"/>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35" name="Google Shape;335;p49"/>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Buzzer</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36" name="Google Shape;336;p49"/>
          <p:cNvGraphicFramePr/>
          <p:nvPr/>
        </p:nvGraphicFramePr>
        <p:xfrm>
          <a:off x="398425" y="1618110"/>
          <a:ext cx="2698225" cy="1401990"/>
        </p:xfrm>
        <a:graphic>
          <a:graphicData uri="http://schemas.openxmlformats.org/drawingml/2006/table">
            <a:tbl>
              <a:tblPr>
                <a:noFill/>
                <a:tableStyleId>{48067943-6C12-4E9A-8FA1-67A9BC5B495B}</a:tableStyleId>
              </a:tblPr>
              <a:tblGrid>
                <a:gridCol w="1175550"/>
                <a:gridCol w="1522675"/>
              </a:tblGrid>
              <a:tr h="274625">
                <a:tc>
                  <a:txBody>
                    <a:bodyPr/>
                    <a:lstStyle/>
                    <a:p>
                      <a:pPr marL="0" lvl="0" indent="0" algn="l" rtl="0">
                        <a:spcBef>
                          <a:spcPts val="0"/>
                        </a:spcBef>
                        <a:spcAft>
                          <a:spcPts val="0"/>
                        </a:spcAft>
                        <a:buNone/>
                      </a:pPr>
                      <a:r>
                        <a:rPr lang="en"/>
                        <a:t>Buzzer</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Positive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GPIO_27(P8.17)</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37" name="Google Shape;337;p49"/>
          <p:cNvPicPr preferRelativeResize="0"/>
          <p:nvPr/>
        </p:nvPicPr>
        <p:blipFill rotWithShape="1">
          <a:blip r:embed="rId3">
            <a:alphaModFix/>
          </a:blip>
          <a:srcRect l="43332" r="40263" b="58291"/>
          <a:stretch/>
        </p:blipFill>
        <p:spPr>
          <a:xfrm>
            <a:off x="3868650" y="543200"/>
            <a:ext cx="4880550" cy="432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title"/>
          </p:nvPr>
        </p:nvSpPr>
        <p:spPr>
          <a:xfrm>
            <a:off x="290100" y="215800"/>
            <a:ext cx="8563800" cy="485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Schematic Connections</a:t>
            </a:r>
            <a:endParaRPr/>
          </a:p>
        </p:txBody>
      </p:sp>
      <p:sp>
        <p:nvSpPr>
          <p:cNvPr id="343" name="Google Shape;343;p50"/>
          <p:cNvSpPr txBox="1">
            <a:spLocks noGrp="1"/>
          </p:cNvSpPr>
          <p:nvPr>
            <p:ph type="body" idx="1"/>
          </p:nvPr>
        </p:nvSpPr>
        <p:spPr>
          <a:xfrm>
            <a:off x="332725" y="7012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Beaglebone Black and Push button</a:t>
            </a:r>
            <a:endParaRPr sz="15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344" name="Google Shape;344;p50"/>
          <p:cNvGraphicFramePr/>
          <p:nvPr/>
        </p:nvGraphicFramePr>
        <p:xfrm>
          <a:off x="398425" y="1618110"/>
          <a:ext cx="2698225" cy="1401990"/>
        </p:xfrm>
        <a:graphic>
          <a:graphicData uri="http://schemas.openxmlformats.org/drawingml/2006/table">
            <a:tbl>
              <a:tblPr>
                <a:noFill/>
                <a:tableStyleId>{48067943-6C12-4E9A-8FA1-67A9BC5B495B}</a:tableStyleId>
              </a:tblPr>
              <a:tblGrid>
                <a:gridCol w="1175550"/>
                <a:gridCol w="1522675"/>
              </a:tblGrid>
              <a:tr h="274625">
                <a:tc>
                  <a:txBody>
                    <a:bodyPr/>
                    <a:lstStyle/>
                    <a:p>
                      <a:pPr marL="0" lvl="0" indent="0" algn="l" rtl="0">
                        <a:spcBef>
                          <a:spcPts val="0"/>
                        </a:spcBef>
                        <a:spcAft>
                          <a:spcPts val="0"/>
                        </a:spcAft>
                        <a:buNone/>
                      </a:pPr>
                      <a:r>
                        <a:rPr lang="en"/>
                        <a:t>Push Button</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Beaglebone Black</a:t>
                      </a:r>
                      <a:endParaRPr/>
                    </a:p>
                  </a:txBody>
                  <a:tcPr marL="91425" marR="91425" marT="91425" marB="91425"/>
                </a:tc>
              </a:tr>
              <a:tr h="234475">
                <a:tc>
                  <a:txBody>
                    <a:bodyPr/>
                    <a:lstStyle/>
                    <a:p>
                      <a:pPr marL="0" lvl="0" indent="0" algn="l" rtl="0">
                        <a:spcBef>
                          <a:spcPts val="0"/>
                        </a:spcBef>
                        <a:spcAft>
                          <a:spcPts val="0"/>
                        </a:spcAft>
                        <a:buNone/>
                      </a:pPr>
                      <a:r>
                        <a:rPr lang="en"/>
                        <a:t>Positive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GPIO_65(P8.18)</a:t>
                      </a:r>
                      <a:endParaRPr/>
                    </a:p>
                  </a:txBody>
                  <a:tcPr marL="91425" marR="91425" marT="91425" marB="91425"/>
                </a:tc>
              </a:tr>
              <a:tr h="234475">
                <a:tc>
                  <a:txBody>
                    <a:bodyPr/>
                    <a:lstStyle/>
                    <a:p>
                      <a:pPr marL="0" lvl="0" indent="0" algn="l" rtl="0">
                        <a:spcBef>
                          <a:spcPts val="0"/>
                        </a:spcBef>
                        <a:spcAft>
                          <a:spcPts val="0"/>
                        </a:spcAft>
                        <a:buNone/>
                      </a:pPr>
                      <a:r>
                        <a:rPr lang="en"/>
                        <a:t>GND</a:t>
                      </a:r>
                      <a:endParaRPr/>
                    </a:p>
                  </a:txBody>
                  <a:tcPr marL="91425" marR="91425" marT="91425" marB="91425"/>
                </a:tc>
                <a:tc>
                  <a:txBody>
                    <a:bodyPr/>
                    <a:lstStyle/>
                    <a:p>
                      <a:pPr marL="0" lvl="0" indent="0" algn="l" rtl="0">
                        <a:spcBef>
                          <a:spcPts val="0"/>
                        </a:spcBef>
                        <a:spcAft>
                          <a:spcPts val="0"/>
                        </a:spcAft>
                        <a:buNone/>
                      </a:pPr>
                      <a:r>
                        <a:rPr lang="en"/>
                        <a:t>GND</a:t>
                      </a:r>
                      <a:endParaRPr/>
                    </a:p>
                  </a:txBody>
                  <a:tcPr marL="91425" marR="91425" marT="91425" marB="91425"/>
                </a:tc>
              </a:tr>
            </a:tbl>
          </a:graphicData>
        </a:graphic>
      </p:graphicFrame>
      <p:pic>
        <p:nvPicPr>
          <p:cNvPr id="345" name="Google Shape;345;p50"/>
          <p:cNvPicPr preferRelativeResize="0"/>
          <p:nvPr/>
        </p:nvPicPr>
        <p:blipFill rotWithShape="1">
          <a:blip r:embed="rId3">
            <a:alphaModFix/>
          </a:blip>
          <a:srcRect l="54866" r="28602" b="67152"/>
          <a:stretch/>
        </p:blipFill>
        <p:spPr>
          <a:xfrm>
            <a:off x="3500525" y="511650"/>
            <a:ext cx="5058875" cy="4399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351" name="Google Shape;35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Retrieved from techopedia, URL: </a:t>
            </a:r>
            <a:r>
              <a:rPr lang="en" u="sng">
                <a:solidFill>
                  <a:schemeClr val="hlink"/>
                </a:solidFill>
                <a:hlinkClick r:id="rId3"/>
              </a:rPr>
              <a:t>https://www.techopedia.com/definition/21935/schematic-capture</a:t>
            </a:r>
            <a:endParaRPr/>
          </a:p>
          <a:p>
            <a:pPr marL="457200" lvl="0" indent="-342900" algn="l" rtl="0">
              <a:spcBef>
                <a:spcPts val="0"/>
              </a:spcBef>
              <a:spcAft>
                <a:spcPts val="0"/>
              </a:spcAft>
              <a:buSzPts val="1800"/>
              <a:buChar char="●"/>
            </a:pPr>
            <a:r>
              <a:rPr lang="en"/>
              <a:t>Retrieved from robotshop, URL: </a:t>
            </a:r>
            <a:r>
              <a:rPr lang="en" u="sng">
                <a:solidFill>
                  <a:schemeClr val="hlink"/>
                </a:solidFill>
                <a:hlinkClick r:id="rId4"/>
              </a:rPr>
              <a:t>https://www.robotshop.com/community/forum/t/start-your-easy-eda-journey-on-the-free-circuit-design-software/4950</a:t>
            </a:r>
            <a:endParaRPr/>
          </a:p>
          <a:p>
            <a:pPr marL="457200" lvl="0" indent="-342900" algn="l" rtl="0">
              <a:spcBef>
                <a:spcPts val="0"/>
              </a:spcBef>
              <a:spcAft>
                <a:spcPts val="0"/>
              </a:spcAft>
              <a:buSzPts val="1800"/>
              <a:buChar char="●"/>
            </a:pPr>
            <a:r>
              <a:rPr lang="en"/>
              <a:t>Retrieved from EasyEDA, URL: </a:t>
            </a:r>
            <a:r>
              <a:rPr lang="en" u="sng">
                <a:solidFill>
                  <a:schemeClr val="hlink"/>
                </a:solidFill>
                <a:hlinkClick r:id="rId5"/>
              </a:rPr>
              <a:t>https://docs.easyeda.com/en/FAQ/Editor/index.html</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can be seen in the same manner as a digital artist might draw using a tool like Photoshop or a writer using a word processor.</a:t>
            </a:r>
            <a:endParaRPr/>
          </a:p>
          <a:p>
            <a:pPr marL="0" lvl="0" indent="0" algn="l" rtl="0">
              <a:spcBef>
                <a:spcPts val="1200"/>
              </a:spcBef>
              <a:spcAft>
                <a:spcPts val="0"/>
              </a:spcAft>
              <a:buNone/>
            </a:pPr>
            <a:r>
              <a:rPr lang="en"/>
              <a:t>In these schematic diagram, we represent actual wiring of the components and represent the proper functioning of the components.</a:t>
            </a:r>
            <a:endParaRPr/>
          </a:p>
          <a:p>
            <a:pPr marL="0" lvl="0" indent="0" algn="l" rtl="0">
              <a:spcBef>
                <a:spcPts val="1200"/>
              </a:spcBef>
              <a:spcAft>
                <a:spcPts val="0"/>
              </a:spcAft>
              <a:buNone/>
            </a:pPr>
            <a:r>
              <a:rPr lang="en"/>
              <a:t>We also able to know what pins we have to use from our main controller.</a:t>
            </a:r>
            <a:endParaRPr/>
          </a:p>
          <a:p>
            <a:pPr marL="0" lvl="0" indent="0" algn="l" rtl="0">
              <a:spcBef>
                <a:spcPts val="1200"/>
              </a:spcBef>
              <a:spcAft>
                <a:spcPts val="1200"/>
              </a:spcAft>
              <a:buNone/>
            </a:pPr>
            <a:r>
              <a:rPr lang="en"/>
              <a:t>Example of Schematic Diagram Software: EASY EDA, Fritzing, Proteus, KiCAD EDA, circuit lab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Required:</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55282" algn="l" rtl="0">
              <a:spcBef>
                <a:spcPts val="1000"/>
              </a:spcBef>
              <a:spcAft>
                <a:spcPts val="0"/>
              </a:spcAft>
              <a:buSzPct val="100000"/>
              <a:buChar char="●"/>
            </a:pPr>
            <a:r>
              <a:rPr lang="en" sz="2850"/>
              <a:t>Software Installed: EasyEDA</a:t>
            </a:r>
            <a:endParaRPr sz="2850"/>
          </a:p>
          <a:p>
            <a:pPr marL="457200" lvl="0" indent="-355282" algn="l" rtl="0">
              <a:spcBef>
                <a:spcPts val="1200"/>
              </a:spcBef>
              <a:spcAft>
                <a:spcPts val="0"/>
              </a:spcAft>
              <a:buSzPct val="100000"/>
              <a:buChar char="●"/>
            </a:pPr>
            <a:r>
              <a:rPr lang="en" sz="2850"/>
              <a:t>Components used:</a:t>
            </a:r>
            <a:endParaRPr sz="2850"/>
          </a:p>
          <a:p>
            <a:pPr marL="914400" lvl="0" indent="-355282" algn="l" rtl="0">
              <a:spcBef>
                <a:spcPts val="0"/>
              </a:spcBef>
              <a:spcAft>
                <a:spcPts val="0"/>
              </a:spcAft>
              <a:buSzPct val="100000"/>
              <a:buChar char="●"/>
            </a:pPr>
            <a:r>
              <a:rPr lang="en" sz="2850"/>
              <a:t>Main Processing Unit (BBB) - Primary Device</a:t>
            </a:r>
            <a:endParaRPr sz="2850"/>
          </a:p>
          <a:p>
            <a:pPr marL="914400" lvl="0" indent="-355282" algn="l" rtl="0">
              <a:spcBef>
                <a:spcPts val="0"/>
              </a:spcBef>
              <a:spcAft>
                <a:spcPts val="0"/>
              </a:spcAft>
              <a:buSzPct val="100000"/>
              <a:buChar char="●"/>
            </a:pPr>
            <a:r>
              <a:rPr lang="en" sz="2850"/>
              <a:t>Arduino - Secondary Device</a:t>
            </a:r>
            <a:endParaRPr sz="2850"/>
          </a:p>
          <a:p>
            <a:pPr marL="914400" lvl="0" indent="-355282" algn="l" rtl="0">
              <a:spcBef>
                <a:spcPts val="0"/>
              </a:spcBef>
              <a:spcAft>
                <a:spcPts val="0"/>
              </a:spcAft>
              <a:buSzPct val="100000"/>
              <a:buChar char="●"/>
            </a:pPr>
            <a:r>
              <a:rPr lang="en" sz="2850"/>
              <a:t>IR Sensor</a:t>
            </a:r>
            <a:endParaRPr sz="2850"/>
          </a:p>
          <a:p>
            <a:pPr marL="914400" lvl="0" indent="-355282" algn="l" rtl="0">
              <a:spcBef>
                <a:spcPts val="0"/>
              </a:spcBef>
              <a:spcAft>
                <a:spcPts val="0"/>
              </a:spcAft>
              <a:buSzPct val="100000"/>
              <a:buChar char="●"/>
            </a:pPr>
            <a:r>
              <a:rPr lang="en" sz="2850"/>
              <a:t>GSM Module</a:t>
            </a:r>
            <a:endParaRPr sz="2850"/>
          </a:p>
          <a:p>
            <a:pPr marL="914400" lvl="0" indent="-355282" algn="l" rtl="0">
              <a:spcBef>
                <a:spcPts val="0"/>
              </a:spcBef>
              <a:spcAft>
                <a:spcPts val="0"/>
              </a:spcAft>
              <a:buSzPct val="100000"/>
              <a:buChar char="●"/>
            </a:pPr>
            <a:r>
              <a:rPr lang="en" sz="2850"/>
              <a:t>Keypad and LCD </a:t>
            </a:r>
            <a:endParaRPr sz="2850"/>
          </a:p>
          <a:p>
            <a:pPr marL="914400" lvl="0" indent="-355282" algn="l" rtl="0">
              <a:spcBef>
                <a:spcPts val="0"/>
              </a:spcBef>
              <a:spcAft>
                <a:spcPts val="0"/>
              </a:spcAft>
              <a:buSzPct val="100000"/>
              <a:buChar char="●"/>
            </a:pPr>
            <a:r>
              <a:rPr lang="en" sz="2850"/>
              <a:t>ESP 32</a:t>
            </a:r>
            <a:endParaRPr sz="2850"/>
          </a:p>
          <a:p>
            <a:pPr marL="914400" lvl="0" indent="-355282" algn="l" rtl="0">
              <a:spcBef>
                <a:spcPts val="0"/>
              </a:spcBef>
              <a:spcAft>
                <a:spcPts val="0"/>
              </a:spcAft>
              <a:buSzPct val="100000"/>
              <a:buChar char="●"/>
            </a:pPr>
            <a:r>
              <a:rPr lang="en" sz="2850"/>
              <a:t>L298 Motor Driver and DC gear motor</a:t>
            </a:r>
            <a:endParaRPr sz="2850"/>
          </a:p>
          <a:p>
            <a:pPr marL="914400" lvl="0" indent="-355282" algn="l" rtl="0">
              <a:spcBef>
                <a:spcPts val="0"/>
              </a:spcBef>
              <a:spcAft>
                <a:spcPts val="0"/>
              </a:spcAft>
              <a:buSzPct val="100000"/>
              <a:buChar char="●"/>
            </a:pPr>
            <a:r>
              <a:rPr lang="en" sz="2850"/>
              <a:t>Buzzer and Push button</a:t>
            </a:r>
            <a:endParaRPr sz="28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For designing our project schematic diagram, we are using EASYEDA schematic diagram software.</a:t>
            </a:r>
            <a:endParaRPr/>
          </a:p>
          <a:p>
            <a:pPr marL="0" lvl="0" indent="0" algn="l" rtl="0">
              <a:spcBef>
                <a:spcPts val="1200"/>
              </a:spcBef>
              <a:spcAft>
                <a:spcPts val="0"/>
              </a:spcAft>
              <a:buNone/>
            </a:pPr>
            <a:r>
              <a:rPr lang="en"/>
              <a:t>EasyEDA is a free open source software which is easy to use and understand.</a:t>
            </a:r>
            <a:endParaRPr/>
          </a:p>
          <a:p>
            <a:pPr marL="0" lvl="0" indent="0" algn="l" rtl="0">
              <a:spcBef>
                <a:spcPts val="1200"/>
              </a:spcBef>
              <a:spcAft>
                <a:spcPts val="0"/>
              </a:spcAft>
              <a:buNone/>
            </a:pPr>
            <a:r>
              <a:rPr lang="en"/>
              <a:t>EasyEDA is a web based Electronic Design Automation tool (EDA). we can use it in browser or also download it software.</a:t>
            </a:r>
            <a:endParaRPr/>
          </a:p>
          <a:p>
            <a:pPr marL="0" lvl="0" indent="0" algn="l" rtl="0">
              <a:spcBef>
                <a:spcPts val="1200"/>
              </a:spcBef>
              <a:spcAft>
                <a:spcPts val="0"/>
              </a:spcAft>
              <a:buNone/>
            </a:pPr>
            <a:r>
              <a:rPr lang="en"/>
              <a:t>The software is compatible with Linux OS, Windows OS and MacOS.</a:t>
            </a:r>
            <a:endParaRPr/>
          </a:p>
          <a:p>
            <a:pPr marL="0" lvl="0" indent="0" algn="l" rtl="0">
              <a:spcBef>
                <a:spcPts val="1200"/>
              </a:spcBef>
              <a:spcAft>
                <a:spcPts val="1200"/>
              </a:spcAft>
              <a:buNone/>
            </a:pPr>
            <a:r>
              <a:rPr lang="en"/>
              <a:t>EasyEDA has all the features that we expect and easily take our design from conception through to production.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1" name="Google Shape;91;p19"/>
          <p:cNvPicPr preferRelativeResize="0"/>
          <p:nvPr/>
        </p:nvPicPr>
        <p:blipFill>
          <a:blip r:embed="rId3">
            <a:alphaModFix/>
          </a:blip>
          <a:stretch>
            <a:fillRect/>
          </a:stretch>
        </p:blipFill>
        <p:spPr>
          <a:xfrm>
            <a:off x="311700" y="1017725"/>
            <a:ext cx="8520600" cy="3915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129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97" name="Google Shape;97;p20"/>
          <p:cNvPicPr preferRelativeResize="0"/>
          <p:nvPr/>
        </p:nvPicPr>
        <p:blipFill>
          <a:blip r:embed="rId3">
            <a:alphaModFix/>
          </a:blip>
          <a:stretch>
            <a:fillRect/>
          </a:stretch>
        </p:blipFill>
        <p:spPr>
          <a:xfrm>
            <a:off x="311700" y="702174"/>
            <a:ext cx="7978574" cy="448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82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EasyEDA</a:t>
            </a:r>
            <a:endParaRPr/>
          </a:p>
        </p:txBody>
      </p:sp>
      <p:pic>
        <p:nvPicPr>
          <p:cNvPr id="103" name="Google Shape;103;p21"/>
          <p:cNvPicPr preferRelativeResize="0"/>
          <p:nvPr/>
        </p:nvPicPr>
        <p:blipFill>
          <a:blip r:embed="rId3">
            <a:alphaModFix/>
          </a:blip>
          <a:stretch>
            <a:fillRect/>
          </a:stretch>
        </p:blipFill>
        <p:spPr>
          <a:xfrm>
            <a:off x="311700" y="966488"/>
            <a:ext cx="8520599" cy="397738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931</Words>
  <PresentationFormat>On-screen Show (16:9)</PresentationFormat>
  <Paragraphs>232</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Simple Light</vt:lpstr>
      <vt:lpstr>Slide 1</vt:lpstr>
      <vt:lpstr>Content:</vt:lpstr>
      <vt:lpstr>Introduction:</vt:lpstr>
      <vt:lpstr>Introduction:</vt:lpstr>
      <vt:lpstr>Tools Required:</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EasyEDA</vt:lpstr>
      <vt:lpstr>Schematic Diagram</vt:lpstr>
      <vt:lpstr>Schematic Diagram</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Schematic Connections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2</cp:revision>
  <dcterms:modified xsi:type="dcterms:W3CDTF">2021-02-26T16:49:28Z</dcterms:modified>
</cp:coreProperties>
</file>