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ink/ink1.xml" ContentType="application/inkml+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4"/>
  </p:notesMasterIdLst>
  <p:sldIdLst>
    <p:sldId id="472" r:id="rId2"/>
    <p:sldId id="462" r:id="rId3"/>
    <p:sldId id="443" r:id="rId4"/>
    <p:sldId id="428" r:id="rId5"/>
    <p:sldId id="442" r:id="rId6"/>
    <p:sldId id="445" r:id="rId7"/>
    <p:sldId id="426" r:id="rId8"/>
    <p:sldId id="454" r:id="rId9"/>
    <p:sldId id="447" r:id="rId10"/>
    <p:sldId id="455" r:id="rId11"/>
    <p:sldId id="452" r:id="rId12"/>
    <p:sldId id="451" r:id="rId13"/>
    <p:sldId id="450" r:id="rId14"/>
    <p:sldId id="449" r:id="rId15"/>
    <p:sldId id="453" r:id="rId16"/>
    <p:sldId id="448" r:id="rId17"/>
    <p:sldId id="458" r:id="rId18"/>
    <p:sldId id="446" r:id="rId19"/>
    <p:sldId id="460" r:id="rId20"/>
    <p:sldId id="456" r:id="rId21"/>
    <p:sldId id="459" r:id="rId22"/>
    <p:sldId id="457" r:id="rId23"/>
    <p:sldId id="461" r:id="rId24"/>
    <p:sldId id="464" r:id="rId25"/>
    <p:sldId id="465" r:id="rId26"/>
    <p:sldId id="466" r:id="rId27"/>
    <p:sldId id="430" r:id="rId28"/>
    <p:sldId id="467" r:id="rId29"/>
    <p:sldId id="468" r:id="rId30"/>
    <p:sldId id="469" r:id="rId31"/>
    <p:sldId id="470" r:id="rId32"/>
    <p:sldId id="47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ghav Dhingra" initials="RD" lastIdx="1" clrIdx="0">
    <p:extLst>
      <p:ext uri="{19B8F6BF-5375-455C-9EA6-DF929625EA0E}">
        <p15:presenceInfo xmlns:p15="http://schemas.microsoft.com/office/powerpoint/2012/main" userId="a1f6f749e25b001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E9FB"/>
    <a:srgbClr val="810C85"/>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7D5E3-6DD2-D20A-25E8-5832906B65A6}" v="12" dt="2023-12-14T14:14:21.731"/>
    <p1510:client id="{0990162E-E115-AC71-ECE2-65EA53E99CC0}" v="152" dt="2023-12-30T09:00:02.476"/>
    <p1510:client id="{118C37D9-B561-AEE0-8308-DB36EDD24892}" v="24" dt="2023-12-03T05:00:39.295"/>
    <p1510:client id="{12816B8C-78F0-A9F0-9731-A788C2B62ECE}" v="2" dt="2024-01-02T15:10:09.632"/>
    <p1510:client id="{185B6307-D78A-4AEB-A4BF-406EC20935E3}" v="2" dt="2023-12-27T07:44:13.073"/>
    <p1510:client id="{19050C56-4547-CBE9-8C3D-C16B2365C180}" v="2" dt="2023-12-31T12:23:07.254"/>
    <p1510:client id="{264121F1-D862-D9BC-2029-1E18ACE39E5C}" v="1269" dt="2023-12-02T19:54:44.313"/>
    <p1510:client id="{266AF9E7-C47A-5260-EA06-4FB272562130}" v="1" dt="2023-12-12T07:39:32.023"/>
    <p1510:client id="{2EDBD126-C28D-693C-4B73-5D1011745393}" v="11" dt="2023-12-03T06:39:20.420"/>
    <p1510:client id="{30C04AB0-3944-6F2E-FEEE-EF5289D3B2FD}" v="1" dt="2023-12-20T11:32:42.442"/>
    <p1510:client id="{375726D9-C56B-FF9B-E976-20F4F09ACC9E}" v="1" dt="2023-11-30T18:15:03.063"/>
    <p1510:client id="{3B1368BC-AB7E-5E5F-23D0-C97D87C19D8B}" v="5" dt="2023-12-21T06:12:46.404"/>
    <p1510:client id="{42230D10-9CB6-470A-891A-9AA3032A2DEF}" v="165" dt="2023-12-01T19:19:50.242"/>
    <p1510:client id="{43C56E13-4C09-5137-6137-528A8AFE6337}" v="7" dt="2024-01-03T12:30:42.989"/>
    <p1510:client id="{4F10D17F-4298-424F-E5CD-60D8E73CD5F5}" v="4" dt="2024-01-02T13:17:06.802"/>
    <p1510:client id="{4F62D0C2-37A5-6D83-78A7-E0C3A1EA2E5F}" v="10" dt="2023-11-29T09:10:11.220"/>
    <p1510:client id="{5BD211ED-9DD6-D224-158E-203A0ACC5051}" v="8" dt="2023-12-27T08:54:12.643"/>
    <p1510:client id="{63113DD2-E2B1-189B-B6C6-A98C75ED1E59}" v="3" dt="2023-12-12T11:05:41.870"/>
    <p1510:client id="{683BF961-530B-5EEA-6BEF-D09E262A64F7}" v="3" dt="2023-12-21T06:20:06.301"/>
    <p1510:client id="{6860CADC-F5B5-C2FB-FD9A-2E00F547DB1A}" v="2" dt="2023-11-26T14:18:55.564"/>
    <p1510:client id="{6912F0D2-1FC2-97A6-E596-95B7665EBBEE}" v="74" dt="2024-01-02T14:06:29.460"/>
    <p1510:client id="{6C6130B1-2C4A-6E1D-9838-B05C10527DDA}" v="1" dt="2023-11-24T12:35:49.761"/>
    <p1510:client id="{7350C677-1F50-457D-95BC-669B7D4BD9C1}" v="1" dt="2023-12-21T09:55:57.351"/>
    <p1510:client id="{747538F3-597F-2676-46C6-7E64716A005C}" v="1" dt="2023-12-09T06:40:49.351"/>
    <p1510:client id="{74AAA585-B158-7E5D-FB43-07639589DDBC}" v="5" dt="2023-12-21T06:00:48.731"/>
    <p1510:client id="{7B56AB9A-AF60-2791-751F-5C4D4C0A3A44}" v="18" dt="2023-12-30T09:37:27.644"/>
    <p1510:client id="{838F466E-9233-90BE-2ABB-8D51C3B43839}" v="4" dt="2023-12-03T07:33:30.897"/>
    <p1510:client id="{86753EDE-DDCF-DBFA-B37B-1637A373C439}" v="24" dt="2023-12-14T13:58:23.770"/>
    <p1510:client id="{8888D901-FEAE-40D3-67A0-DC045556B1D3}" v="1" dt="2023-12-23T14:47:46.937"/>
    <p1510:client id="{8C5ABD9D-D0C0-CF3F-54C4-2E5314D77B2E}" v="1" dt="2023-12-21T06:10:46.192"/>
    <p1510:client id="{8CCD8DE7-BCF7-1421-226D-A853B2864EAD}" v="25" dt="2023-12-03T05:05:15.466"/>
    <p1510:client id="{8EF99CAC-391A-D216-7974-11359629E4F0}" v="2" dt="2024-01-02T06:47:57.251"/>
    <p1510:client id="{8F0AD1FD-D0EE-C263-0FD1-C89DF0B75A88}" v="2" dt="2024-01-02T09:38:12.243"/>
    <p1510:client id="{922E1462-E120-2E8A-8433-434F9DA59ED2}" v="335" dt="2023-12-27T11:57:05.659"/>
    <p1510:client id="{930FFD30-9A60-A941-F488-96BEB58C68A0}" v="62" dt="2023-12-02T05:54:39.849"/>
    <p1510:client id="{9F330FCC-9834-D4AB-D78C-E24A8241840F}" v="117" dt="2023-11-27T18:02:23.206"/>
    <p1510:client id="{A282CB80-D9B5-94B6-F1C3-C16BCB263734}" v="19" dt="2023-12-02T15:31:39.251"/>
    <p1510:client id="{A474996C-9898-590B-30FB-7CE2A3A87943}" v="9" dt="2023-12-26T06:25:39.713"/>
    <p1510:client id="{A7075671-59A7-5DE6-F5C6-09A90904738D}" v="7" dt="2024-01-03T15:41:44.664"/>
    <p1510:client id="{AA070FA4-D145-3122-DE07-6954D6C8D883}" v="1" dt="2023-12-02T19:54:46.122"/>
    <p1510:client id="{B19A1A0F-5470-8453-15B4-42B32A284DD8}" v="257" dt="2023-12-02T17:20:00.463"/>
    <p1510:client id="{B586274E-505E-6D36-58CD-D47597C2FE86}" v="8" dt="2024-01-03T08:37:39.478"/>
    <p1510:client id="{C10A2AFA-BF75-B6FF-407D-813E40956E9B}" v="1" dt="2023-11-27T18:12:00.991"/>
    <p1510:client id="{C8CF88AB-5502-D655-6075-0BE54A67F6A8}" v="2" dt="2024-01-02T06:49:45.119"/>
    <p1510:client id="{CAFEE445-3B07-0863-F8E8-8D126C5C9FDF}" v="1" dt="2023-12-20T08:22:54.711"/>
    <p1510:client id="{D3F9C2C6-E397-A52E-32E9-3AB18B049AA5}" v="18" dt="2023-12-27T12:14:57.880"/>
    <p1510:client id="{D6A3C8F8-AF42-177A-CFD9-866589EBC928}" v="1" dt="2023-12-03T07:47:36.211"/>
    <p1510:client id="{D6BBF89B-BC45-4D31-B165-BD63A8C3F0A8}" v="90" dt="2024-01-03T20:26:41.975"/>
    <p1510:client id="{D951D546-C8E1-7599-8C0E-BCCD3BDD0A42}" v="361" dt="2023-12-31T08:40:57.147"/>
    <p1510:client id="{E4DFEC9D-70DC-0F88-F266-C3558D370CF6}" v="44" dt="2023-11-27T18:10:16.234"/>
    <p1510:client id="{EB6AAE72-345F-3D9F-5425-5EF5ED1D8AF9}" v="9" dt="2023-12-27T10:27:05.118"/>
    <p1510:client id="{ED620A55-B73A-A5AB-6BA4-7432EC37E251}" v="513" dt="2023-12-26T08:48:38.128"/>
    <p1510:client id="{F127BC1E-BAC4-5621-722E-9538D46AB471}" v="2" dt="2023-11-23T21:01:59.211"/>
    <p1510:client id="{F430E61C-D7C0-9BCF-13DB-88F00E2CB0C1}" v="4" dt="2023-12-29T14:30:39.862"/>
    <p1510:client id="{FC0C75E9-6B53-B04F-D1EC-1A8EA70C327E}" v="3" dt="2023-12-21T09:43:38.6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A1F-44C9-A950-26C30723F90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A1F-44C9-A950-26C30723F90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A1F-44C9-A950-26C30723F90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A1F-44C9-A950-26C30723F900}"/>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0FC8-482A-ACDD-FF37BE32767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1-05T00:09:26.762" idx="1">
    <p:pos x="7680" y="0"/>
    <p:text/>
    <p:extLst>
      <p:ext uri="{C676402C-5697-4E1C-873F-D02D1690AC5C}">
        <p15:threadingInfo xmlns:p15="http://schemas.microsoft.com/office/powerpoint/2012/main" timeZoneBias="-330"/>
      </p:ext>
    </p:extLs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30T09:38:05.885"/>
    </inkml:context>
    <inkml:brush xml:id="br0">
      <inkml:brushProperty name="width" value="0.1" units="cm"/>
      <inkml:brushProperty name="height" value="0.1" units="cm"/>
      <inkml:brushProperty name="color" value="#E71224"/>
    </inkml:brush>
  </inkml:definitions>
  <inkml:trace contextRef="#ctx0" brushRef="#br0">11504 6070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3F311B-32D6-4515-A0D6-84870C1A86F3}" type="datetimeFigureOut">
              <a:rPr lang="en-GB" smtClean="0"/>
              <a:t>06/01/2024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5A7CF-3376-47CC-BF00-795D8310999B}" type="slidenum">
              <a:rPr lang="en-GB" smtClean="0"/>
              <a:t>‹#›</a:t>
            </a:fld>
            <a:endParaRPr lang="en-GB"/>
          </a:p>
        </p:txBody>
      </p:sp>
    </p:spTree>
    <p:extLst>
      <p:ext uri="{BB962C8B-B14F-4D97-AF65-F5344CB8AC3E}">
        <p14:creationId xmlns:p14="http://schemas.microsoft.com/office/powerpoint/2010/main" val="301033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764DE79-268F-4C1A-8933-263129D2AF90}"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67529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178268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430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69967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542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542937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140873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938832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686267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822248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768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764DE79-268F-4C1A-8933-263129D2AF90}" type="datetimeFigureOut">
              <a:rPr lang="en-US" smtClean="0"/>
              <a:t>1/6/2024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F63A3B-78C7-47BE-AE5E-E10140E04643}"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68292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comments" Target="../comments/comment1.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00.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D58F5B-C04E-0F25-DD8B-E2B5839B1E2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 y="12"/>
            <a:ext cx="12191980" cy="6857988"/>
          </a:xfrm>
          <a:prstGeom prst="rect">
            <a:avLst/>
          </a:prstGeom>
        </p:spPr>
      </p:pic>
    </p:spTree>
    <p:extLst>
      <p:ext uri="{BB962C8B-B14F-4D97-AF65-F5344CB8AC3E}">
        <p14:creationId xmlns:p14="http://schemas.microsoft.com/office/powerpoint/2010/main" val="286119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85FEF-08F0-B216-EF32-AC38B2A9082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EE7350-6B61-7887-B0F0-FECF2351AD73}"/>
              </a:ext>
            </a:extLst>
          </p:cNvPr>
          <p:cNvSpPr>
            <a:spLocks noGrp="1"/>
          </p:cNvSpPr>
          <p:nvPr>
            <p:ph idx="1"/>
          </p:nvPr>
        </p:nvSpPr>
        <p:spPr/>
        <p:txBody>
          <a:bodyPr/>
          <a:lstStyle/>
          <a:p>
            <a:endParaRPr lang="en-IN"/>
          </a:p>
        </p:txBody>
      </p:sp>
      <p:pic>
        <p:nvPicPr>
          <p:cNvPr id="4" name="Picture 3" descr="A close up of a device">
            <a:extLst>
              <a:ext uri="{FF2B5EF4-FFF2-40B4-BE49-F238E27FC236}">
                <a16:creationId xmlns:a16="http://schemas.microsoft.com/office/drawing/2014/main" id="{95CEB227-39BF-28D5-3E7A-A1D40C96E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99749" cy="7280215"/>
          </a:xfrm>
          <a:prstGeom prst="rect">
            <a:avLst/>
          </a:prstGeom>
        </p:spPr>
      </p:pic>
      <p:pic>
        <p:nvPicPr>
          <p:cNvPr id="5" name="Picture 4">
            <a:extLst>
              <a:ext uri="{FF2B5EF4-FFF2-40B4-BE49-F238E27FC236}">
                <a16:creationId xmlns:a16="http://schemas.microsoft.com/office/drawing/2014/main" id="{4FFBD739-4ACC-594A-FEAC-BED39EE6D4D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903500" y="6119319"/>
            <a:ext cx="2026112" cy="535231"/>
          </a:xfrm>
          <a:prstGeom prst="rect">
            <a:avLst/>
          </a:prstGeom>
        </p:spPr>
      </p:pic>
      <p:sp>
        <p:nvSpPr>
          <p:cNvPr id="6" name="TextBox 5">
            <a:extLst>
              <a:ext uri="{FF2B5EF4-FFF2-40B4-BE49-F238E27FC236}">
                <a16:creationId xmlns:a16="http://schemas.microsoft.com/office/drawing/2014/main" id="{8B78AC54-74C9-8624-412E-323772A0C6D9}"/>
              </a:ext>
            </a:extLst>
          </p:cNvPr>
          <p:cNvSpPr txBox="1"/>
          <p:nvPr/>
        </p:nvSpPr>
        <p:spPr>
          <a:xfrm>
            <a:off x="688369" y="359596"/>
            <a:ext cx="8733033" cy="1477328"/>
          </a:xfrm>
          <a:prstGeom prst="rect">
            <a:avLst/>
          </a:prstGeom>
          <a:noFill/>
        </p:spPr>
        <p:txBody>
          <a:bodyPr wrap="square" rtlCol="0">
            <a:spAutoFit/>
          </a:bodyPr>
          <a:lstStyle/>
          <a:p>
            <a:pPr algn="l"/>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The density plot against the Age and the test indicate that the women with the age in range of 20 to 35 have the highest chances of developing the risk of cervical cancer. The peaks at age of 50 and the further extension of the density plot indicate that some of the women face the risk of cervical cancer even at that age. </a:t>
            </a:r>
            <a:endParaRPr lang="en-IN" dirty="0"/>
          </a:p>
        </p:txBody>
      </p:sp>
      <p:pic>
        <p:nvPicPr>
          <p:cNvPr id="3074" name="Picture 2">
            <a:extLst>
              <a:ext uri="{FF2B5EF4-FFF2-40B4-BE49-F238E27FC236}">
                <a16:creationId xmlns:a16="http://schemas.microsoft.com/office/drawing/2014/main" id="{5324FEC4-F6BE-C34D-F141-2A887FDB27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3409" y="2185416"/>
            <a:ext cx="7334543" cy="4224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482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B1792-CF61-1A5E-E092-EEACF440AA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C8F421E-0530-C831-B138-B2D200D6B96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8E041FB-E355-E720-382F-9E101B4B047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903500" y="6119319"/>
            <a:ext cx="2026112" cy="535231"/>
          </a:xfrm>
          <a:prstGeom prst="rect">
            <a:avLst/>
          </a:prstGeom>
        </p:spPr>
      </p:pic>
      <p:pic>
        <p:nvPicPr>
          <p:cNvPr id="6" name="Picture 5" descr="A close up of a device">
            <a:extLst>
              <a:ext uri="{FF2B5EF4-FFF2-40B4-BE49-F238E27FC236}">
                <a16:creationId xmlns:a16="http://schemas.microsoft.com/office/drawing/2014/main" id="{96D6CC7E-3734-11D3-975E-290FC8EF39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7" name="Picture 6">
            <a:extLst>
              <a:ext uri="{FF2B5EF4-FFF2-40B4-BE49-F238E27FC236}">
                <a16:creationId xmlns:a16="http://schemas.microsoft.com/office/drawing/2014/main" id="{6B2CB8DC-0B64-70E4-0D57-893699C98B6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0055900" y="6271719"/>
            <a:ext cx="2026112" cy="535231"/>
          </a:xfrm>
          <a:prstGeom prst="rect">
            <a:avLst/>
          </a:prstGeom>
        </p:spPr>
      </p:pic>
      <p:sp>
        <p:nvSpPr>
          <p:cNvPr id="8" name="TextBox 7">
            <a:extLst>
              <a:ext uri="{FF2B5EF4-FFF2-40B4-BE49-F238E27FC236}">
                <a16:creationId xmlns:a16="http://schemas.microsoft.com/office/drawing/2014/main" id="{8CB178F8-5D32-8A38-D198-1E4917D3D198}"/>
              </a:ext>
            </a:extLst>
          </p:cNvPr>
          <p:cNvSpPr txBox="1"/>
          <p:nvPr/>
        </p:nvSpPr>
        <p:spPr>
          <a:xfrm>
            <a:off x="452064" y="271238"/>
            <a:ext cx="9133726" cy="2312140"/>
          </a:xfrm>
          <a:prstGeom prst="rect">
            <a:avLst/>
          </a:prstGeom>
          <a:noFill/>
        </p:spPr>
        <p:txBody>
          <a:bodyPr wrap="square" rtlCol="0">
            <a:spAutoFit/>
          </a:bodyPr>
          <a:lstStyle/>
          <a:p>
            <a:r>
              <a:rPr lang="en-US" sz="2400" b="0" i="0" u="none" strike="noStrike" baseline="0" dirty="0">
                <a:solidFill>
                  <a:srgbClr val="000000"/>
                </a:solidFill>
              </a:rPr>
              <a:t>Age and Number of sexual partners</a:t>
            </a:r>
          </a:p>
          <a:p>
            <a:endParaRPr lang="en-US" sz="2400" b="0" i="0" u="none" strike="noStrike" baseline="0" dirty="0">
              <a:solidFill>
                <a:srgbClr val="000000"/>
              </a:solidFill>
            </a:endParaRPr>
          </a:p>
          <a:p>
            <a:r>
              <a:rPr lang="en-US" sz="1800" b="0" i="0" u="none" strike="noStrike" baseline="0" dirty="0">
                <a:solidFill>
                  <a:srgbClr val="000000"/>
                </a:solidFill>
                <a:latin typeface="Times New Roman" panose="02020603050405020304" pitchFamily="18" charset="0"/>
              </a:rPr>
              <a:t>As age of women increases, the number of sexual partners might increase which in turn increases the possibility of facing the risk. Even the resources here: </a:t>
            </a:r>
            <a:r>
              <a:rPr lang="en-US" sz="1800" b="0" i="0" u="none" strike="noStrike" baseline="0" dirty="0">
                <a:solidFill>
                  <a:srgbClr val="0462C1"/>
                </a:solidFill>
                <a:latin typeface="Times New Roman" panose="02020603050405020304" pitchFamily="18" charset="0"/>
              </a:rPr>
              <a:t>https://www.mayoclinic.org/diseases-conditions/cervical-cancer/symptoms-causes/syc-20352501 </a:t>
            </a:r>
            <a:r>
              <a:rPr lang="en-US" sz="1800" b="0" i="0" u="none" strike="noStrike" baseline="0" dirty="0">
                <a:solidFill>
                  <a:srgbClr val="000000"/>
                </a:solidFill>
                <a:latin typeface="Times New Roman" panose="02020603050405020304" pitchFamily="18" charset="0"/>
              </a:rPr>
              <a:t>supports this statement. From the below we can see that the women at the age of 30 to 35 having the number of sexual partners of 4 or 5 is having the higher risk of developing cervical cancer. </a:t>
            </a:r>
            <a:r>
              <a:rPr lang="en-US" sz="2400" b="0" i="0" u="none" strike="noStrike" baseline="0" dirty="0">
                <a:solidFill>
                  <a:srgbClr val="000000"/>
                </a:solidFill>
              </a:rPr>
              <a:t> </a:t>
            </a:r>
            <a:endParaRPr lang="en-IN" sz="2400" dirty="0"/>
          </a:p>
        </p:txBody>
      </p:sp>
      <p:pic>
        <p:nvPicPr>
          <p:cNvPr id="4098" name="Picture 2">
            <a:extLst>
              <a:ext uri="{FF2B5EF4-FFF2-40B4-BE49-F238E27FC236}">
                <a16:creationId xmlns:a16="http://schemas.microsoft.com/office/drawing/2014/main" id="{86CD1D4E-298D-3D80-BD53-43A9607CA0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541075"/>
            <a:ext cx="7634555" cy="4229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460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98230-22CD-AD8A-2637-85AD80F3280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9E0FAC5-3A1D-3F15-1297-427BDA80F221}"/>
              </a:ext>
            </a:extLst>
          </p:cNvPr>
          <p:cNvSpPr>
            <a:spLocks noGrp="1"/>
          </p:cNvSpPr>
          <p:nvPr>
            <p:ph idx="1"/>
          </p:nvPr>
        </p:nvSpPr>
        <p:spPr/>
        <p:txBody>
          <a:bodyPr/>
          <a:lstStyle/>
          <a:p>
            <a:endParaRPr lang="en-IN"/>
          </a:p>
        </p:txBody>
      </p:sp>
      <p:pic>
        <p:nvPicPr>
          <p:cNvPr id="4" name="Picture 3" descr="A close up of a device">
            <a:extLst>
              <a:ext uri="{FF2B5EF4-FFF2-40B4-BE49-F238E27FC236}">
                <a16:creationId xmlns:a16="http://schemas.microsoft.com/office/drawing/2014/main" id="{87B973FB-34B5-78C8-1752-D47918F539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4" y="-10274"/>
            <a:ext cx="12191999" cy="6858000"/>
          </a:xfrm>
          <a:prstGeom prst="rect">
            <a:avLst/>
          </a:prstGeom>
        </p:spPr>
      </p:pic>
      <p:pic>
        <p:nvPicPr>
          <p:cNvPr id="5" name="Picture 4">
            <a:extLst>
              <a:ext uri="{FF2B5EF4-FFF2-40B4-BE49-F238E27FC236}">
                <a16:creationId xmlns:a16="http://schemas.microsoft.com/office/drawing/2014/main" id="{A543324E-DDCD-D919-8D16-AF67616C2B9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903500" y="6119319"/>
            <a:ext cx="2026112" cy="535231"/>
          </a:xfrm>
          <a:prstGeom prst="rect">
            <a:avLst/>
          </a:prstGeom>
        </p:spPr>
      </p:pic>
      <p:sp>
        <p:nvSpPr>
          <p:cNvPr id="6" name="TextBox 5">
            <a:extLst>
              <a:ext uri="{FF2B5EF4-FFF2-40B4-BE49-F238E27FC236}">
                <a16:creationId xmlns:a16="http://schemas.microsoft.com/office/drawing/2014/main" id="{E50FF34A-2AFB-8F4C-CBA8-F1B36558245E}"/>
              </a:ext>
            </a:extLst>
          </p:cNvPr>
          <p:cNvSpPr txBox="1"/>
          <p:nvPr/>
        </p:nvSpPr>
        <p:spPr>
          <a:xfrm>
            <a:off x="852755" y="384048"/>
            <a:ext cx="8784405" cy="1292662"/>
          </a:xfrm>
          <a:prstGeom prst="rect">
            <a:avLst/>
          </a:prstGeom>
          <a:noFill/>
        </p:spPr>
        <p:txBody>
          <a:bodyPr wrap="square" rtlCol="0">
            <a:spAutoFit/>
          </a:bodyPr>
          <a:lstStyle/>
          <a:p>
            <a:r>
              <a:rPr lang="en-IN" sz="2400" b="0" i="0" u="none" strike="noStrike" baseline="0" dirty="0">
                <a:solidFill>
                  <a:srgbClr val="000000"/>
                </a:solidFill>
              </a:rPr>
              <a:t>First Sexual intercourse </a:t>
            </a:r>
          </a:p>
          <a:p>
            <a:endParaRPr lang="en-IN" sz="1800" b="0" i="0" u="none" strike="noStrike" baseline="0" dirty="0">
              <a:solidFill>
                <a:srgbClr val="000000"/>
              </a:solidFill>
            </a:endParaRPr>
          </a:p>
          <a:p>
            <a:r>
              <a:rPr lang="en-US" sz="1800" b="0" i="0" u="none" strike="noStrike" baseline="0" dirty="0">
                <a:solidFill>
                  <a:srgbClr val="000000"/>
                </a:solidFill>
                <a:latin typeface="Times New Roman" panose="02020603050405020304" pitchFamily="18" charset="0"/>
              </a:rPr>
              <a:t>Mean age of the women whose first sexual intercourse is 16. The plot below gives an intuition that most of the women started first sexual intercourse between the age 15 to 20. </a:t>
            </a:r>
            <a:endParaRPr lang="en-IN" dirty="0"/>
          </a:p>
        </p:txBody>
      </p:sp>
      <p:pic>
        <p:nvPicPr>
          <p:cNvPr id="5122" name="Picture 2">
            <a:extLst>
              <a:ext uri="{FF2B5EF4-FFF2-40B4-BE49-F238E27FC236}">
                <a16:creationId xmlns:a16="http://schemas.microsoft.com/office/drawing/2014/main" id="{8F8E761C-B0BB-934B-1EE7-5C4264043B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4128" y="1815084"/>
            <a:ext cx="8143875"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974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8A75-7CED-B19C-72DC-0C9C65A8F71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E0C3E0B-22BF-CB96-3D09-B86D89AFBCEC}"/>
              </a:ext>
            </a:extLst>
          </p:cNvPr>
          <p:cNvSpPr>
            <a:spLocks noGrp="1"/>
          </p:cNvSpPr>
          <p:nvPr>
            <p:ph idx="1"/>
          </p:nvPr>
        </p:nvSpPr>
        <p:spPr/>
        <p:txBody>
          <a:bodyPr/>
          <a:lstStyle/>
          <a:p>
            <a:endParaRPr lang="en-IN"/>
          </a:p>
        </p:txBody>
      </p:sp>
      <p:pic>
        <p:nvPicPr>
          <p:cNvPr id="4" name="Picture 3" descr="A close up of a device">
            <a:extLst>
              <a:ext uri="{FF2B5EF4-FFF2-40B4-BE49-F238E27FC236}">
                <a16:creationId xmlns:a16="http://schemas.microsoft.com/office/drawing/2014/main" id="{28034D20-553E-AB2A-6951-9188C76572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5" name="Picture 4">
            <a:extLst>
              <a:ext uri="{FF2B5EF4-FFF2-40B4-BE49-F238E27FC236}">
                <a16:creationId xmlns:a16="http://schemas.microsoft.com/office/drawing/2014/main" id="{AF182FE2-9039-3443-0C81-A7A3969B629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903500" y="6119319"/>
            <a:ext cx="2026112" cy="535231"/>
          </a:xfrm>
          <a:prstGeom prst="rect">
            <a:avLst/>
          </a:prstGeom>
        </p:spPr>
      </p:pic>
      <p:sp>
        <p:nvSpPr>
          <p:cNvPr id="6" name="TextBox 5">
            <a:extLst>
              <a:ext uri="{FF2B5EF4-FFF2-40B4-BE49-F238E27FC236}">
                <a16:creationId xmlns:a16="http://schemas.microsoft.com/office/drawing/2014/main" id="{6A806A66-81AB-AD7D-29F3-1A085748073E}"/>
              </a:ext>
            </a:extLst>
          </p:cNvPr>
          <p:cNvSpPr txBox="1"/>
          <p:nvPr/>
        </p:nvSpPr>
        <p:spPr>
          <a:xfrm>
            <a:off x="435936" y="585216"/>
            <a:ext cx="7855309" cy="1846659"/>
          </a:xfrm>
          <a:prstGeom prst="rect">
            <a:avLst/>
          </a:prstGeom>
          <a:noFill/>
        </p:spPr>
        <p:txBody>
          <a:bodyPr wrap="square" rtlCol="0">
            <a:spAutoFit/>
          </a:bodyPr>
          <a:lstStyle/>
          <a:p>
            <a:r>
              <a:rPr lang="en-IN" sz="2400" b="1" i="0" u="none" strike="noStrike" baseline="0" dirty="0">
                <a:solidFill>
                  <a:srgbClr val="000000"/>
                </a:solidFill>
                <a:latin typeface="Times New Roman" panose="02020603050405020304" pitchFamily="18" charset="0"/>
              </a:rPr>
              <a:t>Number of Pregnancies </a:t>
            </a:r>
          </a:p>
          <a:p>
            <a:endParaRPr lang="en-IN" sz="1800" b="1"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Data is analyzed against the number of pregnancies and the number of sexual partners. It is found that 4% of the women having number of sexual partners greater than 2 with number of pregnancies greater than 3 are facing the risk of cancer. The below is the chart for number of women facing the risk. </a:t>
            </a:r>
            <a:endParaRPr lang="en-IN" dirty="0"/>
          </a:p>
        </p:txBody>
      </p:sp>
      <p:pic>
        <p:nvPicPr>
          <p:cNvPr id="6146" name="Picture 2">
            <a:extLst>
              <a:ext uri="{FF2B5EF4-FFF2-40B4-BE49-F238E27FC236}">
                <a16:creationId xmlns:a16="http://schemas.microsoft.com/office/drawing/2014/main" id="{1F31A189-FDFF-9AB1-852D-0B8D057FF8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869" y="2436190"/>
            <a:ext cx="7761095" cy="4293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740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5E2AB-A1CE-DB05-C341-6A28E1CFB1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BB779C4-6C86-DB67-DBFE-0463E10860ED}"/>
              </a:ext>
            </a:extLst>
          </p:cNvPr>
          <p:cNvSpPr>
            <a:spLocks noGrp="1"/>
          </p:cNvSpPr>
          <p:nvPr>
            <p:ph idx="1"/>
          </p:nvPr>
        </p:nvSpPr>
        <p:spPr/>
        <p:txBody>
          <a:bodyPr/>
          <a:lstStyle/>
          <a:p>
            <a:endParaRPr lang="en-IN"/>
          </a:p>
        </p:txBody>
      </p:sp>
      <p:pic>
        <p:nvPicPr>
          <p:cNvPr id="4" name="Picture 3" descr="A close up of a device">
            <a:extLst>
              <a:ext uri="{FF2B5EF4-FFF2-40B4-BE49-F238E27FC236}">
                <a16:creationId xmlns:a16="http://schemas.microsoft.com/office/drawing/2014/main" id="{5C6B052A-1BA3-70D7-2710-F2C51A34CD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5" name="Picture 4">
            <a:extLst>
              <a:ext uri="{FF2B5EF4-FFF2-40B4-BE49-F238E27FC236}">
                <a16:creationId xmlns:a16="http://schemas.microsoft.com/office/drawing/2014/main" id="{E67C2C27-0487-58B4-A2FE-426979C9A73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903500" y="6119319"/>
            <a:ext cx="2026112" cy="535231"/>
          </a:xfrm>
          <a:prstGeom prst="rect">
            <a:avLst/>
          </a:prstGeom>
        </p:spPr>
      </p:pic>
      <p:sp>
        <p:nvSpPr>
          <p:cNvPr id="6" name="TextBox 5">
            <a:extLst>
              <a:ext uri="{FF2B5EF4-FFF2-40B4-BE49-F238E27FC236}">
                <a16:creationId xmlns:a16="http://schemas.microsoft.com/office/drawing/2014/main" id="{177F04D8-B830-96A8-09DF-FE6A44D8E733}"/>
              </a:ext>
            </a:extLst>
          </p:cNvPr>
          <p:cNvSpPr txBox="1"/>
          <p:nvPr/>
        </p:nvSpPr>
        <p:spPr>
          <a:xfrm>
            <a:off x="410968" y="473488"/>
            <a:ext cx="9020708" cy="2400657"/>
          </a:xfrm>
          <a:prstGeom prst="rect">
            <a:avLst/>
          </a:prstGeom>
          <a:noFill/>
        </p:spPr>
        <p:txBody>
          <a:bodyPr wrap="square" rtlCol="0">
            <a:spAutoFit/>
          </a:bodyPr>
          <a:lstStyle/>
          <a:p>
            <a:r>
              <a:rPr lang="en-US" sz="2400" b="1" i="0" u="none" strike="noStrike" baseline="0" dirty="0">
                <a:solidFill>
                  <a:srgbClr val="000000"/>
                </a:solidFill>
                <a:latin typeface="Times New Roman" panose="02020603050405020304" pitchFamily="18" charset="0"/>
              </a:rPr>
              <a:t>Risk for Women Who Smokes</a:t>
            </a:r>
          </a:p>
          <a:p>
            <a:endParaRPr lang="en-US" sz="1800" b="1"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8% of women are smoking for more than 5 years and among them 16 % are the developing the risk of facing the cancer. The tests like schiller and biopsy can detect these types of factors causing cancer. The studies like </a:t>
            </a:r>
            <a:r>
              <a:rPr lang="en-US" sz="1800" b="0" i="0" u="none" strike="noStrike" baseline="0" dirty="0">
                <a:solidFill>
                  <a:srgbClr val="0462C1"/>
                </a:solidFill>
                <a:latin typeface="Times New Roman" panose="02020603050405020304" pitchFamily="18" charset="0"/>
              </a:rPr>
              <a:t>https://www.mayoclinic.org/diseases-conditions/cervical-cancer/symptoms-causes/syc-20352501 </a:t>
            </a:r>
            <a:r>
              <a:rPr lang="en-US" sz="1800" b="0" i="0" u="none" strike="noStrike" baseline="0" dirty="0">
                <a:solidFill>
                  <a:srgbClr val="000000"/>
                </a:solidFill>
                <a:latin typeface="Times New Roman" panose="02020603050405020304" pitchFamily="18" charset="0"/>
              </a:rPr>
              <a:t>shows that smoking is one the key risk factor of developing cervical cancer. </a:t>
            </a:r>
            <a:r>
              <a:rPr lang="en-US" sz="1800" b="1" i="0" u="none" strike="noStrike" baseline="0" dirty="0">
                <a:solidFill>
                  <a:srgbClr val="000000"/>
                </a:solidFill>
                <a:latin typeface="Times New Roman" panose="02020603050405020304" pitchFamily="18" charset="0"/>
              </a:rPr>
              <a:t> </a:t>
            </a:r>
          </a:p>
          <a:p>
            <a:endParaRPr lang="en-IN" dirty="0"/>
          </a:p>
        </p:txBody>
      </p:sp>
      <p:pic>
        <p:nvPicPr>
          <p:cNvPr id="7170" name="Picture 2">
            <a:extLst>
              <a:ext uri="{FF2B5EF4-FFF2-40B4-BE49-F238E27FC236}">
                <a16:creationId xmlns:a16="http://schemas.microsoft.com/office/drawing/2014/main" id="{32FD7BA6-04A3-9391-DBC9-4B55551C65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9991" y="2634721"/>
            <a:ext cx="7417155" cy="4103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311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94647-24E6-7FC8-4651-34C531D8991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0F5421C-1B9E-C15A-CEC1-40707C780B13}"/>
              </a:ext>
            </a:extLst>
          </p:cNvPr>
          <p:cNvSpPr>
            <a:spLocks noGrp="1"/>
          </p:cNvSpPr>
          <p:nvPr>
            <p:ph idx="1"/>
          </p:nvPr>
        </p:nvSpPr>
        <p:spPr/>
        <p:txBody>
          <a:bodyPr/>
          <a:lstStyle/>
          <a:p>
            <a:endParaRPr lang="en-IN"/>
          </a:p>
        </p:txBody>
      </p:sp>
      <p:pic>
        <p:nvPicPr>
          <p:cNvPr id="4" name="Picture 3" descr="A close up of a device">
            <a:extLst>
              <a:ext uri="{FF2B5EF4-FFF2-40B4-BE49-F238E27FC236}">
                <a16:creationId xmlns:a16="http://schemas.microsoft.com/office/drawing/2014/main" id="{7F2A0FDB-EE7A-9A74-0579-7CDDB9D3F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5" name="Picture 4">
            <a:extLst>
              <a:ext uri="{FF2B5EF4-FFF2-40B4-BE49-F238E27FC236}">
                <a16:creationId xmlns:a16="http://schemas.microsoft.com/office/drawing/2014/main" id="{B49DB509-6D45-22F1-FB25-445D070E1F3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903500" y="6119319"/>
            <a:ext cx="2026112" cy="535231"/>
          </a:xfrm>
          <a:prstGeom prst="rect">
            <a:avLst/>
          </a:prstGeom>
        </p:spPr>
      </p:pic>
      <p:sp>
        <p:nvSpPr>
          <p:cNvPr id="6" name="TextBox 5">
            <a:extLst>
              <a:ext uri="{FF2B5EF4-FFF2-40B4-BE49-F238E27FC236}">
                <a16:creationId xmlns:a16="http://schemas.microsoft.com/office/drawing/2014/main" id="{533952BB-48B5-7EEE-F67F-2D9C9BBFB7FE}"/>
              </a:ext>
            </a:extLst>
          </p:cNvPr>
          <p:cNvSpPr txBox="1"/>
          <p:nvPr/>
        </p:nvSpPr>
        <p:spPr>
          <a:xfrm>
            <a:off x="760288" y="273195"/>
            <a:ext cx="8640566" cy="2123658"/>
          </a:xfrm>
          <a:prstGeom prst="rect">
            <a:avLst/>
          </a:prstGeom>
          <a:noFill/>
        </p:spPr>
        <p:txBody>
          <a:bodyPr wrap="square" rtlCol="0">
            <a:spAutoFit/>
          </a:bodyPr>
          <a:lstStyle/>
          <a:p>
            <a:r>
              <a:rPr lang="en-IN" sz="2400" b="1" i="0" u="none" strike="noStrike" baseline="0" dirty="0">
                <a:solidFill>
                  <a:srgbClr val="000000"/>
                </a:solidFill>
                <a:latin typeface="Times New Roman" panose="02020603050405020304" pitchFamily="18" charset="0"/>
              </a:rPr>
              <a:t>Women using Hormonal Contraceptives</a:t>
            </a:r>
          </a:p>
          <a:p>
            <a:endParaRPr lang="en-IN" sz="1800" b="1"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Many of the women reported that they are using the Hormonal contraceptives from minimum of 0 to 30 years. Women who have taken the hormonal contraceptives for more than five years have the higher risk of cervical cancer. The small peaks at the age 10 &amp; 15 and also more than 15 shows even higher risk than women who have not used the contraceptives. </a:t>
            </a:r>
            <a:r>
              <a:rPr lang="en-IN" sz="1800" b="1" i="0" u="none" strike="noStrike" baseline="0" dirty="0">
                <a:solidFill>
                  <a:srgbClr val="000000"/>
                </a:solidFill>
                <a:latin typeface="Times New Roman" panose="02020603050405020304" pitchFamily="18" charset="0"/>
              </a:rPr>
              <a:t> </a:t>
            </a:r>
            <a:endParaRPr lang="en-IN" dirty="0"/>
          </a:p>
        </p:txBody>
      </p:sp>
      <p:pic>
        <p:nvPicPr>
          <p:cNvPr id="8194" name="Picture 2">
            <a:extLst>
              <a:ext uri="{FF2B5EF4-FFF2-40B4-BE49-F238E27FC236}">
                <a16:creationId xmlns:a16="http://schemas.microsoft.com/office/drawing/2014/main" id="{15CB831D-0805-BDC8-EF4F-BA4132D0FB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1124" y="2313657"/>
            <a:ext cx="7720922" cy="4271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181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4F397-142D-C2F7-E100-48F1254356F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0DA258-3B2B-C31A-89C5-BCE922A3BFF9}"/>
              </a:ext>
            </a:extLst>
          </p:cNvPr>
          <p:cNvSpPr>
            <a:spLocks noGrp="1"/>
          </p:cNvSpPr>
          <p:nvPr>
            <p:ph idx="1"/>
          </p:nvPr>
        </p:nvSpPr>
        <p:spPr/>
        <p:txBody>
          <a:bodyPr/>
          <a:lstStyle/>
          <a:p>
            <a:endParaRPr lang="en-IN"/>
          </a:p>
        </p:txBody>
      </p:sp>
      <p:pic>
        <p:nvPicPr>
          <p:cNvPr id="4" name="Picture 3" descr="A close up of a device">
            <a:extLst>
              <a:ext uri="{FF2B5EF4-FFF2-40B4-BE49-F238E27FC236}">
                <a16:creationId xmlns:a16="http://schemas.microsoft.com/office/drawing/2014/main" id="{D6DE8ED7-2274-6C74-CF43-393D880B8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pic>
        <p:nvPicPr>
          <p:cNvPr id="5" name="Picture 4">
            <a:extLst>
              <a:ext uri="{FF2B5EF4-FFF2-40B4-BE49-F238E27FC236}">
                <a16:creationId xmlns:a16="http://schemas.microsoft.com/office/drawing/2014/main" id="{D1091F34-D1A7-2E5D-4F58-F2C1B6E90A9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903500" y="6119319"/>
            <a:ext cx="2026112" cy="535231"/>
          </a:xfrm>
          <a:prstGeom prst="rect">
            <a:avLst/>
          </a:prstGeom>
        </p:spPr>
      </p:pic>
      <p:sp>
        <p:nvSpPr>
          <p:cNvPr id="6" name="TextBox 5">
            <a:extLst>
              <a:ext uri="{FF2B5EF4-FFF2-40B4-BE49-F238E27FC236}">
                <a16:creationId xmlns:a16="http://schemas.microsoft.com/office/drawing/2014/main" id="{D80E773A-1CC0-C4C9-C258-795A56638363}"/>
              </a:ext>
            </a:extLst>
          </p:cNvPr>
          <p:cNvSpPr txBox="1"/>
          <p:nvPr/>
        </p:nvSpPr>
        <p:spPr>
          <a:xfrm>
            <a:off x="493158" y="585216"/>
            <a:ext cx="9072082" cy="5447645"/>
          </a:xfrm>
          <a:prstGeom prst="rect">
            <a:avLst/>
          </a:prstGeom>
          <a:noFill/>
        </p:spPr>
        <p:txBody>
          <a:bodyPr wrap="square" rtlCol="0">
            <a:spAutoFit/>
          </a:bodyPr>
          <a:lstStyle/>
          <a:p>
            <a:r>
              <a:rPr lang="en-US" sz="2400" b="1" i="0" u="none" strike="noStrike" baseline="0" dirty="0">
                <a:solidFill>
                  <a:srgbClr val="000000"/>
                </a:solidFill>
                <a:latin typeface="Times New Roman" panose="02020603050405020304" pitchFamily="18" charset="0"/>
              </a:rPr>
              <a:t>Final statistics of Cervical Cancer Dataset: </a:t>
            </a:r>
          </a:p>
          <a:p>
            <a:endParaRPr lang="en-US" sz="1800" b="0" i="0" u="none" strike="noStrike" baseline="0" dirty="0">
              <a:solidFill>
                <a:srgbClr val="000000"/>
              </a:solidFill>
              <a:latin typeface="Times New Roman" panose="02020603050405020304" pitchFamily="18" charset="0"/>
            </a:endParaRPr>
          </a:p>
          <a:p>
            <a:pPr marL="285750" indent="-285750">
              <a:buFont typeface="Wingdings" panose="05000000000000000000" pitchFamily="2" charset="2"/>
              <a:buChar char="Ø"/>
            </a:pPr>
            <a:r>
              <a:rPr lang="en-US" sz="1800" b="0" i="0" u="none" strike="noStrike" baseline="0" dirty="0">
                <a:solidFill>
                  <a:srgbClr val="000000"/>
                </a:solidFill>
                <a:latin typeface="Times New Roman" panose="02020603050405020304" pitchFamily="18" charset="0"/>
              </a:rPr>
              <a:t>Mean age of the women facing the risk of cancer is 26. Women in age groups of 20 to 35 have the higher risk of developing the risk. </a:t>
            </a:r>
          </a:p>
          <a:p>
            <a:pPr marL="285750" indent="-285750">
              <a:buFont typeface="Wingdings" panose="05000000000000000000" pitchFamily="2" charset="2"/>
              <a:buChar char="Ø"/>
            </a:pPr>
            <a:r>
              <a:rPr lang="en-US" sz="1800" b="0" i="0" u="none" strike="noStrike" baseline="0" dirty="0">
                <a:solidFill>
                  <a:srgbClr val="000000"/>
                </a:solidFill>
                <a:latin typeface="Times New Roman" panose="02020603050405020304" pitchFamily="18" charset="0"/>
              </a:rPr>
              <a:t>As the number of sexual partners increase, the chances of developing the risk of cancer are higher. </a:t>
            </a:r>
          </a:p>
          <a:p>
            <a:pPr marL="285750" indent="-285750">
              <a:buFont typeface="Wingdings" panose="05000000000000000000" pitchFamily="2" charset="2"/>
              <a:buChar char="Ø"/>
            </a:pPr>
            <a:endParaRPr lang="en-IN" sz="1800" b="0" i="0" u="none" strike="noStrike" baseline="0" dirty="0">
              <a:solidFill>
                <a:srgbClr val="000000"/>
              </a:solidFill>
              <a:latin typeface="Times New Roman" panose="02020603050405020304" pitchFamily="18" charset="0"/>
            </a:endParaRPr>
          </a:p>
          <a:p>
            <a:pPr marL="285750" indent="-285750">
              <a:buFont typeface="Wingdings" panose="05000000000000000000" pitchFamily="2" charset="2"/>
              <a:buChar char="Ø"/>
            </a:pPr>
            <a:r>
              <a:rPr lang="en-US" sz="1800" b="0" i="0" u="none" strike="noStrike" baseline="0" dirty="0">
                <a:solidFill>
                  <a:srgbClr val="000000"/>
                </a:solidFill>
                <a:latin typeface="Times New Roman" panose="02020603050405020304" pitchFamily="18" charset="0"/>
              </a:rPr>
              <a:t>Women started the early sexual activity between the age of 15 to 20 have the higher chances of facing the risk of cancer. Mean of the women with the first sexual activity is 16. </a:t>
            </a:r>
          </a:p>
          <a:p>
            <a:pPr marL="285750" indent="-285750">
              <a:buFont typeface="Wingdings" panose="05000000000000000000" pitchFamily="2" charset="2"/>
              <a:buChar char="Ø"/>
            </a:pPr>
            <a:r>
              <a:rPr lang="en-US" sz="1800" b="0" i="0" u="none" strike="noStrike" baseline="0" dirty="0">
                <a:solidFill>
                  <a:srgbClr val="000000"/>
                </a:solidFill>
                <a:latin typeface="Times New Roman" panose="02020603050405020304" pitchFamily="18" charset="0"/>
              </a:rPr>
              <a:t>Women who have full term pregnancies greater than three have the higher risk of getting the cancer. </a:t>
            </a:r>
          </a:p>
          <a:p>
            <a:pPr marL="285750" indent="-285750">
              <a:buFont typeface="Wingdings" panose="05000000000000000000" pitchFamily="2" charset="2"/>
              <a:buChar char="Ø"/>
            </a:pPr>
            <a:r>
              <a:rPr lang="en-US" sz="1800" b="0" i="0" u="none" strike="noStrike" baseline="0" dirty="0">
                <a:solidFill>
                  <a:srgbClr val="000000"/>
                </a:solidFill>
                <a:latin typeface="Times New Roman" panose="02020603050405020304" pitchFamily="18" charset="0"/>
              </a:rPr>
              <a:t>16% of the women who are smoking for more than 5 years are facing the problem of cervical cancer. </a:t>
            </a:r>
          </a:p>
          <a:p>
            <a:pPr marL="285750" indent="-285750">
              <a:buFont typeface="Wingdings" panose="05000000000000000000" pitchFamily="2" charset="2"/>
              <a:buChar char="Ø"/>
            </a:pPr>
            <a:r>
              <a:rPr lang="en-US" sz="1800" b="0" i="0" u="none" strike="noStrike" baseline="0" dirty="0">
                <a:solidFill>
                  <a:srgbClr val="000000"/>
                </a:solidFill>
                <a:latin typeface="Times New Roman" panose="02020603050405020304" pitchFamily="18" charset="0"/>
              </a:rPr>
              <a:t>18% of the women stated that they are using hormonal contraceptives. Women using hormonal contraceptives for more than 5 years are having the higher probability of getting the cancer. </a:t>
            </a:r>
          </a:p>
          <a:p>
            <a:pPr marL="285750" indent="-285750">
              <a:buFont typeface="Wingdings" panose="05000000000000000000" pitchFamily="2" charset="2"/>
              <a:buChar char="Ø"/>
            </a:pPr>
            <a:r>
              <a:rPr lang="en-US" sz="1800" b="0" i="0" u="none" strike="noStrike" baseline="0" dirty="0">
                <a:solidFill>
                  <a:srgbClr val="000000"/>
                </a:solidFill>
                <a:latin typeface="Times New Roman" panose="02020603050405020304" pitchFamily="18" charset="0"/>
              </a:rPr>
              <a:t>8% of the women who used hormonal contraceptives are facing the problem of cervical cancer while 5% of women who used IUD are having the problem of cervical cancer. </a:t>
            </a:r>
          </a:p>
          <a:p>
            <a:endParaRPr lang="en-IN" sz="1800" b="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334446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EDEAE-DD14-B563-976F-EEA9F71A5EA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C3EBB2-D9EE-41C5-348C-52D1A1AFEF77}"/>
              </a:ext>
            </a:extLst>
          </p:cNvPr>
          <p:cNvSpPr>
            <a:spLocks noGrp="1"/>
          </p:cNvSpPr>
          <p:nvPr>
            <p:ph idx="1"/>
          </p:nvPr>
        </p:nvSpPr>
        <p:spPr/>
        <p:txBody>
          <a:bodyPr/>
          <a:lstStyle/>
          <a:p>
            <a:endParaRPr lang="en-IN"/>
          </a:p>
        </p:txBody>
      </p:sp>
      <p:pic>
        <p:nvPicPr>
          <p:cNvPr id="4" name="Picture 3" descr="A close up of a device">
            <a:extLst>
              <a:ext uri="{FF2B5EF4-FFF2-40B4-BE49-F238E27FC236}">
                <a16:creationId xmlns:a16="http://schemas.microsoft.com/office/drawing/2014/main" id="{13207D51-3CBD-2CD5-A894-B100D0811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5" name="Picture 4">
            <a:extLst>
              <a:ext uri="{FF2B5EF4-FFF2-40B4-BE49-F238E27FC236}">
                <a16:creationId xmlns:a16="http://schemas.microsoft.com/office/drawing/2014/main" id="{9703B3F7-BA83-5BB6-66A5-4C070A950DC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903500" y="6119319"/>
            <a:ext cx="2026112" cy="535231"/>
          </a:xfrm>
          <a:prstGeom prst="rect">
            <a:avLst/>
          </a:prstGeom>
        </p:spPr>
      </p:pic>
      <p:sp>
        <p:nvSpPr>
          <p:cNvPr id="6" name="AutoShape 2">
            <a:extLst>
              <a:ext uri="{FF2B5EF4-FFF2-40B4-BE49-F238E27FC236}">
                <a16:creationId xmlns:a16="http://schemas.microsoft.com/office/drawing/2014/main" id="{7376CD5F-7881-D05B-4458-9326FD0504B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a:extLst>
              <a:ext uri="{FF2B5EF4-FFF2-40B4-BE49-F238E27FC236}">
                <a16:creationId xmlns:a16="http://schemas.microsoft.com/office/drawing/2014/main" id="{379885C4-83EB-E290-6AE5-F2531BE9C6E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extBox 6">
            <a:extLst>
              <a:ext uri="{FF2B5EF4-FFF2-40B4-BE49-F238E27FC236}">
                <a16:creationId xmlns:a16="http://schemas.microsoft.com/office/drawing/2014/main" id="{74D5CCE1-E58F-C4B6-80B4-AF613B10FC26}"/>
              </a:ext>
            </a:extLst>
          </p:cNvPr>
          <p:cNvSpPr txBox="1"/>
          <p:nvPr/>
        </p:nvSpPr>
        <p:spPr>
          <a:xfrm>
            <a:off x="3791163" y="2835618"/>
            <a:ext cx="3945277" cy="769441"/>
          </a:xfrm>
          <a:prstGeom prst="rect">
            <a:avLst/>
          </a:prstGeom>
          <a:noFill/>
        </p:spPr>
        <p:txBody>
          <a:bodyPr wrap="square" rtlCol="0">
            <a:spAutoFit/>
          </a:bodyPr>
          <a:lstStyle/>
          <a:p>
            <a:r>
              <a:rPr lang="en-IN" sz="4400" b="1" i="0" dirty="0">
                <a:solidFill>
                  <a:srgbClr val="002060"/>
                </a:solidFill>
                <a:effectLst/>
                <a:latin typeface="Roboto" panose="02000000000000000000" pitchFamily="2" charset="0"/>
              </a:rPr>
              <a:t>Model building</a:t>
            </a:r>
            <a:endParaRPr lang="en-IN" sz="4400" b="1" dirty="0">
              <a:solidFill>
                <a:srgbClr val="002060"/>
              </a:solidFill>
            </a:endParaRPr>
          </a:p>
        </p:txBody>
      </p:sp>
    </p:spTree>
    <p:extLst>
      <p:ext uri="{BB962C8B-B14F-4D97-AF65-F5344CB8AC3E}">
        <p14:creationId xmlns:p14="http://schemas.microsoft.com/office/powerpoint/2010/main" val="3790247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
            <a:extLst>
              <a:ext uri="{FF2B5EF4-FFF2-40B4-BE49-F238E27FC236}">
                <a16:creationId xmlns:a16="http://schemas.microsoft.com/office/drawing/2014/main" id="{1A0F3DEB-3F27-7F6E-F101-280B19077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327" y="0"/>
            <a:ext cx="12421327" cy="6986997"/>
          </a:xfrm>
          <a:prstGeom prst="rect">
            <a:avLst/>
          </a:prstGeom>
        </p:spPr>
      </p:pic>
      <p:pic>
        <p:nvPicPr>
          <p:cNvPr id="5" name="Picture 4">
            <a:extLst>
              <a:ext uri="{FF2B5EF4-FFF2-40B4-BE49-F238E27FC236}">
                <a16:creationId xmlns:a16="http://schemas.microsoft.com/office/drawing/2014/main" id="{92897DDF-8D90-8DB3-639D-8E5FAC012EC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903500" y="6119319"/>
            <a:ext cx="2026112" cy="535231"/>
          </a:xfrm>
          <a:prstGeom prst="rect">
            <a:avLst/>
          </a:prstGeom>
        </p:spPr>
      </p:pic>
      <p:sp>
        <p:nvSpPr>
          <p:cNvPr id="8" name="TextBox 7">
            <a:extLst>
              <a:ext uri="{FF2B5EF4-FFF2-40B4-BE49-F238E27FC236}">
                <a16:creationId xmlns:a16="http://schemas.microsoft.com/office/drawing/2014/main" id="{761341C5-CBF2-EA54-9EB8-D65D8DBB74AE}"/>
              </a:ext>
            </a:extLst>
          </p:cNvPr>
          <p:cNvSpPr txBox="1"/>
          <p:nvPr/>
        </p:nvSpPr>
        <p:spPr>
          <a:xfrm>
            <a:off x="821933" y="736638"/>
            <a:ext cx="7602875" cy="1077218"/>
          </a:xfrm>
          <a:prstGeom prst="rect">
            <a:avLst/>
          </a:prstGeom>
          <a:noFill/>
        </p:spPr>
        <p:txBody>
          <a:bodyPr wrap="square" rtlCol="0">
            <a:spAutoFit/>
          </a:bodyPr>
          <a:lstStyle/>
          <a:p>
            <a:pPr algn="ctr"/>
            <a:r>
              <a:rPr lang="en-IN" sz="3200" dirty="0">
                <a:latin typeface="Algerian" panose="04020705040A02060702" pitchFamily="82" charset="0"/>
              </a:rPr>
              <a:t>Model- </a:t>
            </a:r>
            <a:r>
              <a:rPr lang="en-IN" sz="3200" b="0" i="0" dirty="0">
                <a:effectLst/>
                <a:latin typeface="Algerian" panose="04020705040A02060702" pitchFamily="82" charset="0"/>
              </a:rPr>
              <a:t>Support Vector Machines (SVM)</a:t>
            </a:r>
            <a:endParaRPr lang="en-IN" sz="3200" dirty="0">
              <a:latin typeface="Algerian" panose="04020705040A02060702" pitchFamily="82" charset="0"/>
            </a:endParaRPr>
          </a:p>
        </p:txBody>
      </p:sp>
      <p:pic>
        <p:nvPicPr>
          <p:cNvPr id="10242" name="Picture 2">
            <a:extLst>
              <a:ext uri="{FF2B5EF4-FFF2-40B4-BE49-F238E27FC236}">
                <a16:creationId xmlns:a16="http://schemas.microsoft.com/office/drawing/2014/main" id="{2E90E1EE-8089-6B49-11EE-FC7EB624ED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4925" y="1439900"/>
            <a:ext cx="4263485" cy="449439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FE61C8FC-8FC6-093B-C847-AF10C707C637}"/>
              </a:ext>
            </a:extLst>
          </p:cNvPr>
          <p:cNvSpPr txBox="1"/>
          <p:nvPr/>
        </p:nvSpPr>
        <p:spPr>
          <a:xfrm>
            <a:off x="395950" y="2019434"/>
            <a:ext cx="6087043" cy="2585323"/>
          </a:xfrm>
          <a:prstGeom prst="rect">
            <a:avLst/>
          </a:prstGeom>
          <a:noFill/>
        </p:spPr>
        <p:txBody>
          <a:bodyPr wrap="square" rtlCol="0">
            <a:spAutoFit/>
          </a:bodyPr>
          <a:lstStyle/>
          <a:p>
            <a:pPr marL="285750" indent="-285750" algn="l">
              <a:buFont typeface="Wingdings" panose="05000000000000000000" pitchFamily="2" charset="2"/>
              <a:buChar char="ü"/>
            </a:pPr>
            <a:r>
              <a:rPr lang="en-US" b="0" i="0" dirty="0">
                <a:effectLst/>
                <a:latin typeface="Söhne"/>
              </a:rPr>
              <a:t>Import necessary libraries (</a:t>
            </a:r>
            <a:r>
              <a:rPr lang="en-US" b="0" i="0" dirty="0" err="1">
                <a:effectLst/>
                <a:latin typeface="Söhne"/>
              </a:rPr>
              <a:t>train_test_split</a:t>
            </a:r>
            <a:r>
              <a:rPr lang="en-US" b="0" i="0" dirty="0">
                <a:effectLst/>
                <a:latin typeface="Söhne"/>
              </a:rPr>
              <a:t> for data splitting, SVC for SVM implementation, and </a:t>
            </a:r>
            <a:r>
              <a:rPr lang="en-US" b="0" i="0" dirty="0" err="1">
                <a:effectLst/>
                <a:latin typeface="Söhne"/>
              </a:rPr>
              <a:t>accuracy_score</a:t>
            </a:r>
            <a:r>
              <a:rPr lang="en-US" b="0" i="0" dirty="0">
                <a:effectLst/>
                <a:latin typeface="Söhne"/>
              </a:rPr>
              <a:t> for model evaluation).</a:t>
            </a:r>
          </a:p>
          <a:p>
            <a:pPr marL="285750" indent="-285750" algn="l">
              <a:buFont typeface="Wingdings" panose="05000000000000000000" pitchFamily="2" charset="2"/>
              <a:buChar char="ü"/>
            </a:pPr>
            <a:r>
              <a:rPr lang="en-US" b="0" i="0" dirty="0">
                <a:effectLst/>
                <a:latin typeface="Söhne"/>
              </a:rPr>
              <a:t>Consider only two classes (indices 0 and 1) for binary classification from the Iris dataset.</a:t>
            </a:r>
          </a:p>
          <a:p>
            <a:pPr marL="285750" indent="-285750" algn="l">
              <a:buFont typeface="Wingdings" panose="05000000000000000000" pitchFamily="2" charset="2"/>
              <a:buChar char="ü"/>
            </a:pPr>
            <a:r>
              <a:rPr lang="en-US" b="0" i="0" dirty="0">
                <a:effectLst/>
                <a:latin typeface="Söhne"/>
              </a:rPr>
              <a:t>Split the data into training and testing sets using </a:t>
            </a:r>
            <a:r>
              <a:rPr lang="en-US" b="0" i="0" dirty="0" err="1">
                <a:effectLst/>
                <a:latin typeface="Söhne"/>
              </a:rPr>
              <a:t>train_test_split</a:t>
            </a:r>
            <a:r>
              <a:rPr lang="en-US" b="0" i="0" dirty="0">
                <a:effectLst/>
                <a:latin typeface="Söhne"/>
              </a:rPr>
              <a:t>.</a:t>
            </a:r>
          </a:p>
          <a:p>
            <a:pPr marL="285750" indent="-285750" algn="l">
              <a:buFont typeface="Wingdings" panose="05000000000000000000" pitchFamily="2" charset="2"/>
              <a:buChar char="ü"/>
            </a:pPr>
            <a:r>
              <a:rPr lang="en-US" b="0" i="0" dirty="0">
                <a:effectLst/>
                <a:latin typeface="Söhne"/>
              </a:rPr>
              <a:t>Train the SVM classifier on the training data using fit</a:t>
            </a:r>
          </a:p>
          <a:p>
            <a:pPr marL="285750" indent="-285750" algn="l">
              <a:buFont typeface="Wingdings" panose="05000000000000000000" pitchFamily="2" charset="2"/>
              <a:buChar char="ü"/>
            </a:pPr>
            <a:r>
              <a:rPr lang="en-US" b="0" i="0" dirty="0">
                <a:effectLst/>
                <a:latin typeface="Söhne"/>
              </a:rPr>
              <a:t>Make predictions on the testing set using predict.</a:t>
            </a:r>
            <a:endParaRPr lang="en-IN" dirty="0"/>
          </a:p>
        </p:txBody>
      </p:sp>
      <p:pic>
        <p:nvPicPr>
          <p:cNvPr id="15" name="Picture 14">
            <a:extLst>
              <a:ext uri="{FF2B5EF4-FFF2-40B4-BE49-F238E27FC236}">
                <a16:creationId xmlns:a16="http://schemas.microsoft.com/office/drawing/2014/main" id="{E60B0799-F3D7-8EA3-4494-BD4D9DDA7B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7786" y="5107471"/>
            <a:ext cx="5413550" cy="1082709"/>
          </a:xfrm>
          <a:prstGeom prst="rect">
            <a:avLst/>
          </a:prstGeom>
        </p:spPr>
      </p:pic>
    </p:spTree>
    <p:extLst>
      <p:ext uri="{BB962C8B-B14F-4D97-AF65-F5344CB8AC3E}">
        <p14:creationId xmlns:p14="http://schemas.microsoft.com/office/powerpoint/2010/main" val="3010468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9EFB0-5C44-D7E3-3CE7-7A82799F2471}"/>
              </a:ext>
            </a:extLst>
          </p:cNvPr>
          <p:cNvSpPr>
            <a:spLocks noGrp="1"/>
          </p:cNvSpPr>
          <p:nvPr>
            <p:ph type="title"/>
          </p:nvPr>
        </p:nvSpPr>
        <p:spPr/>
        <p:txBody>
          <a:bodyPr/>
          <a:lstStyle/>
          <a:p>
            <a:endParaRPr lang="en-IN"/>
          </a:p>
        </p:txBody>
      </p:sp>
      <p:pic>
        <p:nvPicPr>
          <p:cNvPr id="4" name="Picture 3" descr="A close up of a device">
            <a:extLst>
              <a:ext uri="{FF2B5EF4-FFF2-40B4-BE49-F238E27FC236}">
                <a16:creationId xmlns:a16="http://schemas.microsoft.com/office/drawing/2014/main" id="{7164F6D4-9A90-08EA-AB0C-EEF22B8CF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5" name="Picture 4">
            <a:extLst>
              <a:ext uri="{FF2B5EF4-FFF2-40B4-BE49-F238E27FC236}">
                <a16:creationId xmlns:a16="http://schemas.microsoft.com/office/drawing/2014/main" id="{B6DAF673-E0A5-4B73-1B43-31213310494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903500" y="6119319"/>
            <a:ext cx="2026112" cy="535231"/>
          </a:xfrm>
          <a:prstGeom prst="rect">
            <a:avLst/>
          </a:prstGeom>
        </p:spPr>
      </p:pic>
      <p:sp>
        <p:nvSpPr>
          <p:cNvPr id="15" name="TextBox 14">
            <a:extLst>
              <a:ext uri="{FF2B5EF4-FFF2-40B4-BE49-F238E27FC236}">
                <a16:creationId xmlns:a16="http://schemas.microsoft.com/office/drawing/2014/main" id="{9816E20D-22D8-53B8-9E58-D19A3CC59AC7}"/>
              </a:ext>
            </a:extLst>
          </p:cNvPr>
          <p:cNvSpPr txBox="1"/>
          <p:nvPr/>
        </p:nvSpPr>
        <p:spPr>
          <a:xfrm>
            <a:off x="6860569" y="5112556"/>
            <a:ext cx="5242741" cy="461665"/>
          </a:xfrm>
          <a:prstGeom prst="rect">
            <a:avLst/>
          </a:prstGeom>
          <a:noFill/>
        </p:spPr>
        <p:txBody>
          <a:bodyPr wrap="square" rtlCol="0">
            <a:spAutoFit/>
          </a:bodyPr>
          <a:lstStyle/>
          <a:p>
            <a:r>
              <a:rPr lang="en-IN" sz="2400" dirty="0">
                <a:latin typeface="Arial Rounded MT Bold" panose="020F0704030504030204" pitchFamily="34" charset="0"/>
              </a:rPr>
              <a:t>SVM model Accuracy: 89.46%</a:t>
            </a:r>
          </a:p>
        </p:txBody>
      </p:sp>
      <p:pic>
        <p:nvPicPr>
          <p:cNvPr id="18" name="Content Placeholder 16">
            <a:extLst>
              <a:ext uri="{FF2B5EF4-FFF2-40B4-BE49-F238E27FC236}">
                <a16:creationId xmlns:a16="http://schemas.microsoft.com/office/drawing/2014/main" id="{A05A862E-87AF-30EB-2313-E241DBD3F2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128" y="4695345"/>
            <a:ext cx="5291073" cy="2132836"/>
          </a:xfrm>
          <a:prstGeom prst="rect">
            <a:avLst/>
          </a:prstGeom>
        </p:spPr>
      </p:pic>
      <p:sp>
        <p:nvSpPr>
          <p:cNvPr id="3" name="TextBox 2">
            <a:extLst>
              <a:ext uri="{FF2B5EF4-FFF2-40B4-BE49-F238E27FC236}">
                <a16:creationId xmlns:a16="http://schemas.microsoft.com/office/drawing/2014/main" id="{097ED61E-6260-55F6-1910-C5C647CE7331}"/>
              </a:ext>
            </a:extLst>
          </p:cNvPr>
          <p:cNvSpPr txBox="1"/>
          <p:nvPr/>
        </p:nvSpPr>
        <p:spPr>
          <a:xfrm>
            <a:off x="487311" y="445152"/>
            <a:ext cx="9160123" cy="4339650"/>
          </a:xfrm>
          <a:prstGeom prst="rect">
            <a:avLst/>
          </a:prstGeom>
          <a:noFill/>
        </p:spPr>
        <p:txBody>
          <a:bodyPr wrap="square" rtlCol="0">
            <a:spAutoFit/>
          </a:bodyPr>
          <a:lstStyle/>
          <a:p>
            <a:r>
              <a:rPr lang="en-US" sz="2000" b="0" i="0" dirty="0">
                <a:solidFill>
                  <a:srgbClr val="002060"/>
                </a:solidFill>
                <a:effectLst/>
                <a:latin typeface="Söhne"/>
              </a:rPr>
              <a:t>The provided classification report demonstrates the performance metrics of a binary classification model evaluated on a test dataset with 313 samples.</a:t>
            </a:r>
          </a:p>
          <a:p>
            <a:r>
              <a:rPr lang="en-US" sz="2000" b="0" i="0" dirty="0">
                <a:solidFill>
                  <a:srgbClr val="002060"/>
                </a:solidFill>
                <a:effectLst/>
                <a:latin typeface="Söhne"/>
              </a:rPr>
              <a:t> </a:t>
            </a:r>
            <a:endParaRPr lang="en-IN" b="1" i="0" dirty="0">
              <a:solidFill>
                <a:srgbClr val="002060"/>
              </a:solidFill>
              <a:effectLst/>
              <a:latin typeface="Söhne"/>
            </a:endParaRPr>
          </a:p>
          <a:p>
            <a:r>
              <a:rPr lang="en-US" b="1" i="0" dirty="0">
                <a:effectLst/>
                <a:latin typeface="Söhne"/>
              </a:rPr>
              <a:t>Summary</a:t>
            </a:r>
            <a:r>
              <a:rPr lang="en-US" b="0" i="0" dirty="0">
                <a:solidFill>
                  <a:srgbClr val="002060"/>
                </a:solidFill>
                <a:effectLst/>
                <a:latin typeface="Söhne"/>
              </a:rPr>
              <a:t>:</a:t>
            </a:r>
          </a:p>
          <a:p>
            <a:pPr marL="285750" indent="-285750" algn="l">
              <a:buFont typeface="Wingdings" panose="05000000000000000000" pitchFamily="2" charset="2"/>
              <a:buChar char="q"/>
            </a:pPr>
            <a:r>
              <a:rPr lang="en-US" b="0" i="0" dirty="0">
                <a:solidFill>
                  <a:srgbClr val="002060"/>
                </a:solidFill>
                <a:effectLst/>
                <a:latin typeface="Söhne"/>
              </a:rPr>
              <a:t>The model demonstrates reasonably good performance but may have some imbalances in predicting positive and negative classes.</a:t>
            </a:r>
          </a:p>
          <a:p>
            <a:pPr marL="285750" indent="-285750" algn="l">
              <a:buFont typeface="Wingdings" panose="05000000000000000000" pitchFamily="2" charset="2"/>
              <a:buChar char="q"/>
            </a:pPr>
            <a:r>
              <a:rPr lang="en-US" b="0" i="0" dirty="0">
                <a:solidFill>
                  <a:srgbClr val="002060"/>
                </a:solidFill>
                <a:effectLst/>
                <a:latin typeface="Söhne"/>
              </a:rPr>
              <a:t>Precision and recall for both classes are relatively balanced, but there is a noticeable trade-off between precision and recall for Class 1.</a:t>
            </a:r>
          </a:p>
          <a:p>
            <a:pPr marL="285750" indent="-285750" algn="l">
              <a:buFont typeface="Wingdings" panose="05000000000000000000" pitchFamily="2" charset="2"/>
              <a:buChar char="q"/>
            </a:pPr>
            <a:r>
              <a:rPr lang="en-US" b="0" i="0" dirty="0">
                <a:solidFill>
                  <a:srgbClr val="002060"/>
                </a:solidFill>
                <a:effectLst/>
                <a:latin typeface="Söhne"/>
              </a:rPr>
              <a:t>The F1-Scores for both classes are close to each other, indicating a reasonable balance between precision and recall for both positive and negative classes.</a:t>
            </a:r>
          </a:p>
          <a:p>
            <a:pPr marL="285750" indent="-285750" algn="l">
              <a:buFont typeface="Wingdings" panose="05000000000000000000" pitchFamily="2" charset="2"/>
              <a:buChar char="q"/>
            </a:pPr>
            <a:r>
              <a:rPr lang="en-US" b="0" i="0" dirty="0">
                <a:solidFill>
                  <a:srgbClr val="002060"/>
                </a:solidFill>
                <a:effectLst/>
                <a:latin typeface="Söhne"/>
              </a:rPr>
              <a:t>The accuracy of 89% indicates the overall correctness of the model's predictions.</a:t>
            </a:r>
          </a:p>
          <a:p>
            <a:pPr algn="l"/>
            <a:r>
              <a:rPr lang="en-US" b="0" i="0" dirty="0">
                <a:solidFill>
                  <a:srgbClr val="002060"/>
                </a:solidFill>
                <a:effectLst/>
                <a:latin typeface="Söhne"/>
              </a:rPr>
              <a:t>This analysis suggests that the model performs fairly well, but there might be a slight bias towards precision for Class 1 at the expense of recall. Further tuning or adjustments could focus on achieving a better balance between precision and recall for both classes to enhance the model's performance.</a:t>
            </a:r>
          </a:p>
        </p:txBody>
      </p:sp>
    </p:spTree>
    <p:extLst>
      <p:ext uri="{BB962C8B-B14F-4D97-AF65-F5344CB8AC3E}">
        <p14:creationId xmlns:p14="http://schemas.microsoft.com/office/powerpoint/2010/main" val="1061662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CD81-AD34-706B-F7EA-813F36B66C87}"/>
              </a:ext>
            </a:extLst>
          </p:cNvPr>
          <p:cNvSpPr>
            <a:spLocks noGrp="1"/>
          </p:cNvSpPr>
          <p:nvPr>
            <p:ph type="title"/>
          </p:nvPr>
        </p:nvSpPr>
        <p:spPr>
          <a:xfrm>
            <a:off x="1044676" y="595490"/>
            <a:ext cx="9720072" cy="1499616"/>
          </a:xfrm>
        </p:spPr>
        <p:txBody>
          <a:bodyPr/>
          <a:lstStyle/>
          <a:p>
            <a:r>
              <a:rPr lang="en-IN" dirty="0"/>
              <a:t>Q1111111111111111`</a:t>
            </a:r>
          </a:p>
        </p:txBody>
      </p:sp>
      <p:sp>
        <p:nvSpPr>
          <p:cNvPr id="3" name="Content Placeholder 2">
            <a:extLst>
              <a:ext uri="{FF2B5EF4-FFF2-40B4-BE49-F238E27FC236}">
                <a16:creationId xmlns:a16="http://schemas.microsoft.com/office/drawing/2014/main" id="{61412612-37C3-6932-E665-59212994A436}"/>
              </a:ext>
            </a:extLst>
          </p:cNvPr>
          <p:cNvSpPr>
            <a:spLocks noGrp="1"/>
          </p:cNvSpPr>
          <p:nvPr>
            <p:ph idx="1"/>
          </p:nvPr>
        </p:nvSpPr>
        <p:spPr/>
        <p:txBody>
          <a:bodyPr/>
          <a:lstStyle/>
          <a:p>
            <a:endParaRPr lang="en-IN"/>
          </a:p>
        </p:txBody>
      </p:sp>
      <p:pic>
        <p:nvPicPr>
          <p:cNvPr id="4" name="Picture 3" descr="A close up of a device">
            <a:extLst>
              <a:ext uri="{FF2B5EF4-FFF2-40B4-BE49-F238E27FC236}">
                <a16:creationId xmlns:a16="http://schemas.microsoft.com/office/drawing/2014/main" id="{DEB24162-F5B3-A24F-F7BB-29B3D488CA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822"/>
            <a:ext cx="12191999" cy="6858000"/>
          </a:xfrm>
          <a:prstGeom prst="rect">
            <a:avLst/>
          </a:prstGeom>
        </p:spPr>
      </p:pic>
      <p:pic>
        <p:nvPicPr>
          <p:cNvPr id="5" name="Picture 4">
            <a:extLst>
              <a:ext uri="{FF2B5EF4-FFF2-40B4-BE49-F238E27FC236}">
                <a16:creationId xmlns:a16="http://schemas.microsoft.com/office/drawing/2014/main" id="{46157D8E-AC72-804C-9B81-C49C802ED4C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903500" y="6119319"/>
            <a:ext cx="2026112" cy="535231"/>
          </a:xfrm>
          <a:prstGeom prst="rect">
            <a:avLst/>
          </a:prstGeom>
        </p:spPr>
      </p:pic>
      <p:sp>
        <p:nvSpPr>
          <p:cNvPr id="6" name="TextBox 5">
            <a:extLst>
              <a:ext uri="{FF2B5EF4-FFF2-40B4-BE49-F238E27FC236}">
                <a16:creationId xmlns:a16="http://schemas.microsoft.com/office/drawing/2014/main" id="{53562906-40CD-CA56-098F-0F9F1819DFF2}"/>
              </a:ext>
            </a:extLst>
          </p:cNvPr>
          <p:cNvSpPr txBox="1"/>
          <p:nvPr/>
        </p:nvSpPr>
        <p:spPr>
          <a:xfrm>
            <a:off x="1695235" y="1312523"/>
            <a:ext cx="8188504" cy="2554545"/>
          </a:xfrm>
          <a:prstGeom prst="rect">
            <a:avLst/>
          </a:prstGeom>
          <a:noFill/>
        </p:spPr>
        <p:txBody>
          <a:bodyPr wrap="square" rtlCol="0">
            <a:spAutoFit/>
          </a:bodyPr>
          <a:lstStyle/>
          <a:p>
            <a:pPr algn="l" fontAlgn="base"/>
            <a:r>
              <a:rPr lang="en-IN" sz="8000" b="1" i="0" dirty="0">
                <a:solidFill>
                  <a:schemeClr val="accent6">
                    <a:lumMod val="50000"/>
                  </a:schemeClr>
                </a:solidFill>
                <a:effectLst/>
                <a:latin typeface="Agency FB" panose="020B0503020202020204" pitchFamily="34" charset="0"/>
                <a:ea typeface="MS UI Gothic" panose="020B0600070205080204" pitchFamily="34" charset="-128"/>
              </a:rPr>
              <a:t>Cervical Cancer Risk Classification</a:t>
            </a:r>
          </a:p>
        </p:txBody>
      </p:sp>
      <p:sp>
        <p:nvSpPr>
          <p:cNvPr id="7" name="TextBox 6">
            <a:extLst>
              <a:ext uri="{FF2B5EF4-FFF2-40B4-BE49-F238E27FC236}">
                <a16:creationId xmlns:a16="http://schemas.microsoft.com/office/drawing/2014/main" id="{E0C1A6A6-AC25-1F77-3CB2-52468087489D}"/>
              </a:ext>
            </a:extLst>
          </p:cNvPr>
          <p:cNvSpPr txBox="1"/>
          <p:nvPr/>
        </p:nvSpPr>
        <p:spPr>
          <a:xfrm>
            <a:off x="5542907" y="5280026"/>
            <a:ext cx="4664467" cy="707886"/>
          </a:xfrm>
          <a:prstGeom prst="rect">
            <a:avLst/>
          </a:prstGeom>
          <a:noFill/>
        </p:spPr>
        <p:txBody>
          <a:bodyPr wrap="square" rtlCol="0">
            <a:spAutoFit/>
          </a:bodyPr>
          <a:lstStyle/>
          <a:p>
            <a:pPr marL="571500" indent="-571500" algn="ctr">
              <a:buFont typeface="Wingdings" panose="05000000000000000000" pitchFamily="2" charset="2"/>
              <a:buChar char="v"/>
            </a:pPr>
            <a:r>
              <a:rPr lang="en-IN" sz="4000" dirty="0">
                <a:solidFill>
                  <a:schemeClr val="accent6">
                    <a:lumMod val="50000"/>
                  </a:schemeClr>
                </a:solidFill>
                <a:latin typeface="Algerian" panose="04020705040A02060702" pitchFamily="82" charset="0"/>
              </a:rPr>
              <a:t>Raghav</a:t>
            </a:r>
          </a:p>
        </p:txBody>
      </p:sp>
    </p:spTree>
    <p:extLst>
      <p:ext uri="{BB962C8B-B14F-4D97-AF65-F5344CB8AC3E}">
        <p14:creationId xmlns:p14="http://schemas.microsoft.com/office/powerpoint/2010/main" val="1621205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
            <a:extLst>
              <a:ext uri="{FF2B5EF4-FFF2-40B4-BE49-F238E27FC236}">
                <a16:creationId xmlns:a16="http://schemas.microsoft.com/office/drawing/2014/main" id="{6746794D-9D63-5976-3E41-5BFAB1855B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5" name="Picture 4">
            <a:extLst>
              <a:ext uri="{FF2B5EF4-FFF2-40B4-BE49-F238E27FC236}">
                <a16:creationId xmlns:a16="http://schemas.microsoft.com/office/drawing/2014/main" id="{E6161E5D-6387-B6DA-5E36-2FA1D622F9D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903500" y="6119319"/>
            <a:ext cx="2026112" cy="535231"/>
          </a:xfrm>
          <a:prstGeom prst="rect">
            <a:avLst/>
          </a:prstGeom>
        </p:spPr>
      </p:pic>
      <p:sp>
        <p:nvSpPr>
          <p:cNvPr id="6" name="TextBox 5">
            <a:extLst>
              <a:ext uri="{FF2B5EF4-FFF2-40B4-BE49-F238E27FC236}">
                <a16:creationId xmlns:a16="http://schemas.microsoft.com/office/drawing/2014/main" id="{C73A5682-FDC9-5065-750A-A9FF12F56CB7}"/>
              </a:ext>
            </a:extLst>
          </p:cNvPr>
          <p:cNvSpPr txBox="1"/>
          <p:nvPr/>
        </p:nvSpPr>
        <p:spPr>
          <a:xfrm>
            <a:off x="1623795" y="657546"/>
            <a:ext cx="6503063" cy="1077218"/>
          </a:xfrm>
          <a:prstGeom prst="rect">
            <a:avLst/>
          </a:prstGeom>
          <a:noFill/>
        </p:spPr>
        <p:txBody>
          <a:bodyPr wrap="square" rtlCol="0">
            <a:spAutoFit/>
          </a:bodyPr>
          <a:lstStyle/>
          <a:p>
            <a:pPr algn="ctr"/>
            <a:r>
              <a:rPr lang="en-IN" sz="3200" dirty="0">
                <a:latin typeface="Algerian" panose="04020705040A02060702" pitchFamily="82" charset="0"/>
              </a:rPr>
              <a:t>Model- </a:t>
            </a:r>
            <a:r>
              <a:rPr lang="en-IN" sz="3200" b="0" i="0" dirty="0">
                <a:effectLst/>
                <a:latin typeface="Algerian" panose="04020705040A02060702" pitchFamily="82" charset="0"/>
              </a:rPr>
              <a:t>K-Nearest </a:t>
            </a:r>
            <a:r>
              <a:rPr lang="en-IN" sz="3200" b="0" i="0" dirty="0" err="1">
                <a:effectLst/>
                <a:latin typeface="Algerian" panose="04020705040A02060702" pitchFamily="82" charset="0"/>
              </a:rPr>
              <a:t>Neighbors</a:t>
            </a:r>
            <a:r>
              <a:rPr lang="en-IN" sz="3200" b="0" i="0" dirty="0">
                <a:effectLst/>
                <a:latin typeface="Algerian" panose="04020705040A02060702" pitchFamily="82" charset="0"/>
              </a:rPr>
              <a:t> (KNN)</a:t>
            </a:r>
            <a:endParaRPr lang="en-IN" sz="3200" dirty="0">
              <a:latin typeface="Algerian" panose="04020705040A02060702" pitchFamily="82" charset="0"/>
            </a:endParaRPr>
          </a:p>
        </p:txBody>
      </p:sp>
      <p:sp>
        <p:nvSpPr>
          <p:cNvPr id="7" name="TextBox 6">
            <a:extLst>
              <a:ext uri="{FF2B5EF4-FFF2-40B4-BE49-F238E27FC236}">
                <a16:creationId xmlns:a16="http://schemas.microsoft.com/office/drawing/2014/main" id="{CF16F37E-CE13-C561-8113-D50F4E481429}"/>
              </a:ext>
            </a:extLst>
          </p:cNvPr>
          <p:cNvSpPr txBox="1"/>
          <p:nvPr/>
        </p:nvSpPr>
        <p:spPr>
          <a:xfrm>
            <a:off x="377195" y="1988007"/>
            <a:ext cx="6208540" cy="2246769"/>
          </a:xfrm>
          <a:prstGeom prst="rect">
            <a:avLst/>
          </a:prstGeom>
          <a:noFill/>
        </p:spPr>
        <p:txBody>
          <a:bodyPr wrap="square" rtlCol="0">
            <a:spAutoFit/>
          </a:bodyPr>
          <a:lstStyle/>
          <a:p>
            <a:pPr marL="285750" indent="-285750">
              <a:buFont typeface="Wingdings" panose="05000000000000000000" pitchFamily="2" charset="2"/>
              <a:buChar char="ü"/>
            </a:pPr>
            <a:r>
              <a:rPr lang="en-IN" sz="2000" dirty="0"/>
              <a:t>Import necessary libraries (</a:t>
            </a:r>
            <a:r>
              <a:rPr lang="en-IN" sz="2000" dirty="0" err="1"/>
              <a:t>train_test_split</a:t>
            </a:r>
            <a:r>
              <a:rPr lang="en-IN" sz="2000" dirty="0"/>
              <a:t> for data splitting, </a:t>
            </a:r>
            <a:r>
              <a:rPr lang="en-IN" sz="2000" dirty="0" err="1"/>
              <a:t>KNeighborsClassifier</a:t>
            </a:r>
            <a:r>
              <a:rPr lang="en-IN" sz="2000" dirty="0"/>
              <a:t> for KNN implementation, and </a:t>
            </a:r>
            <a:r>
              <a:rPr lang="en-IN" sz="2000" dirty="0" err="1"/>
              <a:t>accuracy_score</a:t>
            </a:r>
            <a:r>
              <a:rPr lang="en-IN" sz="2000" dirty="0"/>
              <a:t> for model evaluation).</a:t>
            </a:r>
          </a:p>
          <a:p>
            <a:pPr marL="285750" indent="-285750">
              <a:buFont typeface="Wingdings" panose="05000000000000000000" pitchFamily="2" charset="2"/>
              <a:buChar char="ü"/>
            </a:pPr>
            <a:r>
              <a:rPr lang="en-US" sz="2000" dirty="0"/>
              <a:t>Split the data into training and testing sets using </a:t>
            </a:r>
            <a:r>
              <a:rPr lang="en-US" sz="2000" dirty="0" err="1"/>
              <a:t>train_test_split</a:t>
            </a:r>
            <a:r>
              <a:rPr lang="en-US" sz="2000" dirty="0"/>
              <a:t>.</a:t>
            </a:r>
            <a:endParaRPr lang="en-IN" sz="2000" dirty="0"/>
          </a:p>
          <a:p>
            <a:pPr marL="285750" indent="-285750">
              <a:buFont typeface="Wingdings" panose="05000000000000000000" pitchFamily="2" charset="2"/>
              <a:buChar char="ü"/>
            </a:pPr>
            <a:r>
              <a:rPr lang="en-US" sz="2000" dirty="0"/>
              <a:t>Train the KNN classifier on the training data using fit.</a:t>
            </a:r>
          </a:p>
          <a:p>
            <a:pPr marL="285750" indent="-285750">
              <a:buFont typeface="Wingdings" panose="05000000000000000000" pitchFamily="2" charset="2"/>
              <a:buChar char="ü"/>
            </a:pPr>
            <a:r>
              <a:rPr lang="en-US" sz="2000" dirty="0"/>
              <a:t>Make predictions on the testing set using predict.</a:t>
            </a:r>
            <a:endParaRPr lang="en-IN" sz="2000" dirty="0"/>
          </a:p>
        </p:txBody>
      </p:sp>
      <p:pic>
        <p:nvPicPr>
          <p:cNvPr id="13" name="Picture 12">
            <a:extLst>
              <a:ext uri="{FF2B5EF4-FFF2-40B4-BE49-F238E27FC236}">
                <a16:creationId xmlns:a16="http://schemas.microsoft.com/office/drawing/2014/main" id="{E5F3AB2A-A746-2D0E-4774-278C57BEB4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146" y="4798934"/>
            <a:ext cx="5375853" cy="1320385"/>
          </a:xfrm>
          <a:prstGeom prst="rect">
            <a:avLst/>
          </a:prstGeom>
        </p:spPr>
      </p:pic>
      <p:pic>
        <p:nvPicPr>
          <p:cNvPr id="14" name="Picture 4">
            <a:extLst>
              <a:ext uri="{FF2B5EF4-FFF2-40B4-BE49-F238E27FC236}">
                <a16:creationId xmlns:a16="http://schemas.microsoft.com/office/drawing/2014/main" id="{343E4C72-02A2-64A7-030A-028F1EFE62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18794" y="1491060"/>
            <a:ext cx="4197479" cy="4424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2412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1C0B6-CFF6-E8D1-BFBE-968A70C2E842}"/>
              </a:ext>
            </a:extLst>
          </p:cNvPr>
          <p:cNvSpPr>
            <a:spLocks noGrp="1"/>
          </p:cNvSpPr>
          <p:nvPr>
            <p:ph type="title"/>
          </p:nvPr>
        </p:nvSpPr>
        <p:spPr/>
        <p:txBody>
          <a:bodyPr/>
          <a:lstStyle/>
          <a:p>
            <a:endParaRPr lang="en-IN"/>
          </a:p>
        </p:txBody>
      </p:sp>
      <p:pic>
        <p:nvPicPr>
          <p:cNvPr id="4" name="Picture 3" descr="A close up of a device">
            <a:extLst>
              <a:ext uri="{FF2B5EF4-FFF2-40B4-BE49-F238E27FC236}">
                <a16:creationId xmlns:a16="http://schemas.microsoft.com/office/drawing/2014/main" id="{7EA43CBA-A4B9-82D8-DE00-11A7DCB2A7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548"/>
            <a:ext cx="12191999" cy="6858000"/>
          </a:xfrm>
          <a:prstGeom prst="rect">
            <a:avLst/>
          </a:prstGeom>
        </p:spPr>
      </p:pic>
      <p:pic>
        <p:nvPicPr>
          <p:cNvPr id="5" name="Picture 4">
            <a:extLst>
              <a:ext uri="{FF2B5EF4-FFF2-40B4-BE49-F238E27FC236}">
                <a16:creationId xmlns:a16="http://schemas.microsoft.com/office/drawing/2014/main" id="{7923EF2C-4791-4A8C-C24E-670E3325DC7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903500" y="6119319"/>
            <a:ext cx="2026112" cy="535231"/>
          </a:xfrm>
          <a:prstGeom prst="rect">
            <a:avLst/>
          </a:prstGeom>
        </p:spPr>
      </p:pic>
      <p:sp>
        <p:nvSpPr>
          <p:cNvPr id="7" name="TextBox 6">
            <a:extLst>
              <a:ext uri="{FF2B5EF4-FFF2-40B4-BE49-F238E27FC236}">
                <a16:creationId xmlns:a16="http://schemas.microsoft.com/office/drawing/2014/main" id="{ABA77D02-D191-DDBD-C84B-20A2FFE5CE05}"/>
              </a:ext>
            </a:extLst>
          </p:cNvPr>
          <p:cNvSpPr txBox="1"/>
          <p:nvPr/>
        </p:nvSpPr>
        <p:spPr>
          <a:xfrm>
            <a:off x="6941610" y="5189509"/>
            <a:ext cx="4679339" cy="523220"/>
          </a:xfrm>
          <a:prstGeom prst="rect">
            <a:avLst/>
          </a:prstGeom>
          <a:noFill/>
        </p:spPr>
        <p:txBody>
          <a:bodyPr wrap="square" rtlCol="0">
            <a:spAutoFit/>
          </a:bodyPr>
          <a:lstStyle/>
          <a:p>
            <a:r>
              <a:rPr lang="en-IN" sz="2800" dirty="0"/>
              <a:t>KNN model Accuracy: 91.05%</a:t>
            </a:r>
          </a:p>
        </p:txBody>
      </p:sp>
      <p:pic>
        <p:nvPicPr>
          <p:cNvPr id="10" name="Content Placeholder 8">
            <a:extLst>
              <a:ext uri="{FF2B5EF4-FFF2-40B4-BE49-F238E27FC236}">
                <a16:creationId xmlns:a16="http://schemas.microsoft.com/office/drawing/2014/main" id="{9862337C-8B94-6141-9884-94DC643207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994" y="4599780"/>
            <a:ext cx="5463566" cy="2225897"/>
          </a:xfrm>
          <a:prstGeom prst="rect">
            <a:avLst/>
          </a:prstGeom>
        </p:spPr>
      </p:pic>
      <p:sp>
        <p:nvSpPr>
          <p:cNvPr id="3" name="TextBox 2">
            <a:extLst>
              <a:ext uri="{FF2B5EF4-FFF2-40B4-BE49-F238E27FC236}">
                <a16:creationId xmlns:a16="http://schemas.microsoft.com/office/drawing/2014/main" id="{46F9C792-2F83-AE7C-6313-BD290C2B1261}"/>
              </a:ext>
            </a:extLst>
          </p:cNvPr>
          <p:cNvSpPr txBox="1"/>
          <p:nvPr/>
        </p:nvSpPr>
        <p:spPr>
          <a:xfrm>
            <a:off x="501300" y="585215"/>
            <a:ext cx="8940651" cy="4031873"/>
          </a:xfrm>
          <a:prstGeom prst="rect">
            <a:avLst/>
          </a:prstGeom>
          <a:noFill/>
        </p:spPr>
        <p:txBody>
          <a:bodyPr wrap="square" rtlCol="0">
            <a:spAutoFit/>
          </a:bodyPr>
          <a:lstStyle/>
          <a:p>
            <a:r>
              <a:rPr lang="en-US" sz="2000" b="0" i="0" dirty="0">
                <a:solidFill>
                  <a:srgbClr val="002060"/>
                </a:solidFill>
                <a:effectLst/>
                <a:latin typeface="Söhne"/>
              </a:rPr>
              <a:t>The provided classification report demonstrates the performance metrics of a binary classification model evaluated on a test dataset with 313 samples. </a:t>
            </a:r>
          </a:p>
          <a:p>
            <a:endParaRPr lang="en-IN" b="1" i="0" dirty="0">
              <a:solidFill>
                <a:srgbClr val="002060"/>
              </a:solidFill>
              <a:effectLst/>
              <a:latin typeface="Söhne"/>
            </a:endParaRPr>
          </a:p>
          <a:p>
            <a:r>
              <a:rPr lang="en-US" b="1" i="0" dirty="0">
                <a:effectLst/>
                <a:latin typeface="Söhne"/>
              </a:rPr>
              <a:t>Summary</a:t>
            </a:r>
            <a:r>
              <a:rPr lang="en-US" b="0" i="0" dirty="0">
                <a:solidFill>
                  <a:srgbClr val="002060"/>
                </a:solidFill>
                <a:effectLst/>
                <a:latin typeface="Söhne"/>
              </a:rPr>
              <a:t>:</a:t>
            </a:r>
          </a:p>
          <a:p>
            <a:pPr marL="285750" indent="-285750">
              <a:buFont typeface="Wingdings" panose="05000000000000000000" pitchFamily="2" charset="2"/>
              <a:buChar char="q"/>
            </a:pPr>
            <a:r>
              <a:rPr lang="en-US" b="0" i="0" dirty="0">
                <a:solidFill>
                  <a:srgbClr val="002060"/>
                </a:solidFill>
                <a:effectLst/>
                <a:latin typeface="Söhne"/>
              </a:rPr>
              <a:t>The model performs relatively well, especially in correctly identifying positive cases (Class 1), as evidenced by high precision, recall, and F1-score for this class.</a:t>
            </a:r>
          </a:p>
          <a:p>
            <a:pPr marL="285750" indent="-285750">
              <a:buFont typeface="Wingdings" panose="05000000000000000000" pitchFamily="2" charset="2"/>
              <a:buChar char="q"/>
            </a:pPr>
            <a:r>
              <a:rPr lang="en-US" b="0" i="0" dirty="0">
                <a:solidFill>
                  <a:srgbClr val="002060"/>
                </a:solidFill>
                <a:effectLst/>
                <a:latin typeface="Söhne"/>
              </a:rPr>
              <a:t>However, there's a slightly lower recall for negative cases (Class 0), indicating a relatively higher false-negative rate for negative predictions.</a:t>
            </a:r>
          </a:p>
          <a:p>
            <a:pPr marL="285750" indent="-285750">
              <a:buFont typeface="Wingdings" panose="05000000000000000000" pitchFamily="2" charset="2"/>
              <a:buChar char="q"/>
            </a:pPr>
            <a:r>
              <a:rPr lang="en-US" b="0" i="0" dirty="0">
                <a:solidFill>
                  <a:srgbClr val="002060"/>
                </a:solidFill>
                <a:effectLst/>
                <a:latin typeface="Söhne"/>
              </a:rPr>
              <a:t>The overall accuracy of 91% suggests that the model makes accurate predictions for both classes combined.</a:t>
            </a:r>
          </a:p>
          <a:p>
            <a:endParaRPr lang="en-US" b="0" i="0" dirty="0">
              <a:solidFill>
                <a:srgbClr val="002060"/>
              </a:solidFill>
              <a:effectLst/>
              <a:latin typeface="Söhne"/>
            </a:endParaRPr>
          </a:p>
          <a:p>
            <a:r>
              <a:rPr lang="en-US" b="0" i="0" dirty="0">
                <a:solidFill>
                  <a:srgbClr val="002060"/>
                </a:solidFill>
                <a:effectLst/>
                <a:latin typeface="Söhne"/>
              </a:rPr>
              <a:t>This analysis implies that while the model has commendable performance, there might be a need to focus on improving recall for the negative class to reduce false negatives in predictions for negative instances.</a:t>
            </a:r>
          </a:p>
        </p:txBody>
      </p:sp>
    </p:spTree>
    <p:extLst>
      <p:ext uri="{BB962C8B-B14F-4D97-AF65-F5344CB8AC3E}">
        <p14:creationId xmlns:p14="http://schemas.microsoft.com/office/powerpoint/2010/main" val="2299438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BC987-5937-960C-08C0-5C7F3B348718}"/>
              </a:ext>
            </a:extLst>
          </p:cNvPr>
          <p:cNvSpPr>
            <a:spLocks noGrp="1"/>
          </p:cNvSpPr>
          <p:nvPr>
            <p:ph type="title"/>
          </p:nvPr>
        </p:nvSpPr>
        <p:spPr/>
        <p:txBody>
          <a:bodyPr/>
          <a:lstStyle/>
          <a:p>
            <a:endParaRPr lang="en-IN"/>
          </a:p>
        </p:txBody>
      </p:sp>
      <p:pic>
        <p:nvPicPr>
          <p:cNvPr id="11" name="Content Placeholder 10">
            <a:extLst>
              <a:ext uri="{FF2B5EF4-FFF2-40B4-BE49-F238E27FC236}">
                <a16:creationId xmlns:a16="http://schemas.microsoft.com/office/drawing/2014/main" id="{D80B735A-C9E0-58F8-CF7D-3CDC8F96B0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1126" y="3636928"/>
            <a:ext cx="4565885" cy="1320868"/>
          </a:xfrm>
        </p:spPr>
      </p:pic>
      <p:pic>
        <p:nvPicPr>
          <p:cNvPr id="4" name="Picture 3" descr="A close up of a device">
            <a:extLst>
              <a:ext uri="{FF2B5EF4-FFF2-40B4-BE49-F238E27FC236}">
                <a16:creationId xmlns:a16="http://schemas.microsoft.com/office/drawing/2014/main" id="{72093087-0FC1-50E4-0D17-8604421410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pic>
        <p:nvPicPr>
          <p:cNvPr id="5" name="Picture 4">
            <a:extLst>
              <a:ext uri="{FF2B5EF4-FFF2-40B4-BE49-F238E27FC236}">
                <a16:creationId xmlns:a16="http://schemas.microsoft.com/office/drawing/2014/main" id="{264DD809-67A1-E284-26F7-C8DB0094B36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9903500" y="6119319"/>
            <a:ext cx="2026112" cy="535231"/>
          </a:xfrm>
          <a:prstGeom prst="rect">
            <a:avLst/>
          </a:prstGeom>
        </p:spPr>
      </p:pic>
      <p:sp>
        <p:nvSpPr>
          <p:cNvPr id="6" name="TextBox 5">
            <a:extLst>
              <a:ext uri="{FF2B5EF4-FFF2-40B4-BE49-F238E27FC236}">
                <a16:creationId xmlns:a16="http://schemas.microsoft.com/office/drawing/2014/main" id="{C762E03A-033D-27A5-687A-629581E8892E}"/>
              </a:ext>
            </a:extLst>
          </p:cNvPr>
          <p:cNvSpPr txBox="1"/>
          <p:nvPr/>
        </p:nvSpPr>
        <p:spPr>
          <a:xfrm>
            <a:off x="1887322" y="627023"/>
            <a:ext cx="6130361" cy="584775"/>
          </a:xfrm>
          <a:prstGeom prst="rect">
            <a:avLst/>
          </a:prstGeom>
          <a:noFill/>
        </p:spPr>
        <p:txBody>
          <a:bodyPr wrap="square" rtlCol="0">
            <a:spAutoFit/>
          </a:bodyPr>
          <a:lstStyle/>
          <a:p>
            <a:pPr algn="ctr"/>
            <a:r>
              <a:rPr lang="en-IN" sz="3200" dirty="0">
                <a:latin typeface="Algerian" panose="04020705040A02060702" pitchFamily="82" charset="0"/>
              </a:rPr>
              <a:t>Model- </a:t>
            </a:r>
            <a:r>
              <a:rPr lang="en-IN" sz="3200" b="0" i="0" dirty="0">
                <a:effectLst/>
                <a:latin typeface="Algerian" panose="04020705040A02060702" pitchFamily="82" charset="0"/>
              </a:rPr>
              <a:t>Decision Tree</a:t>
            </a:r>
            <a:endParaRPr lang="en-IN" sz="3200" dirty="0">
              <a:latin typeface="Algerian" panose="04020705040A02060702" pitchFamily="82" charset="0"/>
            </a:endParaRPr>
          </a:p>
        </p:txBody>
      </p:sp>
      <p:sp>
        <p:nvSpPr>
          <p:cNvPr id="7" name="TextBox 6">
            <a:extLst>
              <a:ext uri="{FF2B5EF4-FFF2-40B4-BE49-F238E27FC236}">
                <a16:creationId xmlns:a16="http://schemas.microsoft.com/office/drawing/2014/main" id="{EB2D5DB9-78F9-DF89-89C9-0B0B243B73A8}"/>
              </a:ext>
            </a:extLst>
          </p:cNvPr>
          <p:cNvSpPr txBox="1"/>
          <p:nvPr/>
        </p:nvSpPr>
        <p:spPr>
          <a:xfrm>
            <a:off x="278603" y="1263696"/>
            <a:ext cx="7296092" cy="3477875"/>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t>Import necessary libraries (</a:t>
            </a:r>
            <a:r>
              <a:rPr lang="en-US" sz="2000" dirty="0" err="1"/>
              <a:t>train_test_split</a:t>
            </a:r>
            <a:r>
              <a:rPr lang="en-US" sz="2000" dirty="0"/>
              <a:t> for data splitting, </a:t>
            </a:r>
            <a:r>
              <a:rPr lang="en-US" sz="2000" dirty="0" err="1"/>
              <a:t>DecisionTreeClassifier</a:t>
            </a:r>
            <a:r>
              <a:rPr lang="en-US" sz="2000" dirty="0"/>
              <a:t> for decision tree implementation, and accuracy score, classification report for model evaluation).</a:t>
            </a:r>
          </a:p>
          <a:p>
            <a:pPr marL="342900" indent="-342900">
              <a:buFont typeface="Wingdings" panose="05000000000000000000" pitchFamily="2" charset="2"/>
              <a:buChar char="ü"/>
            </a:pPr>
            <a:r>
              <a:rPr lang="en-US" sz="2000" dirty="0"/>
              <a:t>Split the data into training and testing sets using </a:t>
            </a:r>
            <a:r>
              <a:rPr lang="en-US" sz="2000" dirty="0" err="1"/>
              <a:t>train_test_split</a:t>
            </a:r>
            <a:r>
              <a:rPr lang="en-US" sz="2000" dirty="0"/>
              <a:t>.</a:t>
            </a:r>
          </a:p>
          <a:p>
            <a:pPr marL="342900" indent="-342900">
              <a:buFont typeface="Wingdings" panose="05000000000000000000" pitchFamily="2" charset="2"/>
              <a:buChar char="ü"/>
            </a:pPr>
            <a:r>
              <a:rPr lang="en-US" sz="2000" dirty="0"/>
              <a:t>Create a Decision Tree classifier with default parameters.</a:t>
            </a:r>
          </a:p>
          <a:p>
            <a:pPr marL="342900" indent="-342900">
              <a:buFont typeface="Wingdings" panose="05000000000000000000" pitchFamily="2" charset="2"/>
              <a:buChar char="ü"/>
            </a:pPr>
            <a:r>
              <a:rPr lang="en-US" sz="2000" dirty="0"/>
              <a:t>Train the Decision Tree classifier on the training data using fit.</a:t>
            </a:r>
          </a:p>
          <a:p>
            <a:pPr marL="342900" indent="-342900">
              <a:buFont typeface="Wingdings" panose="05000000000000000000" pitchFamily="2" charset="2"/>
              <a:buChar char="ü"/>
            </a:pPr>
            <a:r>
              <a:rPr lang="en-US" sz="2000" dirty="0"/>
              <a:t>Make predictions on the testing set using predict.</a:t>
            </a:r>
          </a:p>
          <a:p>
            <a:pPr marL="342900" indent="-342900">
              <a:buFont typeface="Wingdings" panose="05000000000000000000" pitchFamily="2" charset="2"/>
              <a:buChar char="ü"/>
            </a:pPr>
            <a:r>
              <a:rPr lang="en-US" sz="2000" dirty="0"/>
              <a:t>Calculate the accuracy of the model using the ground truth labels and the predicted labels.</a:t>
            </a:r>
          </a:p>
          <a:p>
            <a:pPr marL="342900" indent="-342900">
              <a:buFont typeface="Wingdings" panose="05000000000000000000" pitchFamily="2" charset="2"/>
              <a:buChar char="ü"/>
            </a:pPr>
            <a:r>
              <a:rPr lang="en-US" sz="2000" dirty="0"/>
              <a:t>Display the classification report, which includes precision, recall, F1-score, and other metrics for each class.</a:t>
            </a:r>
            <a:endParaRPr lang="en-IN" sz="2000" dirty="0"/>
          </a:p>
        </p:txBody>
      </p:sp>
      <p:pic>
        <p:nvPicPr>
          <p:cNvPr id="13" name="Picture 12">
            <a:extLst>
              <a:ext uri="{FF2B5EF4-FFF2-40B4-BE49-F238E27FC236}">
                <a16:creationId xmlns:a16="http://schemas.microsoft.com/office/drawing/2014/main" id="{C0AEF119-2634-D7C2-BB5F-D1101EAFA4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448" y="5140900"/>
            <a:ext cx="5051356" cy="1461310"/>
          </a:xfrm>
          <a:prstGeom prst="rect">
            <a:avLst/>
          </a:prstGeom>
        </p:spPr>
      </p:pic>
      <p:pic>
        <p:nvPicPr>
          <p:cNvPr id="13318" name="Picture 6">
            <a:extLst>
              <a:ext uri="{FF2B5EF4-FFF2-40B4-BE49-F238E27FC236}">
                <a16:creationId xmlns:a16="http://schemas.microsoft.com/office/drawing/2014/main" id="{ADAC6F26-A895-548A-E83C-F5A6814FBE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3296" y="1428186"/>
            <a:ext cx="3902231" cy="4113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032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BEA3B-30F7-7E1D-2CF1-0EC472EF43EF}"/>
              </a:ext>
            </a:extLst>
          </p:cNvPr>
          <p:cNvSpPr>
            <a:spLocks noGrp="1"/>
          </p:cNvSpPr>
          <p:nvPr>
            <p:ph type="title"/>
          </p:nvPr>
        </p:nvSpPr>
        <p:spPr/>
        <p:txBody>
          <a:bodyPr/>
          <a:lstStyle/>
          <a:p>
            <a:endParaRPr lang="en-IN"/>
          </a:p>
        </p:txBody>
      </p:sp>
      <p:pic>
        <p:nvPicPr>
          <p:cNvPr id="4" name="Picture 3" descr="A close up of a device">
            <a:extLst>
              <a:ext uri="{FF2B5EF4-FFF2-40B4-BE49-F238E27FC236}">
                <a16:creationId xmlns:a16="http://schemas.microsoft.com/office/drawing/2014/main" id="{F95D7CB1-01ED-9B4A-4F48-58DC862E2C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pic>
        <p:nvPicPr>
          <p:cNvPr id="5" name="Picture 4">
            <a:extLst>
              <a:ext uri="{FF2B5EF4-FFF2-40B4-BE49-F238E27FC236}">
                <a16:creationId xmlns:a16="http://schemas.microsoft.com/office/drawing/2014/main" id="{727AC852-5E69-8D1F-3A5E-AA12621DB77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903500" y="6119319"/>
            <a:ext cx="2026112" cy="535231"/>
          </a:xfrm>
          <a:prstGeom prst="rect">
            <a:avLst/>
          </a:prstGeom>
        </p:spPr>
      </p:pic>
      <p:sp>
        <p:nvSpPr>
          <p:cNvPr id="6" name="TextBox 5">
            <a:extLst>
              <a:ext uri="{FF2B5EF4-FFF2-40B4-BE49-F238E27FC236}">
                <a16:creationId xmlns:a16="http://schemas.microsoft.com/office/drawing/2014/main" id="{0B0413DC-C9B3-8E98-E101-9AB47684BF76}"/>
              </a:ext>
            </a:extLst>
          </p:cNvPr>
          <p:cNvSpPr txBox="1"/>
          <p:nvPr/>
        </p:nvSpPr>
        <p:spPr>
          <a:xfrm>
            <a:off x="6239976" y="5408706"/>
            <a:ext cx="5952024" cy="461665"/>
          </a:xfrm>
          <a:prstGeom prst="rect">
            <a:avLst/>
          </a:prstGeom>
          <a:noFill/>
        </p:spPr>
        <p:txBody>
          <a:bodyPr wrap="square" rtlCol="0">
            <a:spAutoFit/>
          </a:bodyPr>
          <a:lstStyle/>
          <a:p>
            <a:r>
              <a:rPr lang="en-IN" sz="2400" dirty="0">
                <a:latin typeface="Arial Rounded MT Bold" panose="020F0704030504030204" pitchFamily="34" charset="0"/>
              </a:rPr>
              <a:t>Decision tree model Accuracy: 97.44%</a:t>
            </a:r>
          </a:p>
        </p:txBody>
      </p:sp>
      <p:pic>
        <p:nvPicPr>
          <p:cNvPr id="11" name="Content Placeholder 7">
            <a:extLst>
              <a:ext uri="{FF2B5EF4-FFF2-40B4-BE49-F238E27FC236}">
                <a16:creationId xmlns:a16="http://schemas.microsoft.com/office/drawing/2014/main" id="{AA69E4B2-8D02-EE24-3660-B5D5E9DD62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9055" y="4671794"/>
            <a:ext cx="5370919" cy="2186206"/>
          </a:xfrm>
          <a:prstGeom prst="rect">
            <a:avLst/>
          </a:prstGeom>
        </p:spPr>
      </p:pic>
      <p:sp>
        <p:nvSpPr>
          <p:cNvPr id="3" name="TextBox 2">
            <a:extLst>
              <a:ext uri="{FF2B5EF4-FFF2-40B4-BE49-F238E27FC236}">
                <a16:creationId xmlns:a16="http://schemas.microsoft.com/office/drawing/2014/main" id="{A121BC21-B19D-E2D5-0F06-E5A58DD031E0}"/>
              </a:ext>
            </a:extLst>
          </p:cNvPr>
          <p:cNvSpPr txBox="1"/>
          <p:nvPr/>
        </p:nvSpPr>
        <p:spPr>
          <a:xfrm>
            <a:off x="306091" y="315655"/>
            <a:ext cx="9793406" cy="4308872"/>
          </a:xfrm>
          <a:prstGeom prst="rect">
            <a:avLst/>
          </a:prstGeom>
          <a:noFill/>
        </p:spPr>
        <p:txBody>
          <a:bodyPr wrap="square" rtlCol="0">
            <a:spAutoFit/>
          </a:bodyPr>
          <a:lstStyle/>
          <a:p>
            <a:r>
              <a:rPr lang="en-US" sz="2000" b="0" i="0" dirty="0">
                <a:solidFill>
                  <a:srgbClr val="002060"/>
                </a:solidFill>
                <a:effectLst/>
                <a:latin typeface="Söhne"/>
              </a:rPr>
              <a:t>The provided classification report demonstrates the performance metrics of a binary classification model evaluated on a test dataset with 313 samples. </a:t>
            </a:r>
          </a:p>
          <a:p>
            <a:endParaRPr lang="en-IN" b="1" i="0" dirty="0">
              <a:solidFill>
                <a:srgbClr val="002060"/>
              </a:solidFill>
              <a:effectLst/>
              <a:latin typeface="Söhne"/>
            </a:endParaRPr>
          </a:p>
          <a:p>
            <a:r>
              <a:rPr lang="en-US" b="1" i="0" dirty="0">
                <a:effectLst/>
                <a:latin typeface="Söhne"/>
              </a:rPr>
              <a:t>Summary</a:t>
            </a:r>
            <a:r>
              <a:rPr lang="en-US" b="0" i="0" dirty="0">
                <a:solidFill>
                  <a:srgbClr val="002060"/>
                </a:solidFill>
                <a:effectLst/>
                <a:latin typeface="Söhne"/>
              </a:rPr>
              <a:t>:</a:t>
            </a:r>
          </a:p>
          <a:p>
            <a:pPr marL="285750" indent="-285750">
              <a:buFont typeface="Wingdings" panose="05000000000000000000" pitchFamily="2" charset="2"/>
              <a:buChar char="q"/>
            </a:pPr>
            <a:r>
              <a:rPr lang="en-US" b="0" i="0" dirty="0">
                <a:solidFill>
                  <a:srgbClr val="002060"/>
                </a:solidFill>
                <a:effectLst/>
                <a:latin typeface="Söhne"/>
              </a:rPr>
              <a:t>The model demonstrates exceptional performance with high precision, recall, and F1-scores for both positive and negative classes.</a:t>
            </a:r>
          </a:p>
          <a:p>
            <a:pPr marL="285750" indent="-285750">
              <a:buFont typeface="Wingdings" panose="05000000000000000000" pitchFamily="2" charset="2"/>
              <a:buChar char="q"/>
            </a:pPr>
            <a:r>
              <a:rPr lang="en-US" b="0" i="0" dirty="0">
                <a:solidFill>
                  <a:srgbClr val="002060"/>
                </a:solidFill>
                <a:effectLst/>
                <a:latin typeface="Söhne"/>
              </a:rPr>
              <a:t>Class 0 (negative cases) achieved perfect precision, meaning there were no false positive predictions for this class.</a:t>
            </a:r>
          </a:p>
          <a:p>
            <a:pPr marL="285750" indent="-285750">
              <a:buFont typeface="Wingdings" panose="05000000000000000000" pitchFamily="2" charset="2"/>
              <a:buChar char="q"/>
            </a:pPr>
            <a:r>
              <a:rPr lang="en-US" b="0" i="0" dirty="0">
                <a:solidFill>
                  <a:srgbClr val="002060"/>
                </a:solidFill>
                <a:effectLst/>
                <a:latin typeface="Söhne"/>
              </a:rPr>
              <a:t>Class 1 (positive cases) shows high precision and recall, indicating accurate predictions and no false negative instances.</a:t>
            </a:r>
          </a:p>
          <a:p>
            <a:pPr marL="285750" indent="-285750">
              <a:buFont typeface="Wingdings" panose="05000000000000000000" pitchFamily="2" charset="2"/>
              <a:buChar char="q"/>
            </a:pPr>
            <a:r>
              <a:rPr lang="en-US" b="0" i="0" dirty="0">
                <a:solidFill>
                  <a:srgbClr val="002060"/>
                </a:solidFill>
                <a:effectLst/>
                <a:latin typeface="Söhne"/>
              </a:rPr>
              <a:t>The overall accuracy of 97% suggests that the model makes accurate predictions for both classes combined.</a:t>
            </a:r>
          </a:p>
          <a:p>
            <a:endParaRPr lang="en-US" b="0" i="0" dirty="0">
              <a:solidFill>
                <a:srgbClr val="002060"/>
              </a:solidFill>
              <a:effectLst/>
              <a:latin typeface="Söhne"/>
            </a:endParaRPr>
          </a:p>
          <a:p>
            <a:r>
              <a:rPr lang="en-US" b="0" i="0" dirty="0">
                <a:solidFill>
                  <a:srgbClr val="002060"/>
                </a:solidFill>
                <a:effectLst/>
                <a:latin typeface="Söhne"/>
              </a:rPr>
              <a:t>This analysis indicates that the model performs exceptionally well, with virtually perfect precision and recall for negative and positive classes, respectively, resulting in high overall accuracy.</a:t>
            </a:r>
          </a:p>
        </p:txBody>
      </p:sp>
    </p:spTree>
    <p:extLst>
      <p:ext uri="{BB962C8B-B14F-4D97-AF65-F5344CB8AC3E}">
        <p14:creationId xmlns:p14="http://schemas.microsoft.com/office/powerpoint/2010/main" val="73320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EA256-A50A-047C-AAA7-E4EB15A3A3D5}"/>
              </a:ext>
            </a:extLst>
          </p:cNvPr>
          <p:cNvSpPr>
            <a:spLocks noGrp="1"/>
          </p:cNvSpPr>
          <p:nvPr>
            <p:ph type="title"/>
          </p:nvPr>
        </p:nvSpPr>
        <p:spPr/>
        <p:txBody>
          <a:bodyPr/>
          <a:lstStyle/>
          <a:p>
            <a:endParaRPr lang="en-IN"/>
          </a:p>
        </p:txBody>
      </p:sp>
      <p:pic>
        <p:nvPicPr>
          <p:cNvPr id="4" name="Picture 3" descr="A close up of a device">
            <a:extLst>
              <a:ext uri="{FF2B5EF4-FFF2-40B4-BE49-F238E27FC236}">
                <a16:creationId xmlns:a16="http://schemas.microsoft.com/office/drawing/2014/main" id="{DD529425-72B4-797F-06FC-BDFBD7A18D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274"/>
            <a:ext cx="12191999" cy="6858000"/>
          </a:xfrm>
          <a:prstGeom prst="rect">
            <a:avLst/>
          </a:prstGeom>
        </p:spPr>
      </p:pic>
      <p:pic>
        <p:nvPicPr>
          <p:cNvPr id="5" name="Picture 4">
            <a:extLst>
              <a:ext uri="{FF2B5EF4-FFF2-40B4-BE49-F238E27FC236}">
                <a16:creationId xmlns:a16="http://schemas.microsoft.com/office/drawing/2014/main" id="{B4F2B4BB-560D-2AB8-9A93-6F25843AAD6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903500" y="6119319"/>
            <a:ext cx="2026112" cy="535231"/>
          </a:xfrm>
          <a:prstGeom prst="rect">
            <a:avLst/>
          </a:prstGeom>
        </p:spPr>
      </p:pic>
      <p:sp>
        <p:nvSpPr>
          <p:cNvPr id="6" name="TextBox 5">
            <a:extLst>
              <a:ext uri="{FF2B5EF4-FFF2-40B4-BE49-F238E27FC236}">
                <a16:creationId xmlns:a16="http://schemas.microsoft.com/office/drawing/2014/main" id="{D5182430-234A-D68B-2D41-99BFC78FC246}"/>
              </a:ext>
            </a:extLst>
          </p:cNvPr>
          <p:cNvSpPr txBox="1"/>
          <p:nvPr/>
        </p:nvSpPr>
        <p:spPr>
          <a:xfrm>
            <a:off x="2239766" y="871079"/>
            <a:ext cx="4841390" cy="1046440"/>
          </a:xfrm>
          <a:prstGeom prst="rect">
            <a:avLst/>
          </a:prstGeom>
          <a:noFill/>
        </p:spPr>
        <p:txBody>
          <a:bodyPr wrap="none" rtlCol="0">
            <a:spAutoFit/>
          </a:bodyPr>
          <a:lstStyle/>
          <a:p>
            <a:r>
              <a:rPr lang="en-IN" sz="4400" b="1" i="0" dirty="0">
                <a:solidFill>
                  <a:srgbClr val="002060"/>
                </a:solidFill>
                <a:effectLst/>
                <a:latin typeface="Söhne"/>
              </a:rPr>
              <a:t>Model Performance</a:t>
            </a:r>
          </a:p>
          <a:p>
            <a:endParaRPr lang="en-IN" dirty="0"/>
          </a:p>
        </p:txBody>
      </p:sp>
      <p:sp>
        <p:nvSpPr>
          <p:cNvPr id="7" name="TextBox 6">
            <a:extLst>
              <a:ext uri="{FF2B5EF4-FFF2-40B4-BE49-F238E27FC236}">
                <a16:creationId xmlns:a16="http://schemas.microsoft.com/office/drawing/2014/main" id="{14248B60-C064-5DB8-871A-6CCB306075CE}"/>
              </a:ext>
            </a:extLst>
          </p:cNvPr>
          <p:cNvSpPr txBox="1"/>
          <p:nvPr/>
        </p:nvSpPr>
        <p:spPr>
          <a:xfrm>
            <a:off x="1160980" y="2370695"/>
            <a:ext cx="8476180" cy="1015663"/>
          </a:xfrm>
          <a:prstGeom prst="rect">
            <a:avLst/>
          </a:prstGeom>
          <a:noFill/>
        </p:spPr>
        <p:txBody>
          <a:bodyPr wrap="square" rtlCol="0">
            <a:spAutoFit/>
          </a:bodyPr>
          <a:lstStyle/>
          <a:p>
            <a:r>
              <a:rPr lang="en-US" sz="2000" b="0" i="0" dirty="0">
                <a:solidFill>
                  <a:srgbClr val="002060"/>
                </a:solidFill>
                <a:effectLst/>
                <a:latin typeface="Söhne"/>
              </a:rPr>
              <a:t>The provided table displays the accuracy scores achieved by three different machine learning models: Support Vector Machine (SVM), K-Nearest Neighbors (KNN), and Decision Tree (DT)</a:t>
            </a:r>
            <a:endParaRPr lang="en-IN" sz="2000" dirty="0">
              <a:solidFill>
                <a:srgbClr val="002060"/>
              </a:solidFill>
            </a:endParaRPr>
          </a:p>
        </p:txBody>
      </p:sp>
      <p:pic>
        <p:nvPicPr>
          <p:cNvPr id="12" name="Content Placeholder 8">
            <a:extLst>
              <a:ext uri="{FF2B5EF4-FFF2-40B4-BE49-F238E27FC236}">
                <a16:creationId xmlns:a16="http://schemas.microsoft.com/office/drawing/2014/main" id="{D479F603-D28D-0945-A04A-285F7EB31B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4095" y="4036069"/>
            <a:ext cx="7406582" cy="1193477"/>
          </a:xfrm>
          <a:prstGeom prst="rect">
            <a:avLst/>
          </a:prstGeom>
        </p:spPr>
      </p:pic>
    </p:spTree>
    <p:extLst>
      <p:ext uri="{BB962C8B-B14F-4D97-AF65-F5344CB8AC3E}">
        <p14:creationId xmlns:p14="http://schemas.microsoft.com/office/powerpoint/2010/main" val="3557108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C4EB2-D0B9-8102-34AA-0DE92304D8D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5698788-800F-6EB9-6338-BCCDFBC6F29B}"/>
              </a:ext>
            </a:extLst>
          </p:cNvPr>
          <p:cNvSpPr>
            <a:spLocks noGrp="1"/>
          </p:cNvSpPr>
          <p:nvPr>
            <p:ph idx="1"/>
          </p:nvPr>
        </p:nvSpPr>
        <p:spPr/>
        <p:txBody>
          <a:bodyPr/>
          <a:lstStyle/>
          <a:p>
            <a:endParaRPr lang="en-IN"/>
          </a:p>
        </p:txBody>
      </p:sp>
      <p:pic>
        <p:nvPicPr>
          <p:cNvPr id="4" name="Picture 3" descr="A close up of a device">
            <a:extLst>
              <a:ext uri="{FF2B5EF4-FFF2-40B4-BE49-F238E27FC236}">
                <a16:creationId xmlns:a16="http://schemas.microsoft.com/office/drawing/2014/main" id="{D0AB8C34-2B7C-50D7-4638-2F5F9AA27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5" name="Picture 4">
            <a:extLst>
              <a:ext uri="{FF2B5EF4-FFF2-40B4-BE49-F238E27FC236}">
                <a16:creationId xmlns:a16="http://schemas.microsoft.com/office/drawing/2014/main" id="{A95C56A4-2A50-7A0D-BB23-B1ED4D9501E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903500" y="6119319"/>
            <a:ext cx="2026112" cy="535231"/>
          </a:xfrm>
          <a:prstGeom prst="rect">
            <a:avLst/>
          </a:prstGeom>
        </p:spPr>
      </p:pic>
      <p:sp>
        <p:nvSpPr>
          <p:cNvPr id="6" name="TextBox 5">
            <a:extLst>
              <a:ext uri="{FF2B5EF4-FFF2-40B4-BE49-F238E27FC236}">
                <a16:creationId xmlns:a16="http://schemas.microsoft.com/office/drawing/2014/main" id="{2F1FF982-76A3-0FDF-88F0-B31CAEEF8A4F}"/>
              </a:ext>
            </a:extLst>
          </p:cNvPr>
          <p:cNvSpPr txBox="1"/>
          <p:nvPr/>
        </p:nvSpPr>
        <p:spPr>
          <a:xfrm>
            <a:off x="185414" y="1111067"/>
            <a:ext cx="9455699" cy="5016758"/>
          </a:xfrm>
          <a:prstGeom prst="rect">
            <a:avLst/>
          </a:prstGeom>
          <a:noFill/>
        </p:spPr>
        <p:txBody>
          <a:bodyPr wrap="square" rtlCol="0">
            <a:spAutoFit/>
          </a:bodyPr>
          <a:lstStyle/>
          <a:p>
            <a:pPr algn="l">
              <a:buFont typeface="+mj-lt"/>
              <a:buAutoNum type="arabicPeriod"/>
            </a:pPr>
            <a:r>
              <a:rPr lang="en-US" sz="2000" b="1" i="0" dirty="0">
                <a:solidFill>
                  <a:srgbClr val="002060"/>
                </a:solidFill>
                <a:effectLst/>
                <a:latin typeface="Söhne"/>
              </a:rPr>
              <a:t>Decision Tree (DT): 97.44% Accuracy</a:t>
            </a:r>
            <a:endParaRPr lang="en-US" sz="2000" b="0" i="0" dirty="0">
              <a:solidFill>
                <a:srgbClr val="002060"/>
              </a:solidFill>
              <a:effectLst/>
              <a:latin typeface="Söhne"/>
            </a:endParaRPr>
          </a:p>
          <a:p>
            <a:pPr marL="742950" lvl="1" indent="-285750" algn="l">
              <a:buFont typeface="+mj-lt"/>
              <a:buAutoNum type="arabicPeriod"/>
            </a:pPr>
            <a:r>
              <a:rPr lang="en-US" sz="2000" b="0" i="0" dirty="0">
                <a:solidFill>
                  <a:srgbClr val="002060"/>
                </a:solidFill>
                <a:effectLst/>
                <a:latin typeface="Söhne"/>
              </a:rPr>
              <a:t>The Decision Tree model exhibits the highest accuracy among the three models.</a:t>
            </a:r>
          </a:p>
          <a:p>
            <a:pPr marL="742950" lvl="1" indent="-285750" algn="l">
              <a:buFont typeface="+mj-lt"/>
              <a:buAutoNum type="arabicPeriod"/>
            </a:pPr>
            <a:r>
              <a:rPr lang="en-US" sz="2000" b="0" i="0" dirty="0">
                <a:solidFill>
                  <a:srgbClr val="002060"/>
                </a:solidFill>
                <a:effectLst/>
                <a:latin typeface="Söhne"/>
              </a:rPr>
              <a:t>This high accuracy suggests that the Decision Tree algorithm performed exceptionally well on the given dataset.</a:t>
            </a:r>
          </a:p>
          <a:p>
            <a:pPr marL="742950" lvl="1" indent="-285750" algn="l">
              <a:buFont typeface="+mj-lt"/>
              <a:buAutoNum type="arabicPeriod"/>
            </a:pPr>
            <a:r>
              <a:rPr lang="en-US" sz="2000" b="0" i="0" dirty="0">
                <a:solidFill>
                  <a:srgbClr val="002060"/>
                </a:solidFill>
                <a:effectLst/>
                <a:latin typeface="Söhne"/>
              </a:rPr>
              <a:t>The model seems to have effectively learned and generalized patterns from the data, resulting in accurate predictions.</a:t>
            </a:r>
          </a:p>
          <a:p>
            <a:pPr algn="l">
              <a:buFont typeface="+mj-lt"/>
              <a:buAutoNum type="arabicPeriod"/>
            </a:pPr>
            <a:r>
              <a:rPr lang="en-US" sz="2000" b="1" i="0" dirty="0">
                <a:solidFill>
                  <a:srgbClr val="002060"/>
                </a:solidFill>
                <a:effectLst/>
                <a:latin typeface="Söhne"/>
              </a:rPr>
              <a:t>K-Nearest Neighbors (KNN): 91.05% Accuracy</a:t>
            </a:r>
            <a:endParaRPr lang="en-US" sz="2000" b="0" i="0" dirty="0">
              <a:solidFill>
                <a:srgbClr val="002060"/>
              </a:solidFill>
              <a:effectLst/>
              <a:latin typeface="Söhne"/>
            </a:endParaRPr>
          </a:p>
          <a:p>
            <a:pPr marL="742950" lvl="1" indent="-285750" algn="l">
              <a:buFont typeface="+mj-lt"/>
              <a:buAutoNum type="arabicPeriod"/>
            </a:pPr>
            <a:r>
              <a:rPr lang="en-US" sz="2000" b="0" i="0" dirty="0">
                <a:solidFill>
                  <a:srgbClr val="002060"/>
                </a:solidFill>
                <a:effectLst/>
                <a:latin typeface="Söhne"/>
              </a:rPr>
              <a:t>The KNN model shows a good accuracy score but is slightly lower than the Decision Tree.</a:t>
            </a:r>
          </a:p>
          <a:p>
            <a:pPr marL="742950" lvl="1" indent="-285750" algn="l">
              <a:buFont typeface="+mj-lt"/>
              <a:buAutoNum type="arabicPeriod"/>
            </a:pPr>
            <a:r>
              <a:rPr lang="en-US" sz="2000" b="0" i="0" dirty="0">
                <a:solidFill>
                  <a:srgbClr val="002060"/>
                </a:solidFill>
                <a:effectLst/>
                <a:latin typeface="Söhne"/>
              </a:rPr>
              <a:t>KNN typically works well in various scenarios but might require careful tuning of hyperparameters for optimal performance.</a:t>
            </a:r>
          </a:p>
          <a:p>
            <a:pPr algn="l">
              <a:buFont typeface="+mj-lt"/>
              <a:buAutoNum type="arabicPeriod"/>
            </a:pPr>
            <a:r>
              <a:rPr lang="en-US" sz="2000" b="1" i="0" dirty="0">
                <a:solidFill>
                  <a:srgbClr val="002060"/>
                </a:solidFill>
                <a:effectLst/>
                <a:latin typeface="Söhne"/>
              </a:rPr>
              <a:t>Support Vector Machine (SVM): 88.82% Accuracy</a:t>
            </a:r>
            <a:endParaRPr lang="en-US" sz="2000" b="0" i="0" dirty="0">
              <a:solidFill>
                <a:srgbClr val="002060"/>
              </a:solidFill>
              <a:effectLst/>
              <a:latin typeface="Söhne"/>
            </a:endParaRPr>
          </a:p>
          <a:p>
            <a:pPr marL="742950" lvl="1" indent="-285750" algn="l">
              <a:buFont typeface="+mj-lt"/>
              <a:buAutoNum type="arabicPeriod"/>
            </a:pPr>
            <a:r>
              <a:rPr lang="en-US" sz="2000" b="0" i="0" dirty="0">
                <a:solidFill>
                  <a:srgbClr val="002060"/>
                </a:solidFill>
                <a:effectLst/>
                <a:latin typeface="Söhne"/>
              </a:rPr>
              <a:t>SVM achieved the lowest accuracy score among the three models.</a:t>
            </a:r>
          </a:p>
          <a:p>
            <a:pPr marL="742950" lvl="1" indent="-285750" algn="l">
              <a:buFont typeface="+mj-lt"/>
              <a:buAutoNum type="arabicPeriod"/>
            </a:pPr>
            <a:r>
              <a:rPr lang="en-US" sz="2000" b="0" i="0" dirty="0">
                <a:solidFill>
                  <a:srgbClr val="002060"/>
                </a:solidFill>
                <a:effectLst/>
                <a:latin typeface="Söhne"/>
              </a:rPr>
              <a:t>While SVM is a powerful algorithm, its performance might be affected by the chosen kernel, parameters, or dataset characteristics.</a:t>
            </a:r>
          </a:p>
          <a:p>
            <a:endParaRPr lang="en-IN" sz="2000" dirty="0">
              <a:solidFill>
                <a:srgbClr val="002060"/>
              </a:solidFill>
            </a:endParaRPr>
          </a:p>
        </p:txBody>
      </p:sp>
    </p:spTree>
    <p:extLst>
      <p:ext uri="{BB962C8B-B14F-4D97-AF65-F5344CB8AC3E}">
        <p14:creationId xmlns:p14="http://schemas.microsoft.com/office/powerpoint/2010/main" val="2163125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A5B5C-41A7-0B4B-0CF5-89A8A3C314C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C74C1B1-151F-53A3-6C61-F6E045E352C1}"/>
              </a:ext>
            </a:extLst>
          </p:cNvPr>
          <p:cNvSpPr>
            <a:spLocks noGrp="1"/>
          </p:cNvSpPr>
          <p:nvPr>
            <p:ph idx="1"/>
          </p:nvPr>
        </p:nvSpPr>
        <p:spPr/>
        <p:txBody>
          <a:bodyPr/>
          <a:lstStyle/>
          <a:p>
            <a:endParaRPr lang="en-IN"/>
          </a:p>
        </p:txBody>
      </p:sp>
      <p:pic>
        <p:nvPicPr>
          <p:cNvPr id="4" name="Picture 3" descr="A close up of a device">
            <a:extLst>
              <a:ext uri="{FF2B5EF4-FFF2-40B4-BE49-F238E27FC236}">
                <a16:creationId xmlns:a16="http://schemas.microsoft.com/office/drawing/2014/main" id="{059B3F8C-ACE2-D3CA-10FF-6B245AF02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5" name="Picture 4">
            <a:extLst>
              <a:ext uri="{FF2B5EF4-FFF2-40B4-BE49-F238E27FC236}">
                <a16:creationId xmlns:a16="http://schemas.microsoft.com/office/drawing/2014/main" id="{A9221A9E-D625-B5F0-EE1E-8BAA5BA8900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903500" y="6119319"/>
            <a:ext cx="2026112" cy="535231"/>
          </a:xfrm>
          <a:prstGeom prst="rect">
            <a:avLst/>
          </a:prstGeom>
        </p:spPr>
      </p:pic>
      <p:sp>
        <p:nvSpPr>
          <p:cNvPr id="6" name="TextBox 5">
            <a:extLst>
              <a:ext uri="{FF2B5EF4-FFF2-40B4-BE49-F238E27FC236}">
                <a16:creationId xmlns:a16="http://schemas.microsoft.com/office/drawing/2014/main" id="{DE2B499C-4EE3-FCF1-E085-7A7B86E3929F}"/>
              </a:ext>
            </a:extLst>
          </p:cNvPr>
          <p:cNvSpPr txBox="1"/>
          <p:nvPr/>
        </p:nvSpPr>
        <p:spPr>
          <a:xfrm>
            <a:off x="760287" y="1411852"/>
            <a:ext cx="8013843" cy="4401205"/>
          </a:xfrm>
          <a:prstGeom prst="rect">
            <a:avLst/>
          </a:prstGeom>
          <a:noFill/>
        </p:spPr>
        <p:txBody>
          <a:bodyPr wrap="square" rtlCol="0">
            <a:spAutoFit/>
          </a:bodyPr>
          <a:lstStyle/>
          <a:p>
            <a:pPr algn="l"/>
            <a:r>
              <a:rPr lang="en-US" sz="2000" b="1" i="0" dirty="0">
                <a:solidFill>
                  <a:srgbClr val="002060"/>
                </a:solidFill>
                <a:effectLst/>
                <a:latin typeface="Söhne"/>
              </a:rPr>
              <a:t>Summary:</a:t>
            </a:r>
          </a:p>
          <a:p>
            <a:pPr algn="l"/>
            <a:endParaRPr lang="en-US" sz="2000" b="1" i="0" dirty="0">
              <a:solidFill>
                <a:srgbClr val="002060"/>
              </a:solidFill>
              <a:effectLst/>
              <a:latin typeface="Söhne"/>
            </a:endParaRPr>
          </a:p>
          <a:p>
            <a:pPr algn="l">
              <a:buFont typeface="Arial" panose="020B0604020202020204" pitchFamily="34" charset="0"/>
              <a:buChar char="•"/>
            </a:pPr>
            <a:r>
              <a:rPr lang="en-US" sz="2000" b="0" i="0" dirty="0">
                <a:solidFill>
                  <a:srgbClr val="002060"/>
                </a:solidFill>
                <a:effectLst/>
                <a:latin typeface="Söhne"/>
              </a:rPr>
              <a:t>The Decision Tree model outperformed both KNN and SVM in terms of accuracy.</a:t>
            </a:r>
          </a:p>
          <a:p>
            <a:pPr algn="l">
              <a:buFont typeface="Arial" panose="020B0604020202020204" pitchFamily="34" charset="0"/>
              <a:buChar char="•"/>
            </a:pPr>
            <a:r>
              <a:rPr lang="en-US" sz="2000" b="0" i="0" dirty="0">
                <a:solidFill>
                  <a:srgbClr val="002060"/>
                </a:solidFill>
                <a:effectLst/>
                <a:latin typeface="Söhne"/>
              </a:rPr>
              <a:t>KNN and SVM, although slightly behind, still achieved respectable accuracies.</a:t>
            </a:r>
          </a:p>
          <a:p>
            <a:pPr algn="l">
              <a:buFont typeface="Arial" panose="020B0604020202020204" pitchFamily="34" charset="0"/>
              <a:buChar char="•"/>
            </a:pPr>
            <a:r>
              <a:rPr lang="en-US" sz="2000" b="0" i="0" dirty="0">
                <a:solidFill>
                  <a:srgbClr val="002060"/>
                </a:solidFill>
                <a:effectLst/>
                <a:latin typeface="Söhne"/>
              </a:rPr>
              <a:t>It's crucial to not only consider accuracy but also evaluate other metrics and conduct further analysis to understand the models' behavior and potential overfitting or underfitting issues.</a:t>
            </a:r>
          </a:p>
          <a:p>
            <a:pPr algn="l"/>
            <a:r>
              <a:rPr lang="en-US" sz="2000" b="0" i="0" dirty="0">
                <a:solidFill>
                  <a:srgbClr val="002060"/>
                </a:solidFill>
                <a:effectLst/>
                <a:latin typeface="Söhne"/>
              </a:rPr>
              <a:t>These accuracy scores provide an initial understanding of model performance, but a comprehensive evaluation considering other metrics (such as precision, recall, F1-score) and potential cross-validation could offer a more holistic assessment of the models' effectiveness</a:t>
            </a:r>
          </a:p>
          <a:p>
            <a:endParaRPr lang="en-IN" sz="2000" dirty="0"/>
          </a:p>
        </p:txBody>
      </p:sp>
    </p:spTree>
    <p:extLst>
      <p:ext uri="{BB962C8B-B14F-4D97-AF65-F5344CB8AC3E}">
        <p14:creationId xmlns:p14="http://schemas.microsoft.com/office/powerpoint/2010/main" val="4702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1DA62ED-52C4-20AC-008A-93628C11D4D4}"/>
              </a:ext>
            </a:extLst>
          </p:cNvPr>
          <p:cNvSpPr>
            <a:spLocks noGrp="1"/>
          </p:cNvSpPr>
          <p:nvPr>
            <p:ph type="title"/>
          </p:nvPr>
        </p:nvSpPr>
        <p:spPr/>
        <p:txBody>
          <a:bodyPr/>
          <a:lstStyle/>
          <a:p>
            <a:endParaRPr lang="en-IN"/>
          </a:p>
        </p:txBody>
      </p:sp>
      <p:graphicFrame>
        <p:nvGraphicFramePr>
          <p:cNvPr id="8" name="Content Placeholder 7">
            <a:extLst>
              <a:ext uri="{FF2B5EF4-FFF2-40B4-BE49-F238E27FC236}">
                <a16:creationId xmlns:a16="http://schemas.microsoft.com/office/drawing/2014/main" id="{DAFDE8DD-C800-A41E-C342-911857FC8E9C}"/>
              </a:ext>
            </a:extLst>
          </p:cNvPr>
          <p:cNvGraphicFramePr>
            <a:graphicFrameLocks noGrp="1"/>
          </p:cNvGraphicFramePr>
          <p:nvPr>
            <p:ph idx="1"/>
            <p:extLst>
              <p:ext uri="{D42A27DB-BD31-4B8C-83A1-F6EECF244321}">
                <p14:modId xmlns:p14="http://schemas.microsoft.com/office/powerpoint/2010/main" val="895160782"/>
              </p:ext>
            </p:extLst>
          </p:nvPr>
        </p:nvGraphicFramePr>
        <p:xfrm>
          <a:off x="1023938" y="2286000"/>
          <a:ext cx="9720262" cy="4022725"/>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D5D64740-194A-7C6D-0E28-89EA2E3B93F8}"/>
                  </a:ext>
                </a:extLst>
              </p14:cNvPr>
              <p14:cNvContentPartPr/>
              <p14:nvPr/>
            </p14:nvContentPartPr>
            <p14:xfrm>
              <a:off x="3181350" y="2740479"/>
              <a:ext cx="13607" cy="13607"/>
            </p14:xfrm>
          </p:contentPart>
        </mc:Choice>
        <mc:Fallback xmlns="">
          <p:pic>
            <p:nvPicPr>
              <p:cNvPr id="5" name="Ink 4">
                <a:extLst>
                  <a:ext uri="{FF2B5EF4-FFF2-40B4-BE49-F238E27FC236}">
                    <a16:creationId xmlns:a16="http://schemas.microsoft.com/office/drawing/2014/main" id="{D5D64740-194A-7C6D-0E28-89EA2E3B93F8}"/>
                  </a:ext>
                </a:extLst>
              </p:cNvPr>
              <p:cNvPicPr/>
              <p:nvPr/>
            </p:nvPicPr>
            <p:blipFill>
              <a:blip r:embed="rId4"/>
              <a:stretch>
                <a:fillRect/>
              </a:stretch>
            </p:blipFill>
            <p:spPr>
              <a:xfrm>
                <a:off x="2501000" y="2060129"/>
                <a:ext cx="1360700" cy="1360700"/>
              </a:xfrm>
              <a:prstGeom prst="rect">
                <a:avLst/>
              </a:prstGeom>
            </p:spPr>
          </p:pic>
        </mc:Fallback>
      </mc:AlternateContent>
      <p:pic>
        <p:nvPicPr>
          <p:cNvPr id="4" name="Picture 3" descr="A close up of a device">
            <a:extLst>
              <a:ext uri="{FF2B5EF4-FFF2-40B4-BE49-F238E27FC236}">
                <a16:creationId xmlns:a16="http://schemas.microsoft.com/office/drawing/2014/main" id="{DE571397-964C-D8B0-711B-86752C6A67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9" name="Picture 8">
            <a:extLst>
              <a:ext uri="{FF2B5EF4-FFF2-40B4-BE49-F238E27FC236}">
                <a16:creationId xmlns:a16="http://schemas.microsoft.com/office/drawing/2014/main" id="{07045329-3ECB-FF8B-BA76-A7AC1F93052F}"/>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9903500" y="6119319"/>
            <a:ext cx="2026112" cy="535231"/>
          </a:xfrm>
          <a:prstGeom prst="rect">
            <a:avLst/>
          </a:prstGeom>
        </p:spPr>
      </p:pic>
      <p:sp>
        <p:nvSpPr>
          <p:cNvPr id="10" name="TextBox 9">
            <a:extLst>
              <a:ext uri="{FF2B5EF4-FFF2-40B4-BE49-F238E27FC236}">
                <a16:creationId xmlns:a16="http://schemas.microsoft.com/office/drawing/2014/main" id="{10372C82-5705-EBDE-FB40-1EA64F2F425A}"/>
              </a:ext>
            </a:extLst>
          </p:cNvPr>
          <p:cNvSpPr txBox="1"/>
          <p:nvPr/>
        </p:nvSpPr>
        <p:spPr>
          <a:xfrm>
            <a:off x="513709" y="678095"/>
            <a:ext cx="9082354" cy="5109091"/>
          </a:xfrm>
          <a:prstGeom prst="rect">
            <a:avLst/>
          </a:prstGeom>
          <a:noFill/>
        </p:spPr>
        <p:txBody>
          <a:bodyPr wrap="square" rtlCol="0">
            <a:spAutoFit/>
          </a:bodyPr>
          <a:lstStyle/>
          <a:p>
            <a:pPr algn="ctr"/>
            <a:r>
              <a:rPr lang="en-US" sz="3200" b="1" i="0" dirty="0">
                <a:solidFill>
                  <a:srgbClr val="3C4245"/>
                </a:solidFill>
                <a:effectLst/>
                <a:latin typeface="Noto Sans" panose="020B0502040504020204" pitchFamily="34" charset="0"/>
              </a:rPr>
              <a:t>Prevention</a:t>
            </a:r>
            <a:br>
              <a:rPr lang="en-US" b="1" i="0" dirty="0">
                <a:solidFill>
                  <a:srgbClr val="3C4245"/>
                </a:solidFill>
                <a:effectLst/>
                <a:latin typeface="Noto Sans" panose="020B0502040504020204" pitchFamily="34" charset="0"/>
              </a:rPr>
            </a:br>
            <a:endParaRPr lang="en-US" b="1" i="0" dirty="0">
              <a:solidFill>
                <a:srgbClr val="3C4245"/>
              </a:solidFill>
              <a:effectLst/>
              <a:latin typeface="Noto Sans" panose="020B0502040504020204" pitchFamily="34" charset="0"/>
            </a:endParaRPr>
          </a:p>
          <a:p>
            <a:pPr algn="l"/>
            <a:r>
              <a:rPr lang="en-US" sz="2000" b="0" i="0" dirty="0">
                <a:solidFill>
                  <a:srgbClr val="3C4245"/>
                </a:solidFill>
                <a:effectLst/>
                <a:latin typeface="Noto Sans" panose="020B0502040504020204" pitchFamily="34" charset="0"/>
              </a:rPr>
              <a:t>Boosting public awareness, access to information and services are key to prevention and control across the life course.</a:t>
            </a:r>
          </a:p>
          <a:p>
            <a:pPr algn="l"/>
            <a:endParaRPr lang="en-US" sz="2000" b="0" i="0" dirty="0">
              <a:solidFill>
                <a:srgbClr val="3C4245"/>
              </a:solidFill>
              <a:effectLst/>
              <a:latin typeface="Noto Sans" panose="020B0502040504020204" pitchFamily="34" charset="0"/>
            </a:endParaRPr>
          </a:p>
          <a:p>
            <a:pPr marL="285750" indent="-285750" algn="l">
              <a:buFont typeface="Arial" panose="020B0604020202020204" pitchFamily="34" charset="0"/>
              <a:buChar char="•"/>
            </a:pPr>
            <a:r>
              <a:rPr lang="en-US" sz="2400" b="0" i="0" dirty="0">
                <a:solidFill>
                  <a:srgbClr val="3C4245"/>
                </a:solidFill>
                <a:effectLst/>
                <a:latin typeface="Noto Sans" panose="020B0502040504020204" pitchFamily="34" charset="0"/>
              </a:rPr>
              <a:t>Screening from the age of 30 (25 years in women living with HIV) can detect cervical disease, which when treated, also prevents cervical cancer.</a:t>
            </a:r>
          </a:p>
          <a:p>
            <a:pPr marL="285750" indent="-285750" algn="l">
              <a:buFont typeface="Arial" panose="020B0604020202020204" pitchFamily="34" charset="0"/>
              <a:buChar char="•"/>
            </a:pPr>
            <a:r>
              <a:rPr lang="en-US" sz="2400" b="0" i="0" dirty="0">
                <a:solidFill>
                  <a:srgbClr val="3C4245"/>
                </a:solidFill>
                <a:effectLst/>
                <a:latin typeface="Noto Sans" panose="020B0502040504020204" pitchFamily="34" charset="0"/>
              </a:rPr>
              <a:t>Being vaccinated at age 9–14 years is a very effective way to prevent HPV infection, cervical cancer and other HPV-related cancers.</a:t>
            </a:r>
          </a:p>
          <a:p>
            <a:pPr marL="285750" indent="-285750" algn="l">
              <a:buFont typeface="Arial" panose="020B0604020202020204" pitchFamily="34" charset="0"/>
              <a:buChar char="•"/>
            </a:pPr>
            <a:r>
              <a:rPr lang="en-US" sz="2400" b="0" i="0" dirty="0">
                <a:solidFill>
                  <a:srgbClr val="3C4245"/>
                </a:solidFill>
                <a:effectLst/>
                <a:latin typeface="Noto Sans" panose="020B0502040504020204" pitchFamily="34" charset="0"/>
              </a:rPr>
              <a:t>At any age with symptoms or concerns, early detection followed by prompt quality treatment can cure cervical cancer.</a:t>
            </a:r>
          </a:p>
        </p:txBody>
      </p:sp>
    </p:spTree>
    <p:extLst>
      <p:ext uri="{BB962C8B-B14F-4D97-AF65-F5344CB8AC3E}">
        <p14:creationId xmlns:p14="http://schemas.microsoft.com/office/powerpoint/2010/main" val="2068432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90994-CA50-7BE8-776A-A2F879C651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0EF8D0-FAA6-2DCD-EF48-A74B6B40DCC5}"/>
              </a:ext>
            </a:extLst>
          </p:cNvPr>
          <p:cNvSpPr>
            <a:spLocks noGrp="1"/>
          </p:cNvSpPr>
          <p:nvPr>
            <p:ph idx="1"/>
          </p:nvPr>
        </p:nvSpPr>
        <p:spPr/>
        <p:txBody>
          <a:bodyPr/>
          <a:lstStyle/>
          <a:p>
            <a:endParaRPr lang="en-IN"/>
          </a:p>
        </p:txBody>
      </p:sp>
      <p:pic>
        <p:nvPicPr>
          <p:cNvPr id="4" name="Picture 3" descr="A close up of a device">
            <a:extLst>
              <a:ext uri="{FF2B5EF4-FFF2-40B4-BE49-F238E27FC236}">
                <a16:creationId xmlns:a16="http://schemas.microsoft.com/office/drawing/2014/main" id="{82BEF37E-44A6-065D-1D24-1821FEC05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322"/>
            <a:ext cx="12990061" cy="7306910"/>
          </a:xfrm>
          <a:prstGeom prst="rect">
            <a:avLst/>
          </a:prstGeom>
        </p:spPr>
      </p:pic>
      <p:pic>
        <p:nvPicPr>
          <p:cNvPr id="5" name="Picture 4">
            <a:extLst>
              <a:ext uri="{FF2B5EF4-FFF2-40B4-BE49-F238E27FC236}">
                <a16:creationId xmlns:a16="http://schemas.microsoft.com/office/drawing/2014/main" id="{FBA47FC4-3D0A-0C44-1830-506BA645754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903500" y="6119319"/>
            <a:ext cx="2026112" cy="535231"/>
          </a:xfrm>
          <a:prstGeom prst="rect">
            <a:avLst/>
          </a:prstGeom>
        </p:spPr>
      </p:pic>
      <p:sp>
        <p:nvSpPr>
          <p:cNvPr id="6" name="Title 1">
            <a:extLst>
              <a:ext uri="{FF2B5EF4-FFF2-40B4-BE49-F238E27FC236}">
                <a16:creationId xmlns:a16="http://schemas.microsoft.com/office/drawing/2014/main" id="{47995FEB-10E6-C014-76A6-D519C8481040}"/>
              </a:ext>
            </a:extLst>
          </p:cNvPr>
          <p:cNvSpPr txBox="1">
            <a:spLocks/>
          </p:cNvSpPr>
          <p:nvPr/>
        </p:nvSpPr>
        <p:spPr>
          <a:xfrm>
            <a:off x="1447798" y="2286000"/>
            <a:ext cx="7973604" cy="1412697"/>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sz="8000" b="1" dirty="0">
                <a:solidFill>
                  <a:schemeClr val="tx1">
                    <a:lumMod val="85000"/>
                    <a:lumOff val="15000"/>
                  </a:schemeClr>
                </a:solidFill>
                <a:latin typeface="Myriad Pro" panose="020B0503030403020204" pitchFamily="34" charset="0"/>
              </a:rPr>
              <a:t>Thank You!</a:t>
            </a:r>
            <a:endParaRPr lang="en-IN" sz="8000" b="1" dirty="0">
              <a:latin typeface="Myriad Pro" panose="020B0503030403020204" pitchFamily="34" charset="0"/>
            </a:endParaRPr>
          </a:p>
        </p:txBody>
      </p:sp>
    </p:spTree>
    <p:extLst>
      <p:ext uri="{BB962C8B-B14F-4D97-AF65-F5344CB8AC3E}">
        <p14:creationId xmlns:p14="http://schemas.microsoft.com/office/powerpoint/2010/main" val="283103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67CEC-66DA-CBB0-BFA1-DB82D6B5E21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BF28E5B-DF13-E993-3678-DD7A57C576CE}"/>
              </a:ext>
            </a:extLst>
          </p:cNvPr>
          <p:cNvSpPr>
            <a:spLocks noGrp="1"/>
          </p:cNvSpPr>
          <p:nvPr>
            <p:ph idx="1"/>
          </p:nvPr>
        </p:nvSpPr>
        <p:spPr/>
        <p:txBody>
          <a:bodyPr/>
          <a:lstStyle/>
          <a:p>
            <a:endParaRPr lang="en-IN"/>
          </a:p>
        </p:txBody>
      </p:sp>
      <p:pic>
        <p:nvPicPr>
          <p:cNvPr id="4" name="Picture 3" descr="A close up of a device">
            <a:extLst>
              <a:ext uri="{FF2B5EF4-FFF2-40B4-BE49-F238E27FC236}">
                <a16:creationId xmlns:a16="http://schemas.microsoft.com/office/drawing/2014/main" id="{056689EC-AFA7-F3C0-1840-CEAD26BD31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5" name="Picture 4">
            <a:extLst>
              <a:ext uri="{FF2B5EF4-FFF2-40B4-BE49-F238E27FC236}">
                <a16:creationId xmlns:a16="http://schemas.microsoft.com/office/drawing/2014/main" id="{E9D6746F-643F-D11F-9E29-1ABB09A58AD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903500" y="6119319"/>
            <a:ext cx="2026112" cy="535231"/>
          </a:xfrm>
          <a:prstGeom prst="rect">
            <a:avLst/>
          </a:prstGeom>
        </p:spPr>
      </p:pic>
    </p:spTree>
    <p:extLst>
      <p:ext uri="{BB962C8B-B14F-4D97-AF65-F5344CB8AC3E}">
        <p14:creationId xmlns:p14="http://schemas.microsoft.com/office/powerpoint/2010/main" val="1437937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device">
            <a:extLst>
              <a:ext uri="{FF2B5EF4-FFF2-40B4-BE49-F238E27FC236}">
                <a16:creationId xmlns:a16="http://schemas.microsoft.com/office/drawing/2014/main" id="{18B796D7-F40D-7987-5BE5-324B07872C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7" name="Picture 6">
            <a:extLst>
              <a:ext uri="{FF2B5EF4-FFF2-40B4-BE49-F238E27FC236}">
                <a16:creationId xmlns:a16="http://schemas.microsoft.com/office/drawing/2014/main" id="{C20F22D3-B3E8-041B-C513-5AF47A7D489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903500" y="6119319"/>
            <a:ext cx="2026112" cy="535231"/>
          </a:xfrm>
          <a:prstGeom prst="rect">
            <a:avLst/>
          </a:prstGeom>
        </p:spPr>
      </p:pic>
      <p:sp>
        <p:nvSpPr>
          <p:cNvPr id="10" name="TextBox 9">
            <a:extLst>
              <a:ext uri="{FF2B5EF4-FFF2-40B4-BE49-F238E27FC236}">
                <a16:creationId xmlns:a16="http://schemas.microsoft.com/office/drawing/2014/main" id="{F95CD1D4-287C-D6EC-1483-6693995CBBB6}"/>
              </a:ext>
            </a:extLst>
          </p:cNvPr>
          <p:cNvSpPr txBox="1"/>
          <p:nvPr/>
        </p:nvSpPr>
        <p:spPr>
          <a:xfrm>
            <a:off x="339047" y="487008"/>
            <a:ext cx="9698805" cy="5632311"/>
          </a:xfrm>
          <a:prstGeom prst="rect">
            <a:avLst/>
          </a:prstGeom>
          <a:noFill/>
        </p:spPr>
        <p:txBody>
          <a:bodyPr wrap="square" rtlCol="0">
            <a:spAutoFit/>
          </a:bodyPr>
          <a:lstStyle/>
          <a:p>
            <a:pPr algn="ctr"/>
            <a:r>
              <a:rPr lang="en-IN" sz="4000" dirty="0">
                <a:latin typeface="Algerian" panose="04020705040A02060702" pitchFamily="82" charset="0"/>
              </a:rPr>
              <a:t>Introduction</a:t>
            </a:r>
          </a:p>
          <a:p>
            <a:pPr algn="ctr"/>
            <a:endParaRPr lang="en-IN" sz="4000" dirty="0">
              <a:latin typeface="Algerian" panose="04020705040A02060702" pitchFamily="82" charset="0"/>
            </a:endParaRPr>
          </a:p>
          <a:p>
            <a:pPr marL="457200" indent="-457200">
              <a:buFont typeface="Arial" panose="020B0604020202020204" pitchFamily="34" charset="0"/>
              <a:buChar char="•"/>
            </a:pPr>
            <a:r>
              <a:rPr lang="en-IN" sz="2800" dirty="0">
                <a:latin typeface="Aptos" panose="020B0004020202020204" pitchFamily="34" charset="0"/>
              </a:rPr>
              <a:t>Cervical cancer is a type of cancer that occurs in the cell of the cervix.</a:t>
            </a:r>
          </a:p>
          <a:p>
            <a:pPr marL="457200" indent="-457200" algn="l">
              <a:buFont typeface="Arial" panose="020B0604020202020204" pitchFamily="34" charset="0"/>
              <a:buChar char="•"/>
            </a:pPr>
            <a:r>
              <a:rPr lang="en-US" sz="2800" i="0" dirty="0">
                <a:solidFill>
                  <a:srgbClr val="3C4245"/>
                </a:solidFill>
                <a:effectLst/>
                <a:latin typeface="Aptos" panose="020B0004020202020204" pitchFamily="34" charset="0"/>
              </a:rPr>
              <a:t>Cervical cancer is the fourth most common cancer in women globally with an estimated 604 000 new cases and 342 000 deaths in 2020.</a:t>
            </a:r>
          </a:p>
          <a:p>
            <a:pPr marL="457200" indent="-457200">
              <a:buFont typeface="Arial" panose="020B0604020202020204" pitchFamily="34" charset="0"/>
              <a:buChar char="•"/>
            </a:pPr>
            <a:r>
              <a:rPr lang="en-US" sz="2800" i="0" dirty="0">
                <a:solidFill>
                  <a:srgbClr val="3C4245"/>
                </a:solidFill>
                <a:effectLst/>
                <a:latin typeface="Aptos" panose="020B0004020202020204" pitchFamily="34" charset="0"/>
              </a:rPr>
              <a:t>Cervical cancer is caused by persistent infection with the human papillomavirus (HPV).  Women living with HIV are 6 times more likely to develop cervical cancer compared to women without HIV</a:t>
            </a:r>
            <a:r>
              <a:rPr lang="en-US" sz="2800" i="0" dirty="0">
                <a:solidFill>
                  <a:srgbClr val="3C4245"/>
                </a:solidFill>
                <a:effectLst/>
                <a:latin typeface="Noto Sans" panose="020B0502040504020204" pitchFamily="34" charset="0"/>
              </a:rPr>
              <a:t>.</a:t>
            </a:r>
          </a:p>
          <a:p>
            <a:pPr algn="l">
              <a:buFont typeface="Arial" panose="020B0604020202020204" pitchFamily="34" charset="0"/>
              <a:buChar char="•"/>
            </a:pPr>
            <a:endParaRPr lang="en-US" sz="2800" b="0" i="0" dirty="0">
              <a:solidFill>
                <a:srgbClr val="3C4245"/>
              </a:solidFill>
              <a:effectLst/>
              <a:latin typeface="Noto Sans" panose="020B0502040204020203" pitchFamily="34" charset="0"/>
            </a:endParaRPr>
          </a:p>
        </p:txBody>
      </p:sp>
    </p:spTree>
    <p:extLst>
      <p:ext uri="{BB962C8B-B14F-4D97-AF65-F5344CB8AC3E}">
        <p14:creationId xmlns:p14="http://schemas.microsoft.com/office/powerpoint/2010/main" val="7136401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7FC44-BF7E-7F89-65F8-D1F354C3A1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9527421-5B01-B995-41AC-97E3008E614B}"/>
              </a:ext>
            </a:extLst>
          </p:cNvPr>
          <p:cNvSpPr>
            <a:spLocks noGrp="1"/>
          </p:cNvSpPr>
          <p:nvPr>
            <p:ph idx="1"/>
          </p:nvPr>
        </p:nvSpPr>
        <p:spPr/>
        <p:txBody>
          <a:bodyPr/>
          <a:lstStyle/>
          <a:p>
            <a:endParaRPr lang="en-IN"/>
          </a:p>
        </p:txBody>
      </p:sp>
      <p:pic>
        <p:nvPicPr>
          <p:cNvPr id="4" name="Picture 3" descr="A close up of a device">
            <a:extLst>
              <a:ext uri="{FF2B5EF4-FFF2-40B4-BE49-F238E27FC236}">
                <a16:creationId xmlns:a16="http://schemas.microsoft.com/office/drawing/2014/main" id="{48F2D80B-5094-B03E-3D78-C62F403A86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5" name="Picture 4">
            <a:extLst>
              <a:ext uri="{FF2B5EF4-FFF2-40B4-BE49-F238E27FC236}">
                <a16:creationId xmlns:a16="http://schemas.microsoft.com/office/drawing/2014/main" id="{D7FEF401-345C-1330-F6DC-13560790BFA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903500" y="6119319"/>
            <a:ext cx="2026112" cy="535231"/>
          </a:xfrm>
          <a:prstGeom prst="rect">
            <a:avLst/>
          </a:prstGeom>
        </p:spPr>
      </p:pic>
    </p:spTree>
    <p:extLst>
      <p:ext uri="{BB962C8B-B14F-4D97-AF65-F5344CB8AC3E}">
        <p14:creationId xmlns:p14="http://schemas.microsoft.com/office/powerpoint/2010/main" val="2164915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D626-7936-4D3E-1385-E8D48E5E94D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B65AA9B-95FB-1189-E53F-5C3E9717AF23}"/>
              </a:ext>
            </a:extLst>
          </p:cNvPr>
          <p:cNvSpPr>
            <a:spLocks noGrp="1"/>
          </p:cNvSpPr>
          <p:nvPr>
            <p:ph idx="1"/>
          </p:nvPr>
        </p:nvSpPr>
        <p:spPr/>
        <p:txBody>
          <a:bodyPr/>
          <a:lstStyle/>
          <a:p>
            <a:endParaRPr lang="en-IN"/>
          </a:p>
        </p:txBody>
      </p:sp>
      <p:pic>
        <p:nvPicPr>
          <p:cNvPr id="4" name="Picture 3" descr="A close up of a device">
            <a:extLst>
              <a:ext uri="{FF2B5EF4-FFF2-40B4-BE49-F238E27FC236}">
                <a16:creationId xmlns:a16="http://schemas.microsoft.com/office/drawing/2014/main" id="{DD851BA6-17CE-95F4-A5F2-B9F3715751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5" name="Picture 4">
            <a:extLst>
              <a:ext uri="{FF2B5EF4-FFF2-40B4-BE49-F238E27FC236}">
                <a16:creationId xmlns:a16="http://schemas.microsoft.com/office/drawing/2014/main" id="{CA71E962-984F-687F-7ED5-0807D13FBB7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903500" y="6119319"/>
            <a:ext cx="2026112" cy="535231"/>
          </a:xfrm>
          <a:prstGeom prst="rect">
            <a:avLst/>
          </a:prstGeom>
        </p:spPr>
      </p:pic>
    </p:spTree>
    <p:extLst>
      <p:ext uri="{BB962C8B-B14F-4D97-AF65-F5344CB8AC3E}">
        <p14:creationId xmlns:p14="http://schemas.microsoft.com/office/powerpoint/2010/main" val="5084840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D2939-A00E-9413-5102-248F6D7BF2B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F68277E-D38B-500E-88B7-215B92774F12}"/>
              </a:ext>
            </a:extLst>
          </p:cNvPr>
          <p:cNvSpPr>
            <a:spLocks noGrp="1"/>
          </p:cNvSpPr>
          <p:nvPr>
            <p:ph idx="1"/>
          </p:nvPr>
        </p:nvSpPr>
        <p:spPr/>
        <p:txBody>
          <a:bodyPr/>
          <a:lstStyle/>
          <a:p>
            <a:endParaRPr lang="en-IN"/>
          </a:p>
        </p:txBody>
      </p:sp>
      <p:pic>
        <p:nvPicPr>
          <p:cNvPr id="4" name="Picture 3" descr="A close up of a device">
            <a:extLst>
              <a:ext uri="{FF2B5EF4-FFF2-40B4-BE49-F238E27FC236}">
                <a16:creationId xmlns:a16="http://schemas.microsoft.com/office/drawing/2014/main" id="{AC1D4009-DD71-B734-CB19-0A558EEFEA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5" name="Picture 4">
            <a:extLst>
              <a:ext uri="{FF2B5EF4-FFF2-40B4-BE49-F238E27FC236}">
                <a16:creationId xmlns:a16="http://schemas.microsoft.com/office/drawing/2014/main" id="{39B10E3A-7060-024C-A51D-00158B6F3D9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903500" y="6119319"/>
            <a:ext cx="2026112" cy="535231"/>
          </a:xfrm>
          <a:prstGeom prst="rect">
            <a:avLst/>
          </a:prstGeom>
        </p:spPr>
      </p:pic>
    </p:spTree>
    <p:extLst>
      <p:ext uri="{BB962C8B-B14F-4D97-AF65-F5344CB8AC3E}">
        <p14:creationId xmlns:p14="http://schemas.microsoft.com/office/powerpoint/2010/main" val="1658769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2DB88-D99B-4805-A9A3-FF2E7591D649}"/>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b="1" kern="1200">
                <a:solidFill>
                  <a:schemeClr val="tx2"/>
                </a:solidFill>
                <a:latin typeface="+mj-lt"/>
                <a:ea typeface="+mj-ea"/>
                <a:cs typeface="+mj-cs"/>
              </a:rPr>
              <a:t>Thank You!!</a:t>
            </a:r>
          </a:p>
        </p:txBody>
      </p:sp>
      <p:pic>
        <p:nvPicPr>
          <p:cNvPr id="4" name="Picture 3" descr="A close up of a device">
            <a:extLst>
              <a:ext uri="{FF2B5EF4-FFF2-40B4-BE49-F238E27FC236}">
                <a16:creationId xmlns:a16="http://schemas.microsoft.com/office/drawing/2014/main" id="{7A4CDF7D-82C8-4B31-9D58-CFB58D8059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5" name="Picture 4">
            <a:extLst>
              <a:ext uri="{FF2B5EF4-FFF2-40B4-BE49-F238E27FC236}">
                <a16:creationId xmlns:a16="http://schemas.microsoft.com/office/drawing/2014/main" id="{98E38EBD-8F03-89E7-6732-611F46EE52A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903500" y="6119319"/>
            <a:ext cx="2026112" cy="535231"/>
          </a:xfrm>
          <a:prstGeom prst="rect">
            <a:avLst/>
          </a:prstGeom>
        </p:spPr>
      </p:pic>
      <p:pic>
        <p:nvPicPr>
          <p:cNvPr id="7" name="Picture 4">
            <a:extLst>
              <a:ext uri="{FF2B5EF4-FFF2-40B4-BE49-F238E27FC236}">
                <a16:creationId xmlns:a16="http://schemas.microsoft.com/office/drawing/2014/main" id="{AADDC65E-3E3C-D8BE-1D29-4EE8D61FC9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16450"/>
            <a:ext cx="9825143" cy="6112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32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54F53-8799-B541-0630-D217DE4BA4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7622FC-331C-0464-3843-8D274DF81170}"/>
              </a:ext>
            </a:extLst>
          </p:cNvPr>
          <p:cNvSpPr>
            <a:spLocks noGrp="1"/>
          </p:cNvSpPr>
          <p:nvPr>
            <p:ph idx="1"/>
          </p:nvPr>
        </p:nvSpPr>
        <p:spPr/>
        <p:txBody>
          <a:bodyPr/>
          <a:lstStyle/>
          <a:p>
            <a:endParaRPr lang="en-US"/>
          </a:p>
        </p:txBody>
      </p:sp>
      <p:pic>
        <p:nvPicPr>
          <p:cNvPr id="4" name="Picture 3" descr="A close up of a device">
            <a:extLst>
              <a:ext uri="{FF2B5EF4-FFF2-40B4-BE49-F238E27FC236}">
                <a16:creationId xmlns:a16="http://schemas.microsoft.com/office/drawing/2014/main" id="{CDB6958C-A486-DECD-16E9-03523B6DE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6" name="Picture 5">
            <a:extLst>
              <a:ext uri="{FF2B5EF4-FFF2-40B4-BE49-F238E27FC236}">
                <a16:creationId xmlns:a16="http://schemas.microsoft.com/office/drawing/2014/main" id="{AED9FFB4-D566-E97B-B181-840EA228CA0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903500" y="6119319"/>
            <a:ext cx="2026112" cy="535231"/>
          </a:xfrm>
          <a:prstGeom prst="rect">
            <a:avLst/>
          </a:prstGeom>
        </p:spPr>
      </p:pic>
      <p:sp>
        <p:nvSpPr>
          <p:cNvPr id="7" name="TextBox 6">
            <a:extLst>
              <a:ext uri="{FF2B5EF4-FFF2-40B4-BE49-F238E27FC236}">
                <a16:creationId xmlns:a16="http://schemas.microsoft.com/office/drawing/2014/main" id="{D9931F4D-8A00-A1B6-D8A7-59606E06D4D8}"/>
              </a:ext>
            </a:extLst>
          </p:cNvPr>
          <p:cNvSpPr txBox="1"/>
          <p:nvPr/>
        </p:nvSpPr>
        <p:spPr>
          <a:xfrm>
            <a:off x="554804" y="441789"/>
            <a:ext cx="9348696" cy="6494085"/>
          </a:xfrm>
          <a:prstGeom prst="rect">
            <a:avLst/>
          </a:prstGeom>
          <a:noFill/>
        </p:spPr>
        <p:txBody>
          <a:bodyPr wrap="square" rtlCol="0">
            <a:spAutoFit/>
          </a:bodyPr>
          <a:lstStyle/>
          <a:p>
            <a:pPr algn="ctr"/>
            <a:r>
              <a:rPr lang="en-IN" sz="3600" dirty="0">
                <a:latin typeface="Algerian" panose="04020705040A02060702" pitchFamily="82" charset="0"/>
              </a:rPr>
              <a:t>About Data Set </a:t>
            </a:r>
          </a:p>
          <a:p>
            <a:endParaRPr lang="en-IN" sz="3600" dirty="0">
              <a:latin typeface="Algerian" panose="04020705040A02060702" pitchFamily="82" charset="0"/>
            </a:endParaRPr>
          </a:p>
          <a:p>
            <a:pPr marL="285750" indent="-285750">
              <a:buFont typeface="Arial" panose="020B0604020202020204" pitchFamily="34" charset="0"/>
              <a:buChar char="•"/>
            </a:pPr>
            <a:r>
              <a:rPr lang="en-IN" sz="2800" dirty="0">
                <a:latin typeface="Aptos" panose="020B0004020202020204" pitchFamily="34" charset="0"/>
              </a:rPr>
              <a:t>In this project we have used Cervical Cancer Datasets is Obtained from UCI Repository </a:t>
            </a:r>
          </a:p>
          <a:p>
            <a:pPr marL="285750" indent="-285750">
              <a:buFont typeface="Arial" panose="020B0604020202020204" pitchFamily="34" charset="0"/>
              <a:buChar char="•"/>
            </a:pPr>
            <a:r>
              <a:rPr lang="en-IN" sz="2800" dirty="0">
                <a:latin typeface="Aptos" panose="020B0004020202020204" pitchFamily="34" charset="0"/>
              </a:rPr>
              <a:t>The Datasets comprises demographic information, &amp; historic medical records  of 858  patients.</a:t>
            </a:r>
          </a:p>
          <a:p>
            <a:pPr marL="285750" indent="-285750">
              <a:buFont typeface="Arial" panose="020B0604020202020204" pitchFamily="34" charset="0"/>
              <a:buChar char="•"/>
            </a:pPr>
            <a:r>
              <a:rPr lang="en-IN" sz="2800" dirty="0">
                <a:latin typeface="Aptos" panose="020B0004020202020204" pitchFamily="34" charset="0"/>
              </a:rPr>
              <a:t>Several patients decided  not to answer some of the question because of privacy concerns(values=?)</a:t>
            </a:r>
          </a:p>
          <a:p>
            <a:r>
              <a:rPr lang="en-IN" sz="2800" dirty="0">
                <a:latin typeface="Aptos" panose="020B0004020202020204" pitchFamily="34" charset="0"/>
              </a:rPr>
              <a:t>The datasets  has been target variables:</a:t>
            </a:r>
          </a:p>
          <a:p>
            <a:pPr marL="342900" indent="-342900">
              <a:buFont typeface="+mj-lt"/>
              <a:buAutoNum type="arabicPeriod"/>
            </a:pPr>
            <a:r>
              <a:rPr lang="en-IN" sz="2800" dirty="0" err="1">
                <a:latin typeface="Aptos" panose="020B0004020202020204" pitchFamily="34" charset="0"/>
              </a:rPr>
              <a:t>Hinselmann</a:t>
            </a:r>
            <a:endParaRPr lang="en-IN" sz="2800" dirty="0">
              <a:latin typeface="Aptos" panose="020B0004020202020204" pitchFamily="34" charset="0"/>
            </a:endParaRPr>
          </a:p>
          <a:p>
            <a:pPr marL="342900" indent="-342900">
              <a:buFont typeface="+mj-lt"/>
              <a:buAutoNum type="arabicPeriod"/>
            </a:pPr>
            <a:r>
              <a:rPr lang="en-IN" sz="2800" dirty="0">
                <a:latin typeface="Aptos" panose="020B0004020202020204" pitchFamily="34" charset="0"/>
              </a:rPr>
              <a:t>Schiller</a:t>
            </a:r>
          </a:p>
          <a:p>
            <a:pPr marL="342900" indent="-342900">
              <a:buFont typeface="+mj-lt"/>
              <a:buAutoNum type="arabicPeriod"/>
            </a:pPr>
            <a:r>
              <a:rPr lang="en-IN" sz="2800" dirty="0">
                <a:latin typeface="Aptos" panose="020B0004020202020204" pitchFamily="34" charset="0"/>
              </a:rPr>
              <a:t>Cytology</a:t>
            </a:r>
          </a:p>
          <a:p>
            <a:pPr marL="342900" indent="-342900">
              <a:buFont typeface="+mj-lt"/>
              <a:buAutoNum type="arabicPeriod"/>
            </a:pPr>
            <a:r>
              <a:rPr lang="en-IN" sz="2800" dirty="0">
                <a:latin typeface="Aptos" panose="020B0004020202020204" pitchFamily="34" charset="0"/>
              </a:rPr>
              <a:t>biopsy</a:t>
            </a:r>
          </a:p>
          <a:p>
            <a:pPr marL="571500" indent="-571500">
              <a:buFont typeface="Arial" panose="020B0604020202020204" pitchFamily="34" charset="0"/>
              <a:buChar char="•"/>
            </a:pPr>
            <a:endParaRPr lang="en-IN" sz="3600" dirty="0">
              <a:latin typeface="Algerian" panose="04020705040A02060702" pitchFamily="82" charset="0"/>
            </a:endParaRPr>
          </a:p>
        </p:txBody>
      </p:sp>
    </p:spTree>
    <p:extLst>
      <p:ext uri="{BB962C8B-B14F-4D97-AF65-F5344CB8AC3E}">
        <p14:creationId xmlns:p14="http://schemas.microsoft.com/office/powerpoint/2010/main" val="4082807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9B3D7-A2CD-B41C-1027-FEA5D9DB4C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DC34D03-0C1A-9AA9-D389-684439226D5E}"/>
              </a:ext>
            </a:extLst>
          </p:cNvPr>
          <p:cNvSpPr>
            <a:spLocks noGrp="1"/>
          </p:cNvSpPr>
          <p:nvPr>
            <p:ph idx="1"/>
          </p:nvPr>
        </p:nvSpPr>
        <p:spPr/>
        <p:txBody>
          <a:bodyPr/>
          <a:lstStyle/>
          <a:p>
            <a:endParaRPr lang="en-IN"/>
          </a:p>
        </p:txBody>
      </p:sp>
      <p:pic>
        <p:nvPicPr>
          <p:cNvPr id="4" name="Picture 3" descr="A close up of a device">
            <a:extLst>
              <a:ext uri="{FF2B5EF4-FFF2-40B4-BE49-F238E27FC236}">
                <a16:creationId xmlns:a16="http://schemas.microsoft.com/office/drawing/2014/main" id="{69DA4B4B-8C70-4002-7FD8-0531BEDAFC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5" name="Picture 4">
            <a:extLst>
              <a:ext uri="{FF2B5EF4-FFF2-40B4-BE49-F238E27FC236}">
                <a16:creationId xmlns:a16="http://schemas.microsoft.com/office/drawing/2014/main" id="{29761813-443B-89ED-CEE8-188E6551A35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903500" y="6119319"/>
            <a:ext cx="2026112" cy="535231"/>
          </a:xfrm>
          <a:prstGeom prst="rect">
            <a:avLst/>
          </a:prstGeom>
        </p:spPr>
      </p:pic>
      <p:sp>
        <p:nvSpPr>
          <p:cNvPr id="9" name="TextBox 8">
            <a:extLst>
              <a:ext uri="{FF2B5EF4-FFF2-40B4-BE49-F238E27FC236}">
                <a16:creationId xmlns:a16="http://schemas.microsoft.com/office/drawing/2014/main" id="{1D41FC54-36CA-5717-B439-67EF2E856E21}"/>
              </a:ext>
            </a:extLst>
          </p:cNvPr>
          <p:cNvSpPr txBox="1"/>
          <p:nvPr/>
        </p:nvSpPr>
        <p:spPr>
          <a:xfrm>
            <a:off x="2334443" y="958334"/>
            <a:ext cx="7099442" cy="584775"/>
          </a:xfrm>
          <a:prstGeom prst="rect">
            <a:avLst/>
          </a:prstGeom>
          <a:noFill/>
        </p:spPr>
        <p:txBody>
          <a:bodyPr wrap="square" rtlCol="0">
            <a:spAutoFit/>
          </a:bodyPr>
          <a:lstStyle/>
          <a:p>
            <a:r>
              <a:rPr lang="en-IN" sz="3200" dirty="0">
                <a:latin typeface="Bahnschrift SemiBold" panose="020B0502040204020203" pitchFamily="34" charset="0"/>
              </a:rPr>
              <a:t>Exploratory Data Analysis</a:t>
            </a:r>
          </a:p>
        </p:txBody>
      </p:sp>
      <p:sp>
        <p:nvSpPr>
          <p:cNvPr id="10" name="Oval 9">
            <a:extLst>
              <a:ext uri="{FF2B5EF4-FFF2-40B4-BE49-F238E27FC236}">
                <a16:creationId xmlns:a16="http://schemas.microsoft.com/office/drawing/2014/main" id="{9DDDEFD5-ED30-3B7F-3DB1-08DAF4247A98}"/>
              </a:ext>
            </a:extLst>
          </p:cNvPr>
          <p:cNvSpPr/>
          <p:nvPr/>
        </p:nvSpPr>
        <p:spPr>
          <a:xfrm>
            <a:off x="1099334" y="2743200"/>
            <a:ext cx="2928136" cy="2311685"/>
          </a:xfrm>
          <a:prstGeom prst="ellips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n w="0"/>
                <a:solidFill>
                  <a:schemeClr val="tx1"/>
                </a:solidFill>
                <a:effectLst>
                  <a:outerShdw blurRad="38100" dist="19050" dir="2700000" algn="tl" rotWithShape="0">
                    <a:schemeClr val="dk1">
                      <a:alpha val="40000"/>
                    </a:schemeClr>
                  </a:outerShdw>
                </a:effectLst>
              </a:rPr>
              <a:t>858</a:t>
            </a:r>
          </a:p>
          <a:p>
            <a:pPr algn="ctr"/>
            <a:r>
              <a:rPr lang="en-IN" sz="3200" dirty="0">
                <a:ln w="0"/>
                <a:solidFill>
                  <a:schemeClr val="tx1"/>
                </a:solidFill>
                <a:effectLst>
                  <a:outerShdw blurRad="38100" dist="19050" dir="2700000" algn="tl" rotWithShape="0">
                    <a:schemeClr val="dk1">
                      <a:alpha val="40000"/>
                    </a:schemeClr>
                  </a:outerShdw>
                </a:effectLst>
              </a:rPr>
              <a:t>Data points</a:t>
            </a:r>
          </a:p>
        </p:txBody>
      </p:sp>
      <p:sp>
        <p:nvSpPr>
          <p:cNvPr id="12" name="Oval 11">
            <a:extLst>
              <a:ext uri="{FF2B5EF4-FFF2-40B4-BE49-F238E27FC236}">
                <a16:creationId xmlns:a16="http://schemas.microsoft.com/office/drawing/2014/main" id="{1BF9D31A-6A36-41FE-23A7-46E8D6F62F5E}"/>
              </a:ext>
            </a:extLst>
          </p:cNvPr>
          <p:cNvSpPr/>
          <p:nvPr/>
        </p:nvSpPr>
        <p:spPr>
          <a:xfrm>
            <a:off x="7443703" y="2743200"/>
            <a:ext cx="2928136" cy="231168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n w="0"/>
                <a:solidFill>
                  <a:schemeClr val="tx1"/>
                </a:solidFill>
                <a:effectLst>
                  <a:outerShdw blurRad="38100" dist="19050" dir="2700000" algn="tl" rotWithShape="0">
                    <a:schemeClr val="dk1">
                      <a:alpha val="40000"/>
                    </a:schemeClr>
                  </a:outerShdw>
                </a:effectLst>
              </a:rPr>
              <a:t>Binary outcome</a:t>
            </a:r>
          </a:p>
        </p:txBody>
      </p:sp>
      <p:sp>
        <p:nvSpPr>
          <p:cNvPr id="13" name="Oval 12">
            <a:extLst>
              <a:ext uri="{FF2B5EF4-FFF2-40B4-BE49-F238E27FC236}">
                <a16:creationId xmlns:a16="http://schemas.microsoft.com/office/drawing/2014/main" id="{9AA4250A-D3A5-828A-C5A7-4F640D6D2850}"/>
              </a:ext>
            </a:extLst>
          </p:cNvPr>
          <p:cNvSpPr/>
          <p:nvPr/>
        </p:nvSpPr>
        <p:spPr>
          <a:xfrm>
            <a:off x="4271518" y="2673266"/>
            <a:ext cx="2928136" cy="2311685"/>
          </a:xfrm>
          <a:prstGeom prst="ellips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n w="0"/>
                <a:solidFill>
                  <a:schemeClr val="tx1"/>
                </a:solidFill>
                <a:effectLst>
                  <a:outerShdw blurRad="38100" dist="19050" dir="2700000" algn="tl" rotWithShape="0">
                    <a:schemeClr val="dk1">
                      <a:alpha val="40000"/>
                    </a:schemeClr>
                  </a:outerShdw>
                </a:effectLst>
              </a:rPr>
              <a:t>36</a:t>
            </a:r>
          </a:p>
          <a:p>
            <a:pPr algn="ctr"/>
            <a:r>
              <a:rPr lang="en-IN" sz="3200" dirty="0">
                <a:ln w="0"/>
                <a:solidFill>
                  <a:schemeClr val="tx1"/>
                </a:solidFill>
                <a:effectLst>
                  <a:outerShdw blurRad="38100" dist="19050" dir="2700000" algn="tl" rotWithShape="0">
                    <a:schemeClr val="dk1">
                      <a:alpha val="40000"/>
                    </a:schemeClr>
                  </a:outerShdw>
                </a:effectLst>
              </a:rPr>
              <a:t>Features</a:t>
            </a:r>
          </a:p>
        </p:txBody>
      </p:sp>
    </p:spTree>
    <p:extLst>
      <p:ext uri="{BB962C8B-B14F-4D97-AF65-F5344CB8AC3E}">
        <p14:creationId xmlns:p14="http://schemas.microsoft.com/office/powerpoint/2010/main" val="3704078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2DB88-D99B-4805-A9A3-FF2E7591D649}"/>
              </a:ext>
            </a:extLst>
          </p:cNvPr>
          <p:cNvSpPr>
            <a:spLocks noGrp="1"/>
          </p:cNvSpPr>
          <p:nvPr>
            <p:ph type="title"/>
          </p:nvPr>
        </p:nvSpPr>
        <p:spPr>
          <a:xfrm>
            <a:off x="2152650" y="1"/>
            <a:ext cx="7886700" cy="1407559"/>
          </a:xfrm>
        </p:spPr>
        <p:txBody>
          <a:bodyPr>
            <a:normAutofit/>
          </a:bodyPr>
          <a:lstStyle/>
          <a:p>
            <a:endParaRPr lang="en-GB" sz="4000" b="1">
              <a:latin typeface="Calibri"/>
              <a:ea typeface="Calibri"/>
              <a:cs typeface="Calibri"/>
            </a:endParaRPr>
          </a:p>
        </p:txBody>
      </p:sp>
      <p:sp>
        <p:nvSpPr>
          <p:cNvPr id="6" name="Content Placeholder 5">
            <a:extLst>
              <a:ext uri="{FF2B5EF4-FFF2-40B4-BE49-F238E27FC236}">
                <a16:creationId xmlns:a16="http://schemas.microsoft.com/office/drawing/2014/main" id="{61EEAB4A-0670-1F33-38B7-7F2D1CA2BF16}"/>
              </a:ext>
            </a:extLst>
          </p:cNvPr>
          <p:cNvSpPr>
            <a:spLocks noGrp="1"/>
          </p:cNvSpPr>
          <p:nvPr>
            <p:ph idx="1"/>
          </p:nvPr>
        </p:nvSpPr>
        <p:spPr/>
        <p:txBody>
          <a:bodyPr/>
          <a:lstStyle/>
          <a:p>
            <a:endParaRPr lang="en-US" dirty="0"/>
          </a:p>
        </p:txBody>
      </p:sp>
      <p:pic>
        <p:nvPicPr>
          <p:cNvPr id="3" name="Picture 2">
            <a:extLst>
              <a:ext uri="{FF2B5EF4-FFF2-40B4-BE49-F238E27FC236}">
                <a16:creationId xmlns:a16="http://schemas.microsoft.com/office/drawing/2014/main" id="{FA8CD408-6760-6F2D-27E4-B8411ECCEB3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903500" y="6119319"/>
            <a:ext cx="2026112" cy="535231"/>
          </a:xfrm>
          <a:prstGeom prst="rect">
            <a:avLst/>
          </a:prstGeom>
        </p:spPr>
      </p:pic>
      <p:pic>
        <p:nvPicPr>
          <p:cNvPr id="4" name="Picture 3" descr="A close up of a device">
            <a:extLst>
              <a:ext uri="{FF2B5EF4-FFF2-40B4-BE49-F238E27FC236}">
                <a16:creationId xmlns:a16="http://schemas.microsoft.com/office/drawing/2014/main" id="{5776A2BB-3CD1-9228-57D2-D2D7C152DD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5" name="Picture 4">
            <a:extLst>
              <a:ext uri="{FF2B5EF4-FFF2-40B4-BE49-F238E27FC236}">
                <a16:creationId xmlns:a16="http://schemas.microsoft.com/office/drawing/2014/main" id="{E7B45C7E-C742-84FB-EA0A-A3FD93AD7C2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0055900" y="6271719"/>
            <a:ext cx="2026112" cy="535231"/>
          </a:xfrm>
          <a:prstGeom prst="rect">
            <a:avLst/>
          </a:prstGeom>
        </p:spPr>
      </p:pic>
      <p:sp>
        <p:nvSpPr>
          <p:cNvPr id="8" name="TextBox 7">
            <a:extLst>
              <a:ext uri="{FF2B5EF4-FFF2-40B4-BE49-F238E27FC236}">
                <a16:creationId xmlns:a16="http://schemas.microsoft.com/office/drawing/2014/main" id="{54DE3E46-A51B-3B7B-78E3-57134D735D17}"/>
              </a:ext>
            </a:extLst>
          </p:cNvPr>
          <p:cNvSpPr txBox="1"/>
          <p:nvPr/>
        </p:nvSpPr>
        <p:spPr>
          <a:xfrm>
            <a:off x="703129" y="673162"/>
            <a:ext cx="9352771" cy="5293757"/>
          </a:xfrm>
          <a:prstGeom prst="rect">
            <a:avLst/>
          </a:prstGeom>
          <a:noFill/>
        </p:spPr>
        <p:txBody>
          <a:bodyPr wrap="square" rtlCol="0">
            <a:spAutoFit/>
          </a:bodyPr>
          <a:lstStyle/>
          <a:p>
            <a:pPr algn="ctr"/>
            <a:r>
              <a:rPr lang="en-US" sz="3600" dirty="0">
                <a:latin typeface="Algerian" panose="04020705040A02060702" pitchFamily="82" charset="0"/>
              </a:rPr>
              <a:t>Methodology</a:t>
            </a:r>
          </a:p>
          <a:p>
            <a:pPr algn="ctr"/>
            <a:endParaRPr lang="en-US" dirty="0"/>
          </a:p>
          <a:p>
            <a:pPr marL="285750" indent="-285750">
              <a:buFont typeface="Arial" panose="020B0604020202020204" pitchFamily="34" charset="0"/>
              <a:buChar char="•"/>
            </a:pPr>
            <a:r>
              <a:rPr lang="en-US" sz="2400" dirty="0">
                <a:latin typeface="Aptos" panose="020B0004020202020204" pitchFamily="34" charset="0"/>
              </a:rPr>
              <a:t>Question: Can we accurately predict cancer based on risk factors?</a:t>
            </a:r>
          </a:p>
          <a:p>
            <a:pPr marL="285750" indent="-285750">
              <a:buFont typeface="Arial" panose="020B0604020202020204" pitchFamily="34" charset="0"/>
              <a:buChar char="•"/>
            </a:pPr>
            <a:endParaRPr lang="en-US" sz="2400" dirty="0">
              <a:latin typeface="Aptos" panose="020B0004020202020204" pitchFamily="34" charset="0"/>
            </a:endParaRPr>
          </a:p>
          <a:p>
            <a:pPr marL="285750" indent="-285750">
              <a:buFont typeface="Arial" panose="020B0604020202020204" pitchFamily="34" charset="0"/>
              <a:buChar char="•"/>
            </a:pPr>
            <a:r>
              <a:rPr lang="en-US" sz="2400" dirty="0">
                <a:latin typeface="Aptos" panose="020B0004020202020204" pitchFamily="34" charset="0"/>
              </a:rPr>
              <a:t>Balancing the Data: Oversampling, Under sampling, SMOTE*</a:t>
            </a:r>
          </a:p>
          <a:p>
            <a:pPr marL="285750" indent="-285750">
              <a:buFont typeface="Arial" panose="020B0604020202020204" pitchFamily="34" charset="0"/>
              <a:buChar char="•"/>
            </a:pPr>
            <a:endParaRPr lang="en-US" sz="2400" dirty="0">
              <a:latin typeface="Aptos" panose="020B0004020202020204" pitchFamily="34" charset="0"/>
            </a:endParaRPr>
          </a:p>
          <a:p>
            <a:pPr marL="285750" indent="-285750">
              <a:buFont typeface="Arial" panose="020B0604020202020204" pitchFamily="34" charset="0"/>
              <a:buChar char="•"/>
            </a:pPr>
            <a:r>
              <a:rPr lang="en-US" sz="2400" dirty="0">
                <a:latin typeface="Aptos" panose="020B0004020202020204" pitchFamily="34" charset="0"/>
              </a:rPr>
              <a:t>Classification via Logistic Regression</a:t>
            </a:r>
          </a:p>
          <a:p>
            <a:pPr marL="285750" indent="-285750">
              <a:buFont typeface="Arial" panose="020B0604020202020204" pitchFamily="34" charset="0"/>
              <a:buChar char="•"/>
            </a:pPr>
            <a:endParaRPr lang="en-US" sz="2400" dirty="0">
              <a:latin typeface="Aptos" panose="020B0004020202020204" pitchFamily="34" charset="0"/>
            </a:endParaRPr>
          </a:p>
          <a:p>
            <a:pPr marL="285750" indent="-285750">
              <a:buFont typeface="Arial" panose="020B0604020202020204" pitchFamily="34" charset="0"/>
              <a:buChar char="•"/>
            </a:pPr>
            <a:r>
              <a:rPr lang="en-US" sz="2400" dirty="0">
                <a:latin typeface="Aptos" panose="020B0004020202020204" pitchFamily="34" charset="0"/>
              </a:rPr>
              <a:t>Grid Search for Optimizing the Model</a:t>
            </a:r>
          </a:p>
          <a:p>
            <a:pPr marL="285750" indent="-285750">
              <a:buFont typeface="Arial" panose="020B0604020202020204" pitchFamily="34" charset="0"/>
              <a:buChar char="•"/>
            </a:pPr>
            <a:endParaRPr lang="en-US" sz="2400" dirty="0">
              <a:latin typeface="Aptos" panose="020B0004020202020204" pitchFamily="34" charset="0"/>
            </a:endParaRPr>
          </a:p>
          <a:p>
            <a:pPr marL="285750" indent="-285750">
              <a:buFont typeface="Arial" panose="020B0604020202020204" pitchFamily="34" charset="0"/>
              <a:buChar char="•"/>
            </a:pPr>
            <a:r>
              <a:rPr lang="en-US" sz="2400" dirty="0">
                <a:latin typeface="Aptos" panose="020B0004020202020204" pitchFamily="34" charset="0"/>
              </a:rPr>
              <a:t>Testing Model by Confusion Matrix</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sz="1400" dirty="0"/>
              <a:t>*Synthetic Minority Oversampling Technique</a:t>
            </a:r>
          </a:p>
          <a:p>
            <a:endParaRPr lang="en-IN" dirty="0"/>
          </a:p>
        </p:txBody>
      </p:sp>
    </p:spTree>
    <p:extLst>
      <p:ext uri="{BB962C8B-B14F-4D97-AF65-F5344CB8AC3E}">
        <p14:creationId xmlns:p14="http://schemas.microsoft.com/office/powerpoint/2010/main" val="2372080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85FEF-08F0-B216-EF32-AC38B2A9082B}"/>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DF55555D-E5CC-0656-E8E6-74446681C4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1772" y="2364209"/>
            <a:ext cx="7917541" cy="4022725"/>
          </a:xfrm>
        </p:spPr>
      </p:pic>
      <p:pic>
        <p:nvPicPr>
          <p:cNvPr id="4" name="Picture 3" descr="A close up of a device">
            <a:extLst>
              <a:ext uri="{FF2B5EF4-FFF2-40B4-BE49-F238E27FC236}">
                <a16:creationId xmlns:a16="http://schemas.microsoft.com/office/drawing/2014/main" id="{5C5707A7-D996-09FD-DCDA-D3EC122574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5" name="Picture 4">
            <a:extLst>
              <a:ext uri="{FF2B5EF4-FFF2-40B4-BE49-F238E27FC236}">
                <a16:creationId xmlns:a16="http://schemas.microsoft.com/office/drawing/2014/main" id="{01313B03-85C1-7F88-5564-9BADA443BBE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9903500" y="6119319"/>
            <a:ext cx="2026112" cy="535231"/>
          </a:xfrm>
          <a:prstGeom prst="rect">
            <a:avLst/>
          </a:prstGeom>
        </p:spPr>
      </p:pic>
      <p:pic>
        <p:nvPicPr>
          <p:cNvPr id="9" name="Content Placeholder 7">
            <a:extLst>
              <a:ext uri="{FF2B5EF4-FFF2-40B4-BE49-F238E27FC236}">
                <a16:creationId xmlns:a16="http://schemas.microsoft.com/office/drawing/2014/main" id="{913D2073-EDA6-AEF6-C680-B312C8EEA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90" y="1481282"/>
            <a:ext cx="9529472" cy="4671675"/>
          </a:xfrm>
          <a:prstGeom prst="rect">
            <a:avLst/>
          </a:prstGeom>
        </p:spPr>
      </p:pic>
      <p:sp>
        <p:nvSpPr>
          <p:cNvPr id="10" name="TextBox 9">
            <a:extLst>
              <a:ext uri="{FF2B5EF4-FFF2-40B4-BE49-F238E27FC236}">
                <a16:creationId xmlns:a16="http://schemas.microsoft.com/office/drawing/2014/main" id="{B491D99C-EF52-AD36-7BF4-7353C750DCF7}"/>
              </a:ext>
            </a:extLst>
          </p:cNvPr>
          <p:cNvSpPr txBox="1"/>
          <p:nvPr/>
        </p:nvSpPr>
        <p:spPr>
          <a:xfrm>
            <a:off x="162428" y="523983"/>
            <a:ext cx="8077446" cy="923330"/>
          </a:xfrm>
          <a:prstGeom prst="rect">
            <a:avLst/>
          </a:prstGeom>
          <a:noFill/>
        </p:spPr>
        <p:txBody>
          <a:bodyPr wrap="square" rtlCol="0">
            <a:spAutoFit/>
          </a:bodyPr>
          <a:lstStyle/>
          <a:p>
            <a:r>
              <a:rPr lang="en-IN" sz="1800" dirty="0">
                <a:latin typeface="Aptos" panose="020B0004020202020204" pitchFamily="34" charset="0"/>
              </a:rPr>
              <a:t>Several patients decided  not to answer some of the question because of privacy concerns(values=?)</a:t>
            </a:r>
          </a:p>
          <a:p>
            <a:endParaRPr lang="en-IN" dirty="0"/>
          </a:p>
        </p:txBody>
      </p:sp>
      <p:sp>
        <p:nvSpPr>
          <p:cNvPr id="11" name="TextBox 10">
            <a:extLst>
              <a:ext uri="{FF2B5EF4-FFF2-40B4-BE49-F238E27FC236}">
                <a16:creationId xmlns:a16="http://schemas.microsoft.com/office/drawing/2014/main" id="{8168BBF1-44F4-E423-5559-AC38A6F65206}"/>
              </a:ext>
            </a:extLst>
          </p:cNvPr>
          <p:cNvSpPr txBox="1"/>
          <p:nvPr/>
        </p:nvSpPr>
        <p:spPr>
          <a:xfrm>
            <a:off x="211837" y="1139214"/>
            <a:ext cx="5274563" cy="400110"/>
          </a:xfrm>
          <a:prstGeom prst="rect">
            <a:avLst/>
          </a:prstGeom>
          <a:noFill/>
        </p:spPr>
        <p:txBody>
          <a:bodyPr wrap="square" rtlCol="0">
            <a:spAutoFit/>
          </a:bodyPr>
          <a:lstStyle/>
          <a:p>
            <a:r>
              <a:rPr lang="en-US" sz="2000" dirty="0">
                <a:solidFill>
                  <a:schemeClr val="accent6">
                    <a:lumMod val="75000"/>
                  </a:schemeClr>
                </a:solidFill>
              </a:rPr>
              <a:t>replace original data frame's ? symbol with nulls</a:t>
            </a:r>
            <a:endParaRPr lang="en-IN" sz="2000" dirty="0">
              <a:solidFill>
                <a:schemeClr val="accent6">
                  <a:lumMod val="75000"/>
                </a:schemeClr>
              </a:solidFill>
            </a:endParaRPr>
          </a:p>
        </p:txBody>
      </p:sp>
      <p:sp>
        <p:nvSpPr>
          <p:cNvPr id="12" name="TextBox 11">
            <a:extLst>
              <a:ext uri="{FF2B5EF4-FFF2-40B4-BE49-F238E27FC236}">
                <a16:creationId xmlns:a16="http://schemas.microsoft.com/office/drawing/2014/main" id="{55584345-26EF-3FBC-EAA5-E889065F5D86}"/>
              </a:ext>
            </a:extLst>
          </p:cNvPr>
          <p:cNvSpPr txBox="1"/>
          <p:nvPr/>
        </p:nvSpPr>
        <p:spPr>
          <a:xfrm>
            <a:off x="506559" y="6211669"/>
            <a:ext cx="9214202" cy="646331"/>
          </a:xfrm>
          <a:prstGeom prst="rect">
            <a:avLst/>
          </a:prstGeom>
          <a:noFill/>
        </p:spPr>
        <p:txBody>
          <a:bodyPr wrap="square" rtlCol="0">
            <a:spAutoFit/>
          </a:bodyPr>
          <a:lstStyle/>
          <a:p>
            <a:r>
              <a:rPr lang="en-US" dirty="0"/>
              <a:t>too many null values in  2 columns i.e. "</a:t>
            </a:r>
            <a:r>
              <a:rPr lang="en-US" dirty="0">
                <a:highlight>
                  <a:srgbClr val="C0C0C0"/>
                </a:highlight>
              </a:rPr>
              <a:t>STDs: Time since first diagnosis</a:t>
            </a:r>
            <a:r>
              <a:rPr lang="en-US" dirty="0"/>
              <a:t>" and "</a:t>
            </a:r>
            <a:r>
              <a:rPr lang="en-US" dirty="0">
                <a:highlight>
                  <a:srgbClr val="C0C0C0"/>
                </a:highlight>
              </a:rPr>
              <a:t>STDs: Time since last diagnosis</a:t>
            </a:r>
            <a:r>
              <a:rPr lang="en-US" dirty="0"/>
              <a:t>"</a:t>
            </a:r>
            <a:endParaRPr lang="en-IN" dirty="0"/>
          </a:p>
        </p:txBody>
      </p:sp>
    </p:spTree>
    <p:extLst>
      <p:ext uri="{BB962C8B-B14F-4D97-AF65-F5344CB8AC3E}">
        <p14:creationId xmlns:p14="http://schemas.microsoft.com/office/powerpoint/2010/main" val="1692945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85FEF-08F0-B216-EF32-AC38B2A9082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EE7350-6B61-7887-B0F0-FECF2351AD73}"/>
              </a:ext>
            </a:extLst>
          </p:cNvPr>
          <p:cNvSpPr>
            <a:spLocks noGrp="1"/>
          </p:cNvSpPr>
          <p:nvPr>
            <p:ph idx="1"/>
          </p:nvPr>
        </p:nvSpPr>
        <p:spPr/>
        <p:txBody>
          <a:bodyPr/>
          <a:lstStyle/>
          <a:p>
            <a:endParaRPr lang="en-IN"/>
          </a:p>
        </p:txBody>
      </p:sp>
      <p:pic>
        <p:nvPicPr>
          <p:cNvPr id="4" name="Picture 3" descr="A close up of a device">
            <a:extLst>
              <a:ext uri="{FF2B5EF4-FFF2-40B4-BE49-F238E27FC236}">
                <a16:creationId xmlns:a16="http://schemas.microsoft.com/office/drawing/2014/main" id="{59A29105-1ED6-679F-5D79-088AAA0417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753839"/>
          </a:xfrm>
          <a:prstGeom prst="rect">
            <a:avLst/>
          </a:prstGeom>
        </p:spPr>
      </p:pic>
      <p:pic>
        <p:nvPicPr>
          <p:cNvPr id="5" name="Picture 4">
            <a:extLst>
              <a:ext uri="{FF2B5EF4-FFF2-40B4-BE49-F238E27FC236}">
                <a16:creationId xmlns:a16="http://schemas.microsoft.com/office/drawing/2014/main" id="{F27FC0B3-50BE-48B6-0048-FBFCFAB6BC2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903500" y="6119319"/>
            <a:ext cx="2026112" cy="535231"/>
          </a:xfrm>
          <a:prstGeom prst="rect">
            <a:avLst/>
          </a:prstGeom>
        </p:spPr>
      </p:pic>
      <p:sp>
        <p:nvSpPr>
          <p:cNvPr id="6" name="TextBox 5">
            <a:extLst>
              <a:ext uri="{FF2B5EF4-FFF2-40B4-BE49-F238E27FC236}">
                <a16:creationId xmlns:a16="http://schemas.microsoft.com/office/drawing/2014/main" id="{3E67579C-E723-308B-8A20-295D1EA60A84}"/>
              </a:ext>
            </a:extLst>
          </p:cNvPr>
          <p:cNvSpPr txBox="1"/>
          <p:nvPr/>
        </p:nvSpPr>
        <p:spPr>
          <a:xfrm>
            <a:off x="392917" y="548641"/>
            <a:ext cx="9367532" cy="2031325"/>
          </a:xfrm>
          <a:prstGeom prst="rect">
            <a:avLst/>
          </a:prstGeom>
          <a:noFill/>
        </p:spPr>
        <p:txBody>
          <a:bodyPr wrap="square" rtlCol="0">
            <a:spAutoFit/>
          </a:bodyPr>
          <a:lstStyle/>
          <a:p>
            <a:pPr algn="l"/>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rPr>
              <a:t>Age of the women facing the risk: </a:t>
            </a:r>
          </a:p>
          <a:p>
            <a:r>
              <a:rPr lang="en-US" sz="2400" b="0" i="0" u="none" strike="noStrike" baseline="0" dirty="0">
                <a:solidFill>
                  <a:srgbClr val="000000"/>
                </a:solidFill>
                <a:latin typeface="Times New Roman" panose="02020603050405020304" pitchFamily="18" charset="0"/>
              </a:rPr>
              <a:t>The minimum age of the women developing the risk of cervical cancer is 26</a:t>
            </a:r>
            <a:r>
              <a:rPr lang="en-US" sz="1800" b="0" i="0" u="none" strike="noStrike" baseline="0" dirty="0">
                <a:solidFill>
                  <a:srgbClr val="000000"/>
                </a:solidFill>
                <a:latin typeface="Times New Roman" panose="02020603050405020304" pitchFamily="18" charset="0"/>
              </a:rPr>
              <a:t>. </a:t>
            </a:r>
          </a:p>
          <a:p>
            <a:endParaRPr lang="en-US"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Distribution of ages is as shown below </a:t>
            </a:r>
            <a:endParaRPr lang="en-IN" dirty="0"/>
          </a:p>
        </p:txBody>
      </p:sp>
      <p:pic>
        <p:nvPicPr>
          <p:cNvPr id="2050" name="Picture 2">
            <a:extLst>
              <a:ext uri="{FF2B5EF4-FFF2-40B4-BE49-F238E27FC236}">
                <a16:creationId xmlns:a16="http://schemas.microsoft.com/office/drawing/2014/main" id="{72A8577F-65B0-A643-4CF0-8595E94D97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917" y="2841682"/>
            <a:ext cx="10287378" cy="3058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033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2709</TotalTime>
  <Words>1964</Words>
  <Application>Microsoft Office PowerPoint</Application>
  <PresentationFormat>Widescreen</PresentationFormat>
  <Paragraphs>148</Paragraphs>
  <Slides>32</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32</vt:i4>
      </vt:variant>
    </vt:vector>
  </HeadingPairs>
  <TitlesOfParts>
    <vt:vector size="49" baseType="lpstr">
      <vt:lpstr>Agency FB</vt:lpstr>
      <vt:lpstr>Algerian</vt:lpstr>
      <vt:lpstr>Aptos</vt:lpstr>
      <vt:lpstr>Arial</vt:lpstr>
      <vt:lpstr>Arial Rounded MT Bold</vt:lpstr>
      <vt:lpstr>Bahnschrift SemiBold</vt:lpstr>
      <vt:lpstr>Calibri</vt:lpstr>
      <vt:lpstr>Myriad Pro</vt:lpstr>
      <vt:lpstr>Noto Sans</vt:lpstr>
      <vt:lpstr>Roboto</vt:lpstr>
      <vt:lpstr>Söhne</vt:lpstr>
      <vt:lpstr>Times New Roman</vt:lpstr>
      <vt:lpstr>Tw Cen MT</vt:lpstr>
      <vt:lpstr>Tw Cen MT Condensed</vt:lpstr>
      <vt:lpstr>Wingdings</vt:lpstr>
      <vt:lpstr>Wingdings 3</vt:lpstr>
      <vt:lpstr>Integral</vt:lpstr>
      <vt:lpstr>PowerPoint Presentation</vt:lpstr>
      <vt:lpstr>Q1111111111111111`</vt:lpstr>
      <vt:lpstr>PowerPoint Presentation</vt:lpstr>
      <vt:lpstr>Thank You!!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Raghav Dhingra</cp:lastModifiedBy>
  <cp:revision>28</cp:revision>
  <dcterms:created xsi:type="dcterms:W3CDTF">2020-12-23T13:36:53Z</dcterms:created>
  <dcterms:modified xsi:type="dcterms:W3CDTF">2024-01-06T19:22:58Z</dcterms:modified>
</cp:coreProperties>
</file>