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13" r:id="rId29"/>
    <p:sldId id="293"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51"/>
  </p:normalViewPr>
  <p:slideViewPr>
    <p:cSldViewPr snapToGrid="0" snapToObjects="1">
      <p:cViewPr varScale="1">
        <p:scale>
          <a:sx n="90" d="100"/>
          <a:sy n="90"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38F8A8-736A-0247-8410-5BF08584EF14}" type="datetimeFigureOut">
              <a:rPr lang="en-US" smtClean="0"/>
              <a:t>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0C675-00D5-134E-923E-C8D3D3371C8E}" type="slidenum">
              <a:rPr lang="en-US" smtClean="0"/>
              <a:t>‹#›</a:t>
            </a:fld>
            <a:endParaRPr lang="en-US"/>
          </a:p>
        </p:txBody>
      </p:sp>
    </p:spTree>
    <p:extLst>
      <p:ext uri="{BB962C8B-B14F-4D97-AF65-F5344CB8AC3E}">
        <p14:creationId xmlns:p14="http://schemas.microsoft.com/office/powerpoint/2010/main" val="82029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C2ACEB-8953-FE47-AE83-13E208C46F4B}" type="slidenum">
              <a:rPr lang="en-US" altLang="en-US" smtClean="0"/>
              <a:pPr>
                <a:defRPr/>
              </a:pPr>
              <a:t>1</a:t>
            </a:fld>
            <a:endParaRPr lang="en-US" altLang="en-US"/>
          </a:p>
        </p:txBody>
      </p:sp>
    </p:spTree>
    <p:extLst>
      <p:ext uri="{BB962C8B-B14F-4D97-AF65-F5344CB8AC3E}">
        <p14:creationId xmlns:p14="http://schemas.microsoft.com/office/powerpoint/2010/main" val="194601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B1FA62-C266-9245-818C-408ED88E881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145241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1FA62-C266-9245-818C-408ED88E881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164252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1FA62-C266-9245-818C-408ED88E881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3860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1" y="4435476"/>
            <a:ext cx="2036233"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4" name="Rectangle 3"/>
          <p:cNvSpPr/>
          <p:nvPr userDrawn="1"/>
        </p:nvSpPr>
        <p:spPr>
          <a:xfrm>
            <a:off x="2027768" y="4435476"/>
            <a:ext cx="10164233"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21" name="Title 1"/>
          <p:cNvSpPr>
            <a:spLocks noGrp="1"/>
          </p:cNvSpPr>
          <p:nvPr>
            <p:ph type="title"/>
          </p:nvPr>
        </p:nvSpPr>
        <p:spPr>
          <a:xfrm>
            <a:off x="2210816" y="4860012"/>
            <a:ext cx="9676384"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6D1121BE-804B-F342-BA72-5B04ADDA58FF}" type="slidenum">
              <a:rPr lang="en-US" altLang="en-US"/>
              <a:pPr>
                <a:defRPr/>
              </a:pPr>
              <a:t>‹#›</a:t>
            </a:fld>
            <a:endParaRPr lang="en-US" altLang="en-US"/>
          </a:p>
        </p:txBody>
      </p:sp>
    </p:spTree>
    <p:extLst>
      <p:ext uri="{BB962C8B-B14F-4D97-AF65-F5344CB8AC3E}">
        <p14:creationId xmlns:p14="http://schemas.microsoft.com/office/powerpoint/2010/main" val="707267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1" y="685801"/>
            <a:ext cx="2036233"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5" name="Rectangle 4"/>
          <p:cNvSpPr/>
          <p:nvPr userDrawn="1"/>
        </p:nvSpPr>
        <p:spPr>
          <a:xfrm>
            <a:off x="2027768" y="685801"/>
            <a:ext cx="10164233"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13" name="Title 1"/>
          <p:cNvSpPr>
            <a:spLocks noGrp="1"/>
          </p:cNvSpPr>
          <p:nvPr>
            <p:ph type="title"/>
          </p:nvPr>
        </p:nvSpPr>
        <p:spPr>
          <a:xfrm>
            <a:off x="2210816" y="799720"/>
            <a:ext cx="9676384"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2194221" y="1721803"/>
            <a:ext cx="9692979"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smtClean="0"/>
            </a:lvl1pPr>
          </a:lstStyle>
          <a:p>
            <a:pPr>
              <a:defRPr/>
            </a:pPr>
            <a:fld id="{159D6553-95FC-B047-BA39-001E61DE9C44}" type="slidenum">
              <a:rPr lang="en-US" altLang="en-US"/>
              <a:pPr>
                <a:defRPr/>
              </a:pPr>
              <a:t>‹#›</a:t>
            </a:fld>
            <a:endParaRPr lang="en-US" altLang="en-US"/>
          </a:p>
        </p:txBody>
      </p:sp>
    </p:spTree>
    <p:extLst>
      <p:ext uri="{BB962C8B-B14F-4D97-AF65-F5344CB8AC3E}">
        <p14:creationId xmlns:p14="http://schemas.microsoft.com/office/powerpoint/2010/main" val="464530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1" y="4652964"/>
            <a:ext cx="2036233"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4" name="Rectangle 3"/>
          <p:cNvSpPr/>
          <p:nvPr userDrawn="1"/>
        </p:nvSpPr>
        <p:spPr>
          <a:xfrm>
            <a:off x="2027768" y="4652964"/>
            <a:ext cx="10164233"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27" name="Title 1"/>
          <p:cNvSpPr>
            <a:spLocks noGrp="1"/>
          </p:cNvSpPr>
          <p:nvPr>
            <p:ph type="title"/>
          </p:nvPr>
        </p:nvSpPr>
        <p:spPr>
          <a:xfrm>
            <a:off x="2210816" y="5088256"/>
            <a:ext cx="9676384"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28633D9F-522D-0448-AB1C-9AC9D4079F62}" type="slidenum">
              <a:rPr lang="en-US" altLang="en-US"/>
              <a:pPr>
                <a:defRPr/>
              </a:pPr>
              <a:t>‹#›</a:t>
            </a:fld>
            <a:endParaRPr lang="en-US" altLang="en-US"/>
          </a:p>
        </p:txBody>
      </p:sp>
    </p:spTree>
    <p:extLst>
      <p:ext uri="{BB962C8B-B14F-4D97-AF65-F5344CB8AC3E}">
        <p14:creationId xmlns:p14="http://schemas.microsoft.com/office/powerpoint/2010/main" val="22573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ocument History">
    <p:spTree>
      <p:nvGrpSpPr>
        <p:cNvPr id="1" name=""/>
        <p:cNvGrpSpPr/>
        <p:nvPr/>
      </p:nvGrpSpPr>
      <p:grpSpPr>
        <a:xfrm>
          <a:off x="0" y="0"/>
          <a:ext cx="0" cy="0"/>
          <a:chOff x="0" y="0"/>
          <a:chExt cx="0" cy="0"/>
        </a:xfrm>
      </p:grpSpPr>
      <p:sp>
        <p:nvSpPr>
          <p:cNvPr id="3" name="Rectangle 2"/>
          <p:cNvSpPr/>
          <p:nvPr userDrawn="1"/>
        </p:nvSpPr>
        <p:spPr>
          <a:xfrm>
            <a:off x="1" y="692151"/>
            <a:ext cx="2036233"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4" name="Rectangle 3"/>
          <p:cNvSpPr/>
          <p:nvPr userDrawn="1"/>
        </p:nvSpPr>
        <p:spPr>
          <a:xfrm>
            <a:off x="2027768" y="692151"/>
            <a:ext cx="10164233"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10" name="Title 1"/>
          <p:cNvSpPr>
            <a:spLocks noGrp="1"/>
          </p:cNvSpPr>
          <p:nvPr>
            <p:ph type="title"/>
          </p:nvPr>
        </p:nvSpPr>
        <p:spPr>
          <a:xfrm>
            <a:off x="2210816" y="1116433"/>
            <a:ext cx="9676384"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31C606F5-FFC3-4405-B20D-7FF758C92A36}" type="slidenum">
              <a:rPr lang="en-US"/>
              <a:pPr>
                <a:defRPr/>
              </a:pPr>
              <a:t>‹#›</a:t>
            </a:fld>
            <a:endParaRPr lang="en-US" dirty="0"/>
          </a:p>
        </p:txBody>
      </p:sp>
    </p:spTree>
    <p:extLst>
      <p:ext uri="{BB962C8B-B14F-4D97-AF65-F5344CB8AC3E}">
        <p14:creationId xmlns:p14="http://schemas.microsoft.com/office/powerpoint/2010/main" val="1760315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estions">
    <p:spTree>
      <p:nvGrpSpPr>
        <p:cNvPr id="1" name=""/>
        <p:cNvGrpSpPr/>
        <p:nvPr/>
      </p:nvGrpSpPr>
      <p:grpSpPr>
        <a:xfrm>
          <a:off x="0" y="0"/>
          <a:ext cx="0" cy="0"/>
          <a:chOff x="0" y="0"/>
          <a:chExt cx="0" cy="0"/>
        </a:xfrm>
      </p:grpSpPr>
      <p:sp>
        <p:nvSpPr>
          <p:cNvPr id="3" name="Rectangle 2"/>
          <p:cNvSpPr/>
          <p:nvPr userDrawn="1"/>
        </p:nvSpPr>
        <p:spPr>
          <a:xfrm>
            <a:off x="1" y="692151"/>
            <a:ext cx="2036233"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4" name="Rectangle 3"/>
          <p:cNvSpPr/>
          <p:nvPr userDrawn="1"/>
        </p:nvSpPr>
        <p:spPr>
          <a:xfrm>
            <a:off x="2027768" y="692151"/>
            <a:ext cx="10164233"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88101" y="3300414"/>
            <a:ext cx="5499100"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2210816" y="1116433"/>
            <a:ext cx="9676384"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EC4ADAB2-C6D9-48CE-BFD1-1A18595D9518}" type="slidenum">
              <a:rPr lang="en-US"/>
              <a:pPr>
                <a:defRPr/>
              </a:pPr>
              <a:t>‹#›</a:t>
            </a:fld>
            <a:endParaRPr lang="en-US" dirty="0"/>
          </a:p>
        </p:txBody>
      </p:sp>
    </p:spTree>
    <p:extLst>
      <p:ext uri="{BB962C8B-B14F-4D97-AF65-F5344CB8AC3E}">
        <p14:creationId xmlns:p14="http://schemas.microsoft.com/office/powerpoint/2010/main" val="121299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1FA62-C266-9245-818C-408ED88E881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27696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1FA62-C266-9245-818C-408ED88E8813}"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129599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B1FA62-C266-9245-818C-408ED88E8813}"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198394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B1FA62-C266-9245-818C-408ED88E8813}" type="datetimeFigureOut">
              <a:rPr lang="en-US" smtClean="0"/>
              <a:t>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14748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B1FA62-C266-9245-818C-408ED88E8813}" type="datetimeFigureOut">
              <a:rPr lang="en-US" smtClean="0"/>
              <a:t>12/1/19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52028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1FA62-C266-9245-818C-408ED88E8813}" type="datetimeFigureOut">
              <a:rPr lang="en-US" smtClean="0"/>
              <a:t>12/1/19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197554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1FA62-C266-9245-818C-408ED88E8813}"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76122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1FA62-C266-9245-818C-408ED88E8813}"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4E9F-C347-CC4E-8D7C-6D858FF0426B}" type="slidenum">
              <a:rPr lang="en-US" smtClean="0"/>
              <a:t>‹#›</a:t>
            </a:fld>
            <a:endParaRPr lang="en-US"/>
          </a:p>
        </p:txBody>
      </p:sp>
    </p:spTree>
    <p:extLst>
      <p:ext uri="{BB962C8B-B14F-4D97-AF65-F5344CB8AC3E}">
        <p14:creationId xmlns:p14="http://schemas.microsoft.com/office/powerpoint/2010/main" val="13436325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1FA62-C266-9245-818C-408ED88E8813}" type="datetimeFigureOut">
              <a:rPr lang="en-US" smtClean="0"/>
              <a:t>12/1/19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04E9F-C347-CC4E-8D7C-6D858FF0426B}" type="slidenum">
              <a:rPr lang="en-US" smtClean="0"/>
              <a:t>‹#›</a:t>
            </a:fld>
            <a:endParaRPr lang="en-US"/>
          </a:p>
        </p:txBody>
      </p:sp>
    </p:spTree>
    <p:extLst>
      <p:ext uri="{BB962C8B-B14F-4D97-AF65-F5344CB8AC3E}">
        <p14:creationId xmlns:p14="http://schemas.microsoft.com/office/powerpoint/2010/main" val="103504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mozilla.org/en-US/docs/Web/API/Document" TargetMode="External"/><Relationship Id="rId4" Type="http://schemas.openxmlformats.org/officeDocument/2006/relationships/hyperlink" Target="https://developer.mozilla.org/en-US/docs/Web/API/Window" TargetMode="External"/><Relationship Id="rId1" Type="http://schemas.openxmlformats.org/officeDocument/2006/relationships/slideLayout" Target="../slideLayouts/slideLayout13.xml"/><Relationship Id="rId2" Type="http://schemas.openxmlformats.org/officeDocument/2006/relationships/hyperlink" Target="https://developer.mozilla.org/en-US/docs/Web/API/Elemen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hyperlink" Target="http://eloquentjavascript.net/13_dom.html" TargetMode="External"/><Relationship Id="rId4" Type="http://schemas.openxmlformats.org/officeDocument/2006/relationships/hyperlink" Target="http://eloquentjavascript.net/" TargetMode="External"/><Relationship Id="rId1" Type="http://schemas.openxmlformats.org/officeDocument/2006/relationships/slideLayout" Target="../slideLayouts/slideLayout13.xml"/><Relationship Id="rId2" Type="http://schemas.openxmlformats.org/officeDocument/2006/relationships/hyperlink" Target="https://developer.mozilla.org/en-US/docs/Web/API/Document_Object_Model/Introductio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spcBef>
                <a:spcPts val="500"/>
              </a:spcBef>
              <a:spcAft>
                <a:spcPts val="500"/>
              </a:spcAft>
              <a:tabLst>
                <a:tab pos="1314450" algn="l"/>
              </a:tabLst>
            </a:pPr>
            <a:r>
              <a:rPr lang="en-US" altLang="en-US" smtClean="0">
                <a:latin typeface="Microsoft Sans Serif" charset="0"/>
                <a:ea typeface="Microsoft Sans Serif" charset="0"/>
                <a:cs typeface="Microsoft Sans Serif" charset="0"/>
              </a:rPr>
              <a:t>JavaScript </a:t>
            </a:r>
            <a:r>
              <a:rPr lang="en-US" altLang="en-US" dirty="0">
                <a:latin typeface="Microsoft Sans Serif" charset="0"/>
                <a:ea typeface="Microsoft Sans Serif" charset="0"/>
                <a:cs typeface="Microsoft Sans Serif" charset="0"/>
              </a:rPr>
              <a:t>&amp; HTML DOM</a:t>
            </a:r>
            <a:br>
              <a:rPr lang="en-US" altLang="en-US" dirty="0">
                <a:latin typeface="Microsoft Sans Serif" charset="0"/>
                <a:ea typeface="Microsoft Sans Serif" charset="0"/>
                <a:cs typeface="Microsoft Sans Serif" charset="0"/>
              </a:rPr>
            </a:br>
            <a:r>
              <a:rPr lang="en-US" altLang="en-US" sz="1600" dirty="0">
                <a:latin typeface="Microsoft Sans Serif" charset="0"/>
                <a:ea typeface="Microsoft Sans Serif" charset="0"/>
                <a:cs typeface="Microsoft Sans Serif" charset="0"/>
              </a:rPr>
              <a:t/>
            </a:r>
            <a:br>
              <a:rPr lang="en-US" altLang="en-US" sz="1600" dirty="0">
                <a:latin typeface="Microsoft Sans Serif" charset="0"/>
                <a:ea typeface="Microsoft Sans Serif" charset="0"/>
                <a:cs typeface="Microsoft Sans Serif" charset="0"/>
              </a:rPr>
            </a:br>
            <a:endParaRPr lang="en-US" altLang="en-US" dirty="0">
              <a:latin typeface="Microsoft Sans Serif" charset="0"/>
              <a:ea typeface="Microsoft Sans Serif" charset="0"/>
              <a:cs typeface="Microsoft Sans Serif" charset="0"/>
            </a:endParaRPr>
          </a:p>
        </p:txBody>
      </p:sp>
      <p:sp>
        <p:nvSpPr>
          <p:cNvPr id="2048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2FD0C10-D370-BA4A-A8A9-3C3502E7867C}" type="slidenum">
              <a:rPr lang="en-US" altLang="en-US">
                <a:solidFill>
                  <a:srgbClr val="262626"/>
                </a:solidFill>
                <a:ea typeface="Arial" charset="0"/>
                <a:cs typeface="Arial" charset="0"/>
              </a:rPr>
              <a:pPr/>
              <a:t>1</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715961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Concatenation</a:t>
            </a:r>
          </a:p>
        </p:txBody>
      </p:sp>
      <p:sp>
        <p:nvSpPr>
          <p:cNvPr id="3" name="Text Placeholder 2"/>
          <p:cNvSpPr>
            <a:spLocks noGrp="1"/>
          </p:cNvSpPr>
          <p:nvPr>
            <p:ph type="body" sz="half" idx="2"/>
          </p:nvPr>
        </p:nvSpPr>
        <p:spPr/>
        <p:txBody>
          <a:bodyPr/>
          <a:lstStyle/>
          <a:p>
            <a:pPr marL="285750" indent="-285750">
              <a:buFont typeface="Arial" pitchFamily="34" charset="0"/>
              <a:buChar char="•"/>
              <a:defRPr/>
            </a:pPr>
            <a:r>
              <a:rPr lang="en-US" sz="2000" dirty="0">
                <a:solidFill>
                  <a:srgbClr val="0070C0"/>
                </a:solidFill>
              </a:rPr>
              <a:t>+</a:t>
            </a:r>
            <a:r>
              <a:rPr lang="en-US" sz="2000" dirty="0"/>
              <a:t> is also used to concatenate strings.</a:t>
            </a:r>
          </a:p>
          <a:p>
            <a:pPr marL="685800" lvl="2">
              <a:defRPr/>
            </a:pPr>
            <a:r>
              <a:rPr lang="en-US" sz="1800" dirty="0" err="1"/>
              <a:t>var</a:t>
            </a:r>
            <a:r>
              <a:rPr lang="en-US" sz="1800" dirty="0"/>
              <a:t> msg1 = “Hello”;</a:t>
            </a:r>
          </a:p>
          <a:p>
            <a:pPr marL="685800" lvl="2">
              <a:defRPr/>
            </a:pPr>
            <a:r>
              <a:rPr lang="en-US" sz="1800" dirty="0" err="1"/>
              <a:t>var</a:t>
            </a:r>
            <a:r>
              <a:rPr lang="en-US" sz="1800" dirty="0"/>
              <a:t> msg2 = “ World!”;</a:t>
            </a:r>
          </a:p>
          <a:p>
            <a:pPr marL="685800" lvl="2">
              <a:defRPr/>
            </a:pPr>
            <a:r>
              <a:rPr lang="en-US" sz="1800" dirty="0" err="1"/>
              <a:t>var</a:t>
            </a:r>
            <a:r>
              <a:rPr lang="en-US" sz="1800" dirty="0"/>
              <a:t> msg3 = </a:t>
            </a:r>
            <a:r>
              <a:rPr lang="en-US" sz="1800" dirty="0">
                <a:solidFill>
                  <a:schemeClr val="accent6">
                    <a:lumMod val="50000"/>
                  </a:schemeClr>
                </a:solidFill>
              </a:rPr>
              <a:t>msg1 + msg2</a:t>
            </a:r>
            <a:r>
              <a:rPr lang="en-US" sz="1800" dirty="0"/>
              <a:t>;</a:t>
            </a:r>
          </a:p>
          <a:p>
            <a:pPr marL="685800" lvl="2">
              <a:defRPr/>
            </a:pPr>
            <a:r>
              <a:rPr lang="en-US" sz="1800" dirty="0"/>
              <a:t>alert(msg3);</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Note: concatenating a number and a string will result in that number.</a:t>
            </a:r>
          </a:p>
        </p:txBody>
      </p:sp>
      <p:sp>
        <p:nvSpPr>
          <p:cNvPr id="297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250D80-1455-6040-A553-2A2E543B96E1}" type="slidenum">
              <a:rPr lang="en-US" altLang="en-US">
                <a:solidFill>
                  <a:srgbClr val="262626"/>
                </a:solidFill>
                <a:ea typeface="Arial" charset="0"/>
                <a:cs typeface="Arial" charset="0"/>
              </a:rPr>
              <a:pPr/>
              <a:t>10</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2015997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If … else</a:t>
            </a:r>
          </a:p>
        </p:txBody>
      </p:sp>
      <p:sp>
        <p:nvSpPr>
          <p:cNvPr id="3" name="Text Placeholder 2"/>
          <p:cNvSpPr>
            <a:spLocks noGrp="1"/>
          </p:cNvSpPr>
          <p:nvPr>
            <p:ph type="body" sz="half" idx="2"/>
          </p:nvPr>
        </p:nvSpPr>
        <p:spPr>
          <a:xfrm>
            <a:off x="3170238" y="1722438"/>
            <a:ext cx="7269162" cy="4602162"/>
          </a:xfrm>
        </p:spPr>
        <p:txBody>
          <a:bodyPr/>
          <a:lstStyle/>
          <a:p>
            <a:pPr marL="285750" indent="-285750">
              <a:buFont typeface="Arial" pitchFamily="34" charset="0"/>
              <a:buChar char="•"/>
              <a:defRPr/>
            </a:pPr>
            <a:r>
              <a:rPr lang="en-US" sz="2000" dirty="0"/>
              <a:t>This looks like:</a:t>
            </a:r>
          </a:p>
          <a:p>
            <a:pPr marL="685800" lvl="2">
              <a:defRPr/>
            </a:pPr>
            <a:r>
              <a:rPr lang="en-US" sz="1800" dirty="0">
                <a:solidFill>
                  <a:schemeClr val="accent6">
                    <a:lumMod val="50000"/>
                  </a:schemeClr>
                </a:solidFill>
              </a:rPr>
              <a:t>if (condition1) {</a:t>
            </a:r>
          </a:p>
          <a:p>
            <a:pPr marL="685800" lvl="2">
              <a:defRPr/>
            </a:pPr>
            <a:r>
              <a:rPr lang="en-US" sz="1800" dirty="0">
                <a:solidFill>
                  <a:schemeClr val="accent6">
                    <a:lumMod val="50000"/>
                  </a:schemeClr>
                </a:solidFill>
              </a:rPr>
              <a:t>	…</a:t>
            </a:r>
          </a:p>
          <a:p>
            <a:pPr marL="685800" lvl="2">
              <a:defRPr/>
            </a:pPr>
            <a:r>
              <a:rPr lang="en-US" sz="1800" dirty="0">
                <a:solidFill>
                  <a:schemeClr val="accent6">
                    <a:lumMod val="50000"/>
                  </a:schemeClr>
                </a:solidFill>
              </a:rPr>
              <a:t>} </a:t>
            </a:r>
          </a:p>
          <a:p>
            <a:pPr marL="685800" lvl="2">
              <a:defRPr/>
            </a:pPr>
            <a:r>
              <a:rPr lang="en-US" sz="1800" dirty="0">
                <a:solidFill>
                  <a:schemeClr val="accent6">
                    <a:lumMod val="50000"/>
                  </a:schemeClr>
                </a:solidFill>
              </a:rPr>
              <a:t>else if (condition2) {</a:t>
            </a:r>
          </a:p>
          <a:p>
            <a:pPr marL="685800" lvl="2">
              <a:defRPr/>
            </a:pPr>
            <a:r>
              <a:rPr lang="en-US" sz="1800" dirty="0">
                <a:solidFill>
                  <a:schemeClr val="accent6">
                    <a:lumMod val="50000"/>
                  </a:schemeClr>
                </a:solidFill>
              </a:rPr>
              <a:t>	…</a:t>
            </a:r>
          </a:p>
          <a:p>
            <a:pPr marL="685800" lvl="2">
              <a:defRPr/>
            </a:pPr>
            <a:r>
              <a:rPr lang="en-US" sz="1800" dirty="0">
                <a:solidFill>
                  <a:schemeClr val="accent6">
                    <a:lumMod val="50000"/>
                  </a:schemeClr>
                </a:solidFill>
              </a:rPr>
              <a:t>}</a:t>
            </a:r>
          </a:p>
          <a:p>
            <a:pPr marL="685800" lvl="2">
              <a:defRPr/>
            </a:pPr>
            <a:r>
              <a:rPr lang="en-US" sz="1800" dirty="0">
                <a:solidFill>
                  <a:schemeClr val="accent6">
                    <a:lumMod val="50000"/>
                  </a:schemeClr>
                </a:solidFill>
              </a:rPr>
              <a:t>else {</a:t>
            </a:r>
          </a:p>
          <a:p>
            <a:pPr marL="685800" lvl="2">
              <a:defRPr/>
            </a:pPr>
            <a:r>
              <a:rPr lang="en-US" sz="1800" dirty="0">
                <a:solidFill>
                  <a:schemeClr val="accent6">
                    <a:lumMod val="50000"/>
                  </a:schemeClr>
                </a:solidFill>
              </a:rPr>
              <a:t>	…</a:t>
            </a:r>
          </a:p>
          <a:p>
            <a:pPr marL="685800" lvl="2">
              <a:defRPr/>
            </a:pPr>
            <a:r>
              <a:rPr lang="en-US" sz="1800" dirty="0">
                <a:solidFill>
                  <a:schemeClr val="accent6">
                    <a:lumMod val="50000"/>
                  </a:schemeClr>
                </a:solidFill>
              </a:rPr>
              <a:t>}</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Note the space in ‘else if’</a:t>
            </a:r>
          </a:p>
          <a:p>
            <a:pPr marL="285750" indent="-285750">
              <a:buFont typeface="Arial" pitchFamily="34" charset="0"/>
              <a:buChar char="•"/>
              <a:defRPr/>
            </a:pPr>
            <a:endParaRPr lang="en-US" sz="2000" dirty="0"/>
          </a:p>
        </p:txBody>
      </p:sp>
      <p:sp>
        <p:nvSpPr>
          <p:cNvPr id="307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2E55B9-012B-0241-B919-F349F7B80CF6}" type="slidenum">
              <a:rPr lang="en-US" altLang="en-US">
                <a:solidFill>
                  <a:srgbClr val="262626"/>
                </a:solidFill>
                <a:ea typeface="Arial" charset="0"/>
                <a:cs typeface="Arial" charset="0"/>
              </a:rPr>
              <a:pPr/>
              <a:t>11</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2013609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Popup Boxes</a:t>
            </a:r>
          </a:p>
        </p:txBody>
      </p:sp>
      <p:sp>
        <p:nvSpPr>
          <p:cNvPr id="3" name="Text Placeholder 2"/>
          <p:cNvSpPr>
            <a:spLocks noGrp="1"/>
          </p:cNvSpPr>
          <p:nvPr>
            <p:ph type="body" sz="half" idx="2"/>
          </p:nvPr>
        </p:nvSpPr>
        <p:spPr>
          <a:xfrm>
            <a:off x="3154363" y="1524001"/>
            <a:ext cx="7269162" cy="4678363"/>
          </a:xfrm>
        </p:spPr>
        <p:txBody>
          <a:bodyPr/>
          <a:lstStyle/>
          <a:p>
            <a:pPr marL="342900" indent="-342900">
              <a:buFont typeface="Arial" pitchFamily="34" charset="0"/>
              <a:buChar char="•"/>
              <a:defRPr/>
            </a:pPr>
            <a:r>
              <a:rPr lang="en-US" sz="2000" dirty="0"/>
              <a:t>Alert Box</a:t>
            </a:r>
          </a:p>
          <a:p>
            <a:pPr marL="228600" lvl="1">
              <a:defRPr/>
            </a:pPr>
            <a:r>
              <a:rPr lang="en-US" sz="1800" dirty="0"/>
              <a:t>	</a:t>
            </a:r>
            <a:r>
              <a:rPr lang="en-US" sz="1800" dirty="0">
                <a:solidFill>
                  <a:schemeClr val="accent6">
                    <a:lumMod val="50000"/>
                  </a:schemeClr>
                </a:solidFill>
              </a:rPr>
              <a:t>alert(&lt;text&gt;);</a:t>
            </a:r>
          </a:p>
          <a:p>
            <a:pPr marL="571500" lvl="1" indent="-342900">
              <a:buFont typeface="+mj-lt"/>
              <a:buAutoNum type="arabicPeriod"/>
              <a:defRPr/>
            </a:pPr>
            <a:r>
              <a:rPr lang="en-US" sz="1800" dirty="0"/>
              <a:t>To display a message.</a:t>
            </a:r>
          </a:p>
          <a:p>
            <a:pPr marL="571500" lvl="1" indent="-342900">
              <a:buFont typeface="+mj-lt"/>
              <a:buAutoNum type="arabicPeriod"/>
              <a:defRPr/>
            </a:pPr>
            <a:r>
              <a:rPr lang="en-US" sz="1800" dirty="0"/>
              <a:t>Only has Ok button.</a:t>
            </a:r>
          </a:p>
          <a:p>
            <a:pPr marL="228600" lvl="1">
              <a:defRPr/>
            </a:pPr>
            <a:endParaRPr lang="en-US" sz="1800" dirty="0"/>
          </a:p>
          <a:p>
            <a:pPr marL="342900" indent="-342900">
              <a:buFont typeface="Arial" pitchFamily="34" charset="0"/>
              <a:buChar char="•"/>
              <a:defRPr/>
            </a:pPr>
            <a:r>
              <a:rPr lang="en-US" sz="2000" dirty="0"/>
              <a:t>Confirm Box</a:t>
            </a:r>
          </a:p>
          <a:p>
            <a:pPr marL="228600" lvl="1">
              <a:defRPr/>
            </a:pPr>
            <a:r>
              <a:rPr lang="en-US" sz="1800" dirty="0"/>
              <a:t>	</a:t>
            </a:r>
            <a:r>
              <a:rPr lang="en-US" sz="1800" dirty="0">
                <a:solidFill>
                  <a:schemeClr val="accent6">
                    <a:lumMod val="50000"/>
                  </a:schemeClr>
                </a:solidFill>
              </a:rPr>
              <a:t>confirm(&lt;text&gt;);</a:t>
            </a:r>
          </a:p>
          <a:p>
            <a:pPr marL="571500" lvl="1" indent="-342900">
              <a:buFont typeface="+mj-lt"/>
              <a:buAutoNum type="arabicPeriod"/>
              <a:defRPr/>
            </a:pPr>
            <a:r>
              <a:rPr lang="en-US" sz="1800" dirty="0"/>
              <a:t>To confirm something.</a:t>
            </a:r>
          </a:p>
          <a:p>
            <a:pPr marL="571500" lvl="1" indent="-342900">
              <a:buFont typeface="+mj-lt"/>
              <a:buAutoNum type="arabicPeriod"/>
              <a:defRPr/>
            </a:pPr>
            <a:r>
              <a:rPr lang="en-US" sz="1800" dirty="0"/>
              <a:t>Has Ok button (true) and Cancel button (false).</a:t>
            </a:r>
          </a:p>
          <a:p>
            <a:pPr marL="228600" lvl="1">
              <a:defRPr/>
            </a:pPr>
            <a:r>
              <a:rPr lang="en-US" sz="1800" dirty="0"/>
              <a:t>	</a:t>
            </a:r>
          </a:p>
          <a:p>
            <a:pPr marL="342900" indent="-342900">
              <a:buFont typeface="Arial" pitchFamily="34" charset="0"/>
              <a:buChar char="•"/>
              <a:defRPr/>
            </a:pPr>
            <a:r>
              <a:rPr lang="en-US" sz="2000" dirty="0"/>
              <a:t>Prompt Box</a:t>
            </a:r>
          </a:p>
          <a:p>
            <a:pPr marL="228600" lvl="1">
              <a:defRPr/>
            </a:pPr>
            <a:r>
              <a:rPr lang="en-US" sz="1800" dirty="0"/>
              <a:t>	</a:t>
            </a:r>
            <a:r>
              <a:rPr lang="en-US" sz="1800" dirty="0">
                <a:solidFill>
                  <a:schemeClr val="accent6">
                    <a:lumMod val="50000"/>
                  </a:schemeClr>
                </a:solidFill>
              </a:rPr>
              <a:t>prompt(&lt;text&gt;, &lt;</a:t>
            </a:r>
            <a:r>
              <a:rPr lang="en-US" sz="1800" dirty="0" err="1">
                <a:solidFill>
                  <a:schemeClr val="accent6">
                    <a:lumMod val="50000"/>
                  </a:schemeClr>
                </a:solidFill>
              </a:rPr>
              <a:t>defaultvalue</a:t>
            </a:r>
            <a:r>
              <a:rPr lang="en-US" sz="1800" dirty="0">
                <a:solidFill>
                  <a:schemeClr val="accent6">
                    <a:lumMod val="50000"/>
                  </a:schemeClr>
                </a:solidFill>
              </a:rPr>
              <a:t>&gt;);</a:t>
            </a:r>
          </a:p>
          <a:p>
            <a:pPr marL="685800" lvl="1" indent="-457200">
              <a:buFont typeface="+mj-lt"/>
              <a:buAutoNum type="arabicPeriod"/>
              <a:defRPr/>
            </a:pPr>
            <a:r>
              <a:rPr lang="en-US" sz="1800" dirty="0"/>
              <a:t>To get some input from user.</a:t>
            </a:r>
          </a:p>
          <a:p>
            <a:pPr marL="685800" lvl="1" indent="-457200">
              <a:buFont typeface="+mj-lt"/>
              <a:buAutoNum type="arabicPeriod"/>
              <a:defRPr/>
            </a:pPr>
            <a:r>
              <a:rPr lang="en-US" sz="1800" dirty="0"/>
              <a:t>Input, Ok button and Cancel button (null).</a:t>
            </a:r>
          </a:p>
        </p:txBody>
      </p:sp>
      <p:sp>
        <p:nvSpPr>
          <p:cNvPr id="317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8537F6-17FA-E246-8F01-A4540932B1CC}" type="slidenum">
              <a:rPr lang="en-US" altLang="en-US">
                <a:solidFill>
                  <a:srgbClr val="262626"/>
                </a:solidFill>
                <a:ea typeface="Arial" charset="0"/>
                <a:cs typeface="Arial" charset="0"/>
              </a:rPr>
              <a:pPr/>
              <a:t>12</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543737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Functions and Lifetime of variables</a:t>
            </a:r>
          </a:p>
        </p:txBody>
      </p:sp>
      <p:sp>
        <p:nvSpPr>
          <p:cNvPr id="3" name="Text Placeholder 2"/>
          <p:cNvSpPr>
            <a:spLocks noGrp="1"/>
          </p:cNvSpPr>
          <p:nvPr>
            <p:ph type="body" sz="half" idx="2"/>
          </p:nvPr>
        </p:nvSpPr>
        <p:spPr>
          <a:xfrm>
            <a:off x="3170238" y="1722438"/>
            <a:ext cx="7269162" cy="4525962"/>
          </a:xfrm>
        </p:spPr>
        <p:txBody>
          <a:bodyPr/>
          <a:lstStyle/>
          <a:p>
            <a:pPr marL="285750" indent="-285750">
              <a:buFont typeface="Arial" pitchFamily="34" charset="0"/>
              <a:buChar char="•"/>
              <a:defRPr/>
            </a:pPr>
            <a:r>
              <a:rPr lang="en-US" sz="2000" dirty="0"/>
              <a:t>These look like:</a:t>
            </a:r>
          </a:p>
          <a:p>
            <a:pPr marL="685800" lvl="2">
              <a:defRPr/>
            </a:pPr>
            <a:r>
              <a:rPr lang="en-US" sz="1800" dirty="0">
                <a:solidFill>
                  <a:schemeClr val="accent6">
                    <a:lumMod val="50000"/>
                  </a:schemeClr>
                </a:solidFill>
              </a:rPr>
              <a:t>function &lt;</a:t>
            </a:r>
            <a:r>
              <a:rPr lang="en-US" sz="1800" dirty="0" err="1">
                <a:solidFill>
                  <a:schemeClr val="accent6">
                    <a:lumMod val="50000"/>
                  </a:schemeClr>
                </a:solidFill>
              </a:rPr>
              <a:t>functionname</a:t>
            </a:r>
            <a:r>
              <a:rPr lang="en-US" sz="1800" dirty="0">
                <a:solidFill>
                  <a:schemeClr val="accent6">
                    <a:lumMod val="50000"/>
                  </a:schemeClr>
                </a:solidFill>
              </a:rPr>
              <a:t>&gt;(&lt;arg1&gt;, &lt;arg2&gt;) {</a:t>
            </a:r>
          </a:p>
          <a:p>
            <a:pPr marL="685800" lvl="2">
              <a:defRPr/>
            </a:pPr>
            <a:r>
              <a:rPr lang="en-US" sz="1800" dirty="0">
                <a:solidFill>
                  <a:schemeClr val="accent6">
                    <a:lumMod val="50000"/>
                  </a:schemeClr>
                </a:solidFill>
              </a:rPr>
              <a:t>	…</a:t>
            </a:r>
          </a:p>
          <a:p>
            <a:pPr marL="685800" lvl="2">
              <a:defRPr/>
            </a:pPr>
            <a:r>
              <a:rPr lang="en-US" sz="1800" dirty="0">
                <a:solidFill>
                  <a:schemeClr val="accent6">
                    <a:lumMod val="50000"/>
                  </a:schemeClr>
                </a:solidFill>
              </a:rPr>
              <a:t>	return &lt;</a:t>
            </a:r>
            <a:r>
              <a:rPr lang="en-US" sz="1800" dirty="0" err="1">
                <a:solidFill>
                  <a:schemeClr val="accent6">
                    <a:lumMod val="50000"/>
                  </a:schemeClr>
                </a:solidFill>
              </a:rPr>
              <a:t>somevalue</a:t>
            </a:r>
            <a:r>
              <a:rPr lang="en-US" sz="1800" dirty="0">
                <a:solidFill>
                  <a:schemeClr val="accent6">
                    <a:lumMod val="50000"/>
                  </a:schemeClr>
                </a:solidFill>
              </a:rPr>
              <a:t>&gt;;</a:t>
            </a:r>
          </a:p>
          <a:p>
            <a:pPr marL="685800" lvl="2">
              <a:defRPr/>
            </a:pPr>
            <a:r>
              <a:rPr lang="en-US" sz="1800" dirty="0">
                <a:solidFill>
                  <a:schemeClr val="accent6">
                    <a:lumMod val="50000"/>
                  </a:schemeClr>
                </a:solidFill>
              </a:rPr>
              <a:t>}</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Variables defined inside functions (</a:t>
            </a:r>
            <a:r>
              <a:rPr lang="en-US" sz="2000" dirty="0">
                <a:solidFill>
                  <a:srgbClr val="0070C0"/>
                </a:solidFill>
              </a:rPr>
              <a:t>local variables</a:t>
            </a:r>
            <a:r>
              <a:rPr lang="en-US" sz="2000" dirty="0"/>
              <a:t>) are only accessible inside that function. Lifetime ends when function ends.</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Variables defined outside functions (</a:t>
            </a:r>
            <a:r>
              <a:rPr lang="en-US" sz="2000" dirty="0">
                <a:solidFill>
                  <a:srgbClr val="0070C0"/>
                </a:solidFill>
              </a:rPr>
              <a:t>global variables</a:t>
            </a:r>
            <a:r>
              <a:rPr lang="en-US" sz="2000" dirty="0"/>
              <a:t>) are accessible across all functions and scripts on that page. Lifetime ends when the page is closed.</a:t>
            </a:r>
          </a:p>
          <a:p>
            <a:pPr marL="285750" indent="-285750">
              <a:buFont typeface="Arial" pitchFamily="34" charset="0"/>
              <a:buChar char="•"/>
              <a:defRPr/>
            </a:pPr>
            <a:endParaRPr lang="en-US" sz="2000" dirty="0"/>
          </a:p>
        </p:txBody>
      </p:sp>
      <p:sp>
        <p:nvSpPr>
          <p:cNvPr id="327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6A56B0E-BBDB-5E45-A910-F41C7C951F6D}" type="slidenum">
              <a:rPr lang="en-US" altLang="en-US">
                <a:solidFill>
                  <a:srgbClr val="262626"/>
                </a:solidFill>
                <a:ea typeface="Arial" charset="0"/>
                <a:cs typeface="Arial" charset="0"/>
              </a:rPr>
              <a:pPr/>
              <a:t>13</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050773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Loops</a:t>
            </a:r>
          </a:p>
        </p:txBody>
      </p:sp>
      <p:sp>
        <p:nvSpPr>
          <p:cNvPr id="3" name="Text Placeholder 2"/>
          <p:cNvSpPr>
            <a:spLocks noGrp="1"/>
          </p:cNvSpPr>
          <p:nvPr>
            <p:ph type="body" sz="half" idx="2"/>
          </p:nvPr>
        </p:nvSpPr>
        <p:spPr>
          <a:xfrm>
            <a:off x="3170238" y="1722439"/>
            <a:ext cx="7269162" cy="4846637"/>
          </a:xfrm>
        </p:spPr>
        <p:txBody>
          <a:bodyPr/>
          <a:lstStyle/>
          <a:p>
            <a:pPr marL="285750" indent="-285750">
              <a:buFont typeface="Arial" pitchFamily="34" charset="0"/>
              <a:buChar char="•"/>
              <a:defRPr/>
            </a:pPr>
            <a:r>
              <a:rPr lang="en-US" sz="2000" dirty="0"/>
              <a:t>for</a:t>
            </a:r>
          </a:p>
          <a:p>
            <a:pPr marL="228600" lvl="1">
              <a:defRPr/>
            </a:pPr>
            <a:r>
              <a:rPr lang="en-US" sz="1800" dirty="0"/>
              <a:t>	</a:t>
            </a:r>
            <a:r>
              <a:rPr lang="en-US" sz="1800" dirty="0">
                <a:solidFill>
                  <a:schemeClr val="accent6">
                    <a:lumMod val="50000"/>
                  </a:schemeClr>
                </a:solidFill>
              </a:rPr>
              <a:t>for (&lt;</a:t>
            </a:r>
            <a:r>
              <a:rPr lang="en-US" sz="1800" dirty="0" err="1">
                <a:solidFill>
                  <a:schemeClr val="accent6">
                    <a:lumMod val="50000"/>
                  </a:schemeClr>
                </a:solidFill>
              </a:rPr>
              <a:t>var</a:t>
            </a:r>
            <a:r>
              <a:rPr lang="en-US" sz="1800" dirty="0">
                <a:solidFill>
                  <a:schemeClr val="accent6">
                    <a:lumMod val="50000"/>
                  </a:schemeClr>
                </a:solidFill>
              </a:rPr>
              <a:t>&gt; = &lt;value&gt;; condition; &lt;</a:t>
            </a:r>
            <a:r>
              <a:rPr lang="en-US" sz="1800" dirty="0" err="1">
                <a:solidFill>
                  <a:schemeClr val="accent6">
                    <a:lumMod val="50000"/>
                  </a:schemeClr>
                </a:solidFill>
              </a:rPr>
              <a:t>var</a:t>
            </a:r>
            <a:r>
              <a:rPr lang="en-US" sz="1800" dirty="0">
                <a:solidFill>
                  <a:schemeClr val="accent6">
                    <a:lumMod val="50000"/>
                  </a:schemeClr>
                </a:solidFill>
              </a:rPr>
              <a:t>&gt; = &lt;</a:t>
            </a:r>
            <a:r>
              <a:rPr lang="en-US" sz="1800" dirty="0" err="1">
                <a:solidFill>
                  <a:schemeClr val="accent6">
                    <a:lumMod val="50000"/>
                  </a:schemeClr>
                </a:solidFill>
              </a:rPr>
              <a:t>var</a:t>
            </a:r>
            <a:r>
              <a:rPr lang="en-US" sz="1800" dirty="0">
                <a:solidFill>
                  <a:schemeClr val="accent6">
                    <a:lumMod val="50000"/>
                  </a:schemeClr>
                </a:solidFill>
              </a:rPr>
              <a:t>&gt; + &lt;increment&gt;) {</a:t>
            </a:r>
          </a:p>
          <a:p>
            <a:pPr marL="228600" lvl="1">
              <a:defRPr/>
            </a:pPr>
            <a:r>
              <a:rPr lang="en-US" sz="1800" dirty="0">
                <a:solidFill>
                  <a:schemeClr val="accent6">
                    <a:lumMod val="50000"/>
                  </a:schemeClr>
                </a:solidFill>
              </a:rPr>
              <a:t>		…</a:t>
            </a:r>
          </a:p>
          <a:p>
            <a:pPr marL="228600" lvl="1">
              <a:defRPr/>
            </a:pPr>
            <a:r>
              <a:rPr lang="en-US" sz="1800" dirty="0">
                <a:solidFill>
                  <a:schemeClr val="accent6">
                    <a:lumMod val="50000"/>
                  </a:schemeClr>
                </a:solidFill>
              </a:rPr>
              <a:t>	}</a:t>
            </a:r>
          </a:p>
          <a:p>
            <a:pPr marL="228600" lvl="1">
              <a:defRPr/>
            </a:pPr>
            <a:endParaRPr lang="en-US" sz="2000" dirty="0">
              <a:solidFill>
                <a:schemeClr val="accent6">
                  <a:lumMod val="50000"/>
                </a:schemeClr>
              </a:solidFill>
            </a:endParaRPr>
          </a:p>
          <a:p>
            <a:pPr marL="285750" indent="-285750">
              <a:buFont typeface="Arial" pitchFamily="34" charset="0"/>
              <a:buChar char="•"/>
              <a:defRPr/>
            </a:pPr>
            <a:r>
              <a:rPr lang="en-US" sz="2000" dirty="0"/>
              <a:t>while</a:t>
            </a:r>
          </a:p>
          <a:p>
            <a:pPr marL="228600" lvl="1">
              <a:defRPr/>
            </a:pPr>
            <a:r>
              <a:rPr lang="en-US" sz="1800" dirty="0"/>
              <a:t>	</a:t>
            </a:r>
            <a:r>
              <a:rPr lang="en-US" sz="1800" dirty="0">
                <a:solidFill>
                  <a:schemeClr val="accent6">
                    <a:lumMod val="50000"/>
                  </a:schemeClr>
                </a:solidFill>
              </a:rPr>
              <a:t>while (condition) {</a:t>
            </a:r>
          </a:p>
          <a:p>
            <a:pPr marL="228600" lvl="1">
              <a:defRPr/>
            </a:pPr>
            <a:r>
              <a:rPr lang="en-US" sz="1800" dirty="0">
                <a:solidFill>
                  <a:schemeClr val="accent6">
                    <a:lumMod val="50000"/>
                  </a:schemeClr>
                </a:solidFill>
              </a:rPr>
              <a:t>		…</a:t>
            </a:r>
          </a:p>
          <a:p>
            <a:pPr marL="228600" lvl="1">
              <a:defRPr/>
            </a:pPr>
            <a:r>
              <a:rPr lang="en-US" sz="1800" dirty="0">
                <a:solidFill>
                  <a:schemeClr val="accent6">
                    <a:lumMod val="50000"/>
                  </a:schemeClr>
                </a:solidFill>
              </a:rPr>
              <a:t>	}</a:t>
            </a:r>
          </a:p>
          <a:p>
            <a:pPr marL="228600" lvl="1">
              <a:defRPr/>
            </a:pPr>
            <a:endParaRPr lang="en-US" sz="2000" dirty="0">
              <a:solidFill>
                <a:schemeClr val="accent6">
                  <a:lumMod val="50000"/>
                </a:schemeClr>
              </a:solidFill>
            </a:endParaRPr>
          </a:p>
          <a:p>
            <a:pPr marL="285750" indent="-285750">
              <a:buFont typeface="Arial" pitchFamily="34" charset="0"/>
              <a:buChar char="•"/>
              <a:defRPr/>
            </a:pPr>
            <a:r>
              <a:rPr lang="en-US" sz="2000" dirty="0"/>
              <a:t>do while</a:t>
            </a:r>
          </a:p>
          <a:p>
            <a:pPr marL="228600" lvl="1">
              <a:defRPr/>
            </a:pPr>
            <a:r>
              <a:rPr lang="en-US" sz="2000" dirty="0"/>
              <a:t>	</a:t>
            </a:r>
            <a:r>
              <a:rPr lang="en-US" sz="1800" dirty="0">
                <a:solidFill>
                  <a:schemeClr val="accent6">
                    <a:lumMod val="50000"/>
                  </a:schemeClr>
                </a:solidFill>
              </a:rPr>
              <a:t>do {</a:t>
            </a:r>
          </a:p>
          <a:p>
            <a:pPr marL="228600" lvl="1">
              <a:defRPr/>
            </a:pPr>
            <a:r>
              <a:rPr lang="en-US" sz="1800" dirty="0">
                <a:solidFill>
                  <a:schemeClr val="accent6">
                    <a:lumMod val="50000"/>
                  </a:schemeClr>
                </a:solidFill>
              </a:rPr>
              <a:t>		…</a:t>
            </a:r>
          </a:p>
          <a:p>
            <a:pPr marL="228600" lvl="1">
              <a:defRPr/>
            </a:pPr>
            <a:r>
              <a:rPr lang="en-US" sz="1800" dirty="0">
                <a:solidFill>
                  <a:schemeClr val="accent6">
                    <a:lumMod val="50000"/>
                  </a:schemeClr>
                </a:solidFill>
              </a:rPr>
              <a:t>	} while();</a:t>
            </a:r>
          </a:p>
        </p:txBody>
      </p:sp>
      <p:sp>
        <p:nvSpPr>
          <p:cNvPr id="337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C31745-C09D-9A4A-B02C-FCD7DEB38C38}" type="slidenum">
              <a:rPr lang="en-US" altLang="en-US">
                <a:solidFill>
                  <a:srgbClr val="262626"/>
                </a:solidFill>
                <a:ea typeface="Arial" charset="0"/>
                <a:cs typeface="Arial" charset="0"/>
              </a:rPr>
              <a:pPr/>
              <a:t>14</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598672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Break, Continue statements and Comments</a:t>
            </a:r>
          </a:p>
        </p:txBody>
      </p:sp>
      <p:sp>
        <p:nvSpPr>
          <p:cNvPr id="3" name="Text Placeholder 2"/>
          <p:cNvSpPr>
            <a:spLocks noGrp="1"/>
          </p:cNvSpPr>
          <p:nvPr>
            <p:ph type="body" sz="half" idx="2"/>
          </p:nvPr>
        </p:nvSpPr>
        <p:spPr>
          <a:xfrm>
            <a:off x="3170238" y="1722439"/>
            <a:ext cx="7269162" cy="4662487"/>
          </a:xfrm>
        </p:spPr>
        <p:txBody>
          <a:bodyPr/>
          <a:lstStyle/>
          <a:p>
            <a:pPr marL="285750" indent="-285750">
              <a:buFont typeface="Arial" pitchFamily="34" charset="0"/>
              <a:buChar char="•"/>
              <a:defRPr/>
            </a:pPr>
            <a:r>
              <a:rPr lang="en-US" sz="2000" dirty="0"/>
              <a:t> </a:t>
            </a:r>
            <a:r>
              <a:rPr lang="en-US" sz="2000" dirty="0">
                <a:solidFill>
                  <a:srgbClr val="0070C0"/>
                </a:solidFill>
              </a:rPr>
              <a:t>break</a:t>
            </a:r>
            <a:r>
              <a:rPr lang="en-US" sz="2000" dirty="0"/>
              <a:t> is used to break out of a loop</a:t>
            </a:r>
          </a:p>
          <a:p>
            <a:pPr marL="0" indent="0">
              <a:defRPr/>
            </a:pPr>
            <a:endParaRPr lang="en-US" sz="2000" dirty="0"/>
          </a:p>
          <a:p>
            <a:pPr marL="285750" indent="-285750">
              <a:buFont typeface="Arial" pitchFamily="34" charset="0"/>
              <a:buChar char="•"/>
              <a:defRPr/>
            </a:pPr>
            <a:r>
              <a:rPr lang="en-US" sz="2000" dirty="0"/>
              <a:t> </a:t>
            </a:r>
            <a:r>
              <a:rPr lang="en-US" sz="2000" dirty="0">
                <a:solidFill>
                  <a:srgbClr val="0070C0"/>
                </a:solidFill>
              </a:rPr>
              <a:t>continue</a:t>
            </a:r>
            <a:r>
              <a:rPr lang="en-US" sz="2000" dirty="0"/>
              <a:t> will break the current loop and move to the next value</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Comments can be made using </a:t>
            </a:r>
            <a:r>
              <a:rPr lang="en-US" sz="2000" dirty="0">
                <a:solidFill>
                  <a:srgbClr val="0070C0"/>
                </a:solidFill>
              </a:rPr>
              <a:t>//</a:t>
            </a:r>
            <a:r>
              <a:rPr lang="en-US" sz="2000" dirty="0"/>
              <a:t> or </a:t>
            </a:r>
            <a:r>
              <a:rPr lang="en-US" sz="2000" dirty="0">
                <a:solidFill>
                  <a:srgbClr val="0070C0"/>
                </a:solidFill>
              </a:rPr>
              <a:t>/* … */</a:t>
            </a:r>
            <a:r>
              <a:rPr lang="en-US" sz="2000" dirty="0"/>
              <a:t>:</a:t>
            </a:r>
          </a:p>
          <a:p>
            <a:pPr marL="228600" lvl="1">
              <a:defRPr/>
            </a:pPr>
            <a:r>
              <a:rPr lang="en-US" sz="2000" dirty="0"/>
              <a:t>	</a:t>
            </a:r>
            <a:r>
              <a:rPr lang="en-US" sz="1800" dirty="0"/>
              <a:t>&lt;script type="text/</a:t>
            </a:r>
            <a:r>
              <a:rPr lang="en-US" sz="1800" dirty="0" err="1"/>
              <a:t>javascript</a:t>
            </a:r>
            <a:r>
              <a:rPr lang="en-US" sz="1800" dirty="0"/>
              <a:t>"&gt;</a:t>
            </a:r>
            <a:br>
              <a:rPr lang="en-US" sz="1800" dirty="0"/>
            </a:br>
            <a:r>
              <a:rPr lang="en-US" sz="1800" dirty="0"/>
              <a:t>		</a:t>
            </a:r>
            <a:r>
              <a:rPr lang="en-US" sz="1800" dirty="0">
                <a:solidFill>
                  <a:schemeClr val="accent6">
                    <a:lumMod val="50000"/>
                  </a:schemeClr>
                </a:solidFill>
              </a:rPr>
              <a:t>// </a:t>
            </a:r>
            <a:r>
              <a:rPr lang="en-US" sz="1800" dirty="0" err="1"/>
              <a:t>document.write</a:t>
            </a:r>
            <a:r>
              <a:rPr lang="en-US" sz="1800" dirty="0"/>
              <a:t>("&lt;p&gt;Hello World!&lt;/p&gt;");</a:t>
            </a:r>
          </a:p>
          <a:p>
            <a:pPr marL="228600" lvl="1">
              <a:defRPr/>
            </a:pPr>
            <a:r>
              <a:rPr lang="en-US" sz="1800" dirty="0"/>
              <a:t>		</a:t>
            </a:r>
            <a:r>
              <a:rPr lang="en-US" sz="1800" dirty="0">
                <a:solidFill>
                  <a:schemeClr val="accent6">
                    <a:lumMod val="50000"/>
                  </a:schemeClr>
                </a:solidFill>
              </a:rPr>
              <a:t>/ * </a:t>
            </a:r>
          </a:p>
          <a:p>
            <a:pPr marL="228600" lvl="1">
              <a:defRPr/>
            </a:pPr>
            <a:r>
              <a:rPr lang="en-US" sz="1800" dirty="0"/>
              <a:t>		</a:t>
            </a:r>
            <a:r>
              <a:rPr lang="en-US" sz="1800" dirty="0" err="1"/>
              <a:t>document.write</a:t>
            </a:r>
            <a:r>
              <a:rPr lang="en-US" sz="1800" dirty="0"/>
              <a:t>("&lt;p&gt;Hello World!&lt;/p&gt;");</a:t>
            </a:r>
          </a:p>
          <a:p>
            <a:pPr marL="228600" lvl="1">
              <a:defRPr/>
            </a:pPr>
            <a:r>
              <a:rPr lang="en-US" sz="1800" dirty="0"/>
              <a:t>	 	</a:t>
            </a:r>
            <a:r>
              <a:rPr lang="en-US" sz="1800" dirty="0" err="1"/>
              <a:t>document.write</a:t>
            </a:r>
            <a:r>
              <a:rPr lang="en-US" sz="1800" dirty="0"/>
              <a:t>("&lt;p&gt;Hello World!&lt;/p&gt;");</a:t>
            </a:r>
          </a:p>
          <a:p>
            <a:pPr marL="228600" lvl="1">
              <a:defRPr/>
            </a:pPr>
            <a:r>
              <a:rPr lang="en-US" sz="1800" dirty="0"/>
              <a:t>		</a:t>
            </a:r>
            <a:r>
              <a:rPr lang="en-US" sz="1800" dirty="0">
                <a:solidFill>
                  <a:schemeClr val="accent6">
                    <a:lumMod val="50000"/>
                  </a:schemeClr>
                </a:solidFill>
              </a:rPr>
              <a:t>*/</a:t>
            </a:r>
            <a:r>
              <a:rPr lang="en-US" sz="1800" dirty="0"/>
              <a:t/>
            </a:r>
            <a:br>
              <a:rPr lang="en-US" sz="1800" dirty="0"/>
            </a:br>
            <a:r>
              <a:rPr lang="en-US" sz="1800" dirty="0"/>
              <a:t>	&lt;/script&gt;</a:t>
            </a:r>
          </a:p>
          <a:p>
            <a:pPr>
              <a:defRPr/>
            </a:pPr>
            <a:endParaRPr lang="en-US" sz="2000" dirty="0"/>
          </a:p>
          <a:p>
            <a:pPr marL="285750" indent="-285750">
              <a:buFont typeface="Arial" pitchFamily="34" charset="0"/>
              <a:buChar char="•"/>
              <a:defRPr/>
            </a:pPr>
            <a:endParaRPr lang="en-US" sz="2000" dirty="0"/>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14DDCE-07B3-7E4E-84CE-F866FC5177DC}" type="slidenum">
              <a:rPr lang="en-US" altLang="en-US">
                <a:solidFill>
                  <a:srgbClr val="262626"/>
                </a:solidFill>
                <a:ea typeface="Arial" charset="0"/>
                <a:cs typeface="Arial" charset="0"/>
              </a:rPr>
              <a:pPr/>
              <a:t>15</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724514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Events - 1</a:t>
            </a:r>
          </a:p>
        </p:txBody>
      </p:sp>
      <p:sp>
        <p:nvSpPr>
          <p:cNvPr id="3" name="Text Placeholder 2"/>
          <p:cNvSpPr>
            <a:spLocks noGrp="1"/>
          </p:cNvSpPr>
          <p:nvPr>
            <p:ph type="body" sz="half" idx="2"/>
          </p:nvPr>
        </p:nvSpPr>
        <p:spPr>
          <a:xfrm>
            <a:off x="3170238" y="1722438"/>
            <a:ext cx="7269162" cy="4449762"/>
          </a:xfrm>
        </p:spPr>
        <p:txBody>
          <a:bodyPr/>
          <a:lstStyle/>
          <a:p>
            <a:pPr marL="285750" indent="-285750">
              <a:buFont typeface="Arial" pitchFamily="34" charset="0"/>
              <a:buChar char="•"/>
              <a:defRPr/>
            </a:pPr>
            <a:r>
              <a:rPr lang="en-US" sz="2000" dirty="0"/>
              <a:t>Actions detectable by JavaScript.</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Allows in creating dynamic web pages.</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Defined inside the HTML tags.</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Normally used in combination with functions.</a:t>
            </a:r>
          </a:p>
          <a:p>
            <a:pPr marL="228600" lvl="1">
              <a:defRPr/>
            </a:pPr>
            <a:endParaRPr lang="en-US" sz="2000" dirty="0"/>
          </a:p>
          <a:p>
            <a:pPr marL="342900" indent="-342900">
              <a:buFont typeface="Arial" pitchFamily="34" charset="0"/>
              <a:buChar char="•"/>
              <a:defRPr/>
            </a:pPr>
            <a:r>
              <a:rPr lang="en-US" sz="2000" dirty="0"/>
              <a:t>For example:</a:t>
            </a:r>
          </a:p>
          <a:p>
            <a:pPr marL="228600" lvl="1">
              <a:defRPr/>
            </a:pPr>
            <a:r>
              <a:rPr lang="en-US" sz="2000" dirty="0"/>
              <a:t>	</a:t>
            </a:r>
            <a:r>
              <a:rPr lang="en-US" sz="1800" dirty="0"/>
              <a:t>&lt;input type="button" </a:t>
            </a:r>
            <a:r>
              <a:rPr lang="en-US" sz="1800" dirty="0" err="1">
                <a:solidFill>
                  <a:schemeClr val="accent6">
                    <a:lumMod val="50000"/>
                  </a:schemeClr>
                </a:solidFill>
              </a:rPr>
              <a:t>onclick</a:t>
            </a:r>
            <a:r>
              <a:rPr lang="en-US" sz="1800" dirty="0">
                <a:solidFill>
                  <a:schemeClr val="accent6">
                    <a:lumMod val="50000"/>
                  </a:schemeClr>
                </a:solidFill>
              </a:rPr>
              <a:t>=</a:t>
            </a:r>
            <a:r>
              <a:rPr lang="en-US" sz="1800" dirty="0"/>
              <a:t>"alert('Hello');" value="Say Hello“ /&gt;</a:t>
            </a:r>
          </a:p>
        </p:txBody>
      </p:sp>
      <p:sp>
        <p:nvSpPr>
          <p:cNvPr id="358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7C3B6F-D1FC-DB49-B003-A5B62450E3A7}" type="slidenum">
              <a:rPr lang="en-US" altLang="en-US">
                <a:solidFill>
                  <a:srgbClr val="262626"/>
                </a:solidFill>
                <a:ea typeface="Arial" charset="0"/>
                <a:cs typeface="Arial" charset="0"/>
              </a:rPr>
              <a:pPr/>
              <a:t>16</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471363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Events - 2</a:t>
            </a:r>
          </a:p>
        </p:txBody>
      </p:sp>
      <p:sp>
        <p:nvSpPr>
          <p:cNvPr id="3" name="Text Placeholder 2"/>
          <p:cNvSpPr>
            <a:spLocks noGrp="1"/>
          </p:cNvSpPr>
          <p:nvPr>
            <p:ph type="body" sz="half" idx="2"/>
          </p:nvPr>
        </p:nvSpPr>
        <p:spPr>
          <a:xfrm>
            <a:off x="3170238" y="1508125"/>
            <a:ext cx="7269162" cy="4922838"/>
          </a:xfrm>
        </p:spPr>
        <p:txBody>
          <a:bodyPr/>
          <a:lstStyle/>
          <a:p>
            <a:pPr>
              <a:defRPr/>
            </a:pPr>
            <a:r>
              <a:rPr lang="en-US" sz="2000" dirty="0"/>
              <a:t>Events</a:t>
            </a:r>
          </a:p>
        </p:txBody>
      </p:sp>
      <p:sp>
        <p:nvSpPr>
          <p:cNvPr id="368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A85600-B1B2-BD4E-BE74-8BEF9F93BF41}" type="slidenum">
              <a:rPr lang="en-US" altLang="en-US">
                <a:solidFill>
                  <a:srgbClr val="262626"/>
                </a:solidFill>
                <a:ea typeface="Arial" charset="0"/>
                <a:cs typeface="Arial" charset="0"/>
              </a:rPr>
              <a:pPr/>
              <a:t>17</a:t>
            </a:fld>
            <a:endParaRPr lang="en-US" altLang="en-US">
              <a:solidFill>
                <a:srgbClr val="262626"/>
              </a:solidFill>
              <a:ea typeface="Arial" charset="0"/>
              <a:cs typeface="Arial" charset="0"/>
            </a:endParaRPr>
          </a:p>
        </p:txBody>
      </p:sp>
      <p:graphicFrame>
        <p:nvGraphicFramePr>
          <p:cNvPr id="5" name="Table 4"/>
          <p:cNvGraphicFramePr>
            <a:graphicFrameLocks noGrp="1"/>
          </p:cNvGraphicFramePr>
          <p:nvPr/>
        </p:nvGraphicFramePr>
        <p:xfrm>
          <a:off x="3322638" y="1870075"/>
          <a:ext cx="7086600" cy="4358112"/>
        </p:xfrm>
        <a:graphic>
          <a:graphicData uri="http://schemas.openxmlformats.org/drawingml/2006/table">
            <a:tbl>
              <a:tblPr firstRow="1" bandRow="1">
                <a:tableStyleId>{FABFCF23-3B69-468F-B69F-88F6DE6A72F2}</a:tableStyleId>
              </a:tblPr>
              <a:tblGrid>
                <a:gridCol w="1965960">
                  <a:extLst>
                    <a:ext uri="{9D8B030D-6E8A-4147-A177-3AD203B41FA5}">
                      <a16:colId xmlns:a16="http://schemas.microsoft.com/office/drawing/2014/main" xmlns="" val="20000"/>
                    </a:ext>
                  </a:extLst>
                </a:gridCol>
                <a:gridCol w="5120640">
                  <a:extLst>
                    <a:ext uri="{9D8B030D-6E8A-4147-A177-3AD203B41FA5}">
                      <a16:colId xmlns:a16="http://schemas.microsoft.com/office/drawing/2014/main" xmlns="" val="20001"/>
                    </a:ext>
                  </a:extLst>
                </a:gridCol>
              </a:tblGrid>
              <a:tr h="396153">
                <a:tc>
                  <a:txBody>
                    <a:bodyPr/>
                    <a:lstStyle/>
                    <a:p>
                      <a:pPr algn="ctr"/>
                      <a:r>
                        <a:rPr lang="en-US" sz="2000" dirty="0" smtClean="0"/>
                        <a:t>Event</a:t>
                      </a:r>
                      <a:endParaRPr lang="en-US" sz="2000" dirty="0"/>
                    </a:p>
                  </a:txBody>
                  <a:tcPr marT="45696" marB="45696"/>
                </a:tc>
                <a:tc>
                  <a:txBody>
                    <a:bodyPr/>
                    <a:lstStyle/>
                    <a:p>
                      <a:pPr algn="ctr"/>
                      <a:r>
                        <a:rPr lang="en-US" sz="2000" dirty="0" smtClean="0"/>
                        <a:t>Description</a:t>
                      </a:r>
                      <a:endParaRPr lang="en-US" sz="2000" dirty="0"/>
                    </a:p>
                  </a:txBody>
                  <a:tcPr marT="45696" marB="45696"/>
                </a:tc>
                <a:extLst>
                  <a:ext uri="{0D108BD9-81ED-4DB2-BD59-A6C34878D82A}">
                    <a16:rowId xmlns:a16="http://schemas.microsoft.com/office/drawing/2014/main" xmlns="" val="10000"/>
                  </a:ext>
                </a:extLst>
              </a:tr>
              <a:tr h="396153">
                <a:tc>
                  <a:txBody>
                    <a:bodyPr/>
                    <a:lstStyle/>
                    <a:p>
                      <a:r>
                        <a:rPr lang="en-US" sz="2000" dirty="0" err="1" smtClean="0">
                          <a:solidFill>
                            <a:schemeClr val="accent6">
                              <a:lumMod val="50000"/>
                            </a:schemeClr>
                          </a:solidFill>
                        </a:rPr>
                        <a:t>onmousedown</a:t>
                      </a:r>
                      <a:endParaRPr lang="en-US" sz="2000" dirty="0">
                        <a:solidFill>
                          <a:schemeClr val="accent6">
                            <a:lumMod val="50000"/>
                          </a:schemeClr>
                        </a:solidFill>
                      </a:endParaRPr>
                    </a:p>
                  </a:txBody>
                  <a:tcPr marT="45696" marB="45696"/>
                </a:tc>
                <a:tc>
                  <a:txBody>
                    <a:bodyPr/>
                    <a:lstStyle/>
                    <a:p>
                      <a:r>
                        <a:rPr lang="en-US" sz="2000" dirty="0" smtClean="0"/>
                        <a:t>On pressing mouse</a:t>
                      </a:r>
                      <a:r>
                        <a:rPr lang="en-US" sz="2000" baseline="0" dirty="0" smtClean="0"/>
                        <a:t> button on an element</a:t>
                      </a:r>
                      <a:endParaRPr lang="en-US" sz="2000" dirty="0"/>
                    </a:p>
                  </a:txBody>
                  <a:tcPr marT="45696" marB="45696"/>
                </a:tc>
                <a:extLst>
                  <a:ext uri="{0D108BD9-81ED-4DB2-BD59-A6C34878D82A}">
                    <a16:rowId xmlns:a16="http://schemas.microsoft.com/office/drawing/2014/main" xmlns="" val="10001"/>
                  </a:ext>
                </a:extLst>
              </a:tr>
              <a:tr h="396153">
                <a:tc>
                  <a:txBody>
                    <a:bodyPr/>
                    <a:lstStyle/>
                    <a:p>
                      <a:r>
                        <a:rPr lang="en-US" sz="2000" dirty="0" err="1" smtClean="0">
                          <a:solidFill>
                            <a:schemeClr val="accent6">
                              <a:lumMod val="50000"/>
                            </a:schemeClr>
                          </a:solidFill>
                        </a:rPr>
                        <a:t>onmouseup</a:t>
                      </a:r>
                      <a:endParaRPr lang="en-US" sz="2000" dirty="0">
                        <a:solidFill>
                          <a:schemeClr val="accent6">
                            <a:lumMod val="50000"/>
                          </a:schemeClr>
                        </a:solidFill>
                      </a:endParaRPr>
                    </a:p>
                  </a:txBody>
                  <a:tcPr marT="45696" marB="45696"/>
                </a:tc>
                <a:tc>
                  <a:txBody>
                    <a:bodyPr/>
                    <a:lstStyle/>
                    <a:p>
                      <a:r>
                        <a:rPr lang="en-US" sz="2000" dirty="0" smtClean="0"/>
                        <a:t>On releasing mouse</a:t>
                      </a:r>
                      <a:r>
                        <a:rPr lang="en-US" sz="2000" baseline="0" dirty="0" smtClean="0"/>
                        <a:t> button on an element</a:t>
                      </a:r>
                      <a:endParaRPr lang="en-US" sz="2000" dirty="0"/>
                    </a:p>
                  </a:txBody>
                  <a:tcPr marT="45696" marB="45696"/>
                </a:tc>
                <a:extLst>
                  <a:ext uri="{0D108BD9-81ED-4DB2-BD59-A6C34878D82A}">
                    <a16:rowId xmlns:a16="http://schemas.microsoft.com/office/drawing/2014/main" xmlns="" val="10002"/>
                  </a:ext>
                </a:extLst>
              </a:tr>
              <a:tr h="396153">
                <a:tc>
                  <a:txBody>
                    <a:bodyPr/>
                    <a:lstStyle/>
                    <a:p>
                      <a:r>
                        <a:rPr lang="en-US" sz="2000" dirty="0" err="1" smtClean="0">
                          <a:solidFill>
                            <a:schemeClr val="accent6">
                              <a:lumMod val="50000"/>
                            </a:schemeClr>
                          </a:solidFill>
                        </a:rPr>
                        <a:t>onclick</a:t>
                      </a:r>
                      <a:endParaRPr lang="en-US" sz="2000" dirty="0">
                        <a:solidFill>
                          <a:schemeClr val="accent6">
                            <a:lumMod val="50000"/>
                          </a:schemeClr>
                        </a:solidFill>
                      </a:endParaRPr>
                    </a:p>
                  </a:txBody>
                  <a:tcPr marT="45696" marB="45696"/>
                </a:tc>
                <a:tc>
                  <a:txBody>
                    <a:bodyPr/>
                    <a:lstStyle/>
                    <a:p>
                      <a:r>
                        <a:rPr lang="en-US" sz="2000" dirty="0" smtClean="0"/>
                        <a:t>On clicking an element</a:t>
                      </a:r>
                      <a:endParaRPr lang="en-US" sz="2000" dirty="0"/>
                    </a:p>
                  </a:txBody>
                  <a:tcPr marT="45696" marB="45696"/>
                </a:tc>
                <a:extLst>
                  <a:ext uri="{0D108BD9-81ED-4DB2-BD59-A6C34878D82A}">
                    <a16:rowId xmlns:a16="http://schemas.microsoft.com/office/drawing/2014/main" xmlns="" val="10003"/>
                  </a:ext>
                </a:extLst>
              </a:tr>
              <a:tr h="396153">
                <a:tc>
                  <a:txBody>
                    <a:bodyPr/>
                    <a:lstStyle/>
                    <a:p>
                      <a:r>
                        <a:rPr lang="en-US" sz="2000" dirty="0" err="1" smtClean="0">
                          <a:solidFill>
                            <a:schemeClr val="accent6">
                              <a:lumMod val="50000"/>
                            </a:schemeClr>
                          </a:solidFill>
                        </a:rPr>
                        <a:t>ondblclick</a:t>
                      </a:r>
                      <a:endParaRPr lang="en-US" sz="2000" dirty="0">
                        <a:solidFill>
                          <a:schemeClr val="accent6">
                            <a:lumMod val="50000"/>
                          </a:schemeClr>
                        </a:solidFill>
                      </a:endParaRPr>
                    </a:p>
                  </a:txBody>
                  <a:tcPr marT="45696" marB="45696"/>
                </a:tc>
                <a:tc>
                  <a:txBody>
                    <a:bodyPr/>
                    <a:lstStyle/>
                    <a:p>
                      <a:r>
                        <a:rPr lang="en-US" sz="2000" dirty="0" smtClean="0"/>
                        <a:t>On double-clicking an element</a:t>
                      </a:r>
                      <a:endParaRPr lang="en-US" sz="2000" dirty="0"/>
                    </a:p>
                  </a:txBody>
                  <a:tcPr marT="45696" marB="45696"/>
                </a:tc>
                <a:extLst>
                  <a:ext uri="{0D108BD9-81ED-4DB2-BD59-A6C34878D82A}">
                    <a16:rowId xmlns:a16="http://schemas.microsoft.com/office/drawing/2014/main" xmlns="" val="10004"/>
                  </a:ext>
                </a:extLst>
              </a:tr>
              <a:tr h="396153">
                <a:tc>
                  <a:txBody>
                    <a:bodyPr/>
                    <a:lstStyle/>
                    <a:p>
                      <a:r>
                        <a:rPr lang="en-US" sz="2000" dirty="0" err="1" smtClean="0">
                          <a:solidFill>
                            <a:schemeClr val="accent6">
                              <a:lumMod val="50000"/>
                            </a:schemeClr>
                          </a:solidFill>
                        </a:rPr>
                        <a:t>onmouseover</a:t>
                      </a:r>
                      <a:endParaRPr lang="en-US" sz="2000" dirty="0">
                        <a:solidFill>
                          <a:schemeClr val="accent6">
                            <a:lumMod val="50000"/>
                          </a:schemeClr>
                        </a:solidFill>
                      </a:endParaRPr>
                    </a:p>
                  </a:txBody>
                  <a:tcPr marT="45696" marB="45696"/>
                </a:tc>
                <a:tc>
                  <a:txBody>
                    <a:bodyPr/>
                    <a:lstStyle/>
                    <a:p>
                      <a:r>
                        <a:rPr lang="en-US" sz="2000" dirty="0" smtClean="0"/>
                        <a:t>On moving mouse pointer onto</a:t>
                      </a:r>
                      <a:r>
                        <a:rPr lang="en-US" sz="2000" baseline="0" dirty="0" smtClean="0"/>
                        <a:t> </a:t>
                      </a:r>
                      <a:r>
                        <a:rPr lang="en-US" sz="2000" dirty="0" smtClean="0"/>
                        <a:t>an element</a:t>
                      </a:r>
                      <a:endParaRPr lang="en-US" sz="2000" dirty="0"/>
                    </a:p>
                  </a:txBody>
                  <a:tcPr marT="45696" marB="45696"/>
                </a:tc>
                <a:extLst>
                  <a:ext uri="{0D108BD9-81ED-4DB2-BD59-A6C34878D82A}">
                    <a16:rowId xmlns:a16="http://schemas.microsoft.com/office/drawing/2014/main" xmlns="" val="10005"/>
                  </a:ext>
                </a:extLst>
              </a:tr>
              <a:tr h="396153">
                <a:tc>
                  <a:txBody>
                    <a:bodyPr/>
                    <a:lstStyle/>
                    <a:p>
                      <a:r>
                        <a:rPr lang="en-US" sz="2000" dirty="0" err="1" smtClean="0">
                          <a:solidFill>
                            <a:schemeClr val="accent6">
                              <a:lumMod val="50000"/>
                            </a:schemeClr>
                          </a:solidFill>
                        </a:rPr>
                        <a:t>onmousemove</a:t>
                      </a:r>
                      <a:endParaRPr lang="en-US" sz="2000" dirty="0">
                        <a:solidFill>
                          <a:schemeClr val="accent6">
                            <a:lumMod val="50000"/>
                          </a:schemeClr>
                        </a:solidFill>
                      </a:endParaRPr>
                    </a:p>
                  </a:txBody>
                  <a:tcPr marT="45696" marB="456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On moving mouse pointer over</a:t>
                      </a:r>
                      <a:r>
                        <a:rPr lang="en-US" sz="2000" baseline="0" dirty="0" smtClean="0"/>
                        <a:t> </a:t>
                      </a:r>
                      <a:r>
                        <a:rPr lang="en-US" sz="2000" dirty="0" smtClean="0"/>
                        <a:t>an element</a:t>
                      </a:r>
                    </a:p>
                  </a:txBody>
                  <a:tcPr marT="45696" marB="45696"/>
                </a:tc>
                <a:extLst>
                  <a:ext uri="{0D108BD9-81ED-4DB2-BD59-A6C34878D82A}">
                    <a16:rowId xmlns:a16="http://schemas.microsoft.com/office/drawing/2014/main" xmlns="" val="10006"/>
                  </a:ext>
                </a:extLst>
              </a:tr>
              <a:tr h="396153">
                <a:tc>
                  <a:txBody>
                    <a:bodyPr/>
                    <a:lstStyle/>
                    <a:p>
                      <a:r>
                        <a:rPr lang="en-US" sz="2000" dirty="0" err="1" smtClean="0">
                          <a:solidFill>
                            <a:schemeClr val="accent6">
                              <a:lumMod val="50000"/>
                            </a:schemeClr>
                          </a:solidFill>
                        </a:rPr>
                        <a:t>onmouseout</a:t>
                      </a:r>
                      <a:endParaRPr lang="en-US" sz="2000" dirty="0">
                        <a:solidFill>
                          <a:schemeClr val="accent6">
                            <a:lumMod val="50000"/>
                          </a:schemeClr>
                        </a:solidFill>
                      </a:endParaRPr>
                    </a:p>
                  </a:txBody>
                  <a:tcPr marT="45696" marB="456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On moving mouse pointer off</a:t>
                      </a:r>
                      <a:r>
                        <a:rPr lang="en-US" sz="2000" baseline="0" dirty="0" smtClean="0"/>
                        <a:t> </a:t>
                      </a:r>
                      <a:r>
                        <a:rPr lang="en-US" sz="2000" dirty="0" smtClean="0"/>
                        <a:t>an element</a:t>
                      </a:r>
                    </a:p>
                  </a:txBody>
                  <a:tcPr marT="45696" marB="45696"/>
                </a:tc>
                <a:extLst>
                  <a:ext uri="{0D108BD9-81ED-4DB2-BD59-A6C34878D82A}">
                    <a16:rowId xmlns:a16="http://schemas.microsoft.com/office/drawing/2014/main" xmlns="" val="10007"/>
                  </a:ext>
                </a:extLst>
              </a:tr>
              <a:tr h="396153">
                <a:tc>
                  <a:txBody>
                    <a:bodyPr/>
                    <a:lstStyle/>
                    <a:p>
                      <a:r>
                        <a:rPr lang="en-US" sz="2000" dirty="0" err="1" smtClean="0">
                          <a:solidFill>
                            <a:schemeClr val="accent6">
                              <a:lumMod val="50000"/>
                            </a:schemeClr>
                          </a:solidFill>
                        </a:rPr>
                        <a:t>onload</a:t>
                      </a:r>
                      <a:endParaRPr lang="en-US" sz="2000" dirty="0">
                        <a:solidFill>
                          <a:schemeClr val="accent6">
                            <a:lumMod val="50000"/>
                          </a:schemeClr>
                        </a:solidFill>
                      </a:endParaRPr>
                    </a:p>
                  </a:txBody>
                  <a:tcPr marT="45696" marB="45696"/>
                </a:tc>
                <a:tc>
                  <a:txBody>
                    <a:bodyPr/>
                    <a:lstStyle/>
                    <a:p>
                      <a:r>
                        <a:rPr lang="en-US" sz="2000" dirty="0" smtClean="0"/>
                        <a:t>On load of an object</a:t>
                      </a:r>
                      <a:endParaRPr lang="en-US" sz="2000" dirty="0"/>
                    </a:p>
                  </a:txBody>
                  <a:tcPr marT="45696" marB="45696"/>
                </a:tc>
                <a:extLst>
                  <a:ext uri="{0D108BD9-81ED-4DB2-BD59-A6C34878D82A}">
                    <a16:rowId xmlns:a16="http://schemas.microsoft.com/office/drawing/2014/main" xmlns="" val="10008"/>
                  </a:ext>
                </a:extLst>
              </a:tr>
              <a:tr h="396153">
                <a:tc>
                  <a:txBody>
                    <a:bodyPr/>
                    <a:lstStyle/>
                    <a:p>
                      <a:r>
                        <a:rPr lang="en-US" sz="2000" dirty="0" err="1" smtClean="0">
                          <a:solidFill>
                            <a:schemeClr val="accent6">
                              <a:lumMod val="50000"/>
                            </a:schemeClr>
                          </a:solidFill>
                        </a:rPr>
                        <a:t>onunload</a:t>
                      </a:r>
                      <a:endParaRPr lang="en-US" sz="2000" dirty="0">
                        <a:solidFill>
                          <a:schemeClr val="accent6">
                            <a:lumMod val="50000"/>
                          </a:schemeClr>
                        </a:solidFill>
                      </a:endParaRPr>
                    </a:p>
                  </a:txBody>
                  <a:tcPr marT="45696" marB="45696"/>
                </a:tc>
                <a:tc>
                  <a:txBody>
                    <a:bodyPr/>
                    <a:lstStyle/>
                    <a:p>
                      <a:r>
                        <a:rPr lang="en-US" sz="2000" dirty="0" smtClean="0"/>
                        <a:t>On</a:t>
                      </a:r>
                      <a:r>
                        <a:rPr lang="en-US" sz="2000" baseline="0" dirty="0" smtClean="0"/>
                        <a:t> leaving the page (only &lt;body&gt; , &lt;frameset&gt;)</a:t>
                      </a:r>
                      <a:endParaRPr lang="en-US" sz="2000" dirty="0"/>
                    </a:p>
                  </a:txBody>
                  <a:tcPr marT="45696" marB="45696"/>
                </a:tc>
                <a:extLst>
                  <a:ext uri="{0D108BD9-81ED-4DB2-BD59-A6C34878D82A}">
                    <a16:rowId xmlns:a16="http://schemas.microsoft.com/office/drawing/2014/main" xmlns="" val="10009"/>
                  </a:ext>
                </a:extLst>
              </a:tr>
              <a:tr h="396153">
                <a:tc>
                  <a:txBody>
                    <a:bodyPr/>
                    <a:lstStyle/>
                    <a:p>
                      <a:r>
                        <a:rPr lang="en-US" sz="2000" dirty="0" err="1" smtClean="0">
                          <a:solidFill>
                            <a:schemeClr val="accent6">
                              <a:lumMod val="50000"/>
                            </a:schemeClr>
                          </a:solidFill>
                        </a:rPr>
                        <a:t>onresize</a:t>
                      </a:r>
                      <a:endParaRPr lang="en-US" sz="2000" dirty="0">
                        <a:solidFill>
                          <a:schemeClr val="accent6">
                            <a:lumMod val="50000"/>
                          </a:schemeClr>
                        </a:solidFill>
                      </a:endParaRPr>
                    </a:p>
                  </a:txBody>
                  <a:tcPr marT="45696" marB="45696"/>
                </a:tc>
                <a:tc>
                  <a:txBody>
                    <a:bodyPr/>
                    <a:lstStyle/>
                    <a:p>
                      <a:r>
                        <a:rPr lang="en-US" sz="2000" dirty="0" smtClean="0"/>
                        <a:t>When element gets</a:t>
                      </a:r>
                      <a:r>
                        <a:rPr lang="en-US" sz="2000" baseline="0" dirty="0" smtClean="0"/>
                        <a:t> resized</a:t>
                      </a:r>
                      <a:endParaRPr lang="en-US" sz="2000" dirty="0"/>
                    </a:p>
                  </a:txBody>
                  <a:tcPr marT="45696" marB="45696"/>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935477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Events - 3</a:t>
            </a:r>
          </a:p>
        </p:txBody>
      </p:sp>
      <p:sp>
        <p:nvSpPr>
          <p:cNvPr id="5" name="Text Placeholder 2"/>
          <p:cNvSpPr>
            <a:spLocks noGrp="1"/>
          </p:cNvSpPr>
          <p:nvPr>
            <p:ph type="body" sz="half" idx="2"/>
          </p:nvPr>
        </p:nvSpPr>
        <p:spPr>
          <a:xfrm>
            <a:off x="3170238" y="1722438"/>
            <a:ext cx="7269162" cy="4953000"/>
          </a:xfrm>
        </p:spPr>
        <p:txBody>
          <a:bodyPr/>
          <a:lstStyle/>
          <a:p>
            <a:pPr>
              <a:defRPr/>
            </a:pPr>
            <a:r>
              <a:rPr lang="en-US" sz="2000" dirty="0"/>
              <a:t>Events</a:t>
            </a:r>
          </a:p>
        </p:txBody>
      </p:sp>
      <p:sp>
        <p:nvSpPr>
          <p:cNvPr id="3789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F150B9-02FF-8946-8369-F3E63217C526}" type="slidenum">
              <a:rPr lang="en-US" altLang="en-US">
                <a:solidFill>
                  <a:srgbClr val="262626"/>
                </a:solidFill>
                <a:ea typeface="Arial" charset="0"/>
                <a:cs typeface="Arial" charset="0"/>
              </a:rPr>
              <a:pPr/>
              <a:t>18</a:t>
            </a:fld>
            <a:endParaRPr lang="en-US" altLang="en-US">
              <a:solidFill>
                <a:srgbClr val="262626"/>
              </a:solidFill>
              <a:ea typeface="Arial" charset="0"/>
              <a:cs typeface="Arial" charset="0"/>
            </a:endParaRPr>
          </a:p>
        </p:txBody>
      </p:sp>
      <p:graphicFrame>
        <p:nvGraphicFramePr>
          <p:cNvPr id="6" name="Table 5"/>
          <p:cNvGraphicFramePr>
            <a:graphicFrameLocks noGrp="1"/>
          </p:cNvGraphicFramePr>
          <p:nvPr/>
        </p:nvGraphicFramePr>
        <p:xfrm>
          <a:off x="3292475" y="2189163"/>
          <a:ext cx="7086600" cy="2286000"/>
        </p:xfrm>
        <a:graphic>
          <a:graphicData uri="http://schemas.openxmlformats.org/drawingml/2006/table">
            <a:tbl>
              <a:tblPr firstRow="1" bandRow="1">
                <a:tableStyleId>{FABFCF23-3B69-468F-B69F-88F6DE6A72F2}</a:tableStyleId>
              </a:tblPr>
              <a:tblGrid>
                <a:gridCol w="1965960">
                  <a:extLst>
                    <a:ext uri="{9D8B030D-6E8A-4147-A177-3AD203B41FA5}">
                      <a16:colId xmlns:a16="http://schemas.microsoft.com/office/drawing/2014/main" xmlns="" val="20000"/>
                    </a:ext>
                  </a:extLst>
                </a:gridCol>
                <a:gridCol w="5120640">
                  <a:extLst>
                    <a:ext uri="{9D8B030D-6E8A-4147-A177-3AD203B41FA5}">
                      <a16:colId xmlns:a16="http://schemas.microsoft.com/office/drawing/2014/main" xmlns="" val="20001"/>
                    </a:ext>
                  </a:extLst>
                </a:gridCol>
              </a:tblGrid>
              <a:tr h="370840">
                <a:tc>
                  <a:txBody>
                    <a:bodyPr/>
                    <a:lstStyle/>
                    <a:p>
                      <a:pPr algn="ctr"/>
                      <a:r>
                        <a:rPr lang="en-US" sz="2000" dirty="0" smtClean="0"/>
                        <a:t>Event</a:t>
                      </a:r>
                      <a:endParaRPr lang="en-US" sz="2000" dirty="0"/>
                    </a:p>
                  </a:txBody>
                  <a:tcPr/>
                </a:tc>
                <a:tc>
                  <a:txBody>
                    <a:bodyPr/>
                    <a:lstStyle/>
                    <a:p>
                      <a:pPr algn="ctr"/>
                      <a:r>
                        <a:rPr lang="en-US" sz="2000" dirty="0" smtClean="0"/>
                        <a:t>Description</a:t>
                      </a:r>
                      <a:endParaRPr lang="en-US" sz="2000" dirty="0"/>
                    </a:p>
                  </a:txBody>
                  <a:tcPr/>
                </a:tc>
                <a:extLst>
                  <a:ext uri="{0D108BD9-81ED-4DB2-BD59-A6C34878D82A}">
                    <a16:rowId xmlns:a16="http://schemas.microsoft.com/office/drawing/2014/main" xmlns="" val="10000"/>
                  </a:ext>
                </a:extLst>
              </a:tr>
              <a:tr h="370840">
                <a:tc>
                  <a:txBody>
                    <a:bodyPr/>
                    <a:lstStyle/>
                    <a:p>
                      <a:r>
                        <a:rPr lang="en-US" sz="2000" dirty="0" err="1" smtClean="0">
                          <a:solidFill>
                            <a:schemeClr val="accent6">
                              <a:lumMod val="50000"/>
                            </a:schemeClr>
                          </a:solidFill>
                        </a:rPr>
                        <a:t>onfocus</a:t>
                      </a:r>
                      <a:endParaRPr lang="en-US" sz="2000" dirty="0">
                        <a:solidFill>
                          <a:schemeClr val="accent6">
                            <a:lumMod val="50000"/>
                          </a:schemeClr>
                        </a:solidFill>
                      </a:endParaRPr>
                    </a:p>
                  </a:txBody>
                  <a:tcPr/>
                </a:tc>
                <a:tc>
                  <a:txBody>
                    <a:bodyPr/>
                    <a:lstStyle/>
                    <a:p>
                      <a:r>
                        <a:rPr lang="en-US" sz="2000" dirty="0" smtClean="0"/>
                        <a:t>When</a:t>
                      </a:r>
                      <a:r>
                        <a:rPr lang="en-US" sz="2000" baseline="0" dirty="0" smtClean="0"/>
                        <a:t> a form element gets focus</a:t>
                      </a:r>
                      <a:endParaRPr lang="en-US" sz="2000" dirty="0"/>
                    </a:p>
                  </a:txBody>
                  <a:tcPr/>
                </a:tc>
                <a:extLst>
                  <a:ext uri="{0D108BD9-81ED-4DB2-BD59-A6C34878D82A}">
                    <a16:rowId xmlns:a16="http://schemas.microsoft.com/office/drawing/2014/main" xmlns="" val="10001"/>
                  </a:ext>
                </a:extLst>
              </a:tr>
              <a:tr h="370840">
                <a:tc>
                  <a:txBody>
                    <a:bodyPr/>
                    <a:lstStyle/>
                    <a:p>
                      <a:r>
                        <a:rPr lang="en-US" sz="2000" dirty="0" err="1" smtClean="0">
                          <a:solidFill>
                            <a:schemeClr val="accent6">
                              <a:lumMod val="50000"/>
                            </a:schemeClr>
                          </a:solidFill>
                        </a:rPr>
                        <a:t>onchange</a:t>
                      </a:r>
                      <a:endParaRPr lang="en-US" sz="2000" dirty="0">
                        <a:solidFill>
                          <a:schemeClr val="accent6">
                            <a:lumMod val="50000"/>
                          </a:schemeClr>
                        </a:solidFill>
                      </a:endParaRPr>
                    </a:p>
                  </a:txBody>
                  <a:tcPr/>
                </a:tc>
                <a:tc>
                  <a:txBody>
                    <a:bodyPr/>
                    <a:lstStyle/>
                    <a:p>
                      <a:r>
                        <a:rPr lang="en-US" sz="2000" dirty="0" smtClean="0"/>
                        <a:t>When</a:t>
                      </a:r>
                      <a:r>
                        <a:rPr lang="en-US" sz="2000" baseline="0" dirty="0" smtClean="0"/>
                        <a:t> content, checked state or selection of a form element changes</a:t>
                      </a:r>
                      <a:endParaRPr lang="en-US" sz="2000" dirty="0"/>
                    </a:p>
                  </a:txBody>
                  <a:tcPr/>
                </a:tc>
                <a:extLst>
                  <a:ext uri="{0D108BD9-81ED-4DB2-BD59-A6C34878D82A}">
                    <a16:rowId xmlns:a16="http://schemas.microsoft.com/office/drawing/2014/main" xmlns="" val="10002"/>
                  </a:ext>
                </a:extLst>
              </a:tr>
              <a:tr h="370840">
                <a:tc>
                  <a:txBody>
                    <a:bodyPr/>
                    <a:lstStyle/>
                    <a:p>
                      <a:r>
                        <a:rPr lang="en-US" sz="2000" dirty="0" err="1" smtClean="0">
                          <a:solidFill>
                            <a:schemeClr val="accent6">
                              <a:lumMod val="50000"/>
                            </a:schemeClr>
                          </a:solidFill>
                        </a:rPr>
                        <a:t>onblur</a:t>
                      </a:r>
                      <a:endParaRPr lang="en-US" sz="2000" dirty="0">
                        <a:solidFill>
                          <a:schemeClr val="accent6">
                            <a:lumMod val="50000"/>
                          </a:schemeClr>
                        </a:solidFill>
                      </a:endParaRPr>
                    </a:p>
                  </a:txBody>
                  <a:tcPr/>
                </a:tc>
                <a:tc>
                  <a:txBody>
                    <a:bodyPr/>
                    <a:lstStyle/>
                    <a:p>
                      <a:r>
                        <a:rPr lang="en-US" sz="2000" dirty="0" smtClean="0"/>
                        <a:t>When</a:t>
                      </a:r>
                      <a:r>
                        <a:rPr lang="en-US" sz="2000" baseline="0" dirty="0" smtClean="0"/>
                        <a:t> a form element loses focus</a:t>
                      </a:r>
                      <a:endParaRPr lang="en-US" sz="2000" dirty="0"/>
                    </a:p>
                  </a:txBody>
                  <a:tcPr/>
                </a:tc>
                <a:extLst>
                  <a:ext uri="{0D108BD9-81ED-4DB2-BD59-A6C34878D82A}">
                    <a16:rowId xmlns:a16="http://schemas.microsoft.com/office/drawing/2014/main" xmlns="" val="10003"/>
                  </a:ext>
                </a:extLst>
              </a:tr>
              <a:tr h="370840">
                <a:tc>
                  <a:txBody>
                    <a:bodyPr/>
                    <a:lstStyle/>
                    <a:p>
                      <a:r>
                        <a:rPr lang="en-US" sz="2000" dirty="0" err="1" smtClean="0">
                          <a:solidFill>
                            <a:schemeClr val="accent6">
                              <a:lumMod val="50000"/>
                            </a:schemeClr>
                          </a:solidFill>
                        </a:rPr>
                        <a:t>onsubmit</a:t>
                      </a:r>
                      <a:endParaRPr lang="en-US" sz="2000" dirty="0">
                        <a:solidFill>
                          <a:schemeClr val="accent6">
                            <a:lumMod val="50000"/>
                          </a:schemeClr>
                        </a:solidFill>
                      </a:endParaRPr>
                    </a:p>
                  </a:txBody>
                  <a:tcPr/>
                </a:tc>
                <a:tc>
                  <a:txBody>
                    <a:bodyPr/>
                    <a:lstStyle/>
                    <a:p>
                      <a:r>
                        <a:rPr lang="en-US" sz="2000" dirty="0" smtClean="0"/>
                        <a:t>On page submit</a:t>
                      </a:r>
                      <a:endParaRPr lang="en-US" sz="20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835520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JavaScript Objects</a:t>
            </a:r>
          </a:p>
        </p:txBody>
      </p:sp>
      <p:sp>
        <p:nvSpPr>
          <p:cNvPr id="3" name="Text Placeholder 2"/>
          <p:cNvSpPr>
            <a:spLocks noGrp="1"/>
          </p:cNvSpPr>
          <p:nvPr>
            <p:ph type="body" sz="half" idx="2"/>
          </p:nvPr>
        </p:nvSpPr>
        <p:spPr>
          <a:xfrm>
            <a:off x="3170238" y="1722439"/>
            <a:ext cx="7269162" cy="4446587"/>
          </a:xfrm>
        </p:spPr>
        <p:txBody>
          <a:bodyPr/>
          <a:lstStyle/>
          <a:p>
            <a:pPr marL="285750" indent="-285750">
              <a:buFont typeface="Arial" pitchFamily="34" charset="0"/>
              <a:buChar char="•"/>
              <a:defRPr/>
            </a:pPr>
            <a:r>
              <a:rPr lang="en-US" sz="2000" dirty="0"/>
              <a:t>JavaScript is an Object Based Programming language.</a:t>
            </a:r>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It offers certain built-in JavaScript objects:</a:t>
            </a:r>
          </a:p>
          <a:p>
            <a:pPr marL="685800" lvl="1" indent="-457200">
              <a:buFont typeface="+mj-lt"/>
              <a:buAutoNum type="arabicPeriod"/>
              <a:defRPr/>
            </a:pPr>
            <a:r>
              <a:rPr lang="en-US" sz="1800" dirty="0"/>
              <a:t>JS Array</a:t>
            </a:r>
          </a:p>
          <a:p>
            <a:pPr marL="685800" lvl="1" indent="-457200">
              <a:buFont typeface="+mj-lt"/>
              <a:buAutoNum type="arabicPeriod"/>
              <a:defRPr/>
            </a:pPr>
            <a:r>
              <a:rPr lang="en-US" sz="1800" dirty="0"/>
              <a:t>JS String</a:t>
            </a:r>
          </a:p>
          <a:p>
            <a:pPr marL="685800" lvl="1" indent="-457200">
              <a:buFont typeface="+mj-lt"/>
              <a:buAutoNum type="arabicPeriod"/>
              <a:defRPr/>
            </a:pPr>
            <a:r>
              <a:rPr lang="en-US" sz="1800" dirty="0"/>
              <a:t>JS </a:t>
            </a:r>
            <a:r>
              <a:rPr lang="en-US" sz="1800" dirty="0" err="1"/>
              <a:t>RegExp</a:t>
            </a:r>
            <a:endParaRPr lang="en-US" sz="1800" dirty="0"/>
          </a:p>
          <a:p>
            <a:pPr marL="685800" lvl="1" indent="-457200">
              <a:buFont typeface="+mj-lt"/>
              <a:buAutoNum type="arabicPeriod"/>
              <a:defRPr/>
            </a:pPr>
            <a:r>
              <a:rPr lang="en-US" sz="1800" dirty="0"/>
              <a:t>JS Date</a:t>
            </a:r>
          </a:p>
          <a:p>
            <a:pPr marL="685800" lvl="1" indent="-457200">
              <a:buFont typeface="+mj-lt"/>
              <a:buAutoNum type="arabicPeriod"/>
              <a:defRPr/>
            </a:pPr>
            <a:r>
              <a:rPr lang="en-US" sz="1800" dirty="0"/>
              <a:t>and more …</a:t>
            </a:r>
            <a:endParaRPr lang="en-US" sz="2000" dirty="0"/>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Objects have methods and properties. </a:t>
            </a:r>
          </a:p>
          <a:p>
            <a:pPr marL="285750" indent="-285750">
              <a:buFont typeface="Arial" pitchFamily="34" charset="0"/>
              <a:buChar char="•"/>
              <a:defRPr/>
            </a:pPr>
            <a:endParaRPr lang="en-US" sz="2000" dirty="0"/>
          </a:p>
        </p:txBody>
      </p:sp>
      <p:sp>
        <p:nvSpPr>
          <p:cNvPr id="389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AD3D4F0-F51F-6542-943A-A145C36BFEF5}" type="slidenum">
              <a:rPr lang="en-US" altLang="en-US">
                <a:solidFill>
                  <a:srgbClr val="262626"/>
                </a:solidFill>
                <a:ea typeface="Arial" charset="0"/>
                <a:cs typeface="Arial" charset="0"/>
              </a:rPr>
              <a:pPr/>
              <a:t>19</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20050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Quick Recap</a:t>
            </a:r>
          </a:p>
        </p:txBody>
      </p:sp>
      <p:sp>
        <p:nvSpPr>
          <p:cNvPr id="5" name="Text Placeholder 4"/>
          <p:cNvSpPr>
            <a:spLocks noGrp="1"/>
          </p:cNvSpPr>
          <p:nvPr>
            <p:ph type="body" sz="half" idx="2"/>
          </p:nvPr>
        </p:nvSpPr>
        <p:spPr>
          <a:xfrm>
            <a:off x="3170238" y="1722438"/>
            <a:ext cx="7269162" cy="4756150"/>
          </a:xfrm>
        </p:spPr>
        <p:txBody>
          <a:bodyPr>
            <a:normAutofit lnSpcReduction="10000"/>
          </a:bodyPr>
          <a:lstStyle/>
          <a:p>
            <a:pPr marL="285750" indent="-285750">
              <a:buFont typeface="Arial" pitchFamily="34" charset="0"/>
              <a:buChar char="•"/>
              <a:defRPr/>
            </a:pPr>
            <a:r>
              <a:rPr lang="en-US" sz="2000" dirty="0"/>
              <a:t>Why do we have HTML? What is the structure like?</a:t>
            </a:r>
          </a:p>
          <a:p>
            <a:pPr marL="285750" indent="-285750">
              <a:buFont typeface="Arial" pitchFamily="34" charset="0"/>
              <a:buChar char="•"/>
              <a:defRPr/>
            </a:pPr>
            <a:r>
              <a:rPr lang="en-US" sz="2000" dirty="0"/>
              <a:t>HTML tags, attributes</a:t>
            </a:r>
          </a:p>
          <a:p>
            <a:pPr marL="285750" indent="-285750">
              <a:buFont typeface="Arial" pitchFamily="34" charset="0"/>
              <a:buChar char="•"/>
              <a:defRPr/>
            </a:pPr>
            <a:r>
              <a:rPr lang="en-US" sz="2000" dirty="0"/>
              <a:t>Headings, horizontal lines, paragraphs, newlines, comments</a:t>
            </a:r>
          </a:p>
          <a:p>
            <a:pPr marL="285750" indent="-285750">
              <a:buFont typeface="Arial" pitchFamily="34" charset="0"/>
              <a:buChar char="•"/>
              <a:defRPr/>
            </a:pPr>
            <a:r>
              <a:rPr lang="en-US" sz="2000" dirty="0"/>
              <a:t>Links – </a:t>
            </a:r>
            <a:r>
              <a:rPr lang="en-US" sz="2000" dirty="0" err="1"/>
              <a:t>href</a:t>
            </a:r>
            <a:r>
              <a:rPr lang="en-US" sz="2000" dirty="0"/>
              <a:t> and name</a:t>
            </a:r>
          </a:p>
          <a:p>
            <a:pPr marL="285750" indent="-285750">
              <a:buFont typeface="Arial" pitchFamily="34" charset="0"/>
              <a:buChar char="•"/>
              <a:defRPr/>
            </a:pPr>
            <a:r>
              <a:rPr lang="en-US" sz="2000" dirty="0"/>
              <a:t>Images – </a:t>
            </a:r>
            <a:r>
              <a:rPr lang="en-US" sz="2000" dirty="0" err="1"/>
              <a:t>src</a:t>
            </a:r>
            <a:r>
              <a:rPr lang="en-US" sz="2000" dirty="0"/>
              <a:t> and alt</a:t>
            </a:r>
          </a:p>
          <a:p>
            <a:pPr marL="285750" indent="-285750">
              <a:buFont typeface="Arial" pitchFamily="34" charset="0"/>
              <a:buChar char="•"/>
              <a:defRPr/>
            </a:pPr>
            <a:r>
              <a:rPr lang="en-US" sz="2000" dirty="0"/>
              <a:t>Lists, tables, inline and block elements</a:t>
            </a:r>
          </a:p>
          <a:p>
            <a:pPr marL="285750" indent="-285750">
              <a:buFont typeface="Arial" pitchFamily="34" charset="0"/>
              <a:buChar char="•"/>
              <a:defRPr/>
            </a:pPr>
            <a:r>
              <a:rPr lang="en-US" sz="2000" dirty="0"/>
              <a:t>Forms, inputs and </a:t>
            </a:r>
            <a:r>
              <a:rPr lang="en-US" sz="2000" dirty="0" err="1"/>
              <a:t>iframes</a:t>
            </a:r>
            <a:endParaRPr lang="en-US" sz="2000" dirty="0"/>
          </a:p>
          <a:p>
            <a:pPr marL="285750" indent="-285750">
              <a:buFont typeface="Arial" pitchFamily="34" charset="0"/>
              <a:buChar char="•"/>
              <a:defRPr/>
            </a:pPr>
            <a:endParaRPr lang="en-US" sz="2000" dirty="0"/>
          </a:p>
          <a:p>
            <a:pPr marL="285750" indent="-285750">
              <a:buFont typeface="Arial" pitchFamily="34" charset="0"/>
              <a:buChar char="•"/>
              <a:defRPr/>
            </a:pPr>
            <a:r>
              <a:rPr lang="en-US" sz="2000" dirty="0"/>
              <a:t>Why do we have CSS? What are the different ways to insert style?</a:t>
            </a:r>
          </a:p>
          <a:p>
            <a:pPr marL="285750" indent="-285750">
              <a:buFont typeface="Arial" pitchFamily="34" charset="0"/>
              <a:buChar char="•"/>
              <a:defRPr/>
            </a:pPr>
            <a:r>
              <a:rPr lang="en-US" sz="2000" dirty="0"/>
              <a:t>CSS selector, CSS box model</a:t>
            </a:r>
          </a:p>
          <a:p>
            <a:pPr marL="285750" indent="-285750">
              <a:buFont typeface="Arial" pitchFamily="34" charset="0"/>
              <a:buChar char="•"/>
              <a:defRPr/>
            </a:pPr>
            <a:r>
              <a:rPr lang="en-US" sz="2000" dirty="0"/>
              <a:t>Shorthand for margin, padding and border</a:t>
            </a:r>
          </a:p>
          <a:p>
            <a:pPr marL="285750" indent="-285750">
              <a:buFont typeface="Arial" pitchFamily="34" charset="0"/>
              <a:buChar char="•"/>
              <a:defRPr/>
            </a:pPr>
            <a:r>
              <a:rPr lang="en-US" sz="2000" dirty="0"/>
              <a:t>CSS display, visibility, float, overflow and positioning</a:t>
            </a:r>
          </a:p>
          <a:p>
            <a:pPr marL="285750" indent="-285750">
              <a:buFont typeface="Arial" pitchFamily="34" charset="0"/>
              <a:buChar char="•"/>
              <a:defRPr/>
            </a:pPr>
            <a:endParaRPr lang="en-US" sz="2000" dirty="0"/>
          </a:p>
          <a:p>
            <a:pPr marL="285750" indent="-285750">
              <a:buFont typeface="Arial" pitchFamily="34" charset="0"/>
              <a:buChar char="•"/>
              <a:defRPr/>
            </a:pPr>
            <a:endParaRPr lang="en-US" sz="2000" dirty="0"/>
          </a:p>
        </p:txBody>
      </p:sp>
      <p:sp>
        <p:nvSpPr>
          <p:cNvPr id="21508"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F842CC-113F-444B-82E1-3B03BDB74B09}" type="slidenum">
              <a:rPr lang="en-US" altLang="en-US">
                <a:solidFill>
                  <a:srgbClr val="262626"/>
                </a:solidFill>
                <a:ea typeface="Arial" charset="0"/>
                <a:cs typeface="Arial" charset="0"/>
              </a:rPr>
              <a:pPr/>
              <a:t>2</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259090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Array – 1</a:t>
            </a:r>
          </a:p>
        </p:txBody>
      </p:sp>
      <p:sp>
        <p:nvSpPr>
          <p:cNvPr id="3" name="Text Placeholder 2"/>
          <p:cNvSpPr>
            <a:spLocks noGrp="1"/>
          </p:cNvSpPr>
          <p:nvPr>
            <p:ph type="body" sz="half" idx="2"/>
          </p:nvPr>
        </p:nvSpPr>
        <p:spPr>
          <a:xfrm>
            <a:off x="3170238" y="1722439"/>
            <a:ext cx="7269162" cy="4403725"/>
          </a:xfrm>
        </p:spPr>
        <p:txBody>
          <a:bodyPr/>
          <a:lstStyle/>
          <a:p>
            <a:pPr>
              <a:buFont typeface="Arial" pitchFamily="34" charset="0"/>
              <a:buChar char="•"/>
              <a:defRPr/>
            </a:pPr>
            <a:r>
              <a:rPr lang="en-US" sz="2000" dirty="0"/>
              <a:t>Created by:</a:t>
            </a:r>
          </a:p>
          <a:p>
            <a:pPr marL="800100" lvl="1" indent="-342900">
              <a:buFont typeface="+mj-lt"/>
              <a:buAutoNum type="arabicPeriod"/>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cars = new Array(“</a:t>
            </a:r>
            <a:r>
              <a:rPr lang="en-IN" sz="1800" dirty="0" err="1">
                <a:solidFill>
                  <a:schemeClr val="accent6">
                    <a:lumMod val="50000"/>
                  </a:schemeClr>
                </a:solidFill>
              </a:rPr>
              <a:t>Swift",“Indica",“A</a:t>
            </a:r>
            <a:r>
              <a:rPr lang="en-IN" sz="1800" dirty="0">
                <a:solidFill>
                  <a:schemeClr val="accent6">
                    <a:lumMod val="50000"/>
                  </a:schemeClr>
                </a:solidFill>
              </a:rPr>
              <a:t>-Star");</a:t>
            </a:r>
          </a:p>
          <a:p>
            <a:pPr marL="800100" lvl="1" indent="-342900">
              <a:buFont typeface="+mj-lt"/>
              <a:buAutoNum type="arabicPeriod"/>
              <a:defRPr/>
            </a:pPr>
            <a:endParaRPr lang="en-IN" sz="1800" dirty="0"/>
          </a:p>
          <a:p>
            <a:pPr marL="800100" lvl="1" indent="-342900">
              <a:buFont typeface="+mj-lt"/>
              <a:buAutoNum type="arabicPeriod"/>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cars = [“</a:t>
            </a:r>
            <a:r>
              <a:rPr lang="en-IN" sz="1800" dirty="0" err="1">
                <a:solidFill>
                  <a:schemeClr val="accent6">
                    <a:lumMod val="50000"/>
                  </a:schemeClr>
                </a:solidFill>
              </a:rPr>
              <a:t>Swift",“Indica",“A</a:t>
            </a:r>
            <a:r>
              <a:rPr lang="en-IN" sz="1800" dirty="0">
                <a:solidFill>
                  <a:schemeClr val="accent6">
                    <a:lumMod val="50000"/>
                  </a:schemeClr>
                </a:solidFill>
              </a:rPr>
              <a:t>-Star"];</a:t>
            </a:r>
          </a:p>
          <a:p>
            <a:pPr lvl="1" algn="ctr">
              <a:defRPr/>
            </a:pPr>
            <a:endParaRPr lang="en-IN" sz="2000" dirty="0"/>
          </a:p>
          <a:p>
            <a:pPr lvl="1">
              <a:defRPr/>
            </a:pPr>
            <a:endParaRPr lang="en-IN" sz="2000" dirty="0"/>
          </a:p>
          <a:p>
            <a:pPr>
              <a:buFont typeface="Arial" pitchFamily="34" charset="0"/>
              <a:buChar char="•"/>
              <a:defRPr/>
            </a:pPr>
            <a:r>
              <a:rPr lang="en-US" sz="2000" dirty="0"/>
              <a:t>Use length property to get array length:</a:t>
            </a:r>
          </a:p>
          <a:p>
            <a:pPr marL="800100" lvl="1" indent="-342900">
              <a:defRPr/>
            </a:pPr>
            <a:r>
              <a:rPr lang="en-US" sz="1800" dirty="0"/>
              <a:t>alert(</a:t>
            </a:r>
            <a:r>
              <a:rPr lang="en-US" sz="1800" dirty="0" err="1">
                <a:solidFill>
                  <a:schemeClr val="accent6">
                    <a:lumMod val="50000"/>
                  </a:schemeClr>
                </a:solidFill>
              </a:rPr>
              <a:t>cars.length</a:t>
            </a:r>
            <a:r>
              <a:rPr lang="en-US" sz="1800" dirty="0"/>
              <a:t>);</a:t>
            </a:r>
          </a:p>
          <a:p>
            <a:pPr>
              <a:defRPr/>
            </a:pPr>
            <a:endParaRPr lang="en-US" sz="2000" dirty="0"/>
          </a:p>
          <a:p>
            <a:pPr>
              <a:defRPr/>
            </a:pPr>
            <a:endParaRPr lang="en-US" sz="2000" dirty="0"/>
          </a:p>
          <a:p>
            <a:pPr>
              <a:buFont typeface="Arial" pitchFamily="34" charset="0"/>
              <a:buChar char="•"/>
              <a:defRPr/>
            </a:pPr>
            <a:r>
              <a:rPr lang="en-US" sz="2000" dirty="0"/>
              <a:t>There are also some useful methods.</a:t>
            </a:r>
          </a:p>
          <a:p>
            <a:pPr>
              <a:buFont typeface="Arial" pitchFamily="34" charset="0"/>
              <a:buChar char="•"/>
              <a:defRPr/>
            </a:pPr>
            <a:endParaRPr lang="en-US" sz="2000" dirty="0"/>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F39B428-F643-D848-8CD0-38E6DA411DC4}" type="slidenum">
              <a:rPr lang="en-US" altLang="en-US">
                <a:solidFill>
                  <a:srgbClr val="262626"/>
                </a:solidFill>
                <a:ea typeface="Arial" charset="0"/>
                <a:cs typeface="Arial" charset="0"/>
              </a:rPr>
              <a:pPr/>
              <a:t>20</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418918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Array – 2</a:t>
            </a:r>
          </a:p>
        </p:txBody>
      </p:sp>
      <p:sp>
        <p:nvSpPr>
          <p:cNvPr id="3" name="Text Placeholder 2"/>
          <p:cNvSpPr>
            <a:spLocks noGrp="1"/>
          </p:cNvSpPr>
          <p:nvPr>
            <p:ph type="body" sz="half" idx="2"/>
          </p:nvPr>
        </p:nvSpPr>
        <p:spPr>
          <a:xfrm>
            <a:off x="3159126" y="1479550"/>
            <a:ext cx="7269163" cy="5041900"/>
          </a:xfrm>
        </p:spPr>
        <p:txBody>
          <a:bodyPr/>
          <a:lstStyle/>
          <a:p>
            <a:pPr>
              <a:defRPr/>
            </a:pPr>
            <a:r>
              <a:rPr lang="en-US" sz="2000" dirty="0"/>
              <a:t>Methods</a:t>
            </a:r>
          </a:p>
        </p:txBody>
      </p:sp>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0E6224-964C-7240-BF89-BBAAF35171C8}" type="slidenum">
              <a:rPr lang="en-US" altLang="en-US">
                <a:solidFill>
                  <a:srgbClr val="262626"/>
                </a:solidFill>
                <a:ea typeface="Arial" charset="0"/>
                <a:cs typeface="Arial" charset="0"/>
              </a:rPr>
              <a:pPr/>
              <a:t>21</a:t>
            </a:fld>
            <a:endParaRPr lang="en-US" altLang="en-US">
              <a:solidFill>
                <a:srgbClr val="262626"/>
              </a:solidFill>
              <a:ea typeface="Arial" charset="0"/>
              <a:cs typeface="Arial" charset="0"/>
            </a:endParaRPr>
          </a:p>
        </p:txBody>
      </p:sp>
      <p:graphicFrame>
        <p:nvGraphicFramePr>
          <p:cNvPr id="6" name="Table 5"/>
          <p:cNvGraphicFramePr>
            <a:graphicFrameLocks noGrp="1"/>
          </p:cNvGraphicFramePr>
          <p:nvPr/>
        </p:nvGraphicFramePr>
        <p:xfrm>
          <a:off x="3246438" y="1849438"/>
          <a:ext cx="7200900" cy="3962400"/>
        </p:xfrm>
        <a:graphic>
          <a:graphicData uri="http://schemas.openxmlformats.org/drawingml/2006/table">
            <a:tbl>
              <a:tblPr firstRow="1" bandRow="1">
                <a:tableStyleId>{FABFCF23-3B69-468F-B69F-88F6DE6A72F2}</a:tableStyleId>
              </a:tblPr>
              <a:tblGrid>
                <a:gridCol w="1739494">
                  <a:extLst>
                    <a:ext uri="{9D8B030D-6E8A-4147-A177-3AD203B41FA5}">
                      <a16:colId xmlns:a16="http://schemas.microsoft.com/office/drawing/2014/main" xmlns="" val="20000"/>
                    </a:ext>
                  </a:extLst>
                </a:gridCol>
                <a:gridCol w="5461406">
                  <a:extLst>
                    <a:ext uri="{9D8B030D-6E8A-4147-A177-3AD203B41FA5}">
                      <a16:colId xmlns:a16="http://schemas.microsoft.com/office/drawing/2014/main" xmlns="" val="20001"/>
                    </a:ext>
                  </a:extLst>
                </a:gridCol>
              </a:tblGrid>
              <a:tr h="370840">
                <a:tc>
                  <a:txBody>
                    <a:bodyPr/>
                    <a:lstStyle/>
                    <a:p>
                      <a:pPr algn="ctr"/>
                      <a:r>
                        <a:rPr lang="en-US" sz="2000" dirty="0" smtClean="0"/>
                        <a:t>Method</a:t>
                      </a:r>
                      <a:endParaRPr lang="en-US" sz="2000" dirty="0"/>
                    </a:p>
                  </a:txBody>
                  <a:tcPr marL="91434" marR="91434"/>
                </a:tc>
                <a:tc>
                  <a:txBody>
                    <a:bodyPr/>
                    <a:lstStyle/>
                    <a:p>
                      <a:pPr algn="ctr"/>
                      <a:r>
                        <a:rPr lang="en-US" sz="2000" dirty="0" smtClean="0"/>
                        <a:t>Description</a:t>
                      </a:r>
                      <a:endParaRPr lang="en-US" sz="2000" dirty="0"/>
                    </a:p>
                  </a:txBody>
                  <a:tcPr marL="91434" marR="91434"/>
                </a:tc>
                <a:extLst>
                  <a:ext uri="{0D108BD9-81ED-4DB2-BD59-A6C34878D82A}">
                    <a16:rowId xmlns:a16="http://schemas.microsoft.com/office/drawing/2014/main" xmlns="" val="10000"/>
                  </a:ext>
                </a:extLst>
              </a:tr>
              <a:tr h="370840">
                <a:tc>
                  <a:txBody>
                    <a:bodyPr/>
                    <a:lstStyle/>
                    <a:p>
                      <a:r>
                        <a:rPr lang="en-US" sz="2000" dirty="0" smtClean="0">
                          <a:solidFill>
                            <a:schemeClr val="accent6">
                              <a:lumMod val="50000"/>
                            </a:schemeClr>
                          </a:solidFill>
                        </a:rPr>
                        <a:t>push()</a:t>
                      </a:r>
                      <a:endParaRPr lang="en-US" sz="2000" dirty="0">
                        <a:solidFill>
                          <a:schemeClr val="accent6">
                            <a:lumMod val="50000"/>
                          </a:schemeClr>
                        </a:solidFill>
                      </a:endParaRPr>
                    </a:p>
                  </a:txBody>
                  <a:tcPr marL="91434" marR="91434"/>
                </a:tc>
                <a:tc>
                  <a:txBody>
                    <a:bodyPr/>
                    <a:lstStyle/>
                    <a:p>
                      <a:r>
                        <a:rPr lang="en-US" sz="2000" dirty="0" smtClean="0"/>
                        <a:t>Adds element</a:t>
                      </a:r>
                      <a:r>
                        <a:rPr lang="en-US" sz="2000" baseline="0" dirty="0" smtClean="0"/>
                        <a:t> at the end (and returns new length)</a:t>
                      </a:r>
                      <a:endParaRPr lang="en-US" sz="2000" dirty="0"/>
                    </a:p>
                  </a:txBody>
                  <a:tcPr marL="91434" marR="91434"/>
                </a:tc>
                <a:extLst>
                  <a:ext uri="{0D108BD9-81ED-4DB2-BD59-A6C34878D82A}">
                    <a16:rowId xmlns:a16="http://schemas.microsoft.com/office/drawing/2014/main" xmlns="" val="10001"/>
                  </a:ext>
                </a:extLst>
              </a:tr>
              <a:tr h="370840">
                <a:tc>
                  <a:txBody>
                    <a:bodyPr/>
                    <a:lstStyle/>
                    <a:p>
                      <a:r>
                        <a:rPr lang="en-US" sz="2000" dirty="0" smtClean="0">
                          <a:solidFill>
                            <a:schemeClr val="accent6">
                              <a:lumMod val="50000"/>
                            </a:schemeClr>
                          </a:solidFill>
                        </a:rPr>
                        <a:t>pop()</a:t>
                      </a:r>
                      <a:endParaRPr lang="en-US" sz="2000" dirty="0">
                        <a:solidFill>
                          <a:schemeClr val="accent6">
                            <a:lumMod val="50000"/>
                          </a:schemeClr>
                        </a:solidFill>
                      </a:endParaRPr>
                    </a:p>
                  </a:txBody>
                  <a:tcPr marL="91434" marR="91434"/>
                </a:tc>
                <a:tc>
                  <a:txBody>
                    <a:bodyPr/>
                    <a:lstStyle/>
                    <a:p>
                      <a:r>
                        <a:rPr lang="en-US" sz="2000" dirty="0" smtClean="0"/>
                        <a:t>Removes</a:t>
                      </a:r>
                      <a:r>
                        <a:rPr lang="en-US" sz="2000" baseline="0" dirty="0" smtClean="0"/>
                        <a:t> last element (and returns that element)</a:t>
                      </a:r>
                      <a:endParaRPr lang="en-US" sz="2000" dirty="0"/>
                    </a:p>
                  </a:txBody>
                  <a:tcPr marL="91434" marR="91434"/>
                </a:tc>
                <a:extLst>
                  <a:ext uri="{0D108BD9-81ED-4DB2-BD59-A6C34878D82A}">
                    <a16:rowId xmlns:a16="http://schemas.microsoft.com/office/drawing/2014/main" xmlns="" val="10002"/>
                  </a:ext>
                </a:extLst>
              </a:tr>
              <a:tr h="370840">
                <a:tc>
                  <a:txBody>
                    <a:bodyPr/>
                    <a:lstStyle/>
                    <a:p>
                      <a:r>
                        <a:rPr lang="en-US" sz="2000" dirty="0" err="1" smtClean="0">
                          <a:solidFill>
                            <a:schemeClr val="accent6">
                              <a:lumMod val="50000"/>
                            </a:schemeClr>
                          </a:solidFill>
                        </a:rPr>
                        <a:t>unshift</a:t>
                      </a:r>
                      <a:r>
                        <a:rPr lang="en-US" sz="2000" dirty="0" smtClean="0">
                          <a:solidFill>
                            <a:schemeClr val="accent6">
                              <a:lumMod val="50000"/>
                            </a:schemeClr>
                          </a:solidFill>
                        </a:rPr>
                        <a:t>()</a:t>
                      </a:r>
                      <a:endParaRPr lang="en-US" sz="2000" dirty="0">
                        <a:solidFill>
                          <a:schemeClr val="accent6">
                            <a:lumMod val="50000"/>
                          </a:schemeClr>
                        </a:solidFill>
                      </a:endParaRPr>
                    </a:p>
                  </a:txBody>
                  <a:tcPr marL="91434" marR="91434"/>
                </a:tc>
                <a:tc>
                  <a:txBody>
                    <a:bodyPr/>
                    <a:lstStyle/>
                    <a:p>
                      <a:r>
                        <a:rPr lang="en-US" sz="2000" dirty="0" smtClean="0"/>
                        <a:t>Adds element</a:t>
                      </a:r>
                      <a:r>
                        <a:rPr lang="en-US" sz="2000" baseline="0" dirty="0" smtClean="0"/>
                        <a:t> at the start (and returns new length)</a:t>
                      </a:r>
                      <a:endParaRPr lang="en-US" sz="2000" dirty="0"/>
                    </a:p>
                  </a:txBody>
                  <a:tcPr marL="91434" marR="91434"/>
                </a:tc>
                <a:extLst>
                  <a:ext uri="{0D108BD9-81ED-4DB2-BD59-A6C34878D82A}">
                    <a16:rowId xmlns:a16="http://schemas.microsoft.com/office/drawing/2014/main" xmlns="" val="10003"/>
                  </a:ext>
                </a:extLst>
              </a:tr>
              <a:tr h="370840">
                <a:tc>
                  <a:txBody>
                    <a:bodyPr/>
                    <a:lstStyle/>
                    <a:p>
                      <a:r>
                        <a:rPr lang="en-US" sz="2000" dirty="0" smtClean="0">
                          <a:solidFill>
                            <a:schemeClr val="accent6">
                              <a:lumMod val="50000"/>
                            </a:schemeClr>
                          </a:solidFill>
                        </a:rPr>
                        <a:t>shift()</a:t>
                      </a:r>
                      <a:endParaRPr lang="en-US" sz="2000" dirty="0">
                        <a:solidFill>
                          <a:schemeClr val="accent6">
                            <a:lumMod val="50000"/>
                          </a:schemeClr>
                        </a:solidFill>
                      </a:endParaRPr>
                    </a:p>
                  </a:txBody>
                  <a:tcPr marL="91434" marR="91434"/>
                </a:tc>
                <a:tc>
                  <a:txBody>
                    <a:bodyPr/>
                    <a:lstStyle/>
                    <a:p>
                      <a:r>
                        <a:rPr lang="en-US" sz="2000" dirty="0" smtClean="0"/>
                        <a:t>Removes</a:t>
                      </a:r>
                      <a:r>
                        <a:rPr lang="en-US" sz="2000" baseline="0" dirty="0" smtClean="0"/>
                        <a:t> first element (and returns that element)</a:t>
                      </a:r>
                      <a:endParaRPr lang="en-US" sz="2000" dirty="0"/>
                    </a:p>
                  </a:txBody>
                  <a:tcPr marL="91434" marR="91434"/>
                </a:tc>
                <a:extLst>
                  <a:ext uri="{0D108BD9-81ED-4DB2-BD59-A6C34878D82A}">
                    <a16:rowId xmlns:a16="http://schemas.microsoft.com/office/drawing/2014/main" xmlns="" val="10004"/>
                  </a:ext>
                </a:extLst>
              </a:tr>
              <a:tr h="370840">
                <a:tc>
                  <a:txBody>
                    <a:bodyPr/>
                    <a:lstStyle/>
                    <a:p>
                      <a:r>
                        <a:rPr lang="en-US" sz="2000" dirty="0" err="1" smtClean="0">
                          <a:solidFill>
                            <a:schemeClr val="accent6">
                              <a:lumMod val="50000"/>
                            </a:schemeClr>
                          </a:solidFill>
                        </a:rPr>
                        <a:t>concat</a:t>
                      </a:r>
                      <a:r>
                        <a:rPr lang="en-US" sz="2000" dirty="0" smtClean="0">
                          <a:solidFill>
                            <a:schemeClr val="accent6">
                              <a:lumMod val="50000"/>
                            </a:schemeClr>
                          </a:solidFill>
                        </a:rPr>
                        <a:t>()</a:t>
                      </a:r>
                      <a:endParaRPr lang="en-US" sz="2000" dirty="0">
                        <a:solidFill>
                          <a:schemeClr val="accent6">
                            <a:lumMod val="50000"/>
                          </a:schemeClr>
                        </a:solidFill>
                      </a:endParaRPr>
                    </a:p>
                  </a:txBody>
                  <a:tcPr marL="91434" marR="91434"/>
                </a:tc>
                <a:tc>
                  <a:txBody>
                    <a:bodyPr/>
                    <a:lstStyle/>
                    <a:p>
                      <a:r>
                        <a:rPr lang="en-US" sz="2000" dirty="0" smtClean="0"/>
                        <a:t>Returns multiple arrays joined together</a:t>
                      </a:r>
                      <a:endParaRPr lang="en-US" sz="2000" dirty="0"/>
                    </a:p>
                  </a:txBody>
                  <a:tcPr marL="91434" marR="91434"/>
                </a:tc>
                <a:extLst>
                  <a:ext uri="{0D108BD9-81ED-4DB2-BD59-A6C34878D82A}">
                    <a16:rowId xmlns:a16="http://schemas.microsoft.com/office/drawing/2014/main" xmlns="" val="10005"/>
                  </a:ext>
                </a:extLst>
              </a:tr>
              <a:tr h="370840">
                <a:tc>
                  <a:txBody>
                    <a:bodyPr/>
                    <a:lstStyle/>
                    <a:p>
                      <a:r>
                        <a:rPr lang="en-US" sz="2000" dirty="0" smtClean="0">
                          <a:solidFill>
                            <a:schemeClr val="accent6">
                              <a:lumMod val="50000"/>
                            </a:schemeClr>
                          </a:solidFill>
                        </a:rPr>
                        <a:t>sort()</a:t>
                      </a:r>
                      <a:endParaRPr lang="en-US" sz="2000" dirty="0">
                        <a:solidFill>
                          <a:schemeClr val="accent6">
                            <a:lumMod val="50000"/>
                          </a:schemeClr>
                        </a:solidFill>
                      </a:endParaRPr>
                    </a:p>
                  </a:txBody>
                  <a:tcPr marL="91434" marR="91434"/>
                </a:tc>
                <a:tc>
                  <a:txBody>
                    <a:bodyPr/>
                    <a:lstStyle/>
                    <a:p>
                      <a:r>
                        <a:rPr lang="en-US" sz="2000" dirty="0" smtClean="0"/>
                        <a:t>Sorts all elements</a:t>
                      </a:r>
                      <a:endParaRPr lang="en-US" sz="2000" dirty="0"/>
                    </a:p>
                  </a:txBody>
                  <a:tcPr marL="91434" marR="91434"/>
                </a:tc>
                <a:extLst>
                  <a:ext uri="{0D108BD9-81ED-4DB2-BD59-A6C34878D82A}">
                    <a16:rowId xmlns:a16="http://schemas.microsoft.com/office/drawing/2014/main" xmlns="" val="10006"/>
                  </a:ext>
                </a:extLst>
              </a:tr>
              <a:tr h="370840">
                <a:tc>
                  <a:txBody>
                    <a:bodyPr/>
                    <a:lstStyle/>
                    <a:p>
                      <a:r>
                        <a:rPr lang="en-US" sz="2000" smtClean="0">
                          <a:solidFill>
                            <a:schemeClr val="accent6">
                              <a:lumMod val="50000"/>
                            </a:schemeClr>
                          </a:solidFill>
                        </a:rPr>
                        <a:t>reverse()</a:t>
                      </a:r>
                      <a:endParaRPr lang="en-US" sz="2000" dirty="0">
                        <a:solidFill>
                          <a:schemeClr val="accent6">
                            <a:lumMod val="50000"/>
                          </a:schemeClr>
                        </a:solidFill>
                      </a:endParaRPr>
                    </a:p>
                  </a:txBody>
                  <a:tcPr marL="91434" marR="91434"/>
                </a:tc>
                <a:tc>
                  <a:txBody>
                    <a:bodyPr/>
                    <a:lstStyle/>
                    <a:p>
                      <a:r>
                        <a:rPr lang="en-US" sz="2000" smtClean="0"/>
                        <a:t>Reverses the order of elements</a:t>
                      </a:r>
                      <a:endParaRPr lang="en-US" sz="2000" dirty="0"/>
                    </a:p>
                  </a:txBody>
                  <a:tcPr marL="91434" marR="91434"/>
                </a:tc>
                <a:extLst>
                  <a:ext uri="{0D108BD9-81ED-4DB2-BD59-A6C34878D82A}">
                    <a16:rowId xmlns:a16="http://schemas.microsoft.com/office/drawing/2014/main" xmlns="" val="10007"/>
                  </a:ext>
                </a:extLst>
              </a:tr>
              <a:tr h="370840">
                <a:tc>
                  <a:txBody>
                    <a:bodyPr/>
                    <a:lstStyle/>
                    <a:p>
                      <a:r>
                        <a:rPr lang="en-US" sz="2000" smtClean="0">
                          <a:solidFill>
                            <a:schemeClr val="accent6">
                              <a:lumMod val="50000"/>
                            </a:schemeClr>
                          </a:solidFill>
                        </a:rPr>
                        <a:t>join()</a:t>
                      </a:r>
                      <a:endParaRPr lang="en-US" sz="2000" dirty="0">
                        <a:solidFill>
                          <a:schemeClr val="accent6">
                            <a:lumMod val="50000"/>
                          </a:schemeClr>
                        </a:solidFill>
                      </a:endParaRPr>
                    </a:p>
                  </a:txBody>
                  <a:tcPr marL="91434" marR="91434"/>
                </a:tc>
                <a:tc>
                  <a:txBody>
                    <a:bodyPr/>
                    <a:lstStyle/>
                    <a:p>
                      <a:r>
                        <a:rPr lang="en-US" sz="2000" smtClean="0"/>
                        <a:t>Returns</a:t>
                      </a:r>
                      <a:r>
                        <a:rPr lang="en-US" sz="2000" baseline="0" smtClean="0"/>
                        <a:t> a string will all the elements joined</a:t>
                      </a:r>
                      <a:endParaRPr lang="en-US" sz="2000" dirty="0"/>
                    </a:p>
                  </a:txBody>
                  <a:tcPr marL="91434" marR="91434"/>
                </a:tc>
                <a:extLst>
                  <a:ext uri="{0D108BD9-81ED-4DB2-BD59-A6C34878D82A}">
                    <a16:rowId xmlns:a16="http://schemas.microsoft.com/office/drawing/2014/main" xmlns="" val="10008"/>
                  </a:ext>
                </a:extLst>
              </a:tr>
              <a:tr h="370840">
                <a:tc>
                  <a:txBody>
                    <a:bodyPr/>
                    <a:lstStyle/>
                    <a:p>
                      <a:r>
                        <a:rPr lang="en-US" sz="2000" dirty="0" smtClean="0">
                          <a:solidFill>
                            <a:schemeClr val="accent6">
                              <a:lumMod val="50000"/>
                            </a:schemeClr>
                          </a:solidFill>
                        </a:rPr>
                        <a:t>slice()</a:t>
                      </a:r>
                      <a:endParaRPr lang="en-US" sz="2000" dirty="0">
                        <a:solidFill>
                          <a:schemeClr val="accent6">
                            <a:lumMod val="50000"/>
                          </a:schemeClr>
                        </a:solidFill>
                      </a:endParaRPr>
                    </a:p>
                  </a:txBody>
                  <a:tcPr marL="91434" marR="91434"/>
                </a:tc>
                <a:tc>
                  <a:txBody>
                    <a:bodyPr/>
                    <a:lstStyle/>
                    <a:p>
                      <a:r>
                        <a:rPr lang="en-US" sz="2000" dirty="0" smtClean="0"/>
                        <a:t>Returns an array slice</a:t>
                      </a:r>
                      <a:endParaRPr lang="en-US" sz="2000" dirty="0"/>
                    </a:p>
                  </a:txBody>
                  <a:tcPr marL="91434" marR="91434"/>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314288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String - 1</a:t>
            </a:r>
          </a:p>
        </p:txBody>
      </p:sp>
      <p:sp>
        <p:nvSpPr>
          <p:cNvPr id="3" name="Text Placeholder 2"/>
          <p:cNvSpPr>
            <a:spLocks noGrp="1"/>
          </p:cNvSpPr>
          <p:nvPr>
            <p:ph type="body" sz="half" idx="2"/>
          </p:nvPr>
        </p:nvSpPr>
        <p:spPr>
          <a:xfrm>
            <a:off x="3170238" y="1722439"/>
            <a:ext cx="7269162" cy="4314825"/>
          </a:xfrm>
        </p:spPr>
        <p:txBody>
          <a:bodyPr/>
          <a:lstStyle/>
          <a:p>
            <a:pPr>
              <a:buFont typeface="Arial" pitchFamily="34" charset="0"/>
              <a:buChar char="•"/>
              <a:defRPr/>
            </a:pPr>
            <a:r>
              <a:rPr lang="en-US" sz="2000" dirty="0"/>
              <a:t>Created by:</a:t>
            </a:r>
          </a:p>
          <a:p>
            <a:pPr marL="800100" lvl="1" indent="-342900">
              <a:buFont typeface="+mj-lt"/>
              <a:buAutoNum type="arabicPeriod"/>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a:t>
            </a:r>
            <a:r>
              <a:rPr lang="en-IN" sz="1800" dirty="0" err="1">
                <a:solidFill>
                  <a:schemeClr val="accent6">
                    <a:lumMod val="50000"/>
                  </a:schemeClr>
                </a:solidFill>
              </a:rPr>
              <a:t>msg</a:t>
            </a:r>
            <a:r>
              <a:rPr lang="en-IN" sz="1800" dirty="0">
                <a:solidFill>
                  <a:schemeClr val="accent6">
                    <a:lumMod val="50000"/>
                  </a:schemeClr>
                </a:solidFill>
              </a:rPr>
              <a:t> = new String(“Hello World!");</a:t>
            </a:r>
          </a:p>
          <a:p>
            <a:pPr marL="800100" lvl="1" indent="-342900">
              <a:buFont typeface="+mj-lt"/>
              <a:buAutoNum type="arabicPeriod"/>
              <a:defRPr/>
            </a:pPr>
            <a:endParaRPr lang="en-IN" sz="1800" dirty="0"/>
          </a:p>
          <a:p>
            <a:pPr marL="800100" lvl="1" indent="-342900">
              <a:buFont typeface="+mj-lt"/>
              <a:buAutoNum type="arabicPeriod"/>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a:t>
            </a:r>
            <a:r>
              <a:rPr lang="en-IN" sz="1800" dirty="0" err="1">
                <a:solidFill>
                  <a:schemeClr val="accent6">
                    <a:lumMod val="50000"/>
                  </a:schemeClr>
                </a:solidFill>
              </a:rPr>
              <a:t>msg</a:t>
            </a:r>
            <a:r>
              <a:rPr lang="en-IN" sz="1800" dirty="0">
                <a:solidFill>
                  <a:schemeClr val="accent6">
                    <a:lumMod val="50000"/>
                  </a:schemeClr>
                </a:solidFill>
              </a:rPr>
              <a:t> = “Hello World!”;</a:t>
            </a:r>
          </a:p>
          <a:p>
            <a:pPr lvl="1" algn="ctr">
              <a:defRPr/>
            </a:pPr>
            <a:endParaRPr lang="en-IN" sz="2000" dirty="0"/>
          </a:p>
          <a:p>
            <a:pPr lvl="1">
              <a:defRPr/>
            </a:pPr>
            <a:endParaRPr lang="en-IN" sz="2000" dirty="0"/>
          </a:p>
          <a:p>
            <a:pPr>
              <a:buFont typeface="Arial" pitchFamily="34" charset="0"/>
              <a:buChar char="•"/>
              <a:defRPr/>
            </a:pPr>
            <a:r>
              <a:rPr lang="en-US" sz="2000" dirty="0"/>
              <a:t>Use length property to get array length:</a:t>
            </a:r>
          </a:p>
          <a:p>
            <a:pPr marL="800100" lvl="1" indent="-342900">
              <a:defRPr/>
            </a:pPr>
            <a:r>
              <a:rPr lang="en-US" sz="1800" dirty="0"/>
              <a:t>alert(</a:t>
            </a:r>
            <a:r>
              <a:rPr lang="en-US" sz="1800" dirty="0" err="1">
                <a:solidFill>
                  <a:schemeClr val="accent6">
                    <a:lumMod val="50000"/>
                  </a:schemeClr>
                </a:solidFill>
              </a:rPr>
              <a:t>msg.length</a:t>
            </a:r>
            <a:r>
              <a:rPr lang="en-US" sz="1800" dirty="0"/>
              <a:t>);</a:t>
            </a:r>
          </a:p>
          <a:p>
            <a:pPr>
              <a:defRPr/>
            </a:pPr>
            <a:endParaRPr lang="en-US" sz="2000" dirty="0"/>
          </a:p>
          <a:p>
            <a:pPr>
              <a:defRPr/>
            </a:pPr>
            <a:endParaRPr lang="en-US" sz="2000" dirty="0"/>
          </a:p>
          <a:p>
            <a:pPr>
              <a:buFont typeface="Arial" pitchFamily="34" charset="0"/>
              <a:buChar char="•"/>
              <a:defRPr/>
            </a:pPr>
            <a:r>
              <a:rPr lang="en-US" sz="2000" dirty="0"/>
              <a:t>There are also some useful methods.</a:t>
            </a:r>
          </a:p>
          <a:p>
            <a:pPr>
              <a:buFont typeface="Arial" pitchFamily="34" charset="0"/>
              <a:buChar char="•"/>
              <a:defRPr/>
            </a:pPr>
            <a:endParaRPr lang="en-US" sz="2000" dirty="0"/>
          </a:p>
        </p:txBody>
      </p:sp>
      <p:sp>
        <p:nvSpPr>
          <p:cNvPr id="419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0533C5-1785-4D40-80A4-7655BEA80C00}" type="slidenum">
              <a:rPr lang="en-US" altLang="en-US">
                <a:solidFill>
                  <a:srgbClr val="262626"/>
                </a:solidFill>
                <a:ea typeface="Arial" charset="0"/>
                <a:cs typeface="Arial" charset="0"/>
              </a:rPr>
              <a:pPr/>
              <a:t>22</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229286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String - 2</a:t>
            </a:r>
          </a:p>
        </p:txBody>
      </p:sp>
      <p:sp>
        <p:nvSpPr>
          <p:cNvPr id="3" name="Text Placeholder 2"/>
          <p:cNvSpPr>
            <a:spLocks noGrp="1"/>
          </p:cNvSpPr>
          <p:nvPr>
            <p:ph type="body" sz="half" idx="2"/>
          </p:nvPr>
        </p:nvSpPr>
        <p:spPr>
          <a:xfrm>
            <a:off x="3159126" y="1468439"/>
            <a:ext cx="7269163" cy="4733925"/>
          </a:xfrm>
        </p:spPr>
        <p:txBody>
          <a:bodyPr/>
          <a:lstStyle/>
          <a:p>
            <a:pPr>
              <a:defRPr/>
            </a:pPr>
            <a:r>
              <a:rPr lang="en-US" sz="2000" dirty="0"/>
              <a:t>Methods</a:t>
            </a:r>
          </a:p>
        </p:txBody>
      </p:sp>
      <p:sp>
        <p:nvSpPr>
          <p:cNvPr id="430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768BDA-6EF2-F142-841C-7E676AE8E133}" type="slidenum">
              <a:rPr lang="en-US" altLang="en-US">
                <a:solidFill>
                  <a:srgbClr val="262626"/>
                </a:solidFill>
                <a:ea typeface="Arial" charset="0"/>
                <a:cs typeface="Arial" charset="0"/>
              </a:rPr>
              <a:pPr/>
              <a:t>23</a:t>
            </a:fld>
            <a:endParaRPr lang="en-US" altLang="en-US">
              <a:solidFill>
                <a:srgbClr val="262626"/>
              </a:solidFill>
              <a:ea typeface="Arial" charset="0"/>
              <a:cs typeface="Arial" charset="0"/>
            </a:endParaRPr>
          </a:p>
        </p:txBody>
      </p:sp>
      <p:graphicFrame>
        <p:nvGraphicFramePr>
          <p:cNvPr id="5" name="Table 4"/>
          <p:cNvGraphicFramePr>
            <a:graphicFrameLocks noGrp="1"/>
          </p:cNvGraphicFramePr>
          <p:nvPr/>
        </p:nvGraphicFramePr>
        <p:xfrm>
          <a:off x="3224213" y="1804989"/>
          <a:ext cx="7135812" cy="4694237"/>
        </p:xfrm>
        <a:graphic>
          <a:graphicData uri="http://schemas.openxmlformats.org/drawingml/2006/table">
            <a:tbl>
              <a:tblPr firstRow="1" bandRow="1">
                <a:tableStyleId>{FABFCF23-3B69-468F-B69F-88F6DE6A72F2}</a:tableStyleId>
              </a:tblPr>
              <a:tblGrid>
                <a:gridCol w="2020381">
                  <a:extLst>
                    <a:ext uri="{9D8B030D-6E8A-4147-A177-3AD203B41FA5}">
                      <a16:colId xmlns:a16="http://schemas.microsoft.com/office/drawing/2014/main" xmlns="" val="20000"/>
                    </a:ext>
                  </a:extLst>
                </a:gridCol>
                <a:gridCol w="5115431">
                  <a:extLst>
                    <a:ext uri="{9D8B030D-6E8A-4147-A177-3AD203B41FA5}">
                      <a16:colId xmlns:a16="http://schemas.microsoft.com/office/drawing/2014/main" xmlns="" val="20001"/>
                    </a:ext>
                  </a:extLst>
                </a:gridCol>
              </a:tblGrid>
              <a:tr h="396267">
                <a:tc>
                  <a:txBody>
                    <a:bodyPr/>
                    <a:lstStyle/>
                    <a:p>
                      <a:r>
                        <a:rPr lang="en-US" sz="2000" dirty="0" smtClean="0"/>
                        <a:t>Method</a:t>
                      </a:r>
                      <a:endParaRPr lang="en-US" sz="2000" dirty="0"/>
                    </a:p>
                  </a:txBody>
                  <a:tcPr marL="91447" marR="91447" marT="45723" marB="45723"/>
                </a:tc>
                <a:tc>
                  <a:txBody>
                    <a:bodyPr/>
                    <a:lstStyle/>
                    <a:p>
                      <a:r>
                        <a:rPr lang="en-US" sz="2000" dirty="0" smtClean="0"/>
                        <a:t>Description</a:t>
                      </a:r>
                      <a:endParaRPr lang="en-US" sz="2000" dirty="0"/>
                    </a:p>
                  </a:txBody>
                  <a:tcPr marL="91447" marR="91447" marT="45723" marB="45723"/>
                </a:tc>
                <a:extLst>
                  <a:ext uri="{0D108BD9-81ED-4DB2-BD59-A6C34878D82A}">
                    <a16:rowId xmlns:a16="http://schemas.microsoft.com/office/drawing/2014/main" xmlns="" val="10000"/>
                  </a:ext>
                </a:extLst>
              </a:tr>
              <a:tr h="396267">
                <a:tc>
                  <a:txBody>
                    <a:bodyPr/>
                    <a:lstStyle/>
                    <a:p>
                      <a:r>
                        <a:rPr lang="en-US" sz="2000" dirty="0" err="1" smtClean="0">
                          <a:solidFill>
                            <a:schemeClr val="accent6">
                              <a:lumMod val="50000"/>
                            </a:schemeClr>
                          </a:solidFill>
                        </a:rPr>
                        <a:t>toLowerCase</a:t>
                      </a:r>
                      <a:r>
                        <a:rPr lang="en-US" sz="2000" dirty="0" smtClean="0">
                          <a:solidFill>
                            <a:schemeClr val="accent6">
                              <a:lumMod val="50000"/>
                            </a:schemeClr>
                          </a:solidFill>
                        </a:rPr>
                        <a:t>()</a:t>
                      </a:r>
                      <a:endParaRPr lang="en-US" sz="2000" dirty="0">
                        <a:solidFill>
                          <a:schemeClr val="accent6">
                            <a:lumMod val="50000"/>
                          </a:schemeClr>
                        </a:solidFill>
                      </a:endParaRPr>
                    </a:p>
                  </a:txBody>
                  <a:tcPr marL="91447" marR="91447" marT="45723" marB="45723"/>
                </a:tc>
                <a:tc>
                  <a:txBody>
                    <a:bodyPr/>
                    <a:lstStyle/>
                    <a:p>
                      <a:r>
                        <a:rPr lang="en-US" sz="2000" dirty="0" smtClean="0"/>
                        <a:t>Converts string to lowercase.</a:t>
                      </a:r>
                      <a:endParaRPr lang="en-US" sz="2000" dirty="0"/>
                    </a:p>
                  </a:txBody>
                  <a:tcPr marL="91447" marR="91447" marT="45723" marB="45723"/>
                </a:tc>
                <a:extLst>
                  <a:ext uri="{0D108BD9-81ED-4DB2-BD59-A6C34878D82A}">
                    <a16:rowId xmlns:a16="http://schemas.microsoft.com/office/drawing/2014/main" xmlns="" val="10001"/>
                  </a:ext>
                </a:extLst>
              </a:tr>
              <a:tr h="396267">
                <a:tc>
                  <a:txBody>
                    <a:bodyPr/>
                    <a:lstStyle/>
                    <a:p>
                      <a:r>
                        <a:rPr lang="en-US" sz="2000" dirty="0" err="1" smtClean="0">
                          <a:solidFill>
                            <a:schemeClr val="accent6">
                              <a:lumMod val="50000"/>
                            </a:schemeClr>
                          </a:solidFill>
                        </a:rPr>
                        <a:t>toUpperCase</a:t>
                      </a:r>
                      <a:r>
                        <a:rPr lang="en-US" sz="2000" dirty="0" smtClean="0">
                          <a:solidFill>
                            <a:schemeClr val="accent6">
                              <a:lumMod val="50000"/>
                            </a:schemeClr>
                          </a:solidFill>
                        </a:rPr>
                        <a:t>()</a:t>
                      </a:r>
                      <a:endParaRPr lang="en-US" sz="2000" dirty="0">
                        <a:solidFill>
                          <a:schemeClr val="accent6">
                            <a:lumMod val="50000"/>
                          </a:schemeClr>
                        </a:solidFill>
                      </a:endParaRPr>
                    </a:p>
                  </a:txBody>
                  <a:tcPr marL="91447" marR="91447" marT="45723" marB="45723"/>
                </a:tc>
                <a:tc>
                  <a:txBody>
                    <a:bodyPr/>
                    <a:lstStyle/>
                    <a:p>
                      <a:r>
                        <a:rPr lang="en-US" sz="2000" dirty="0" smtClean="0"/>
                        <a:t>Converts string to uppercase.</a:t>
                      </a:r>
                      <a:endParaRPr lang="en-US" sz="2000" dirty="0"/>
                    </a:p>
                  </a:txBody>
                  <a:tcPr marL="91447" marR="91447" marT="45723" marB="45723"/>
                </a:tc>
                <a:extLst>
                  <a:ext uri="{0D108BD9-81ED-4DB2-BD59-A6C34878D82A}">
                    <a16:rowId xmlns:a16="http://schemas.microsoft.com/office/drawing/2014/main" xmlns="" val="10002"/>
                  </a:ext>
                </a:extLst>
              </a:tr>
              <a:tr h="701087">
                <a:tc>
                  <a:txBody>
                    <a:bodyPr/>
                    <a:lstStyle/>
                    <a:p>
                      <a:r>
                        <a:rPr lang="en-US" sz="2000" dirty="0" smtClean="0">
                          <a:solidFill>
                            <a:schemeClr val="accent6">
                              <a:lumMod val="50000"/>
                            </a:schemeClr>
                          </a:solidFill>
                        </a:rPr>
                        <a:t>match()</a:t>
                      </a:r>
                      <a:endParaRPr lang="en-US" sz="2000" dirty="0">
                        <a:solidFill>
                          <a:schemeClr val="accent6">
                            <a:lumMod val="50000"/>
                          </a:schemeClr>
                        </a:solidFill>
                      </a:endParaRPr>
                    </a:p>
                  </a:txBody>
                  <a:tcPr marL="91447" marR="91447" marT="45723" marB="45723"/>
                </a:tc>
                <a:tc>
                  <a:txBody>
                    <a:bodyPr/>
                    <a:lstStyle/>
                    <a:p>
                      <a:r>
                        <a:rPr lang="en-US" sz="2000" dirty="0" smtClean="0"/>
                        <a:t>Matches</a:t>
                      </a:r>
                      <a:r>
                        <a:rPr lang="en-US" sz="2000" baseline="0" dirty="0" smtClean="0"/>
                        <a:t> a </a:t>
                      </a:r>
                      <a:r>
                        <a:rPr lang="en-US" sz="2000" baseline="0" dirty="0" err="1" smtClean="0"/>
                        <a:t>regex</a:t>
                      </a:r>
                      <a:r>
                        <a:rPr lang="en-US" sz="2000" baseline="0" dirty="0" smtClean="0"/>
                        <a:t> and return the matches (returns null if no match)</a:t>
                      </a:r>
                      <a:endParaRPr lang="en-US" sz="2000" dirty="0"/>
                    </a:p>
                  </a:txBody>
                  <a:tcPr marL="91447" marR="91447" marT="45723" marB="45723"/>
                </a:tc>
                <a:extLst>
                  <a:ext uri="{0D108BD9-81ED-4DB2-BD59-A6C34878D82A}">
                    <a16:rowId xmlns:a16="http://schemas.microsoft.com/office/drawing/2014/main" xmlns="" val="10003"/>
                  </a:ext>
                </a:extLst>
              </a:tr>
              <a:tr h="1005908">
                <a:tc>
                  <a:txBody>
                    <a:bodyPr/>
                    <a:lstStyle/>
                    <a:p>
                      <a:r>
                        <a:rPr lang="en-US" sz="2000" dirty="0" smtClean="0">
                          <a:solidFill>
                            <a:schemeClr val="accent6">
                              <a:lumMod val="50000"/>
                            </a:schemeClr>
                          </a:solidFill>
                        </a:rPr>
                        <a:t>search()</a:t>
                      </a:r>
                      <a:endParaRPr lang="en-US" sz="2000" dirty="0">
                        <a:solidFill>
                          <a:schemeClr val="accent6">
                            <a:lumMod val="50000"/>
                          </a:schemeClr>
                        </a:solidFill>
                      </a:endParaRPr>
                    </a:p>
                  </a:txBody>
                  <a:tcPr marL="91447" marR="91447" marT="45723" marB="45723"/>
                </a:tc>
                <a:tc>
                  <a:txBody>
                    <a:bodyPr/>
                    <a:lstStyle/>
                    <a:p>
                      <a:r>
                        <a:rPr lang="en-US" sz="2000" dirty="0" smtClean="0"/>
                        <a:t>Matches a </a:t>
                      </a:r>
                      <a:r>
                        <a:rPr lang="en-US" sz="2000" dirty="0" err="1" smtClean="0"/>
                        <a:t>regex</a:t>
                      </a:r>
                      <a:r>
                        <a:rPr lang="en-US" sz="2000" dirty="0" smtClean="0"/>
                        <a:t> or specified value</a:t>
                      </a:r>
                      <a:r>
                        <a:rPr lang="en-US" sz="2000" baseline="0" dirty="0" smtClean="0"/>
                        <a:t> and returns the position of the match (returns -1 if no match)</a:t>
                      </a:r>
                      <a:endParaRPr lang="en-US" sz="2000" dirty="0"/>
                    </a:p>
                  </a:txBody>
                  <a:tcPr marL="91447" marR="91447" marT="45723" marB="45723"/>
                </a:tc>
                <a:extLst>
                  <a:ext uri="{0D108BD9-81ED-4DB2-BD59-A6C34878D82A}">
                    <a16:rowId xmlns:a16="http://schemas.microsoft.com/office/drawing/2014/main" xmlns="" val="10004"/>
                  </a:ext>
                </a:extLst>
              </a:tr>
              <a:tr h="701087">
                <a:tc>
                  <a:txBody>
                    <a:bodyPr/>
                    <a:lstStyle/>
                    <a:p>
                      <a:r>
                        <a:rPr lang="en-US" sz="2000" dirty="0" smtClean="0">
                          <a:solidFill>
                            <a:schemeClr val="accent6">
                              <a:lumMod val="50000"/>
                            </a:schemeClr>
                          </a:solidFill>
                        </a:rPr>
                        <a:t>replace()</a:t>
                      </a:r>
                      <a:endParaRPr lang="en-US" sz="2000" dirty="0">
                        <a:solidFill>
                          <a:schemeClr val="accent6">
                            <a:lumMod val="50000"/>
                          </a:schemeClr>
                        </a:solidFill>
                      </a:endParaRPr>
                    </a:p>
                  </a:txBody>
                  <a:tcPr marL="91447" marR="91447" marT="45723" marB="45723"/>
                </a:tc>
                <a:tc>
                  <a:txBody>
                    <a:bodyPr/>
                    <a:lstStyle/>
                    <a:p>
                      <a:r>
                        <a:rPr lang="en-US" sz="2000" dirty="0" smtClean="0"/>
                        <a:t>Matches a </a:t>
                      </a:r>
                      <a:r>
                        <a:rPr lang="en-US" sz="2000" dirty="0" err="1" smtClean="0"/>
                        <a:t>regex</a:t>
                      </a:r>
                      <a:r>
                        <a:rPr lang="en-US" sz="2000" dirty="0" smtClean="0"/>
                        <a:t> or specified value and returns new string with specified value replaced.</a:t>
                      </a:r>
                      <a:endParaRPr lang="en-US" sz="2000" dirty="0"/>
                    </a:p>
                  </a:txBody>
                  <a:tcPr marL="91447" marR="91447" marT="45723" marB="45723"/>
                </a:tc>
                <a:extLst>
                  <a:ext uri="{0D108BD9-81ED-4DB2-BD59-A6C34878D82A}">
                    <a16:rowId xmlns:a16="http://schemas.microsoft.com/office/drawing/2014/main" xmlns="" val="10005"/>
                  </a:ext>
                </a:extLst>
              </a:tr>
              <a:tr h="396267">
                <a:tc>
                  <a:txBody>
                    <a:bodyPr/>
                    <a:lstStyle/>
                    <a:p>
                      <a:r>
                        <a:rPr lang="en-US" sz="2000" dirty="0" smtClean="0">
                          <a:solidFill>
                            <a:schemeClr val="accent6">
                              <a:lumMod val="50000"/>
                            </a:schemeClr>
                          </a:solidFill>
                        </a:rPr>
                        <a:t>spilt()</a:t>
                      </a:r>
                      <a:endParaRPr lang="en-US" sz="2000" dirty="0">
                        <a:solidFill>
                          <a:schemeClr val="accent6">
                            <a:lumMod val="50000"/>
                          </a:schemeClr>
                        </a:solidFill>
                      </a:endParaRPr>
                    </a:p>
                  </a:txBody>
                  <a:tcPr marL="91447" marR="91447" marT="45723" marB="45723"/>
                </a:tc>
                <a:tc>
                  <a:txBody>
                    <a:bodyPr/>
                    <a:lstStyle/>
                    <a:p>
                      <a:r>
                        <a:rPr lang="en-US" sz="2000" dirty="0" smtClean="0"/>
                        <a:t>Returns</a:t>
                      </a:r>
                      <a:r>
                        <a:rPr lang="en-US" sz="2000" baseline="0" dirty="0" smtClean="0"/>
                        <a:t> an array with string split by separator.</a:t>
                      </a:r>
                      <a:endParaRPr lang="en-US" sz="2000" dirty="0"/>
                    </a:p>
                  </a:txBody>
                  <a:tcPr marL="91447" marR="91447" marT="45723" marB="45723"/>
                </a:tc>
                <a:extLst>
                  <a:ext uri="{0D108BD9-81ED-4DB2-BD59-A6C34878D82A}">
                    <a16:rowId xmlns:a16="http://schemas.microsoft.com/office/drawing/2014/main" xmlns="" val="10006"/>
                  </a:ext>
                </a:extLst>
              </a:tr>
              <a:tr h="701087">
                <a:tc>
                  <a:txBody>
                    <a:bodyPr/>
                    <a:lstStyle/>
                    <a:p>
                      <a:r>
                        <a:rPr lang="en-US" sz="2000" dirty="0" err="1" smtClean="0">
                          <a:solidFill>
                            <a:schemeClr val="accent6">
                              <a:lumMod val="50000"/>
                            </a:schemeClr>
                          </a:solidFill>
                        </a:rPr>
                        <a:t>substr</a:t>
                      </a:r>
                      <a:r>
                        <a:rPr lang="en-US" sz="2000" dirty="0" smtClean="0">
                          <a:solidFill>
                            <a:schemeClr val="accent6">
                              <a:lumMod val="50000"/>
                            </a:schemeClr>
                          </a:solidFill>
                        </a:rPr>
                        <a:t>()</a:t>
                      </a:r>
                      <a:endParaRPr lang="en-US" sz="2000" dirty="0">
                        <a:solidFill>
                          <a:schemeClr val="accent6">
                            <a:lumMod val="50000"/>
                          </a:schemeClr>
                        </a:solidFill>
                      </a:endParaRPr>
                    </a:p>
                  </a:txBody>
                  <a:tcPr marL="91447" marR="91447" marT="45723" marB="45723"/>
                </a:tc>
                <a:tc>
                  <a:txBody>
                    <a:bodyPr/>
                    <a:lstStyle/>
                    <a:p>
                      <a:r>
                        <a:rPr lang="en-US" sz="2000" dirty="0" smtClean="0"/>
                        <a:t>Returns</a:t>
                      </a:r>
                      <a:r>
                        <a:rPr lang="en-US" sz="2000" baseline="0" dirty="0" smtClean="0"/>
                        <a:t> a string starting at specified position and </a:t>
                      </a:r>
                      <a:r>
                        <a:rPr lang="en-US" sz="2000" baseline="0" dirty="0" err="1" smtClean="0"/>
                        <a:t>upto</a:t>
                      </a:r>
                      <a:r>
                        <a:rPr lang="en-US" sz="2000" baseline="0" dirty="0" smtClean="0"/>
                        <a:t> length specified.</a:t>
                      </a:r>
                      <a:endParaRPr lang="en-US" sz="2000" dirty="0"/>
                    </a:p>
                  </a:txBody>
                  <a:tcPr marL="91447" marR="91447" marT="45723" marB="45723"/>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04010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RegExp</a:t>
            </a:r>
          </a:p>
        </p:txBody>
      </p:sp>
      <p:sp>
        <p:nvSpPr>
          <p:cNvPr id="3" name="Text Placeholder 2"/>
          <p:cNvSpPr>
            <a:spLocks noGrp="1"/>
          </p:cNvSpPr>
          <p:nvPr>
            <p:ph type="body" sz="half" idx="2"/>
          </p:nvPr>
        </p:nvSpPr>
        <p:spPr>
          <a:xfrm>
            <a:off x="3170238" y="1722438"/>
            <a:ext cx="7269162" cy="4843462"/>
          </a:xfrm>
        </p:spPr>
        <p:txBody>
          <a:bodyPr/>
          <a:lstStyle/>
          <a:p>
            <a:pPr>
              <a:buFont typeface="Arial" pitchFamily="34" charset="0"/>
              <a:buChar char="•"/>
              <a:defRPr/>
            </a:pPr>
            <a:r>
              <a:rPr lang="en-US" sz="2000" dirty="0"/>
              <a:t>Created by:</a:t>
            </a:r>
          </a:p>
          <a:p>
            <a:pPr marL="685800" lvl="1" indent="-228600">
              <a:buFont typeface="+mj-lt"/>
              <a:buAutoNum type="arabicPeriod"/>
              <a:defRPr/>
            </a:pPr>
            <a:r>
              <a:rPr lang="en-US" sz="1800" dirty="0"/>
              <a:t> </a:t>
            </a:r>
            <a:r>
              <a:rPr lang="en-US" sz="1800" dirty="0" err="1">
                <a:solidFill>
                  <a:schemeClr val="accent6">
                    <a:lumMod val="50000"/>
                  </a:schemeClr>
                </a:solidFill>
              </a:rPr>
              <a:t>var</a:t>
            </a:r>
            <a:r>
              <a:rPr lang="en-US" sz="1800" dirty="0">
                <a:solidFill>
                  <a:schemeClr val="accent6">
                    <a:lumMod val="50000"/>
                  </a:schemeClr>
                </a:solidFill>
              </a:rPr>
              <a:t> </a:t>
            </a:r>
            <a:r>
              <a:rPr lang="en-US" sz="1800" dirty="0" err="1">
                <a:solidFill>
                  <a:schemeClr val="accent6">
                    <a:lumMod val="50000"/>
                  </a:schemeClr>
                </a:solidFill>
              </a:rPr>
              <a:t>regex</a:t>
            </a:r>
            <a:r>
              <a:rPr lang="en-US" sz="1800" dirty="0">
                <a:solidFill>
                  <a:schemeClr val="accent6">
                    <a:lumMod val="50000"/>
                  </a:schemeClr>
                </a:solidFill>
              </a:rPr>
              <a:t> = new </a:t>
            </a:r>
            <a:r>
              <a:rPr lang="en-US" sz="1800" dirty="0" err="1">
                <a:solidFill>
                  <a:schemeClr val="accent6">
                    <a:lumMod val="50000"/>
                  </a:schemeClr>
                </a:solidFill>
              </a:rPr>
              <a:t>RegExp</a:t>
            </a:r>
            <a:r>
              <a:rPr lang="en-US" sz="1800" dirty="0">
                <a:solidFill>
                  <a:schemeClr val="accent6">
                    <a:lumMod val="50000"/>
                  </a:schemeClr>
                </a:solidFill>
              </a:rPr>
              <a:t>(pattern, modifiers)</a:t>
            </a:r>
            <a:r>
              <a:rPr lang="en-US" sz="1800" dirty="0"/>
              <a:t>;</a:t>
            </a:r>
          </a:p>
          <a:p>
            <a:pPr marL="685800" lvl="1" indent="-228600">
              <a:buFont typeface="+mj-lt"/>
              <a:buAutoNum type="arabicPeriod"/>
              <a:defRPr/>
            </a:pPr>
            <a:r>
              <a:rPr lang="en-US" sz="1800" dirty="0"/>
              <a:t> </a:t>
            </a:r>
            <a:r>
              <a:rPr lang="en-US" sz="1800" dirty="0" err="1">
                <a:solidFill>
                  <a:schemeClr val="accent6">
                    <a:lumMod val="50000"/>
                  </a:schemeClr>
                </a:solidFill>
              </a:rPr>
              <a:t>var</a:t>
            </a:r>
            <a:r>
              <a:rPr lang="en-US" sz="1800" dirty="0">
                <a:solidFill>
                  <a:schemeClr val="accent6">
                    <a:lumMod val="50000"/>
                  </a:schemeClr>
                </a:solidFill>
              </a:rPr>
              <a:t> </a:t>
            </a:r>
            <a:r>
              <a:rPr lang="en-US" sz="1800" dirty="0" err="1">
                <a:solidFill>
                  <a:schemeClr val="accent6">
                    <a:lumMod val="50000"/>
                  </a:schemeClr>
                </a:solidFill>
              </a:rPr>
              <a:t>regex</a:t>
            </a:r>
            <a:r>
              <a:rPr lang="en-US" sz="1800" dirty="0">
                <a:solidFill>
                  <a:schemeClr val="accent6">
                    <a:lumMod val="50000"/>
                  </a:schemeClr>
                </a:solidFill>
              </a:rPr>
              <a:t> = /pattern/modifiers</a:t>
            </a:r>
            <a:r>
              <a:rPr lang="en-US" sz="1800" dirty="0"/>
              <a:t>;</a:t>
            </a:r>
          </a:p>
          <a:p>
            <a:pPr>
              <a:buFont typeface="Arial" pitchFamily="34" charset="0"/>
              <a:buChar char="•"/>
              <a:defRPr/>
            </a:pPr>
            <a:endParaRPr lang="en-US" sz="2000" dirty="0"/>
          </a:p>
          <a:p>
            <a:pPr>
              <a:buFont typeface="Arial" pitchFamily="34" charset="0"/>
              <a:buChar char="•"/>
              <a:defRPr/>
            </a:pPr>
            <a:r>
              <a:rPr lang="en-US" sz="2000" dirty="0">
                <a:solidFill>
                  <a:srgbClr val="0070C0"/>
                </a:solidFill>
              </a:rPr>
              <a:t>test() </a:t>
            </a:r>
            <a:r>
              <a:rPr lang="en-US" sz="2000" dirty="0"/>
              <a:t>returns true if there is a match else returns false</a:t>
            </a:r>
          </a:p>
          <a:p>
            <a:pPr lvl="1">
              <a:defRPr/>
            </a:pPr>
            <a:r>
              <a:rPr lang="en-US" sz="1800" dirty="0" err="1"/>
              <a:t>var</a:t>
            </a:r>
            <a:r>
              <a:rPr lang="en-US" sz="1800" dirty="0"/>
              <a:t> </a:t>
            </a:r>
            <a:r>
              <a:rPr lang="en-US" sz="1800" dirty="0" err="1"/>
              <a:t>str</a:t>
            </a:r>
            <a:r>
              <a:rPr lang="en-US" sz="1800" dirty="0"/>
              <a:t> = “Hello World!”;</a:t>
            </a:r>
          </a:p>
          <a:p>
            <a:pPr lvl="1">
              <a:defRPr/>
            </a:pPr>
            <a:r>
              <a:rPr lang="en-US" sz="1800" dirty="0" err="1">
                <a:solidFill>
                  <a:schemeClr val="accent6">
                    <a:lumMod val="50000"/>
                  </a:schemeClr>
                </a:solidFill>
              </a:rPr>
              <a:t>var</a:t>
            </a:r>
            <a:r>
              <a:rPr lang="en-US" sz="1800" dirty="0">
                <a:solidFill>
                  <a:schemeClr val="accent6">
                    <a:lumMod val="50000"/>
                  </a:schemeClr>
                </a:solidFill>
              </a:rPr>
              <a:t> </a:t>
            </a:r>
            <a:r>
              <a:rPr lang="en-US" sz="1800" dirty="0" err="1">
                <a:solidFill>
                  <a:schemeClr val="accent6">
                    <a:lumMod val="50000"/>
                  </a:schemeClr>
                </a:solidFill>
              </a:rPr>
              <a:t>regex</a:t>
            </a:r>
            <a:r>
              <a:rPr lang="en-US" sz="1800" dirty="0">
                <a:solidFill>
                  <a:schemeClr val="accent6">
                    <a:lumMod val="50000"/>
                  </a:schemeClr>
                </a:solidFill>
              </a:rPr>
              <a:t> = /hello/</a:t>
            </a:r>
            <a:r>
              <a:rPr lang="en-US" sz="1800" dirty="0" err="1">
                <a:solidFill>
                  <a:schemeClr val="accent6">
                    <a:lumMod val="50000"/>
                  </a:schemeClr>
                </a:solidFill>
              </a:rPr>
              <a:t>i</a:t>
            </a:r>
            <a:r>
              <a:rPr lang="en-US" sz="1800" dirty="0">
                <a:solidFill>
                  <a:schemeClr val="accent6">
                    <a:lumMod val="50000"/>
                  </a:schemeClr>
                </a:solidFill>
              </a:rPr>
              <a:t>;</a:t>
            </a:r>
          </a:p>
          <a:p>
            <a:pPr lvl="1">
              <a:defRPr/>
            </a:pPr>
            <a:r>
              <a:rPr lang="en-US" sz="1800" dirty="0" err="1"/>
              <a:t>var</a:t>
            </a:r>
            <a:r>
              <a:rPr lang="en-US" sz="1800" dirty="0"/>
              <a:t> exists = </a:t>
            </a:r>
            <a:r>
              <a:rPr lang="en-US" sz="1800" dirty="0" err="1">
                <a:solidFill>
                  <a:schemeClr val="accent6">
                    <a:lumMod val="50000"/>
                  </a:schemeClr>
                </a:solidFill>
              </a:rPr>
              <a:t>regex.test</a:t>
            </a:r>
            <a:r>
              <a:rPr lang="en-US" sz="1800" dirty="0">
                <a:solidFill>
                  <a:schemeClr val="accent6">
                    <a:lumMod val="50000"/>
                  </a:schemeClr>
                </a:solidFill>
              </a:rPr>
              <a:t>(</a:t>
            </a:r>
            <a:r>
              <a:rPr lang="en-US" sz="1800" dirty="0" err="1">
                <a:solidFill>
                  <a:schemeClr val="accent6">
                    <a:lumMod val="50000"/>
                  </a:schemeClr>
                </a:solidFill>
              </a:rPr>
              <a:t>str</a:t>
            </a:r>
            <a:r>
              <a:rPr lang="en-US" sz="1800" dirty="0">
                <a:solidFill>
                  <a:schemeClr val="accent6">
                    <a:lumMod val="50000"/>
                  </a:schemeClr>
                </a:solidFill>
              </a:rPr>
              <a:t>)</a:t>
            </a:r>
            <a:r>
              <a:rPr lang="en-US" sz="1800" dirty="0"/>
              <a:t>;</a:t>
            </a:r>
          </a:p>
          <a:p>
            <a:pPr>
              <a:buFont typeface="Arial" pitchFamily="34" charset="0"/>
              <a:buChar char="•"/>
              <a:defRPr/>
            </a:pPr>
            <a:endParaRPr lang="en-US" sz="2000" dirty="0"/>
          </a:p>
          <a:p>
            <a:pPr>
              <a:buFont typeface="Arial" pitchFamily="34" charset="0"/>
              <a:buChar char="•"/>
              <a:defRPr/>
            </a:pPr>
            <a:r>
              <a:rPr lang="en-US" sz="2000" dirty="0">
                <a:solidFill>
                  <a:srgbClr val="0070C0"/>
                </a:solidFill>
              </a:rPr>
              <a:t>exec() </a:t>
            </a:r>
            <a:r>
              <a:rPr lang="en-US" sz="2000" dirty="0"/>
              <a:t>returns matched text else returns null</a:t>
            </a:r>
          </a:p>
          <a:p>
            <a:pPr lvl="1">
              <a:defRPr/>
            </a:pPr>
            <a:r>
              <a:rPr lang="en-US" sz="1800" dirty="0" err="1"/>
              <a:t>var</a:t>
            </a:r>
            <a:r>
              <a:rPr lang="en-US" sz="1800" dirty="0"/>
              <a:t> </a:t>
            </a:r>
            <a:r>
              <a:rPr lang="en-US" sz="1800" dirty="0" err="1"/>
              <a:t>str</a:t>
            </a:r>
            <a:r>
              <a:rPr lang="en-US" sz="1800" dirty="0"/>
              <a:t> = “Hello World!”;</a:t>
            </a:r>
          </a:p>
          <a:p>
            <a:pPr lvl="1">
              <a:defRPr/>
            </a:pPr>
            <a:r>
              <a:rPr lang="en-US" sz="1800" dirty="0" err="1"/>
              <a:t>var</a:t>
            </a:r>
            <a:r>
              <a:rPr lang="en-US" sz="1800" dirty="0"/>
              <a:t> </a:t>
            </a:r>
            <a:r>
              <a:rPr lang="en-US" sz="1800" dirty="0" err="1"/>
              <a:t>regex</a:t>
            </a:r>
            <a:r>
              <a:rPr lang="en-US" sz="1800" dirty="0"/>
              <a:t> = /hello/</a:t>
            </a:r>
            <a:r>
              <a:rPr lang="en-US" sz="1800" dirty="0" err="1"/>
              <a:t>i</a:t>
            </a:r>
            <a:r>
              <a:rPr lang="en-US" sz="1800" dirty="0"/>
              <a:t>;</a:t>
            </a:r>
          </a:p>
          <a:p>
            <a:pPr lvl="1">
              <a:defRPr/>
            </a:pPr>
            <a:r>
              <a:rPr lang="en-US" sz="1800" dirty="0" err="1"/>
              <a:t>var</a:t>
            </a:r>
            <a:r>
              <a:rPr lang="en-US" sz="1800" dirty="0"/>
              <a:t> result = </a:t>
            </a:r>
            <a:r>
              <a:rPr lang="en-US" sz="1800" dirty="0" err="1">
                <a:solidFill>
                  <a:schemeClr val="accent6">
                    <a:lumMod val="50000"/>
                  </a:schemeClr>
                </a:solidFill>
              </a:rPr>
              <a:t>regex.exec</a:t>
            </a:r>
            <a:r>
              <a:rPr lang="en-US" sz="1800" dirty="0">
                <a:solidFill>
                  <a:schemeClr val="accent6">
                    <a:lumMod val="50000"/>
                  </a:schemeClr>
                </a:solidFill>
              </a:rPr>
              <a:t>(</a:t>
            </a:r>
            <a:r>
              <a:rPr lang="en-US" sz="1800" dirty="0" err="1">
                <a:solidFill>
                  <a:schemeClr val="accent6">
                    <a:lumMod val="50000"/>
                  </a:schemeClr>
                </a:solidFill>
              </a:rPr>
              <a:t>str</a:t>
            </a:r>
            <a:r>
              <a:rPr lang="en-US" sz="1800" dirty="0">
                <a:solidFill>
                  <a:schemeClr val="accent6">
                    <a:lumMod val="50000"/>
                  </a:schemeClr>
                </a:solidFill>
              </a:rPr>
              <a:t>)</a:t>
            </a:r>
            <a:r>
              <a:rPr lang="en-US" sz="1800" dirty="0"/>
              <a:t>;</a:t>
            </a:r>
          </a:p>
          <a:p>
            <a:pPr lvl="1">
              <a:defRPr/>
            </a:pPr>
            <a:endParaRPr lang="en-US" sz="2000" dirty="0"/>
          </a:p>
          <a:p>
            <a:pPr marL="685800" lvl="1" indent="-228600">
              <a:buFont typeface="+mj-lt"/>
              <a:buAutoNum type="arabicPeriod"/>
              <a:defRPr/>
            </a:pPr>
            <a:endParaRPr lang="en-US" sz="2000" dirty="0"/>
          </a:p>
          <a:p>
            <a:pPr marL="685800" lvl="1" indent="-228600">
              <a:buFont typeface="+mj-lt"/>
              <a:buAutoNum type="arabicPeriod"/>
              <a:defRPr/>
            </a:pPr>
            <a:endParaRPr lang="en-US" sz="2000" dirty="0"/>
          </a:p>
          <a:p>
            <a:pPr marL="685800" lvl="1" indent="-228600">
              <a:buFont typeface="+mj-lt"/>
              <a:buAutoNum type="arabicPeriod"/>
              <a:defRPr/>
            </a:pPr>
            <a:endParaRPr lang="en-US" sz="2000" dirty="0"/>
          </a:p>
        </p:txBody>
      </p:sp>
      <p:sp>
        <p:nvSpPr>
          <p:cNvPr id="440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6A2776-B2DE-4141-9C3B-AE2B6D4CADB5}" type="slidenum">
              <a:rPr lang="en-US" altLang="en-US">
                <a:solidFill>
                  <a:srgbClr val="262626"/>
                </a:solidFill>
                <a:ea typeface="Arial" charset="0"/>
                <a:cs typeface="Arial" charset="0"/>
              </a:rPr>
              <a:pPr/>
              <a:t>24</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54351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Date - 1</a:t>
            </a:r>
          </a:p>
        </p:txBody>
      </p:sp>
      <p:sp>
        <p:nvSpPr>
          <p:cNvPr id="3" name="Text Placeholder 2"/>
          <p:cNvSpPr>
            <a:spLocks noGrp="1"/>
          </p:cNvSpPr>
          <p:nvPr>
            <p:ph type="body" sz="half" idx="2"/>
          </p:nvPr>
        </p:nvSpPr>
        <p:spPr>
          <a:xfrm>
            <a:off x="2681288" y="1733550"/>
            <a:ext cx="7986712" cy="4756150"/>
          </a:xfrm>
        </p:spPr>
        <p:txBody>
          <a:bodyPr/>
          <a:lstStyle/>
          <a:p>
            <a:pPr>
              <a:buFont typeface="Arial" pitchFamily="34" charset="0"/>
              <a:buChar char="•"/>
              <a:defRPr/>
            </a:pPr>
            <a:r>
              <a:rPr lang="en-US" sz="2000" dirty="0"/>
              <a:t>Created by:</a:t>
            </a:r>
          </a:p>
          <a:p>
            <a:pPr marL="800100" lvl="1" indent="-342900">
              <a:buFont typeface="+mj-lt"/>
              <a:buAutoNum type="arabicPeriod"/>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d = new Date();</a:t>
            </a:r>
          </a:p>
          <a:p>
            <a:pPr marL="800100" lvl="1" indent="-342900">
              <a:defRPr/>
            </a:pPr>
            <a:r>
              <a:rPr lang="en-IN" sz="1800" dirty="0"/>
              <a:t>	</a:t>
            </a:r>
            <a:r>
              <a:rPr lang="en-IN" sz="1800" dirty="0" err="1"/>
              <a:t>var</a:t>
            </a:r>
            <a:r>
              <a:rPr lang="en-IN" sz="1800" dirty="0"/>
              <a:t> today = new Date(); // current date and time</a:t>
            </a:r>
          </a:p>
          <a:p>
            <a:pPr marL="800100" lvl="1" indent="-342900">
              <a:buFont typeface="+mj-lt"/>
              <a:buAutoNum type="arabicPeriod"/>
              <a:defRPr/>
            </a:pPr>
            <a:endParaRPr lang="en-IN" sz="1800" dirty="0"/>
          </a:p>
          <a:p>
            <a:pPr marL="800100" lvl="1" indent="-342900">
              <a:buFont typeface="+mj-lt"/>
              <a:buAutoNum type="arabicPeriod" startAt="2"/>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d = new Date(milliseconds);</a:t>
            </a:r>
          </a:p>
          <a:p>
            <a:pPr marL="800100" lvl="1" indent="-342900">
              <a:defRPr/>
            </a:pPr>
            <a:r>
              <a:rPr lang="en-IN" sz="1800" dirty="0"/>
              <a:t>	</a:t>
            </a:r>
            <a:r>
              <a:rPr lang="en-IN" sz="1800" dirty="0" err="1"/>
              <a:t>var</a:t>
            </a:r>
            <a:r>
              <a:rPr lang="en-IN" sz="1800" dirty="0"/>
              <a:t> date = new Date(1000); //</a:t>
            </a:r>
            <a:r>
              <a:rPr lang="en-US" sz="1800" dirty="0"/>
              <a:t> 1 second since 1970/01/01</a:t>
            </a:r>
            <a:endParaRPr lang="en-IN" sz="1800" dirty="0"/>
          </a:p>
          <a:p>
            <a:pPr marL="800100" lvl="1" indent="-342900">
              <a:buFont typeface="+mj-lt"/>
              <a:buAutoNum type="arabicPeriod"/>
              <a:defRPr/>
            </a:pPr>
            <a:endParaRPr lang="en-IN" sz="1800" dirty="0"/>
          </a:p>
          <a:p>
            <a:pPr marL="800100" lvl="1" indent="-342900">
              <a:buFont typeface="+mj-lt"/>
              <a:buAutoNum type="arabicPeriod" startAt="3"/>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d = new Date(</a:t>
            </a:r>
            <a:r>
              <a:rPr lang="en-IN" sz="1800" dirty="0" err="1">
                <a:solidFill>
                  <a:schemeClr val="accent6">
                    <a:lumMod val="50000"/>
                  </a:schemeClr>
                </a:solidFill>
              </a:rPr>
              <a:t>dateString</a:t>
            </a:r>
            <a:r>
              <a:rPr lang="en-IN" sz="1800" dirty="0">
                <a:solidFill>
                  <a:schemeClr val="accent6">
                    <a:lumMod val="50000"/>
                  </a:schemeClr>
                </a:solidFill>
              </a:rPr>
              <a:t>);</a:t>
            </a:r>
          </a:p>
          <a:p>
            <a:pPr marL="800100" lvl="1" indent="-342900">
              <a:defRPr/>
            </a:pPr>
            <a:r>
              <a:rPr lang="en-IN" sz="1800" dirty="0"/>
              <a:t>	</a:t>
            </a:r>
            <a:r>
              <a:rPr lang="en-IN" sz="1800" dirty="0" err="1"/>
              <a:t>var</a:t>
            </a:r>
            <a:r>
              <a:rPr lang="en-IN" sz="1800" dirty="0"/>
              <a:t> date = new Date("October 13, 1975 11:13:00")</a:t>
            </a:r>
          </a:p>
          <a:p>
            <a:pPr marL="800100" lvl="1" indent="-342900">
              <a:defRPr/>
            </a:pPr>
            <a:endParaRPr lang="en-IN" sz="1800" dirty="0"/>
          </a:p>
          <a:p>
            <a:pPr marL="800100" lvl="1" indent="-342900">
              <a:buFont typeface="+mj-lt"/>
              <a:buAutoNum type="arabicPeriod" startAt="4"/>
              <a:defRPr/>
            </a:pPr>
            <a:r>
              <a:rPr lang="en-IN" sz="1800" dirty="0"/>
              <a:t> </a:t>
            </a:r>
            <a:r>
              <a:rPr lang="en-IN" sz="1800" dirty="0" err="1">
                <a:solidFill>
                  <a:schemeClr val="accent6">
                    <a:lumMod val="50000"/>
                  </a:schemeClr>
                </a:solidFill>
              </a:rPr>
              <a:t>var</a:t>
            </a:r>
            <a:r>
              <a:rPr lang="en-IN" sz="1800" dirty="0">
                <a:solidFill>
                  <a:schemeClr val="accent6">
                    <a:lumMod val="50000"/>
                  </a:schemeClr>
                </a:solidFill>
              </a:rPr>
              <a:t> d = new Date(year, month, day, hours, minutes, seconds, milliseconds);</a:t>
            </a:r>
            <a:endParaRPr lang="en-US" sz="2000" dirty="0">
              <a:solidFill>
                <a:schemeClr val="accent6">
                  <a:lumMod val="50000"/>
                </a:schemeClr>
              </a:solidFill>
            </a:endParaRPr>
          </a:p>
          <a:p>
            <a:pPr marL="800100" lvl="1" indent="-342900">
              <a:defRPr/>
            </a:pPr>
            <a:r>
              <a:rPr lang="en-US" sz="1800" dirty="0"/>
              <a:t>	</a:t>
            </a:r>
            <a:r>
              <a:rPr lang="en-IN" sz="1800" dirty="0" err="1"/>
              <a:t>var</a:t>
            </a:r>
            <a:r>
              <a:rPr lang="en-IN" sz="1800" dirty="0"/>
              <a:t> d = new Date(1975, 9, 13); // Not specifying causes 0 to be passed in</a:t>
            </a:r>
            <a:endParaRPr lang="en-US" sz="1800" dirty="0"/>
          </a:p>
          <a:p>
            <a:pPr marL="800100" lvl="1" indent="-342900">
              <a:defRPr/>
            </a:pPr>
            <a:endParaRPr lang="en-US" sz="2000" dirty="0"/>
          </a:p>
          <a:p>
            <a:pPr>
              <a:buFont typeface="Arial" pitchFamily="34" charset="0"/>
              <a:buChar char="•"/>
              <a:defRPr/>
            </a:pPr>
            <a:r>
              <a:rPr lang="en-US" sz="2000" dirty="0"/>
              <a:t>There are also some useful methods.</a:t>
            </a:r>
          </a:p>
          <a:p>
            <a:pPr>
              <a:buFont typeface="Arial" pitchFamily="34" charset="0"/>
              <a:buChar char="•"/>
              <a:defRPr/>
            </a:pPr>
            <a:endParaRPr lang="en-US" sz="2000" dirty="0"/>
          </a:p>
          <a:p>
            <a:pPr>
              <a:defRPr/>
            </a:pPr>
            <a:endParaRPr lang="en-US" dirty="0"/>
          </a:p>
        </p:txBody>
      </p:sp>
      <p:sp>
        <p:nvSpPr>
          <p:cNvPr id="450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EABB07-CCF5-5E4F-96D4-DA809B0B0B39}" type="slidenum">
              <a:rPr lang="en-US" altLang="en-US">
                <a:solidFill>
                  <a:srgbClr val="262626"/>
                </a:solidFill>
                <a:ea typeface="Arial" charset="0"/>
                <a:cs typeface="Arial" charset="0"/>
              </a:rPr>
              <a:pPr/>
              <a:t>25</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567376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Date - 2</a:t>
            </a:r>
          </a:p>
        </p:txBody>
      </p:sp>
      <p:sp>
        <p:nvSpPr>
          <p:cNvPr id="3" name="Text Placeholder 2"/>
          <p:cNvSpPr>
            <a:spLocks noGrp="1"/>
          </p:cNvSpPr>
          <p:nvPr>
            <p:ph type="body" sz="half" idx="2"/>
          </p:nvPr>
        </p:nvSpPr>
        <p:spPr>
          <a:xfrm>
            <a:off x="3159126" y="1457326"/>
            <a:ext cx="7269163" cy="5021263"/>
          </a:xfrm>
        </p:spPr>
        <p:txBody>
          <a:bodyPr/>
          <a:lstStyle/>
          <a:p>
            <a:pPr>
              <a:defRPr/>
            </a:pPr>
            <a:r>
              <a:rPr lang="en-US" sz="2000" dirty="0"/>
              <a:t>Methods</a:t>
            </a:r>
          </a:p>
        </p:txBody>
      </p:sp>
      <p:sp>
        <p:nvSpPr>
          <p:cNvPr id="460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9CBB2D-0379-2946-BE3C-313E7A61B5E4}" type="slidenum">
              <a:rPr lang="en-US" altLang="en-US">
                <a:solidFill>
                  <a:srgbClr val="262626"/>
                </a:solidFill>
                <a:ea typeface="Arial" charset="0"/>
                <a:cs typeface="Arial" charset="0"/>
              </a:rPr>
              <a:pPr/>
              <a:t>26</a:t>
            </a:fld>
            <a:endParaRPr lang="en-US" altLang="en-US">
              <a:solidFill>
                <a:srgbClr val="262626"/>
              </a:solidFill>
              <a:ea typeface="Arial" charset="0"/>
              <a:cs typeface="Arial" charset="0"/>
            </a:endParaRPr>
          </a:p>
        </p:txBody>
      </p:sp>
      <p:graphicFrame>
        <p:nvGraphicFramePr>
          <p:cNvPr id="5" name="Table 4"/>
          <p:cNvGraphicFramePr>
            <a:graphicFrameLocks noGrp="1"/>
          </p:cNvGraphicFramePr>
          <p:nvPr/>
        </p:nvGraphicFramePr>
        <p:xfrm>
          <a:off x="3198813" y="1806576"/>
          <a:ext cx="7281862" cy="4733925"/>
        </p:xfrm>
        <a:graphic>
          <a:graphicData uri="http://schemas.openxmlformats.org/drawingml/2006/table">
            <a:tbl>
              <a:tblPr/>
              <a:tblGrid>
                <a:gridCol w="1976437"/>
                <a:gridCol w="5305425"/>
              </a:tblGrid>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charset="0"/>
                        </a:rPr>
                        <a:t>Method</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charset="0"/>
                        </a:rPr>
                        <a:t>Description</a:t>
                      </a: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r>
              <a:tr h="7302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getTime()</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number of milliseconds since midnight Jan 1, 1970</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getFullYear()</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year (four digits)</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getMonth()</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month (from 0-11)</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getDate()</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day of the month (from 1-31)</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701675">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getDay()</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day of the week (from 0-6) [Sunday being 0]</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getHours()</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hour (from 0-23)</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getMinutes()</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minutes (from 0-59)</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getSeconds()</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seconds (from 0-59)</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412750">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getMilliseconds()</a:t>
                      </a:r>
                    </a:p>
                  </a:txBody>
                  <a:tcPr marL="91436" marR="91436" marT="45725" marB="45725"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Returns the milliseconds (from 0-999)</a:t>
                      </a:r>
                      <a:endParaRPr kumimoji="0" lang="en-US" altLang="en-US" sz="2000" b="0" i="0" u="none" strike="noStrike" cap="none" normalizeH="0" baseline="0">
                        <a:ln>
                          <a:noFill/>
                        </a:ln>
                        <a:solidFill>
                          <a:srgbClr val="000000"/>
                        </a:solidFill>
                        <a:effectLst/>
                        <a:latin typeface="Calibri" charset="0"/>
                      </a:endParaRPr>
                    </a:p>
                  </a:txBody>
                  <a:tcPr marL="91436" marR="91436" marT="45725" marB="45725"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bl>
          </a:graphicData>
        </a:graphic>
      </p:graphicFrame>
    </p:spTree>
    <p:extLst>
      <p:ext uri="{BB962C8B-B14F-4D97-AF65-F5344CB8AC3E}">
        <p14:creationId xmlns:p14="http://schemas.microsoft.com/office/powerpoint/2010/main" val="1859345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JS Date - 3</a:t>
            </a:r>
          </a:p>
        </p:txBody>
      </p:sp>
      <p:sp>
        <p:nvSpPr>
          <p:cNvPr id="3" name="Text Placeholder 2"/>
          <p:cNvSpPr>
            <a:spLocks noGrp="1"/>
          </p:cNvSpPr>
          <p:nvPr>
            <p:ph type="body" sz="half" idx="2"/>
          </p:nvPr>
        </p:nvSpPr>
        <p:spPr>
          <a:xfrm>
            <a:off x="3170238" y="1465263"/>
            <a:ext cx="7269162" cy="4703762"/>
          </a:xfrm>
        </p:spPr>
        <p:txBody>
          <a:bodyPr/>
          <a:lstStyle/>
          <a:p>
            <a:pPr>
              <a:defRPr/>
            </a:pPr>
            <a:r>
              <a:rPr lang="en-US" sz="2000" dirty="0"/>
              <a:t>Methods</a:t>
            </a:r>
          </a:p>
          <a:p>
            <a:pPr>
              <a:defRPr/>
            </a:pPr>
            <a:endParaRPr lang="en-US" dirty="0"/>
          </a:p>
        </p:txBody>
      </p:sp>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304D4C-09F7-CB40-A417-A9FF68E7BFAA}" type="slidenum">
              <a:rPr lang="en-US" altLang="en-US">
                <a:solidFill>
                  <a:srgbClr val="262626"/>
                </a:solidFill>
                <a:ea typeface="Arial" charset="0"/>
                <a:cs typeface="Arial" charset="0"/>
              </a:rPr>
              <a:pPr/>
              <a:t>27</a:t>
            </a:fld>
            <a:endParaRPr lang="en-US" altLang="en-US">
              <a:solidFill>
                <a:srgbClr val="262626"/>
              </a:solidFill>
              <a:ea typeface="Arial" charset="0"/>
              <a:cs typeface="Arial" charset="0"/>
            </a:endParaRPr>
          </a:p>
        </p:txBody>
      </p:sp>
      <p:graphicFrame>
        <p:nvGraphicFramePr>
          <p:cNvPr id="5" name="Table 4"/>
          <p:cNvGraphicFramePr>
            <a:graphicFrameLocks noGrp="1"/>
          </p:cNvGraphicFramePr>
          <p:nvPr/>
        </p:nvGraphicFramePr>
        <p:xfrm>
          <a:off x="3221039" y="1792288"/>
          <a:ext cx="7259637" cy="3954466"/>
        </p:xfrm>
        <a:graphic>
          <a:graphicData uri="http://schemas.openxmlformats.org/drawingml/2006/table">
            <a:tbl>
              <a:tblPr/>
              <a:tblGrid>
                <a:gridCol w="1997075"/>
                <a:gridCol w="5262562"/>
              </a:tblGrid>
              <a:tr h="396875">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charset="0"/>
                        </a:rPr>
                        <a:t>Method</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alibri" charset="0"/>
                        </a:rPr>
                        <a:t>Description</a:t>
                      </a: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r>
              <a:tr h="701675">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setTime()</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Sets date by adding / subtracting specified milliseconds to / from midnight Jan 1, 1970</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079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setFullYear()</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 the year (four digits)</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4079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setMonth()</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Sets the month (from 0-11)</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079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setDate()</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Setns the day of the month (from 1-31)</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4079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setHours()</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Sets the hour (from 0-23)</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079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setMinutes()</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Sets the minutes (from 0-59)</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4079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setSeconds()</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Sets the seconds (from 0-59)</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07988">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984807"/>
                          </a:solidFill>
                          <a:effectLst/>
                          <a:latin typeface="Calibri" charset="0"/>
                        </a:rPr>
                        <a:t>setMilliseconds()</a:t>
                      </a:r>
                    </a:p>
                  </a:txBody>
                  <a:tcPr marL="91434" marR="91434" marT="45721" marB="4572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0" i="0" u="none" strike="noStrike" cap="none" normalizeH="0" baseline="0">
                          <a:ln>
                            <a:noFill/>
                          </a:ln>
                          <a:solidFill>
                            <a:srgbClr val="000000"/>
                          </a:solidFill>
                          <a:effectLst/>
                          <a:latin typeface="Calibri" charset="0"/>
                        </a:rPr>
                        <a:t>Sets the milliseconds (from 0-999)</a:t>
                      </a:r>
                      <a:endParaRPr kumimoji="0" lang="en-US" altLang="en-US" sz="2000" b="0" i="0" u="none" strike="noStrike" cap="none" normalizeH="0" baseline="0">
                        <a:ln>
                          <a:noFill/>
                        </a:ln>
                        <a:solidFill>
                          <a:srgbClr val="000000"/>
                        </a:solidFill>
                        <a:effectLst/>
                        <a:latin typeface="Calibri" charset="0"/>
                      </a:endParaRPr>
                    </a:p>
                  </a:txBody>
                  <a:tcPr marL="91434" marR="91434" marT="45721" marB="4572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98891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latin typeface="Microsoft Sans Serif" charset="0"/>
                <a:ea typeface="Microsoft Sans Serif" charset="0"/>
                <a:cs typeface="Microsoft Sans Serif" charset="0"/>
              </a:rPr>
              <a:t>HTML DOM</a:t>
            </a:r>
            <a:endParaRPr lang="en-US" altLang="en-US" dirty="0">
              <a:latin typeface="Microsoft Sans Serif" charset="0"/>
              <a:ea typeface="Microsoft Sans Serif" charset="0"/>
              <a:cs typeface="Microsoft Sans Serif" charset="0"/>
            </a:endParaRPr>
          </a:p>
        </p:txBody>
      </p:sp>
      <p:sp>
        <p:nvSpPr>
          <p:cNvPr id="2253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CFC0606-81BF-F74E-A894-EC12E4826895}" type="slidenum">
              <a:rPr lang="en-US" altLang="en-US">
                <a:solidFill>
                  <a:srgbClr val="262626"/>
                </a:solidFill>
                <a:ea typeface="Arial" charset="0"/>
                <a:cs typeface="Arial" charset="0"/>
              </a:rPr>
              <a:pPr/>
              <a:t>28</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276244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bwMode="auto">
          <a:xfrm>
            <a:off x="3181350" y="1116014"/>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latin typeface="Segoe UI" pitchFamily="34" charset="0"/>
                <a:cs typeface="Segoe UI" pitchFamily="34" charset="0"/>
              </a:rPr>
              <a:t>Learning Objectives</a:t>
            </a:r>
          </a:p>
        </p:txBody>
      </p:sp>
      <p:sp>
        <p:nvSpPr>
          <p:cNvPr id="19661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18BEF88-6216-4850-8652-0E9702024A3E}" type="slidenum">
              <a:rPr lang="en-US" altLang="en-US" smtClean="0">
                <a:solidFill>
                  <a:srgbClr val="262626"/>
                </a:solidFill>
              </a:rPr>
              <a:pPr eaLnBrk="1" fontAlgn="base" hangingPunct="1">
                <a:spcBef>
                  <a:spcPct val="0"/>
                </a:spcBef>
                <a:spcAft>
                  <a:spcPct val="0"/>
                </a:spcAft>
              </a:pPr>
              <a:t>29</a:t>
            </a:fld>
            <a:endParaRPr lang="en-US" altLang="en-US" dirty="0" smtClean="0">
              <a:solidFill>
                <a:srgbClr val="262626"/>
              </a:solidFill>
            </a:endParaRPr>
          </a:p>
        </p:txBody>
      </p:sp>
      <p:sp>
        <p:nvSpPr>
          <p:cNvPr id="6" name="TextBox 5"/>
          <p:cNvSpPr txBox="1"/>
          <p:nvPr/>
        </p:nvSpPr>
        <p:spPr>
          <a:xfrm>
            <a:off x="3048000" y="2438401"/>
            <a:ext cx="70104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75000"/>
                    <a:lumOff val="25000"/>
                  </a:schemeClr>
                </a:solidFill>
                <a:ea typeface="Segoe UI" pitchFamily="34" charset="0"/>
                <a:cs typeface="Segoe UI" pitchFamily="34" charset="0"/>
              </a:rPr>
              <a:t>What is the HTML DOM?</a:t>
            </a:r>
          </a:p>
          <a:p>
            <a:pPr marL="285750" indent="-285750">
              <a:buFont typeface="Arial" panose="020B0604020202020204" pitchFamily="34" charset="0"/>
              <a:buChar char="•"/>
            </a:pPr>
            <a:endParaRPr lang="en-US" sz="2000" dirty="0">
              <a:solidFill>
                <a:schemeClr val="tx1">
                  <a:lumMod val="75000"/>
                  <a:lumOff val="25000"/>
                </a:schemeClr>
              </a:solidFill>
              <a:ea typeface="Segoe UI" pitchFamily="34" charset="0"/>
              <a:cs typeface="Segoe UI" pitchFamily="34" charset="0"/>
            </a:endParaRPr>
          </a:p>
          <a:p>
            <a:pPr marL="285750" indent="-285750">
              <a:buFont typeface="Arial" panose="020B0604020202020204" pitchFamily="34" charset="0"/>
              <a:buChar char="•"/>
            </a:pPr>
            <a:r>
              <a:rPr lang="en-US" sz="2000" dirty="0">
                <a:solidFill>
                  <a:schemeClr val="tx1">
                    <a:lumMod val="75000"/>
                    <a:lumOff val="25000"/>
                  </a:schemeClr>
                </a:solidFill>
                <a:ea typeface="Segoe UI" pitchFamily="34" charset="0"/>
                <a:cs typeface="Segoe UI" pitchFamily="34" charset="0"/>
              </a:rPr>
              <a:t>How to make use of it?</a:t>
            </a:r>
          </a:p>
        </p:txBody>
      </p:sp>
    </p:spTree>
    <p:extLst>
      <p:ext uri="{BB962C8B-B14F-4D97-AF65-F5344CB8AC3E}">
        <p14:creationId xmlns:p14="http://schemas.microsoft.com/office/powerpoint/2010/main" val="1768844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JavaScript</a:t>
            </a:r>
          </a:p>
        </p:txBody>
      </p:sp>
      <p:sp>
        <p:nvSpPr>
          <p:cNvPr id="2253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CFC0606-81BF-F74E-A894-EC12E4826895}" type="slidenum">
              <a:rPr lang="en-US" altLang="en-US">
                <a:solidFill>
                  <a:srgbClr val="262626"/>
                </a:solidFill>
                <a:ea typeface="Arial" charset="0"/>
                <a:cs typeface="Arial" charset="0"/>
              </a:rPr>
              <a:pPr/>
              <a:t>3</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537806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Quick </a:t>
            </a:r>
            <a:r>
              <a:rPr lang="en-US" altLang="en-US" dirty="0" smtClean="0"/>
              <a:t>JS Revision</a:t>
            </a:r>
            <a:endParaRPr lang="en-US" dirty="0"/>
          </a:p>
        </p:txBody>
      </p:sp>
      <p:sp>
        <p:nvSpPr>
          <p:cNvPr id="3" name="Text Placeholder 2"/>
          <p:cNvSpPr>
            <a:spLocks noGrp="1"/>
          </p:cNvSpPr>
          <p:nvPr>
            <p:ph type="body" sz="half" idx="2"/>
          </p:nvPr>
        </p:nvSpPr>
        <p:spPr>
          <a:xfrm>
            <a:off x="3048000" y="1721804"/>
            <a:ext cx="7391400" cy="3383597"/>
          </a:xfrm>
        </p:spPr>
        <p:txBody>
          <a:bodyPr>
            <a:normAutofit lnSpcReduction="10000"/>
          </a:bodyPr>
          <a:lstStyle/>
          <a:p>
            <a:pPr marL="285750" indent="-285750">
              <a:buFont typeface="Arial" pitchFamily="34" charset="0"/>
              <a:buChar char="•"/>
              <a:defRPr/>
            </a:pPr>
            <a:r>
              <a:rPr lang="en-US" sz="2000" dirty="0">
                <a:latin typeface="+mn-lt"/>
              </a:rPr>
              <a:t>What is JS used </a:t>
            </a:r>
            <a:r>
              <a:rPr lang="en-US" sz="2000" dirty="0">
                <a:latin typeface="+mn-lt"/>
              </a:rPr>
              <a:t>for?</a:t>
            </a:r>
          </a:p>
          <a:p>
            <a:pPr marL="285750" indent="-285750">
              <a:buFont typeface="Arial" pitchFamily="34" charset="0"/>
              <a:buChar char="•"/>
              <a:defRPr/>
            </a:pPr>
            <a:endParaRPr lang="en-US" sz="2000" dirty="0">
              <a:latin typeface="+mn-lt"/>
            </a:endParaRPr>
          </a:p>
          <a:p>
            <a:pPr marL="285750" indent="-285750">
              <a:buFont typeface="Arial" pitchFamily="34" charset="0"/>
              <a:buChar char="•"/>
              <a:defRPr/>
            </a:pPr>
            <a:r>
              <a:rPr lang="en-US" sz="2000" dirty="0">
                <a:latin typeface="+mn-lt"/>
              </a:rPr>
              <a:t>How do we execute JS</a:t>
            </a:r>
            <a:r>
              <a:rPr lang="en-US" sz="2000" dirty="0">
                <a:latin typeface="+mn-lt"/>
              </a:rPr>
              <a:t>?</a:t>
            </a:r>
          </a:p>
          <a:p>
            <a:pPr marL="285750" indent="-285750">
              <a:buFont typeface="Arial" pitchFamily="34" charset="0"/>
              <a:buChar char="•"/>
              <a:defRPr/>
            </a:pPr>
            <a:endParaRPr lang="en-US" sz="2000" dirty="0">
              <a:latin typeface="+mn-lt"/>
            </a:endParaRPr>
          </a:p>
          <a:p>
            <a:pPr marL="285750" indent="-285750">
              <a:buFont typeface="Arial" pitchFamily="34" charset="0"/>
              <a:buChar char="•"/>
              <a:defRPr/>
            </a:pPr>
            <a:r>
              <a:rPr lang="en-US" sz="2000" dirty="0">
                <a:latin typeface="+mn-lt"/>
              </a:rPr>
              <a:t>What </a:t>
            </a:r>
            <a:r>
              <a:rPr lang="en-US" sz="2000" dirty="0">
                <a:latin typeface="+mn-lt"/>
              </a:rPr>
              <a:t>are </a:t>
            </a:r>
            <a:r>
              <a:rPr lang="en-US" sz="2000" dirty="0">
                <a:latin typeface="+mn-lt"/>
              </a:rPr>
              <a:t>the different </a:t>
            </a:r>
            <a:r>
              <a:rPr lang="en-US" sz="2000" dirty="0">
                <a:latin typeface="+mn-lt"/>
              </a:rPr>
              <a:t>types of variables</a:t>
            </a:r>
            <a:r>
              <a:rPr lang="en-US" sz="2000" dirty="0">
                <a:latin typeface="+mn-lt"/>
              </a:rPr>
              <a:t>?</a:t>
            </a:r>
          </a:p>
          <a:p>
            <a:pPr marL="285750" indent="-285750">
              <a:buFont typeface="Arial" pitchFamily="34" charset="0"/>
              <a:buChar char="•"/>
              <a:defRPr/>
            </a:pPr>
            <a:endParaRPr lang="en-US" sz="2000" dirty="0">
              <a:latin typeface="+mn-lt"/>
            </a:endParaRPr>
          </a:p>
          <a:p>
            <a:pPr marL="285750" indent="-285750">
              <a:buFont typeface="Arial" pitchFamily="34" charset="0"/>
              <a:buChar char="•"/>
              <a:defRPr/>
            </a:pPr>
            <a:r>
              <a:rPr lang="en-US" sz="2000" dirty="0">
                <a:latin typeface="+mn-lt"/>
              </a:rPr>
              <a:t>What are the different </a:t>
            </a:r>
            <a:r>
              <a:rPr lang="en-US" sz="2000" dirty="0">
                <a:latin typeface="+mn-lt"/>
              </a:rPr>
              <a:t>events?</a:t>
            </a:r>
          </a:p>
          <a:p>
            <a:pPr marL="285750" indent="-285750">
              <a:buFont typeface="Arial" pitchFamily="34" charset="0"/>
              <a:buChar char="•"/>
              <a:defRPr/>
            </a:pPr>
            <a:endParaRPr lang="en-US" sz="2000" dirty="0">
              <a:latin typeface="+mn-lt"/>
            </a:endParaRPr>
          </a:p>
          <a:p>
            <a:pPr marL="285750" indent="-285750">
              <a:buFont typeface="Arial" pitchFamily="34" charset="0"/>
              <a:buChar char="•"/>
              <a:defRPr/>
            </a:pPr>
            <a:r>
              <a:rPr lang="en-US" sz="2000" dirty="0">
                <a:latin typeface="+mn-lt"/>
              </a:rPr>
              <a:t>What are the different JS Objects?</a:t>
            </a:r>
          </a:p>
          <a:p>
            <a:endParaRPr lang="en-US" sz="2000" dirty="0">
              <a:latin typeface="+mn-lt"/>
            </a:endParaRPr>
          </a:p>
        </p:txBody>
      </p:sp>
      <p:sp>
        <p:nvSpPr>
          <p:cNvPr id="4" name="Slide Number Placeholder 3"/>
          <p:cNvSpPr>
            <a:spLocks noGrp="1"/>
          </p:cNvSpPr>
          <p:nvPr>
            <p:ph type="sldNum" sz="quarter" idx="10"/>
          </p:nvPr>
        </p:nvSpPr>
        <p:spPr/>
        <p:txBody>
          <a:bodyPr/>
          <a:lstStyle/>
          <a:p>
            <a:pPr>
              <a:defRPr/>
            </a:pPr>
            <a:fld id="{96FB4D3D-A710-4320-AA94-C009BA086CAD}" type="slidenum">
              <a:rPr lang="en-US" smtClean="0"/>
              <a:pPr>
                <a:defRPr/>
              </a:pPr>
              <a:t>30</a:t>
            </a:fld>
            <a:endParaRPr lang="en-US" dirty="0"/>
          </a:p>
        </p:txBody>
      </p:sp>
    </p:spTree>
    <p:extLst>
      <p:ext uri="{BB962C8B-B14F-4D97-AF65-F5344CB8AC3E}">
        <p14:creationId xmlns:p14="http://schemas.microsoft.com/office/powerpoint/2010/main" val="1813299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t>HTML DOM</a:t>
            </a:r>
          </a:p>
        </p:txBody>
      </p:sp>
      <p:sp>
        <p:nvSpPr>
          <p:cNvPr id="7" name="Text Placeholder 2"/>
          <p:cNvSpPr>
            <a:spLocks noGrp="1"/>
          </p:cNvSpPr>
          <p:nvPr>
            <p:ph type="body" sz="half" idx="2"/>
          </p:nvPr>
        </p:nvSpPr>
        <p:spPr>
          <a:xfrm>
            <a:off x="3048000" y="1676400"/>
            <a:ext cx="7269162" cy="3611562"/>
          </a:xfrm>
        </p:spPr>
        <p:txBody>
          <a:bodyPr/>
          <a:lstStyle/>
          <a:p>
            <a:pPr marL="285750" indent="-285750">
              <a:buFont typeface="Arial" panose="020B0604020202020204" pitchFamily="34" charset="0"/>
              <a:buChar char="•"/>
            </a:pPr>
            <a:r>
              <a:rPr lang="en-US" sz="2000" dirty="0">
                <a:latin typeface="+mn-lt"/>
              </a:rPr>
              <a:t>To </a:t>
            </a:r>
            <a:r>
              <a:rPr lang="en-US" sz="2000" dirty="0">
                <a:latin typeface="+mn-lt"/>
              </a:rPr>
              <a:t>understand how JavaScript interacts with websites, </a:t>
            </a:r>
            <a:r>
              <a:rPr lang="en-US" sz="2000" dirty="0">
                <a:latin typeface="+mn-lt"/>
              </a:rPr>
              <a:t>we first </a:t>
            </a:r>
            <a:r>
              <a:rPr lang="en-US" sz="2000" dirty="0">
                <a:latin typeface="+mn-lt"/>
              </a:rPr>
              <a:t>have to know about the </a:t>
            </a:r>
            <a:r>
              <a:rPr lang="en-US" sz="2000" dirty="0">
                <a:solidFill>
                  <a:srgbClr val="0070C0"/>
                </a:solidFill>
                <a:latin typeface="+mn-lt"/>
              </a:rPr>
              <a:t>Document Object Model (</a:t>
            </a:r>
            <a:r>
              <a:rPr lang="en-US" sz="2000" dirty="0">
                <a:solidFill>
                  <a:srgbClr val="0070C0"/>
                </a:solidFill>
                <a:latin typeface="+mn-lt"/>
              </a:rPr>
              <a:t>DOM)</a:t>
            </a:r>
            <a:r>
              <a:rPr lang="en-US" sz="2000" dirty="0">
                <a:latin typeface="+mn-lt"/>
              </a:rPr>
              <a:t>.</a:t>
            </a:r>
          </a:p>
          <a:p>
            <a:pPr marL="285750" indent="-285750">
              <a:buFont typeface="Arial" panose="020B0604020202020204" pitchFamily="34" charset="0"/>
              <a:buChar char="•"/>
            </a:pPr>
            <a:endParaRPr lang="en-US" sz="2000" dirty="0">
              <a:latin typeface="+mn-lt"/>
            </a:endParaRPr>
          </a:p>
          <a:p>
            <a:pPr marL="285750" indent="-285750">
              <a:buFont typeface="Arial" panose="020B0604020202020204" pitchFamily="34" charset="0"/>
              <a:buChar char="•"/>
            </a:pPr>
            <a:r>
              <a:rPr lang="en-US" sz="2000" dirty="0">
                <a:latin typeface="+mn-lt"/>
              </a:rPr>
              <a:t>The DOM is a representational structure of HTML </a:t>
            </a:r>
            <a:r>
              <a:rPr lang="en-US" sz="2000" dirty="0">
                <a:latin typeface="+mn-lt"/>
              </a:rPr>
              <a:t>documents.</a:t>
            </a:r>
          </a:p>
          <a:p>
            <a:pPr marL="285750" indent="-285750">
              <a:buFont typeface="Arial" panose="020B0604020202020204" pitchFamily="34" charset="0"/>
              <a:buChar char="•"/>
            </a:pPr>
            <a:endParaRPr lang="en-US" sz="2000" dirty="0">
              <a:latin typeface="+mn-lt"/>
            </a:endParaRPr>
          </a:p>
          <a:p>
            <a:pPr marL="285750" indent="-285750">
              <a:buFont typeface="Arial" panose="020B0604020202020204" pitchFamily="34" charset="0"/>
              <a:buChar char="•"/>
            </a:pPr>
            <a:r>
              <a:rPr lang="en-IN" sz="2000" dirty="0">
                <a:latin typeface="+mn-lt"/>
              </a:rPr>
              <a:t>It is </a:t>
            </a:r>
            <a:r>
              <a:rPr lang="en-IN" sz="2000" dirty="0">
                <a:latin typeface="+mn-lt"/>
              </a:rPr>
              <a:t>a standard for how to </a:t>
            </a:r>
            <a:r>
              <a:rPr lang="en-IN" sz="2000" dirty="0">
                <a:solidFill>
                  <a:srgbClr val="0070C0"/>
                </a:solidFill>
                <a:latin typeface="+mn-lt"/>
              </a:rPr>
              <a:t>get, change, add, or delete </a:t>
            </a:r>
            <a:r>
              <a:rPr lang="en-IN" sz="2000" dirty="0">
                <a:latin typeface="+mn-lt"/>
              </a:rPr>
              <a:t>HTML elements</a:t>
            </a:r>
            <a:r>
              <a:rPr lang="en-IN" sz="2000" dirty="0">
                <a:latin typeface="+mn-lt"/>
              </a:rPr>
              <a:t>.</a:t>
            </a:r>
            <a:endParaRPr lang="en-US" sz="2000" dirty="0">
              <a:latin typeface="+mn-lt"/>
            </a:endParaRPr>
          </a:p>
        </p:txBody>
      </p:sp>
      <p:sp>
        <p:nvSpPr>
          <p:cNvPr id="4" name="Slide Number Placeholder 3"/>
          <p:cNvSpPr>
            <a:spLocks noGrp="1"/>
          </p:cNvSpPr>
          <p:nvPr>
            <p:ph type="sldNum" sz="quarter" idx="10"/>
          </p:nvPr>
        </p:nvSpPr>
        <p:spPr/>
        <p:txBody>
          <a:bodyPr/>
          <a:lstStyle/>
          <a:p>
            <a:pPr>
              <a:defRPr/>
            </a:pPr>
            <a:fld id="{F4F55F43-3247-4069-98E5-63333CBBA569}" type="slidenum">
              <a:rPr lang="en-US" smtClean="0"/>
              <a:pPr>
                <a:defRPr/>
              </a:pPr>
              <a:t>31</a:t>
            </a:fld>
            <a:endParaRPr lang="en-US" dirty="0"/>
          </a:p>
        </p:txBody>
      </p:sp>
    </p:spTree>
    <p:extLst>
      <p:ext uri="{BB962C8B-B14F-4D97-AF65-F5344CB8AC3E}">
        <p14:creationId xmlns:p14="http://schemas.microsoft.com/office/powerpoint/2010/main" val="119209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DOM Nodes</a:t>
            </a:r>
            <a:endParaRPr lang="en-US" dirty="0"/>
          </a:p>
        </p:txBody>
      </p:sp>
      <p:sp>
        <p:nvSpPr>
          <p:cNvPr id="3" name="Text Placeholder 2"/>
          <p:cNvSpPr>
            <a:spLocks noGrp="1"/>
          </p:cNvSpPr>
          <p:nvPr>
            <p:ph type="body" sz="half" idx="2"/>
          </p:nvPr>
        </p:nvSpPr>
        <p:spPr>
          <a:xfrm>
            <a:off x="3169666" y="1721803"/>
            <a:ext cx="7269734" cy="4602797"/>
          </a:xfrm>
        </p:spPr>
        <p:txBody>
          <a:bodyPr/>
          <a:lstStyle/>
          <a:p>
            <a:pPr marL="342900" indent="-342900">
              <a:buFont typeface="Arial" pitchFamily="34" charset="0"/>
              <a:buChar char="•"/>
              <a:defRPr/>
            </a:pPr>
            <a:r>
              <a:rPr lang="en-IN" sz="2000" dirty="0">
                <a:latin typeface="+mn-lt"/>
              </a:rPr>
              <a:t>The DOM says:</a:t>
            </a:r>
          </a:p>
          <a:p>
            <a:pPr marL="571500" lvl="1" indent="-342900">
              <a:buFont typeface="+mj-lt"/>
              <a:buAutoNum type="arabicPeriod"/>
              <a:defRPr/>
            </a:pPr>
            <a:r>
              <a:rPr lang="en-IN" sz="2000" dirty="0">
                <a:solidFill>
                  <a:schemeClr val="tx1">
                    <a:lumMod val="75000"/>
                    <a:lumOff val="25000"/>
                  </a:schemeClr>
                </a:solidFill>
                <a:ea typeface="Segoe UI" pitchFamily="34" charset="0"/>
                <a:cs typeface="Segoe UI" pitchFamily="34" charset="0"/>
              </a:rPr>
              <a:t>The entire document is a document node.</a:t>
            </a:r>
          </a:p>
          <a:p>
            <a:pPr marL="571500" lvl="1" indent="-342900">
              <a:buFont typeface="+mj-lt"/>
              <a:buAutoNum type="arabicPeriod"/>
              <a:defRPr/>
            </a:pPr>
            <a:r>
              <a:rPr lang="en-IN" sz="2000" dirty="0">
                <a:solidFill>
                  <a:schemeClr val="tx1">
                    <a:lumMod val="75000"/>
                    <a:lumOff val="25000"/>
                  </a:schemeClr>
                </a:solidFill>
                <a:ea typeface="Segoe UI" pitchFamily="34" charset="0"/>
                <a:cs typeface="Segoe UI" pitchFamily="34" charset="0"/>
              </a:rPr>
              <a:t>Every HTML element is an element node.</a:t>
            </a:r>
          </a:p>
          <a:p>
            <a:pPr marL="571500" lvl="1" indent="-342900">
              <a:buFont typeface="+mj-lt"/>
              <a:buAutoNum type="arabicPeriod"/>
              <a:defRPr/>
            </a:pPr>
            <a:r>
              <a:rPr lang="en-IN" sz="2000" dirty="0">
                <a:solidFill>
                  <a:schemeClr val="tx1">
                    <a:lumMod val="75000"/>
                    <a:lumOff val="25000"/>
                  </a:schemeClr>
                </a:solidFill>
                <a:ea typeface="Segoe UI" pitchFamily="34" charset="0"/>
                <a:cs typeface="Segoe UI" pitchFamily="34" charset="0"/>
              </a:rPr>
              <a:t>The text in the HTML elements are text nodes.</a:t>
            </a:r>
          </a:p>
          <a:p>
            <a:pPr marL="571500" lvl="1" indent="-342900">
              <a:buFont typeface="+mj-lt"/>
              <a:buAutoNum type="arabicPeriod"/>
              <a:defRPr/>
            </a:pPr>
            <a:r>
              <a:rPr lang="en-IN" sz="2000" dirty="0">
                <a:solidFill>
                  <a:schemeClr val="tx1">
                    <a:lumMod val="75000"/>
                    <a:lumOff val="25000"/>
                  </a:schemeClr>
                </a:solidFill>
                <a:ea typeface="Segoe UI" pitchFamily="34" charset="0"/>
                <a:cs typeface="Segoe UI" pitchFamily="34" charset="0"/>
              </a:rPr>
              <a:t>Every HTML attribute is an attribute node.</a:t>
            </a:r>
          </a:p>
          <a:p>
            <a:pPr marL="571500" lvl="1" indent="-342900">
              <a:buFont typeface="+mj-lt"/>
              <a:buAutoNum type="arabicPeriod"/>
              <a:defRPr/>
            </a:pPr>
            <a:r>
              <a:rPr lang="en-IN" sz="2000" dirty="0">
                <a:solidFill>
                  <a:schemeClr val="tx1">
                    <a:lumMod val="75000"/>
                    <a:lumOff val="25000"/>
                  </a:schemeClr>
                </a:solidFill>
                <a:ea typeface="Segoe UI" pitchFamily="34" charset="0"/>
                <a:cs typeface="Segoe UI" pitchFamily="34" charset="0"/>
              </a:rPr>
              <a:t>Comments are comment nodes.</a:t>
            </a:r>
          </a:p>
          <a:p>
            <a:pPr marL="0" indent="0">
              <a:defRPr/>
            </a:pPr>
            <a:endParaRPr lang="en-US" sz="2000" dirty="0">
              <a:latin typeface="+mn-lt"/>
            </a:endParaRPr>
          </a:p>
          <a:p>
            <a:pPr marL="342900" indent="-342900">
              <a:buFont typeface="Arial" pitchFamily="34" charset="0"/>
              <a:buChar char="•"/>
              <a:defRPr/>
            </a:pPr>
            <a:r>
              <a:rPr lang="en-US" sz="2000" dirty="0">
                <a:latin typeface="+mn-lt"/>
              </a:rPr>
              <a:t>So the entire html page can be considered as a tree-like structure.</a:t>
            </a:r>
          </a:p>
          <a:p>
            <a:pPr marL="342900" indent="-342900">
              <a:buFont typeface="Arial" pitchFamily="34" charset="0"/>
              <a:buChar char="•"/>
              <a:defRPr/>
            </a:pPr>
            <a:endParaRPr lang="en-US" sz="2000" dirty="0">
              <a:latin typeface="+mn-lt"/>
            </a:endParaRPr>
          </a:p>
          <a:p>
            <a:pPr marL="342900" indent="-342900">
              <a:buFont typeface="Arial" pitchFamily="34" charset="0"/>
              <a:buChar char="•"/>
              <a:defRPr/>
            </a:pPr>
            <a:r>
              <a:rPr lang="en-US" sz="2000" dirty="0">
                <a:latin typeface="+mn-lt"/>
              </a:rPr>
              <a:t>And so you’ll have parent, children and sibling relationships.</a:t>
            </a:r>
          </a:p>
          <a:p>
            <a:endParaRPr lang="en-US" sz="2000" dirty="0">
              <a:latin typeface="+mn-lt"/>
            </a:endParaRPr>
          </a:p>
        </p:txBody>
      </p:sp>
      <p:sp>
        <p:nvSpPr>
          <p:cNvPr id="4" name="Slide Number Placeholder 3"/>
          <p:cNvSpPr>
            <a:spLocks noGrp="1"/>
          </p:cNvSpPr>
          <p:nvPr>
            <p:ph type="sldNum" sz="quarter" idx="10"/>
          </p:nvPr>
        </p:nvSpPr>
        <p:spPr/>
        <p:txBody>
          <a:bodyPr/>
          <a:lstStyle/>
          <a:p>
            <a:pPr>
              <a:defRPr/>
            </a:pPr>
            <a:fld id="{96FB4D3D-A710-4320-AA94-C009BA086CAD}" type="slidenum">
              <a:rPr lang="en-US" smtClean="0"/>
              <a:pPr>
                <a:defRPr/>
              </a:pPr>
              <a:t>32</a:t>
            </a:fld>
            <a:endParaRPr lang="en-US" dirty="0"/>
          </a:p>
        </p:txBody>
      </p:sp>
    </p:spTree>
    <p:extLst>
      <p:ext uri="{BB962C8B-B14F-4D97-AF65-F5344CB8AC3E}">
        <p14:creationId xmlns:p14="http://schemas.microsoft.com/office/powerpoint/2010/main" val="1648663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smtClean="0"/>
              <a:t>Sample HTML Page	</a:t>
            </a:r>
          </a:p>
        </p:txBody>
      </p:sp>
      <p:sp>
        <p:nvSpPr>
          <p:cNvPr id="7" name="Text Placeholder 2"/>
          <p:cNvSpPr>
            <a:spLocks noGrp="1"/>
          </p:cNvSpPr>
          <p:nvPr>
            <p:ph type="body" sz="half" idx="2"/>
          </p:nvPr>
        </p:nvSpPr>
        <p:spPr>
          <a:xfrm>
            <a:off x="3048000" y="1676400"/>
            <a:ext cx="7543800" cy="4724400"/>
          </a:xfrm>
        </p:spPr>
        <p:txBody>
          <a:bodyPr>
            <a:normAutofit fontScale="92500" lnSpcReduction="10000"/>
          </a:bodyPr>
          <a:lstStyle/>
          <a:p>
            <a:pPr marL="0" indent="0">
              <a:defRPr/>
            </a:pPr>
            <a:r>
              <a:rPr lang="en-US" sz="2000" dirty="0">
                <a:latin typeface="+mn-lt"/>
              </a:rPr>
              <a:t>&lt;!DOCTYPE html&gt;</a:t>
            </a:r>
          </a:p>
          <a:p>
            <a:pPr marL="0" indent="0">
              <a:defRPr/>
            </a:pPr>
            <a:r>
              <a:rPr lang="en-US" sz="2000" dirty="0">
                <a:latin typeface="+mn-lt"/>
              </a:rPr>
              <a:t>&lt;html&gt;</a:t>
            </a:r>
          </a:p>
          <a:p>
            <a:pPr marL="0" indent="0">
              <a:defRPr/>
            </a:pPr>
            <a:r>
              <a:rPr lang="en-US" sz="2000" dirty="0">
                <a:latin typeface="+mn-lt"/>
              </a:rPr>
              <a:t>  &lt;head&gt;</a:t>
            </a:r>
          </a:p>
          <a:p>
            <a:pPr marL="0" indent="0">
              <a:defRPr/>
            </a:pPr>
            <a:r>
              <a:rPr lang="en-US" sz="2000" dirty="0">
                <a:latin typeface="+mn-lt"/>
              </a:rPr>
              <a:t>    	&lt;title&gt;My home page&lt;/title&gt;</a:t>
            </a:r>
          </a:p>
          <a:p>
            <a:pPr marL="0" indent="0">
              <a:defRPr/>
            </a:pPr>
            <a:r>
              <a:rPr lang="en-US" sz="2000" dirty="0">
                <a:latin typeface="+mn-lt"/>
              </a:rPr>
              <a:t>  &lt;/head&gt;</a:t>
            </a:r>
          </a:p>
          <a:p>
            <a:pPr marL="0" indent="0">
              <a:defRPr/>
            </a:pPr>
            <a:r>
              <a:rPr lang="en-US" sz="2000" dirty="0">
                <a:latin typeface="+mn-lt"/>
              </a:rPr>
              <a:t>  &lt;body&gt;</a:t>
            </a:r>
          </a:p>
          <a:p>
            <a:pPr marL="0" indent="0">
              <a:defRPr/>
            </a:pPr>
            <a:r>
              <a:rPr lang="en-US" sz="2000" dirty="0">
                <a:latin typeface="+mn-lt"/>
              </a:rPr>
              <a:t>    	&lt;h1&gt;My home page&lt;/h1&gt;</a:t>
            </a:r>
          </a:p>
          <a:p>
            <a:pPr marL="0" indent="0">
              <a:defRPr/>
            </a:pPr>
            <a:r>
              <a:rPr lang="en-US" sz="2000" dirty="0">
                <a:latin typeface="+mn-lt"/>
              </a:rPr>
              <a:t>    	&lt;p&gt;Hello, I am </a:t>
            </a:r>
            <a:r>
              <a:rPr lang="en-US" sz="2000" dirty="0" err="1">
                <a:latin typeface="+mn-lt"/>
              </a:rPr>
              <a:t>Marijn</a:t>
            </a:r>
            <a:r>
              <a:rPr lang="en-US" sz="2000" dirty="0">
                <a:latin typeface="+mn-lt"/>
              </a:rPr>
              <a:t> and this is my home page.&lt;/p&gt;</a:t>
            </a:r>
          </a:p>
          <a:p>
            <a:pPr marL="0" indent="0">
              <a:defRPr/>
            </a:pPr>
            <a:r>
              <a:rPr lang="en-US" sz="2000" dirty="0">
                <a:latin typeface="+mn-lt"/>
              </a:rPr>
              <a:t>   	 &lt;p&gt;I also wrote a book! Read it</a:t>
            </a:r>
          </a:p>
          <a:p>
            <a:pPr marL="0" indent="0">
              <a:defRPr/>
            </a:pPr>
            <a:r>
              <a:rPr lang="en-US" sz="2000" dirty="0">
                <a:latin typeface="+mn-lt"/>
              </a:rPr>
              <a:t>      		&lt;a </a:t>
            </a:r>
            <a:r>
              <a:rPr lang="en-US" sz="2000" dirty="0" err="1">
                <a:latin typeface="+mn-lt"/>
              </a:rPr>
              <a:t>href</a:t>
            </a:r>
            <a:r>
              <a:rPr lang="en-US" sz="2000" dirty="0">
                <a:latin typeface="+mn-lt"/>
              </a:rPr>
              <a:t>="http://eloquentjavascript.net"&gt;here&lt;/a&gt;.</a:t>
            </a:r>
          </a:p>
          <a:p>
            <a:pPr marL="0" indent="0">
              <a:defRPr/>
            </a:pPr>
            <a:r>
              <a:rPr lang="en-US" sz="2000" dirty="0">
                <a:latin typeface="+mn-lt"/>
              </a:rPr>
              <a:t>	&lt;/p&gt;</a:t>
            </a:r>
          </a:p>
          <a:p>
            <a:pPr marL="0" indent="0">
              <a:defRPr/>
            </a:pPr>
            <a:r>
              <a:rPr lang="en-US" sz="2000" dirty="0">
                <a:latin typeface="+mn-lt"/>
              </a:rPr>
              <a:t>  &lt;/body&gt;</a:t>
            </a:r>
          </a:p>
          <a:p>
            <a:pPr marL="0" indent="0">
              <a:defRPr/>
            </a:pPr>
            <a:r>
              <a:rPr lang="en-US" sz="2000" dirty="0">
                <a:latin typeface="+mn-lt"/>
              </a:rPr>
              <a:t>&lt;/html&gt;</a:t>
            </a:r>
            <a:endParaRPr lang="en-IN" sz="2000" dirty="0">
              <a:latin typeface="+mn-lt"/>
            </a:endParaRPr>
          </a:p>
        </p:txBody>
      </p:sp>
      <p:sp>
        <p:nvSpPr>
          <p:cNvPr id="4" name="Slide Number Placeholder 3"/>
          <p:cNvSpPr>
            <a:spLocks noGrp="1"/>
          </p:cNvSpPr>
          <p:nvPr>
            <p:ph type="sldNum" sz="quarter" idx="10"/>
          </p:nvPr>
        </p:nvSpPr>
        <p:spPr/>
        <p:txBody>
          <a:bodyPr/>
          <a:lstStyle/>
          <a:p>
            <a:pPr>
              <a:defRPr/>
            </a:pPr>
            <a:fld id="{94D2BD0D-7023-4ED4-8DC7-A9226B7FE108}" type="slidenum">
              <a:rPr lang="en-US" smtClean="0"/>
              <a:pPr>
                <a:defRPr/>
              </a:pPr>
              <a:t>33</a:t>
            </a:fld>
            <a:endParaRPr lang="en-US" dirty="0"/>
          </a:p>
        </p:txBody>
      </p:sp>
    </p:spTree>
    <p:extLst>
      <p:ext uri="{BB962C8B-B14F-4D97-AF65-F5344CB8AC3E}">
        <p14:creationId xmlns:p14="http://schemas.microsoft.com/office/powerpoint/2010/main" val="98081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sz="2800" dirty="0"/>
              <a:t>Document Object Model</a:t>
            </a:r>
            <a:r>
              <a:rPr lang="en-IN" dirty="0"/>
              <a:t/>
            </a:r>
            <a:br>
              <a:rPr lang="en-IN" dirty="0"/>
            </a:br>
            <a:endParaRPr lang="en-US" altLang="en-US" dirty="0" smtClean="0"/>
          </a:p>
        </p:txBody>
      </p:sp>
      <p:sp>
        <p:nvSpPr>
          <p:cNvPr id="4" name="Slide Number Placeholder 3"/>
          <p:cNvSpPr>
            <a:spLocks noGrp="1"/>
          </p:cNvSpPr>
          <p:nvPr>
            <p:ph type="sldNum" sz="quarter" idx="10"/>
          </p:nvPr>
        </p:nvSpPr>
        <p:spPr/>
        <p:txBody>
          <a:bodyPr/>
          <a:lstStyle/>
          <a:p>
            <a:pPr>
              <a:defRPr/>
            </a:pPr>
            <a:fld id="{A5B091B6-DBD4-479A-AEBA-E086FE32F77C}" type="slidenum">
              <a:rPr lang="en-US" smtClean="0"/>
              <a:pPr>
                <a:defRPr/>
              </a:pPr>
              <a:t>34</a:t>
            </a:fld>
            <a:endParaRPr lang="en-US" dirty="0"/>
          </a:p>
        </p:txBody>
      </p:sp>
      <p:sp>
        <p:nvSpPr>
          <p:cNvPr id="2" name="AutoShape 2" descr="HTML document as nested boxes"/>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karand\Downloads\html-box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600200"/>
            <a:ext cx="4094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08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a:t>D</a:t>
            </a:r>
            <a:r>
              <a:rPr lang="en-US" dirty="0" smtClean="0"/>
              <a:t>ocument </a:t>
            </a:r>
            <a:r>
              <a:rPr lang="en-US" dirty="0"/>
              <a:t>T</a:t>
            </a:r>
            <a:r>
              <a:rPr lang="en-US" dirty="0" smtClean="0"/>
              <a:t>ree</a:t>
            </a:r>
            <a:endParaRPr lang="en-US" altLang="en-US" dirty="0" smtClean="0"/>
          </a:p>
        </p:txBody>
      </p:sp>
      <p:sp>
        <p:nvSpPr>
          <p:cNvPr id="4" name="Slide Number Placeholder 3"/>
          <p:cNvSpPr>
            <a:spLocks noGrp="1"/>
          </p:cNvSpPr>
          <p:nvPr>
            <p:ph type="sldNum" sz="quarter" idx="10"/>
          </p:nvPr>
        </p:nvSpPr>
        <p:spPr/>
        <p:txBody>
          <a:bodyPr/>
          <a:lstStyle/>
          <a:p>
            <a:pPr>
              <a:defRPr/>
            </a:pPr>
            <a:fld id="{7E381B8B-6143-4826-B2C5-99AF4A98991A}" type="slidenum">
              <a:rPr lang="en-US" smtClean="0"/>
              <a:pPr>
                <a:defRPr/>
              </a:pPr>
              <a:t>35</a:t>
            </a:fld>
            <a:endParaRPr lang="en-US" dirty="0"/>
          </a:p>
        </p:txBody>
      </p:sp>
      <p:pic>
        <p:nvPicPr>
          <p:cNvPr id="2050" name="Picture 2" descr="C:\Users\karand\Downloads\html-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81200"/>
            <a:ext cx="6587036"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389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dirty="0"/>
              <a:t>Moving </a:t>
            </a:r>
            <a:r>
              <a:rPr lang="en-US" dirty="0" smtClean="0"/>
              <a:t>Through </a:t>
            </a:r>
            <a:r>
              <a:rPr lang="en-US" dirty="0"/>
              <a:t>T</a:t>
            </a:r>
            <a:r>
              <a:rPr lang="en-US" dirty="0" smtClean="0"/>
              <a:t>he </a:t>
            </a:r>
            <a:r>
              <a:rPr lang="en-US" dirty="0"/>
              <a:t>T</a:t>
            </a:r>
            <a:r>
              <a:rPr lang="en-US" dirty="0" smtClean="0"/>
              <a:t>ree</a:t>
            </a:r>
            <a:r>
              <a:rPr lang="en-US" b="1" dirty="0"/>
              <a:t/>
            </a:r>
            <a:br>
              <a:rPr lang="en-US" b="1" dirty="0"/>
            </a:br>
            <a:endParaRPr lang="en-US" altLang="en-US" dirty="0" smtClean="0">
              <a:solidFill>
                <a:srgbClr val="FFFFFF"/>
              </a:solidFill>
            </a:endParaRPr>
          </a:p>
        </p:txBody>
      </p:sp>
      <p:sp>
        <p:nvSpPr>
          <p:cNvPr id="4" name="Slide Number Placeholder 3"/>
          <p:cNvSpPr>
            <a:spLocks noGrp="1"/>
          </p:cNvSpPr>
          <p:nvPr>
            <p:ph type="sldNum" sz="quarter" idx="10"/>
          </p:nvPr>
        </p:nvSpPr>
        <p:spPr/>
        <p:txBody>
          <a:bodyPr/>
          <a:lstStyle/>
          <a:p>
            <a:pPr>
              <a:defRPr/>
            </a:pPr>
            <a:fld id="{8B188BC1-4F7A-422F-B7B7-2304519BF08E}" type="slidenum">
              <a:rPr lang="en-US" smtClean="0"/>
              <a:pPr>
                <a:defRPr/>
              </a:pPr>
              <a:t>36</a:t>
            </a:fld>
            <a:endParaRPr lang="en-US" dirty="0"/>
          </a:p>
        </p:txBody>
      </p:sp>
      <p:pic>
        <p:nvPicPr>
          <p:cNvPr id="3074" name="Picture 2" descr="C:\Users\karand\Downloads\html-lin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52600"/>
            <a:ext cx="514620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32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smtClean="0"/>
              <a:t>Core DOM Interfaces - </a:t>
            </a:r>
            <a:r>
              <a:rPr lang="en-US" altLang="en-US" dirty="0" smtClean="0"/>
              <a:t>Access </a:t>
            </a:r>
            <a:r>
              <a:rPr lang="en-US" altLang="en-US" dirty="0"/>
              <a:t>Elements</a:t>
            </a:r>
            <a:endParaRPr lang="en-US" altLang="en-US" dirty="0" smtClean="0"/>
          </a:p>
        </p:txBody>
      </p:sp>
      <p:sp>
        <p:nvSpPr>
          <p:cNvPr id="7" name="Text Placeholder 2"/>
          <p:cNvSpPr>
            <a:spLocks noGrp="1"/>
          </p:cNvSpPr>
          <p:nvPr>
            <p:ph type="body" sz="half" idx="2"/>
          </p:nvPr>
        </p:nvSpPr>
        <p:spPr>
          <a:xfrm>
            <a:off x="3048000" y="1600200"/>
            <a:ext cx="7543800" cy="4876800"/>
          </a:xfrm>
        </p:spPr>
        <p:txBody>
          <a:bodyPr>
            <a:noAutofit/>
          </a:bodyPr>
          <a:lstStyle/>
          <a:p>
            <a:pPr marL="285750" indent="-285750">
              <a:buFont typeface="Arial" panose="020B0604020202020204" pitchFamily="34" charset="0"/>
              <a:buChar char="•"/>
              <a:defRPr/>
            </a:pPr>
            <a:r>
              <a:rPr lang="en-US" sz="1800" dirty="0" err="1">
                <a:solidFill>
                  <a:srgbClr val="0070C0"/>
                </a:solidFill>
                <a:latin typeface="+mn-lt"/>
              </a:rPr>
              <a:t>getElementById</a:t>
            </a:r>
            <a:r>
              <a:rPr lang="en-US" sz="1800" dirty="0">
                <a:solidFill>
                  <a:srgbClr val="0070C0"/>
                </a:solidFill>
                <a:latin typeface="+mn-lt"/>
              </a:rPr>
              <a:t>()</a:t>
            </a:r>
            <a:r>
              <a:rPr lang="en-US" sz="1800" dirty="0">
                <a:latin typeface="+mn-lt"/>
              </a:rPr>
              <a:t>- Returns </a:t>
            </a:r>
            <a:r>
              <a:rPr lang="en-US" sz="1800" dirty="0">
                <a:latin typeface="+mn-lt"/>
              </a:rPr>
              <a:t>element </a:t>
            </a:r>
            <a:r>
              <a:rPr lang="en-US" sz="1800" dirty="0">
                <a:latin typeface="+mn-lt"/>
              </a:rPr>
              <a:t>with </a:t>
            </a:r>
            <a:r>
              <a:rPr lang="en-US" sz="1800" dirty="0">
                <a:latin typeface="+mn-lt"/>
              </a:rPr>
              <a:t>the </a:t>
            </a:r>
            <a:r>
              <a:rPr lang="en-IN" sz="1800" dirty="0">
                <a:latin typeface="+mn-lt"/>
              </a:rPr>
              <a:t>specified ID</a:t>
            </a:r>
            <a:endParaRPr lang="en-IN" sz="1800" dirty="0">
              <a:latin typeface="+mn-lt"/>
            </a:endParaRPr>
          </a:p>
          <a:p>
            <a:pPr marL="0" indent="0">
              <a:defRPr/>
            </a:pPr>
            <a:r>
              <a:rPr lang="en-US" sz="1800" dirty="0">
                <a:latin typeface="+mn-lt"/>
              </a:rPr>
              <a:t>	</a:t>
            </a:r>
            <a:r>
              <a:rPr lang="en-US" sz="1800" dirty="0" err="1">
                <a:latin typeface="+mn-lt"/>
              </a:rPr>
              <a:t>var</a:t>
            </a:r>
            <a:r>
              <a:rPr lang="en-US" sz="1800" dirty="0">
                <a:latin typeface="+mn-lt"/>
              </a:rPr>
              <a:t> </a:t>
            </a:r>
            <a:r>
              <a:rPr lang="en-US" sz="1800" dirty="0" err="1">
                <a:latin typeface="+mn-lt"/>
              </a:rPr>
              <a:t>testdiv</a:t>
            </a:r>
            <a:r>
              <a:rPr lang="en-US" sz="1800" dirty="0">
                <a:latin typeface="+mn-lt"/>
              </a:rPr>
              <a:t> = </a:t>
            </a:r>
            <a:r>
              <a:rPr lang="en-US" sz="1800" dirty="0" err="1">
                <a:solidFill>
                  <a:schemeClr val="accent6">
                    <a:lumMod val="50000"/>
                  </a:schemeClr>
                </a:solidFill>
                <a:latin typeface="+mn-lt"/>
              </a:rPr>
              <a:t>document</a:t>
            </a:r>
            <a:r>
              <a:rPr lang="en-US" sz="1800" dirty="0" err="1">
                <a:latin typeface="+mn-lt"/>
              </a:rPr>
              <a:t>.getElementById</a:t>
            </a:r>
            <a:r>
              <a:rPr lang="en-US" sz="1800" dirty="0">
                <a:latin typeface="+mn-lt"/>
              </a:rPr>
              <a:t>(‘</a:t>
            </a:r>
            <a:r>
              <a:rPr lang="en-US" sz="1800" dirty="0" err="1">
                <a:latin typeface="+mn-lt"/>
              </a:rPr>
              <a:t>mydiv</a:t>
            </a:r>
            <a:r>
              <a:rPr lang="en-US" sz="1800" dirty="0">
                <a:latin typeface="+mn-lt"/>
              </a:rPr>
              <a:t>’);</a:t>
            </a:r>
          </a:p>
          <a:p>
            <a:pPr marL="0" indent="0">
              <a:defRPr/>
            </a:pPr>
            <a:endParaRPr lang="en-US" sz="1800" dirty="0">
              <a:latin typeface="+mn-lt"/>
            </a:endParaRPr>
          </a:p>
          <a:p>
            <a:pPr marL="285750" indent="-285750">
              <a:buFont typeface="Arial" panose="020B0604020202020204" pitchFamily="34" charset="0"/>
              <a:buChar char="•"/>
              <a:defRPr/>
            </a:pPr>
            <a:r>
              <a:rPr lang="en-US" sz="1800" dirty="0" err="1">
                <a:solidFill>
                  <a:srgbClr val="0070C0"/>
                </a:solidFill>
                <a:latin typeface="+mn-lt"/>
              </a:rPr>
              <a:t>getElementsByName</a:t>
            </a:r>
            <a:r>
              <a:rPr lang="en-US" sz="1800" dirty="0">
                <a:solidFill>
                  <a:srgbClr val="0070C0"/>
                </a:solidFill>
                <a:latin typeface="+mn-lt"/>
              </a:rPr>
              <a:t>()- </a:t>
            </a:r>
            <a:r>
              <a:rPr lang="en-US" sz="1800" dirty="0">
                <a:latin typeface="+mn-lt"/>
              </a:rPr>
              <a:t>Returns </a:t>
            </a:r>
            <a:r>
              <a:rPr lang="en-US" sz="1800" dirty="0">
                <a:latin typeface="+mn-lt"/>
              </a:rPr>
              <a:t>all elements </a:t>
            </a:r>
            <a:r>
              <a:rPr lang="en-US" sz="1800" dirty="0">
                <a:latin typeface="+mn-lt"/>
              </a:rPr>
              <a:t>with </a:t>
            </a:r>
            <a:r>
              <a:rPr lang="en-US" sz="1800" dirty="0">
                <a:latin typeface="+mn-lt"/>
              </a:rPr>
              <a:t>the specified name</a:t>
            </a:r>
            <a:endParaRPr lang="en-US" sz="1800" dirty="0">
              <a:latin typeface="+mn-lt"/>
            </a:endParaRPr>
          </a:p>
          <a:p>
            <a:pPr marL="0" indent="0">
              <a:defRPr/>
            </a:pPr>
            <a:r>
              <a:rPr lang="en-US" sz="1800" dirty="0">
                <a:latin typeface="+mn-lt"/>
              </a:rPr>
              <a:t>	</a:t>
            </a:r>
            <a:r>
              <a:rPr lang="en-US" sz="1800" dirty="0" err="1">
                <a:latin typeface="+mn-lt"/>
              </a:rPr>
              <a:t>var</a:t>
            </a:r>
            <a:r>
              <a:rPr lang="en-US" sz="1800" dirty="0">
                <a:latin typeface="+mn-lt"/>
              </a:rPr>
              <a:t> </a:t>
            </a:r>
            <a:r>
              <a:rPr lang="en-US" sz="1800" dirty="0" err="1">
                <a:latin typeface="+mn-lt"/>
              </a:rPr>
              <a:t>testdivs</a:t>
            </a:r>
            <a:r>
              <a:rPr lang="en-US" sz="1800" dirty="0">
                <a:latin typeface="+mn-lt"/>
              </a:rPr>
              <a:t> = </a:t>
            </a:r>
            <a:r>
              <a:rPr lang="en-US" sz="1800" dirty="0" err="1">
                <a:solidFill>
                  <a:schemeClr val="accent6">
                    <a:lumMod val="50000"/>
                  </a:schemeClr>
                </a:solidFill>
                <a:latin typeface="+mn-lt"/>
              </a:rPr>
              <a:t>document</a:t>
            </a:r>
            <a:r>
              <a:rPr lang="en-US" sz="1800" dirty="0" err="1">
                <a:latin typeface="+mn-lt"/>
              </a:rPr>
              <a:t>.getElementsByName</a:t>
            </a:r>
            <a:r>
              <a:rPr lang="en-US" sz="1800" dirty="0">
                <a:latin typeface="+mn-lt"/>
              </a:rPr>
              <a:t>(‘</a:t>
            </a:r>
            <a:r>
              <a:rPr lang="en-US" sz="1800" dirty="0" err="1">
                <a:latin typeface="+mn-lt"/>
              </a:rPr>
              <a:t>myname</a:t>
            </a:r>
            <a:r>
              <a:rPr lang="en-US" sz="1800" dirty="0">
                <a:latin typeface="+mn-lt"/>
              </a:rPr>
              <a:t>’);</a:t>
            </a:r>
          </a:p>
          <a:p>
            <a:pPr marL="0" indent="0">
              <a:defRPr/>
            </a:pPr>
            <a:endParaRPr lang="en-US" sz="1800" dirty="0">
              <a:latin typeface="+mn-lt"/>
            </a:endParaRPr>
          </a:p>
          <a:p>
            <a:pPr marL="285750" indent="-285750">
              <a:buFont typeface="Arial" panose="020B0604020202020204" pitchFamily="34" charset="0"/>
              <a:buChar char="•"/>
              <a:defRPr/>
            </a:pPr>
            <a:r>
              <a:rPr lang="en-US" sz="1800" dirty="0" err="1">
                <a:solidFill>
                  <a:srgbClr val="0070C0"/>
                </a:solidFill>
                <a:latin typeface="+mn-lt"/>
              </a:rPr>
              <a:t>getElementsByTagName</a:t>
            </a:r>
            <a:r>
              <a:rPr lang="en-US" sz="1800" dirty="0">
                <a:solidFill>
                  <a:srgbClr val="0070C0"/>
                </a:solidFill>
                <a:latin typeface="+mn-lt"/>
              </a:rPr>
              <a:t>() </a:t>
            </a:r>
            <a:r>
              <a:rPr lang="en-US" sz="1800" dirty="0">
                <a:latin typeface="+mn-lt"/>
              </a:rPr>
              <a:t>- Returns all </a:t>
            </a:r>
            <a:r>
              <a:rPr lang="en-IN" sz="1800" dirty="0">
                <a:latin typeface="+mn-lt"/>
              </a:rPr>
              <a:t>elements </a:t>
            </a:r>
            <a:r>
              <a:rPr lang="en-IN" sz="1800" dirty="0">
                <a:latin typeface="+mn-lt"/>
              </a:rPr>
              <a:t>with </a:t>
            </a:r>
            <a:r>
              <a:rPr lang="en-IN" sz="1800" dirty="0">
                <a:latin typeface="+mn-lt"/>
              </a:rPr>
              <a:t>specified tag</a:t>
            </a:r>
            <a:endParaRPr lang="en-US" sz="1800" dirty="0">
              <a:latin typeface="+mn-lt"/>
            </a:endParaRPr>
          </a:p>
          <a:p>
            <a:pPr marL="0" indent="0">
              <a:defRPr/>
            </a:pPr>
            <a:r>
              <a:rPr lang="en-US" sz="1800" dirty="0">
                <a:latin typeface="+mn-lt"/>
              </a:rPr>
              <a:t>	</a:t>
            </a:r>
            <a:r>
              <a:rPr lang="en-US" sz="1800" dirty="0" err="1">
                <a:latin typeface="+mn-lt"/>
              </a:rPr>
              <a:t>var</a:t>
            </a:r>
            <a:r>
              <a:rPr lang="en-US" sz="1800" dirty="0">
                <a:latin typeface="+mn-lt"/>
              </a:rPr>
              <a:t> </a:t>
            </a:r>
            <a:r>
              <a:rPr lang="en-US" sz="1800" dirty="0">
                <a:latin typeface="+mn-lt"/>
              </a:rPr>
              <a:t>container = </a:t>
            </a:r>
            <a:r>
              <a:rPr lang="en-US" sz="1800" dirty="0" err="1">
                <a:latin typeface="+mn-lt"/>
              </a:rPr>
              <a:t>document.getElementById</a:t>
            </a:r>
            <a:r>
              <a:rPr lang="en-US" sz="1800" dirty="0">
                <a:latin typeface="+mn-lt"/>
              </a:rPr>
              <a:t>(‘</a:t>
            </a:r>
            <a:r>
              <a:rPr lang="en-US" sz="1800" dirty="0" err="1">
                <a:latin typeface="+mn-lt"/>
              </a:rPr>
              <a:t>mydiv</a:t>
            </a:r>
            <a:r>
              <a:rPr lang="en-US" sz="1800" dirty="0">
                <a:latin typeface="+mn-lt"/>
              </a:rPr>
              <a:t>’); 	</a:t>
            </a:r>
            <a:endParaRPr lang="en-US" sz="1800" dirty="0">
              <a:latin typeface="+mn-lt"/>
            </a:endParaRPr>
          </a:p>
          <a:p>
            <a:pPr marL="0" indent="0">
              <a:defRPr/>
            </a:pPr>
            <a:r>
              <a:rPr lang="en-US" sz="1800" dirty="0">
                <a:latin typeface="+mn-lt"/>
              </a:rPr>
              <a:t>	</a:t>
            </a:r>
            <a:r>
              <a:rPr lang="en-US" sz="1800" dirty="0" err="1">
                <a:latin typeface="+mn-lt"/>
              </a:rPr>
              <a:t>var</a:t>
            </a:r>
            <a:r>
              <a:rPr lang="en-US" sz="1800" dirty="0">
                <a:latin typeface="+mn-lt"/>
              </a:rPr>
              <a:t> </a:t>
            </a:r>
            <a:r>
              <a:rPr lang="en-US" sz="1800" dirty="0" err="1">
                <a:latin typeface="+mn-lt"/>
              </a:rPr>
              <a:t>testdivs</a:t>
            </a:r>
            <a:r>
              <a:rPr lang="en-US" sz="1800" dirty="0">
                <a:latin typeface="+mn-lt"/>
              </a:rPr>
              <a:t> = </a:t>
            </a:r>
            <a:r>
              <a:rPr lang="en-US" sz="1800" dirty="0" err="1">
                <a:solidFill>
                  <a:schemeClr val="accent6">
                    <a:lumMod val="50000"/>
                  </a:schemeClr>
                </a:solidFill>
                <a:latin typeface="+mn-lt"/>
              </a:rPr>
              <a:t>container</a:t>
            </a:r>
            <a:r>
              <a:rPr lang="en-US" sz="1800" dirty="0" err="1">
                <a:latin typeface="+mn-lt"/>
              </a:rPr>
              <a:t>.getElementsByTagName</a:t>
            </a:r>
            <a:r>
              <a:rPr lang="en-US" sz="1800" dirty="0">
                <a:latin typeface="+mn-lt"/>
              </a:rPr>
              <a:t>(‘div</a:t>
            </a:r>
            <a:r>
              <a:rPr lang="en-US" sz="1800" dirty="0">
                <a:latin typeface="+mn-lt"/>
              </a:rPr>
              <a:t>’);</a:t>
            </a:r>
          </a:p>
          <a:p>
            <a:pPr marL="0" indent="0">
              <a:defRPr/>
            </a:pPr>
            <a:endParaRPr lang="en-US" sz="1800" dirty="0">
              <a:latin typeface="+mn-lt"/>
            </a:endParaRPr>
          </a:p>
          <a:p>
            <a:pPr marL="285750" indent="-285750">
              <a:buFont typeface="Arial" panose="020B0604020202020204" pitchFamily="34" charset="0"/>
              <a:buChar char="•"/>
              <a:defRPr/>
            </a:pPr>
            <a:r>
              <a:rPr lang="en-US" sz="1800" dirty="0" err="1">
                <a:solidFill>
                  <a:srgbClr val="0070C0"/>
                </a:solidFill>
                <a:latin typeface="+mn-lt"/>
              </a:rPr>
              <a:t>getElementsByClassName</a:t>
            </a:r>
            <a:r>
              <a:rPr lang="en-US" sz="1800" dirty="0">
                <a:solidFill>
                  <a:srgbClr val="0070C0"/>
                </a:solidFill>
                <a:latin typeface="+mn-lt"/>
              </a:rPr>
              <a:t>() </a:t>
            </a:r>
            <a:r>
              <a:rPr lang="en-US" sz="1800" dirty="0">
                <a:latin typeface="+mn-lt"/>
              </a:rPr>
              <a:t>- Returns all </a:t>
            </a:r>
            <a:r>
              <a:rPr lang="en-US" sz="1800" dirty="0">
                <a:latin typeface="+mn-lt"/>
              </a:rPr>
              <a:t>elements with </a:t>
            </a:r>
            <a:r>
              <a:rPr lang="en-US" sz="1800" dirty="0">
                <a:latin typeface="+mn-lt"/>
              </a:rPr>
              <a:t>specified </a:t>
            </a:r>
            <a:r>
              <a:rPr lang="en-US" sz="1800" dirty="0">
                <a:latin typeface="+mn-lt"/>
              </a:rPr>
              <a:t>class</a:t>
            </a:r>
          </a:p>
          <a:p>
            <a:pPr marL="0" indent="0">
              <a:defRPr/>
            </a:pPr>
            <a:r>
              <a:rPr lang="en-US" sz="1800" dirty="0">
                <a:latin typeface="+mn-lt"/>
              </a:rPr>
              <a:t>	</a:t>
            </a:r>
            <a:r>
              <a:rPr lang="en-US" sz="1800" dirty="0" err="1">
                <a:latin typeface="+mn-lt"/>
              </a:rPr>
              <a:t>var</a:t>
            </a:r>
            <a:r>
              <a:rPr lang="en-US" sz="1800" dirty="0">
                <a:latin typeface="+mn-lt"/>
              </a:rPr>
              <a:t> </a:t>
            </a:r>
            <a:r>
              <a:rPr lang="en-US" sz="1800" dirty="0">
                <a:latin typeface="+mn-lt"/>
              </a:rPr>
              <a:t>container = </a:t>
            </a:r>
            <a:r>
              <a:rPr lang="en-US" sz="1800" dirty="0" err="1">
                <a:latin typeface="+mn-lt"/>
              </a:rPr>
              <a:t>document.getElementById</a:t>
            </a:r>
            <a:r>
              <a:rPr lang="en-US" sz="1800" dirty="0">
                <a:latin typeface="+mn-lt"/>
              </a:rPr>
              <a:t>(‘</a:t>
            </a:r>
            <a:r>
              <a:rPr lang="en-US" sz="1800" dirty="0" err="1">
                <a:latin typeface="+mn-lt"/>
              </a:rPr>
              <a:t>mydiv</a:t>
            </a:r>
            <a:r>
              <a:rPr lang="en-US" sz="1800" dirty="0">
                <a:latin typeface="+mn-lt"/>
              </a:rPr>
              <a:t>’);</a:t>
            </a:r>
          </a:p>
          <a:p>
            <a:pPr marL="0" indent="0">
              <a:defRPr/>
            </a:pPr>
            <a:r>
              <a:rPr lang="en-US" sz="1800" dirty="0">
                <a:latin typeface="+mn-lt"/>
              </a:rPr>
              <a:t>	</a:t>
            </a:r>
            <a:r>
              <a:rPr lang="en-US" sz="1800" dirty="0" err="1">
                <a:latin typeface="+mn-lt"/>
              </a:rPr>
              <a:t>var</a:t>
            </a:r>
            <a:r>
              <a:rPr lang="en-US" sz="1800" dirty="0">
                <a:latin typeface="+mn-lt"/>
              </a:rPr>
              <a:t> </a:t>
            </a:r>
            <a:r>
              <a:rPr lang="en-US" sz="1800" dirty="0" err="1">
                <a:latin typeface="+mn-lt"/>
              </a:rPr>
              <a:t>testdivs</a:t>
            </a:r>
            <a:r>
              <a:rPr lang="en-US" sz="1800" dirty="0">
                <a:latin typeface="+mn-lt"/>
              </a:rPr>
              <a:t> = </a:t>
            </a:r>
            <a:r>
              <a:rPr lang="en-US" sz="1800" dirty="0" err="1">
                <a:solidFill>
                  <a:schemeClr val="accent6">
                    <a:lumMod val="50000"/>
                  </a:schemeClr>
                </a:solidFill>
                <a:latin typeface="+mn-lt"/>
              </a:rPr>
              <a:t>container</a:t>
            </a:r>
            <a:r>
              <a:rPr lang="en-US" sz="1800" dirty="0" err="1">
                <a:latin typeface="+mn-lt"/>
              </a:rPr>
              <a:t>.getElementsByClassName</a:t>
            </a:r>
            <a:r>
              <a:rPr lang="en-US" sz="1800" dirty="0">
                <a:latin typeface="+mn-lt"/>
              </a:rPr>
              <a:t>(‘</a:t>
            </a:r>
            <a:r>
              <a:rPr lang="en-US" sz="1800" dirty="0" err="1">
                <a:latin typeface="+mn-lt"/>
              </a:rPr>
              <a:t>myclass</a:t>
            </a:r>
            <a:r>
              <a:rPr lang="en-US" sz="1800" dirty="0">
                <a:latin typeface="+mn-lt"/>
              </a:rPr>
              <a:t>’);</a:t>
            </a:r>
            <a:endParaRPr lang="en-US" sz="1800" dirty="0">
              <a:latin typeface="+mn-lt"/>
            </a:endParaRPr>
          </a:p>
        </p:txBody>
      </p:sp>
      <p:sp>
        <p:nvSpPr>
          <p:cNvPr id="4" name="Slide Number Placeholder 3"/>
          <p:cNvSpPr>
            <a:spLocks noGrp="1"/>
          </p:cNvSpPr>
          <p:nvPr>
            <p:ph type="sldNum" sz="quarter" idx="10"/>
          </p:nvPr>
        </p:nvSpPr>
        <p:spPr/>
        <p:txBody>
          <a:bodyPr/>
          <a:lstStyle/>
          <a:p>
            <a:pPr>
              <a:defRPr/>
            </a:pPr>
            <a:fld id="{58297CAE-6B8C-4A64-8B35-AD3374CC09EF}" type="slidenum">
              <a:rPr lang="en-US" smtClean="0"/>
              <a:pPr>
                <a:defRPr/>
              </a:pPr>
              <a:t>37</a:t>
            </a:fld>
            <a:endParaRPr lang="en-US" dirty="0"/>
          </a:p>
        </p:txBody>
      </p:sp>
    </p:spTree>
    <p:extLst>
      <p:ext uri="{BB962C8B-B14F-4D97-AF65-F5344CB8AC3E}">
        <p14:creationId xmlns:p14="http://schemas.microsoft.com/office/powerpoint/2010/main" val="2109281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a:t>Core DOM Interfaces </a:t>
            </a:r>
            <a:r>
              <a:rPr lang="en-US" dirty="0" smtClean="0"/>
              <a:t>- </a:t>
            </a:r>
            <a:r>
              <a:rPr lang="en-US" altLang="en-US" dirty="0" smtClean="0"/>
              <a:t>Change </a:t>
            </a:r>
            <a:r>
              <a:rPr lang="en-US" altLang="en-US" dirty="0"/>
              <a:t>Elements</a:t>
            </a:r>
            <a:endParaRPr lang="en-US" altLang="en-US" dirty="0" smtClean="0"/>
          </a:p>
        </p:txBody>
      </p:sp>
      <p:sp>
        <p:nvSpPr>
          <p:cNvPr id="7" name="Text Placeholder 2"/>
          <p:cNvSpPr>
            <a:spLocks noGrp="1"/>
          </p:cNvSpPr>
          <p:nvPr>
            <p:ph type="body" sz="half" idx="2"/>
          </p:nvPr>
        </p:nvSpPr>
        <p:spPr>
          <a:xfrm>
            <a:off x="3048001" y="1676400"/>
            <a:ext cx="7086600" cy="4800600"/>
          </a:xfrm>
        </p:spPr>
        <p:txBody>
          <a:bodyPr/>
          <a:lstStyle/>
          <a:p>
            <a:pPr>
              <a:buFont typeface="Arial" pitchFamily="34" charset="0"/>
              <a:buChar char="•"/>
              <a:defRPr/>
            </a:pPr>
            <a:r>
              <a:rPr lang="en-US" sz="2000" dirty="0">
                <a:latin typeface="+mn-lt"/>
              </a:rPr>
              <a:t>Changing html</a:t>
            </a:r>
          </a:p>
          <a:p>
            <a:pPr lvl="1">
              <a:defRPr/>
            </a:pPr>
            <a:r>
              <a:rPr lang="en-US" sz="2000" dirty="0" err="1">
                <a:solidFill>
                  <a:schemeClr val="tx1">
                    <a:lumMod val="75000"/>
                    <a:lumOff val="25000"/>
                  </a:schemeClr>
                </a:solidFill>
              </a:rPr>
              <a:t>var</a:t>
            </a:r>
            <a:r>
              <a:rPr lang="en-US" sz="2000" dirty="0">
                <a:solidFill>
                  <a:schemeClr val="tx1">
                    <a:lumMod val="75000"/>
                    <a:lumOff val="25000"/>
                  </a:schemeClr>
                </a:solidFill>
              </a:rPr>
              <a:t> html = </a:t>
            </a:r>
            <a:r>
              <a:rPr lang="en-US" sz="2000" dirty="0" err="1">
                <a:solidFill>
                  <a:schemeClr val="tx1">
                    <a:lumMod val="75000"/>
                    <a:lumOff val="25000"/>
                  </a:schemeClr>
                </a:solidFill>
              </a:rPr>
              <a:t>document.getElementById</a:t>
            </a:r>
            <a:r>
              <a:rPr lang="en-US" sz="2000" dirty="0">
                <a:solidFill>
                  <a:schemeClr val="tx1">
                    <a:lumMod val="75000"/>
                    <a:lumOff val="25000"/>
                  </a:schemeClr>
                </a:solidFill>
              </a:rPr>
              <a:t>(‘</a:t>
            </a:r>
            <a:r>
              <a:rPr lang="en-US" sz="2000" dirty="0" err="1">
                <a:solidFill>
                  <a:schemeClr val="tx1">
                    <a:lumMod val="75000"/>
                    <a:lumOff val="25000"/>
                  </a:schemeClr>
                </a:solidFill>
              </a:rPr>
              <a:t>mydiv</a:t>
            </a:r>
            <a:r>
              <a:rPr lang="en-US" sz="2000" dirty="0">
                <a:solidFill>
                  <a:schemeClr val="tx1">
                    <a:lumMod val="75000"/>
                    <a:lumOff val="25000"/>
                  </a:schemeClr>
                </a:solidFill>
              </a:rPr>
              <a:t>’).</a:t>
            </a:r>
            <a:r>
              <a:rPr lang="en-US" sz="2000" dirty="0" err="1">
                <a:solidFill>
                  <a:schemeClr val="accent6">
                    <a:lumMod val="50000"/>
                  </a:schemeClr>
                </a:solidFill>
              </a:rPr>
              <a:t>innerHTML</a:t>
            </a:r>
            <a:r>
              <a:rPr lang="en-US" sz="2000" dirty="0">
                <a:solidFill>
                  <a:schemeClr val="tx1">
                    <a:lumMod val="75000"/>
                    <a:lumOff val="25000"/>
                  </a:schemeClr>
                </a:solidFill>
              </a:rPr>
              <a:t>;</a:t>
            </a:r>
          </a:p>
          <a:p>
            <a:pPr lvl="1">
              <a:defRPr/>
            </a:pPr>
            <a:r>
              <a:rPr lang="en-US" sz="2000" dirty="0" err="1">
                <a:solidFill>
                  <a:schemeClr val="tx1">
                    <a:lumMod val="75000"/>
                    <a:lumOff val="25000"/>
                  </a:schemeClr>
                </a:solidFill>
              </a:rPr>
              <a:t>document.getElementById</a:t>
            </a:r>
            <a:r>
              <a:rPr lang="en-US" sz="2000" dirty="0">
                <a:solidFill>
                  <a:schemeClr val="tx1">
                    <a:lumMod val="75000"/>
                    <a:lumOff val="25000"/>
                  </a:schemeClr>
                </a:solidFill>
              </a:rPr>
              <a:t>(‘</a:t>
            </a:r>
            <a:r>
              <a:rPr lang="en-US" sz="2000" dirty="0" err="1">
                <a:solidFill>
                  <a:schemeClr val="tx1">
                    <a:lumMod val="75000"/>
                    <a:lumOff val="25000"/>
                  </a:schemeClr>
                </a:solidFill>
              </a:rPr>
              <a:t>myotherdiv</a:t>
            </a:r>
            <a:r>
              <a:rPr lang="en-US" sz="2000" dirty="0">
                <a:solidFill>
                  <a:schemeClr val="tx1">
                    <a:lumMod val="75000"/>
                    <a:lumOff val="25000"/>
                  </a:schemeClr>
                </a:solidFill>
              </a:rPr>
              <a:t>’).</a:t>
            </a:r>
            <a:r>
              <a:rPr lang="en-US" sz="2000" dirty="0" err="1">
                <a:solidFill>
                  <a:schemeClr val="accent6">
                    <a:lumMod val="50000"/>
                  </a:schemeClr>
                </a:solidFill>
              </a:rPr>
              <a:t>innerHTML</a:t>
            </a:r>
            <a:r>
              <a:rPr lang="en-US" sz="2000" dirty="0">
                <a:solidFill>
                  <a:schemeClr val="accent6">
                    <a:lumMod val="50000"/>
                  </a:schemeClr>
                </a:solidFill>
              </a:rPr>
              <a:t> </a:t>
            </a:r>
            <a:r>
              <a:rPr lang="en-US" sz="2000" dirty="0">
                <a:solidFill>
                  <a:schemeClr val="tx1">
                    <a:lumMod val="75000"/>
                    <a:lumOff val="25000"/>
                  </a:schemeClr>
                </a:solidFill>
              </a:rPr>
              <a:t>= html;</a:t>
            </a:r>
          </a:p>
          <a:p>
            <a:pPr>
              <a:defRPr/>
            </a:pPr>
            <a:endParaRPr lang="en-US" sz="2000" dirty="0">
              <a:latin typeface="+mn-lt"/>
            </a:endParaRPr>
          </a:p>
          <a:p>
            <a:pPr>
              <a:buFont typeface="Arial" pitchFamily="34" charset="0"/>
              <a:buChar char="•"/>
              <a:defRPr/>
            </a:pPr>
            <a:r>
              <a:rPr lang="en-US" sz="2000" dirty="0">
                <a:latin typeface="+mn-lt"/>
              </a:rPr>
              <a:t>Changing attributes</a:t>
            </a:r>
          </a:p>
          <a:p>
            <a:pPr lvl="1">
              <a:defRPr/>
            </a:pPr>
            <a:r>
              <a:rPr lang="en-US" sz="2000" dirty="0" err="1">
                <a:solidFill>
                  <a:schemeClr val="tx1">
                    <a:lumMod val="75000"/>
                    <a:lumOff val="25000"/>
                  </a:schemeClr>
                </a:solidFill>
              </a:rPr>
              <a:t>var</a:t>
            </a:r>
            <a:r>
              <a:rPr lang="en-US" sz="2000" dirty="0">
                <a:solidFill>
                  <a:schemeClr val="tx1">
                    <a:lumMod val="75000"/>
                    <a:lumOff val="25000"/>
                  </a:schemeClr>
                </a:solidFill>
              </a:rPr>
              <a:t> value = </a:t>
            </a:r>
            <a:r>
              <a:rPr lang="en-US" sz="2000" dirty="0" err="1">
                <a:solidFill>
                  <a:schemeClr val="tx1">
                    <a:lumMod val="75000"/>
                    <a:lumOff val="25000"/>
                  </a:schemeClr>
                </a:solidFill>
              </a:rPr>
              <a:t>document.getElementById</a:t>
            </a:r>
            <a:r>
              <a:rPr lang="en-US" sz="2000" dirty="0">
                <a:solidFill>
                  <a:schemeClr val="tx1">
                    <a:lumMod val="75000"/>
                    <a:lumOff val="25000"/>
                  </a:schemeClr>
                </a:solidFill>
              </a:rPr>
              <a:t>(‘</a:t>
            </a:r>
            <a:r>
              <a:rPr lang="en-US" sz="2000" dirty="0" err="1">
                <a:solidFill>
                  <a:schemeClr val="tx1">
                    <a:lumMod val="75000"/>
                    <a:lumOff val="25000"/>
                  </a:schemeClr>
                </a:solidFill>
              </a:rPr>
              <a:t>myinputname</a:t>
            </a:r>
            <a:r>
              <a:rPr lang="en-US" sz="2000" dirty="0">
                <a:solidFill>
                  <a:schemeClr val="tx1">
                    <a:lumMod val="75000"/>
                    <a:lumOff val="25000"/>
                  </a:schemeClr>
                </a:solidFill>
              </a:rPr>
              <a:t>’).</a:t>
            </a:r>
            <a:r>
              <a:rPr lang="en-US" sz="2000" dirty="0">
                <a:solidFill>
                  <a:schemeClr val="accent6">
                    <a:lumMod val="50000"/>
                  </a:schemeClr>
                </a:solidFill>
              </a:rPr>
              <a:t>value</a:t>
            </a:r>
            <a:r>
              <a:rPr lang="en-US" sz="2000" dirty="0">
                <a:solidFill>
                  <a:schemeClr val="tx1">
                    <a:lumMod val="75000"/>
                    <a:lumOff val="25000"/>
                  </a:schemeClr>
                </a:solidFill>
              </a:rPr>
              <a:t>;</a:t>
            </a:r>
          </a:p>
          <a:p>
            <a:pPr lvl="1">
              <a:defRPr/>
            </a:pPr>
            <a:r>
              <a:rPr lang="en-US" sz="2000" dirty="0" err="1">
                <a:solidFill>
                  <a:schemeClr val="tx1">
                    <a:lumMod val="75000"/>
                    <a:lumOff val="25000"/>
                  </a:schemeClr>
                </a:solidFill>
              </a:rPr>
              <a:t>document.getElementById</a:t>
            </a:r>
            <a:r>
              <a:rPr lang="en-US" sz="2000" dirty="0">
                <a:solidFill>
                  <a:schemeClr val="tx1">
                    <a:lumMod val="75000"/>
                    <a:lumOff val="25000"/>
                  </a:schemeClr>
                </a:solidFill>
              </a:rPr>
              <a:t>(‘</a:t>
            </a:r>
            <a:r>
              <a:rPr lang="en-US" sz="2000" dirty="0" err="1">
                <a:solidFill>
                  <a:schemeClr val="tx1">
                    <a:lumMod val="75000"/>
                    <a:lumOff val="25000"/>
                  </a:schemeClr>
                </a:solidFill>
              </a:rPr>
              <a:t>myinputname</a:t>
            </a:r>
            <a:r>
              <a:rPr lang="en-US" sz="2000" dirty="0">
                <a:solidFill>
                  <a:schemeClr val="tx1">
                    <a:lumMod val="75000"/>
                    <a:lumOff val="25000"/>
                  </a:schemeClr>
                </a:solidFill>
              </a:rPr>
              <a:t>’).</a:t>
            </a:r>
            <a:r>
              <a:rPr lang="en-US" sz="2000" dirty="0">
                <a:solidFill>
                  <a:schemeClr val="accent6">
                    <a:lumMod val="50000"/>
                  </a:schemeClr>
                </a:solidFill>
              </a:rPr>
              <a:t>value</a:t>
            </a:r>
            <a:r>
              <a:rPr lang="en-US" sz="2000" dirty="0">
                <a:solidFill>
                  <a:schemeClr val="tx1">
                    <a:lumMod val="75000"/>
                    <a:lumOff val="25000"/>
                  </a:schemeClr>
                </a:solidFill>
              </a:rPr>
              <a:t> = value;</a:t>
            </a:r>
          </a:p>
          <a:p>
            <a:pPr lvl="1">
              <a:defRPr/>
            </a:pPr>
            <a:endParaRPr lang="en-US" sz="2000" dirty="0">
              <a:solidFill>
                <a:schemeClr val="tx1">
                  <a:lumMod val="75000"/>
                  <a:lumOff val="25000"/>
                </a:schemeClr>
              </a:solidFill>
              <a:ea typeface="Segoe UI" pitchFamily="34" charset="0"/>
              <a:cs typeface="Segoe UI" pitchFamily="34" charset="0"/>
            </a:endParaRPr>
          </a:p>
          <a:p>
            <a:pPr>
              <a:buFont typeface="Arial" pitchFamily="34" charset="0"/>
              <a:buChar char="•"/>
              <a:defRPr/>
            </a:pPr>
            <a:r>
              <a:rPr lang="en-US" sz="2000" dirty="0">
                <a:latin typeface="+mn-lt"/>
              </a:rPr>
              <a:t>Changing appearance</a:t>
            </a:r>
          </a:p>
          <a:p>
            <a:pPr lvl="1">
              <a:defRPr/>
            </a:pPr>
            <a:r>
              <a:rPr lang="en-US" sz="2000" dirty="0" err="1">
                <a:solidFill>
                  <a:schemeClr val="tx1">
                    <a:lumMod val="75000"/>
                    <a:lumOff val="25000"/>
                  </a:schemeClr>
                </a:solidFill>
              </a:rPr>
              <a:t>var</a:t>
            </a:r>
            <a:r>
              <a:rPr lang="en-US" sz="2000" dirty="0">
                <a:solidFill>
                  <a:schemeClr val="tx1">
                    <a:lumMod val="75000"/>
                    <a:lumOff val="25000"/>
                  </a:schemeClr>
                </a:solidFill>
              </a:rPr>
              <a:t> color = </a:t>
            </a:r>
            <a:r>
              <a:rPr lang="en-US" sz="2000" dirty="0" err="1">
                <a:solidFill>
                  <a:schemeClr val="tx1">
                    <a:lumMod val="75000"/>
                    <a:lumOff val="25000"/>
                  </a:schemeClr>
                </a:solidFill>
              </a:rPr>
              <a:t>document.getElementById</a:t>
            </a:r>
            <a:r>
              <a:rPr lang="en-US" sz="2000" dirty="0">
                <a:solidFill>
                  <a:schemeClr val="tx1">
                    <a:lumMod val="75000"/>
                    <a:lumOff val="25000"/>
                  </a:schemeClr>
                </a:solidFill>
              </a:rPr>
              <a:t>(‘</a:t>
            </a:r>
            <a:r>
              <a:rPr lang="en-US" sz="2000" dirty="0" err="1">
                <a:solidFill>
                  <a:schemeClr val="tx1">
                    <a:lumMod val="75000"/>
                    <a:lumOff val="25000"/>
                  </a:schemeClr>
                </a:solidFill>
              </a:rPr>
              <a:t>mydiv</a:t>
            </a:r>
            <a:r>
              <a:rPr lang="en-US" sz="2000" dirty="0">
                <a:solidFill>
                  <a:schemeClr val="tx1">
                    <a:lumMod val="75000"/>
                    <a:lumOff val="25000"/>
                  </a:schemeClr>
                </a:solidFill>
              </a:rPr>
              <a:t>’).</a:t>
            </a:r>
            <a:r>
              <a:rPr lang="en-US" sz="2000" dirty="0" err="1">
                <a:solidFill>
                  <a:schemeClr val="accent6">
                    <a:lumMod val="50000"/>
                  </a:schemeClr>
                </a:solidFill>
              </a:rPr>
              <a:t>style.color</a:t>
            </a:r>
            <a:r>
              <a:rPr lang="en-US" sz="2000" dirty="0">
                <a:solidFill>
                  <a:schemeClr val="tx1">
                    <a:lumMod val="75000"/>
                    <a:lumOff val="25000"/>
                  </a:schemeClr>
                </a:solidFill>
              </a:rPr>
              <a:t>;</a:t>
            </a:r>
          </a:p>
          <a:p>
            <a:pPr lvl="1">
              <a:defRPr/>
            </a:pPr>
            <a:r>
              <a:rPr lang="en-US" sz="2000" dirty="0" err="1">
                <a:solidFill>
                  <a:schemeClr val="tx1">
                    <a:lumMod val="75000"/>
                    <a:lumOff val="25000"/>
                  </a:schemeClr>
                </a:solidFill>
              </a:rPr>
              <a:t>document.getElementById</a:t>
            </a:r>
            <a:r>
              <a:rPr lang="en-US" sz="2000" dirty="0">
                <a:solidFill>
                  <a:schemeClr val="tx1">
                    <a:lumMod val="75000"/>
                    <a:lumOff val="25000"/>
                  </a:schemeClr>
                </a:solidFill>
              </a:rPr>
              <a:t>(‘</a:t>
            </a:r>
            <a:r>
              <a:rPr lang="en-US" sz="2000" dirty="0" err="1">
                <a:solidFill>
                  <a:schemeClr val="tx1">
                    <a:lumMod val="75000"/>
                    <a:lumOff val="25000"/>
                  </a:schemeClr>
                </a:solidFill>
              </a:rPr>
              <a:t>myotherdiv</a:t>
            </a:r>
            <a:r>
              <a:rPr lang="en-US" sz="2000" dirty="0">
                <a:solidFill>
                  <a:schemeClr val="tx1">
                    <a:lumMod val="75000"/>
                    <a:lumOff val="25000"/>
                  </a:schemeClr>
                </a:solidFill>
              </a:rPr>
              <a:t>’).</a:t>
            </a:r>
            <a:r>
              <a:rPr lang="en-US" sz="2000" dirty="0" err="1">
                <a:solidFill>
                  <a:schemeClr val="accent6">
                    <a:lumMod val="50000"/>
                  </a:schemeClr>
                </a:solidFill>
              </a:rPr>
              <a:t>style.color</a:t>
            </a:r>
            <a:r>
              <a:rPr lang="en-US" sz="2000" dirty="0">
                <a:solidFill>
                  <a:schemeClr val="tx1">
                    <a:lumMod val="75000"/>
                    <a:lumOff val="25000"/>
                  </a:schemeClr>
                </a:solidFill>
              </a:rPr>
              <a:t> </a:t>
            </a:r>
            <a:r>
              <a:rPr lang="en-US" sz="2000" dirty="0">
                <a:solidFill>
                  <a:schemeClr val="tx1">
                    <a:lumMod val="75000"/>
                    <a:lumOff val="25000"/>
                  </a:schemeClr>
                </a:solidFill>
              </a:rPr>
              <a:t>= </a:t>
            </a:r>
            <a:r>
              <a:rPr lang="en-US" sz="2000" dirty="0">
                <a:solidFill>
                  <a:schemeClr val="tx1">
                    <a:lumMod val="75000"/>
                    <a:lumOff val="25000"/>
                  </a:schemeClr>
                </a:solidFill>
              </a:rPr>
              <a:t>color;</a:t>
            </a:r>
          </a:p>
        </p:txBody>
      </p:sp>
      <p:sp>
        <p:nvSpPr>
          <p:cNvPr id="4" name="Slide Number Placeholder 3"/>
          <p:cNvSpPr>
            <a:spLocks noGrp="1"/>
          </p:cNvSpPr>
          <p:nvPr>
            <p:ph type="sldNum" sz="quarter" idx="10"/>
          </p:nvPr>
        </p:nvSpPr>
        <p:spPr/>
        <p:txBody>
          <a:bodyPr/>
          <a:lstStyle/>
          <a:p>
            <a:pPr>
              <a:defRPr/>
            </a:pPr>
            <a:fld id="{DD7E26E6-6D67-4881-8035-C1B24A0A1910}" type="slidenum">
              <a:rPr lang="en-US" smtClean="0"/>
              <a:pPr>
                <a:defRPr/>
              </a:pPr>
              <a:t>38</a:t>
            </a:fld>
            <a:endParaRPr lang="en-US" dirty="0"/>
          </a:p>
        </p:txBody>
      </p:sp>
    </p:spTree>
    <p:extLst>
      <p:ext uri="{BB962C8B-B14F-4D97-AF65-F5344CB8AC3E}">
        <p14:creationId xmlns:p14="http://schemas.microsoft.com/office/powerpoint/2010/main" val="34193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sz="half" idx="2"/>
          </p:nvPr>
        </p:nvSpPr>
        <p:spPr>
          <a:xfrm>
            <a:off x="3048000" y="1721803"/>
            <a:ext cx="7391400" cy="3612070"/>
          </a:xfrm>
        </p:spPr>
        <p:txBody>
          <a:bodyPr/>
          <a:lstStyle/>
          <a:p>
            <a:r>
              <a:rPr lang="en-US" sz="2000" dirty="0">
                <a:solidFill>
                  <a:srgbClr val="0070C0"/>
                </a:solidFill>
                <a:latin typeface="+mn-lt"/>
              </a:rPr>
              <a:t>Demo 1 - Change Elements</a:t>
            </a:r>
          </a:p>
        </p:txBody>
      </p:sp>
      <p:sp>
        <p:nvSpPr>
          <p:cNvPr id="4" name="Slide Number Placeholder 3"/>
          <p:cNvSpPr>
            <a:spLocks noGrp="1"/>
          </p:cNvSpPr>
          <p:nvPr>
            <p:ph type="sldNum" sz="quarter" idx="10"/>
          </p:nvPr>
        </p:nvSpPr>
        <p:spPr/>
        <p:txBody>
          <a:bodyPr/>
          <a:lstStyle/>
          <a:p>
            <a:pPr>
              <a:defRPr/>
            </a:pPr>
            <a:fld id="{96FB4D3D-A710-4320-AA94-C009BA086CAD}" type="slidenum">
              <a:rPr lang="en-US" smtClean="0"/>
              <a:pPr>
                <a:defRPr/>
              </a:pPr>
              <a:t>39</a:t>
            </a:fld>
            <a:endParaRPr lang="en-US" dirty="0"/>
          </a:p>
        </p:txBody>
      </p:sp>
    </p:spTree>
    <p:extLst>
      <p:ext uri="{BB962C8B-B14F-4D97-AF65-F5344CB8AC3E}">
        <p14:creationId xmlns:p14="http://schemas.microsoft.com/office/powerpoint/2010/main" val="1304491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JavaScript</a:t>
            </a:r>
          </a:p>
        </p:txBody>
      </p:sp>
      <p:sp>
        <p:nvSpPr>
          <p:cNvPr id="5" name="Text Placeholder 4"/>
          <p:cNvSpPr>
            <a:spLocks noGrp="1"/>
          </p:cNvSpPr>
          <p:nvPr>
            <p:ph type="body" sz="half" idx="2"/>
          </p:nvPr>
        </p:nvSpPr>
        <p:spPr>
          <a:xfrm>
            <a:off x="3170238" y="1722438"/>
            <a:ext cx="7269162" cy="4513262"/>
          </a:xfrm>
        </p:spPr>
        <p:txBody>
          <a:bodyPr/>
          <a:lstStyle/>
          <a:p>
            <a:pPr>
              <a:buFont typeface="Arial" pitchFamily="34" charset="0"/>
              <a:buChar char="•"/>
              <a:defRPr/>
            </a:pPr>
            <a:r>
              <a:rPr lang="en-US" sz="2000" dirty="0"/>
              <a:t>JavaScript is a scripting language designed to add interactivity to HTML pages.</a:t>
            </a:r>
          </a:p>
          <a:p>
            <a:pPr>
              <a:defRPr/>
            </a:pPr>
            <a:endParaRPr lang="en-US" sz="2000" dirty="0"/>
          </a:p>
          <a:p>
            <a:pPr>
              <a:buFont typeface="Arial" pitchFamily="34" charset="0"/>
              <a:buChar char="•"/>
              <a:defRPr/>
            </a:pPr>
            <a:r>
              <a:rPr lang="en-US" sz="2000" dirty="0"/>
              <a:t>It is an interpreted language.</a:t>
            </a:r>
          </a:p>
          <a:p>
            <a:pPr>
              <a:defRPr/>
            </a:pPr>
            <a:endParaRPr lang="en-US" sz="2000" dirty="0"/>
          </a:p>
          <a:p>
            <a:pPr>
              <a:buFont typeface="Arial" pitchFamily="34" charset="0"/>
              <a:buChar char="•"/>
              <a:defRPr/>
            </a:pPr>
            <a:r>
              <a:rPr lang="en-US" sz="2000" dirty="0"/>
              <a:t>You can use it to:</a:t>
            </a:r>
          </a:p>
          <a:p>
            <a:pPr marL="914400" lvl="1" indent="-457200">
              <a:buFont typeface="+mj-lt"/>
              <a:buAutoNum type="arabicPeriod"/>
              <a:defRPr/>
            </a:pPr>
            <a:r>
              <a:rPr lang="en-US" sz="1800" dirty="0"/>
              <a:t>React to events</a:t>
            </a:r>
          </a:p>
          <a:p>
            <a:pPr marL="914400" lvl="1" indent="-457200">
              <a:buFont typeface="+mj-lt"/>
              <a:buAutoNum type="arabicPeriod"/>
              <a:defRPr/>
            </a:pPr>
            <a:r>
              <a:rPr lang="en-US" sz="1800" dirty="0"/>
              <a:t>Manipulate HTML elements</a:t>
            </a:r>
          </a:p>
          <a:p>
            <a:pPr marL="914400" lvl="1" indent="-457200">
              <a:buFont typeface="+mj-lt"/>
              <a:buAutoNum type="arabicPeriod"/>
              <a:defRPr/>
            </a:pPr>
            <a:r>
              <a:rPr lang="en-US" sz="1800" dirty="0"/>
              <a:t>Validate data</a:t>
            </a:r>
          </a:p>
          <a:p>
            <a:pPr marL="914400" lvl="1" indent="-457200">
              <a:buFont typeface="+mj-lt"/>
              <a:buAutoNum type="arabicPeriod"/>
              <a:defRPr/>
            </a:pPr>
            <a:r>
              <a:rPr lang="en-US" sz="1800" dirty="0"/>
              <a:t>Detect the  browser</a:t>
            </a:r>
          </a:p>
          <a:p>
            <a:pPr lvl="1">
              <a:buFont typeface="Arial" panose="020B0604020202020204" pitchFamily="34" charset="0"/>
              <a:buChar char="•"/>
              <a:defRPr/>
            </a:pPr>
            <a:endParaRPr lang="en-US" sz="2000" dirty="0"/>
          </a:p>
          <a:p>
            <a:pPr>
              <a:buFont typeface="Arial" pitchFamily="34" charset="0"/>
              <a:buChar char="•"/>
              <a:defRPr/>
            </a:pPr>
            <a:r>
              <a:rPr lang="en-US" sz="2000" dirty="0"/>
              <a:t>Note that Java and JavaScript are not related.</a:t>
            </a:r>
          </a:p>
        </p:txBody>
      </p:sp>
      <p:sp>
        <p:nvSpPr>
          <p:cNvPr id="23556"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CC3C7D-458B-004E-AEF5-0149AC532802}" type="slidenum">
              <a:rPr lang="en-US" altLang="en-US">
                <a:solidFill>
                  <a:srgbClr val="262626"/>
                </a:solidFill>
                <a:ea typeface="Arial" charset="0"/>
                <a:cs typeface="Arial" charset="0"/>
              </a:rPr>
              <a:pPr/>
              <a:t>4</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95649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half" idx="2"/>
          </p:nvPr>
        </p:nvSpPr>
        <p:spPr>
          <a:xfrm>
            <a:off x="3046413" y="1665289"/>
            <a:ext cx="7269162" cy="4668837"/>
          </a:xfrm>
        </p:spPr>
        <p:txBody>
          <a:bodyPr/>
          <a:lstStyle/>
          <a:p>
            <a:pPr>
              <a:buFont typeface="Arial" pitchFamily="34" charset="0"/>
              <a:buChar char="•"/>
              <a:defRPr/>
            </a:pPr>
            <a:r>
              <a:rPr lang="en-US" sz="2000" dirty="0">
                <a:latin typeface="+mn-lt"/>
              </a:rPr>
              <a:t>Creating </a:t>
            </a:r>
            <a:r>
              <a:rPr lang="en-US" sz="2000" dirty="0">
                <a:latin typeface="+mn-lt"/>
              </a:rPr>
              <a:t>an </a:t>
            </a:r>
            <a:r>
              <a:rPr lang="en-US" sz="2000" dirty="0">
                <a:latin typeface="+mn-lt"/>
              </a:rPr>
              <a:t>element</a:t>
            </a:r>
            <a:endParaRPr lang="en-US" sz="2000" dirty="0">
              <a:latin typeface="+mn-lt"/>
            </a:endParaRPr>
          </a:p>
          <a:p>
            <a:pPr lvl="1">
              <a:defRPr/>
            </a:pPr>
            <a:r>
              <a:rPr lang="en-US" sz="2000" dirty="0" err="1">
                <a:solidFill>
                  <a:schemeClr val="tx1">
                    <a:lumMod val="75000"/>
                    <a:lumOff val="25000"/>
                  </a:schemeClr>
                </a:solidFill>
              </a:rPr>
              <a:t>var</a:t>
            </a:r>
            <a:r>
              <a:rPr lang="en-US" sz="2000" dirty="0">
                <a:solidFill>
                  <a:schemeClr val="tx1">
                    <a:lumMod val="75000"/>
                    <a:lumOff val="25000"/>
                  </a:schemeClr>
                </a:solidFill>
              </a:rPr>
              <a:t> </a:t>
            </a:r>
            <a:r>
              <a:rPr lang="en-US" sz="2000" dirty="0" err="1">
                <a:solidFill>
                  <a:schemeClr val="tx1">
                    <a:lumMod val="75000"/>
                    <a:lumOff val="25000"/>
                  </a:schemeClr>
                </a:solidFill>
              </a:rPr>
              <a:t>mydiv</a:t>
            </a:r>
            <a:r>
              <a:rPr lang="en-US" sz="2000" dirty="0">
                <a:solidFill>
                  <a:schemeClr val="tx1">
                    <a:lumMod val="75000"/>
                    <a:lumOff val="25000"/>
                  </a:schemeClr>
                </a:solidFill>
              </a:rPr>
              <a:t> = </a:t>
            </a:r>
            <a:r>
              <a:rPr lang="en-US" sz="2000" dirty="0" err="1">
                <a:solidFill>
                  <a:schemeClr val="tx1">
                    <a:lumMod val="75000"/>
                    <a:lumOff val="25000"/>
                  </a:schemeClr>
                </a:solidFill>
              </a:rPr>
              <a:t>document.</a:t>
            </a:r>
            <a:r>
              <a:rPr lang="en-US" sz="2000" dirty="0" err="1">
                <a:solidFill>
                  <a:schemeClr val="accent6">
                    <a:lumMod val="50000"/>
                  </a:schemeClr>
                </a:solidFill>
              </a:rPr>
              <a:t>createElement</a:t>
            </a:r>
            <a:r>
              <a:rPr lang="en-US" sz="2000" dirty="0">
                <a:solidFill>
                  <a:schemeClr val="tx1">
                    <a:lumMod val="75000"/>
                    <a:lumOff val="25000"/>
                  </a:schemeClr>
                </a:solidFill>
              </a:rPr>
              <a:t>(‘div’);</a:t>
            </a:r>
            <a:endParaRPr lang="en-US" sz="2000" dirty="0">
              <a:solidFill>
                <a:schemeClr val="tx1">
                  <a:lumMod val="75000"/>
                  <a:lumOff val="25000"/>
                </a:schemeClr>
              </a:solidFill>
            </a:endParaRPr>
          </a:p>
          <a:p>
            <a:pPr>
              <a:defRPr/>
            </a:pPr>
            <a:endParaRPr lang="en-US" sz="2000" dirty="0">
              <a:latin typeface="+mn-lt"/>
            </a:endParaRPr>
          </a:p>
          <a:p>
            <a:pPr>
              <a:buFont typeface="Arial" pitchFamily="34" charset="0"/>
              <a:buChar char="•"/>
              <a:defRPr/>
            </a:pPr>
            <a:r>
              <a:rPr lang="en-US" sz="2000" dirty="0">
                <a:latin typeface="+mn-lt"/>
              </a:rPr>
              <a:t>Adding </a:t>
            </a:r>
            <a:r>
              <a:rPr lang="en-US" sz="2000" dirty="0">
                <a:latin typeface="+mn-lt"/>
              </a:rPr>
              <a:t>an </a:t>
            </a:r>
            <a:r>
              <a:rPr lang="en-US" sz="2000" dirty="0">
                <a:latin typeface="+mn-lt"/>
              </a:rPr>
              <a:t>element</a:t>
            </a:r>
            <a:endParaRPr lang="en-US" sz="2000" dirty="0">
              <a:latin typeface="+mn-lt"/>
            </a:endParaRPr>
          </a:p>
          <a:p>
            <a:pPr lvl="1">
              <a:defRPr/>
            </a:pPr>
            <a:r>
              <a:rPr lang="en-US" sz="2000" dirty="0" err="1">
                <a:solidFill>
                  <a:schemeClr val="tx1">
                    <a:lumMod val="75000"/>
                    <a:lumOff val="25000"/>
                  </a:schemeClr>
                </a:solidFill>
              </a:rPr>
              <a:t>document.body.</a:t>
            </a:r>
            <a:r>
              <a:rPr lang="en-US" sz="2000" dirty="0" err="1">
                <a:solidFill>
                  <a:schemeClr val="accent6">
                    <a:lumMod val="50000"/>
                  </a:schemeClr>
                </a:solidFill>
              </a:rPr>
              <a:t>appendChild</a:t>
            </a:r>
            <a:r>
              <a:rPr lang="en-US" sz="2000" dirty="0">
                <a:solidFill>
                  <a:schemeClr val="tx1">
                    <a:lumMod val="75000"/>
                    <a:lumOff val="25000"/>
                  </a:schemeClr>
                </a:solidFill>
              </a:rPr>
              <a:t>(</a:t>
            </a:r>
            <a:r>
              <a:rPr lang="en-US" sz="2000" dirty="0" err="1">
                <a:solidFill>
                  <a:schemeClr val="tx1">
                    <a:lumMod val="75000"/>
                    <a:lumOff val="25000"/>
                  </a:schemeClr>
                </a:solidFill>
              </a:rPr>
              <a:t>mydiv</a:t>
            </a:r>
            <a:r>
              <a:rPr lang="en-US" sz="2000" dirty="0">
                <a:solidFill>
                  <a:schemeClr val="tx1">
                    <a:lumMod val="75000"/>
                    <a:lumOff val="25000"/>
                  </a:schemeClr>
                </a:solidFill>
              </a:rPr>
              <a:t>);</a:t>
            </a:r>
          </a:p>
          <a:p>
            <a:pPr lvl="1">
              <a:defRPr/>
            </a:pPr>
            <a:endParaRPr lang="en-US" sz="2000" dirty="0">
              <a:solidFill>
                <a:schemeClr val="tx1">
                  <a:lumMod val="75000"/>
                  <a:lumOff val="25000"/>
                </a:schemeClr>
              </a:solidFill>
            </a:endParaRPr>
          </a:p>
          <a:p>
            <a:pPr>
              <a:buFont typeface="Arial" pitchFamily="34" charset="0"/>
              <a:buChar char="•"/>
              <a:defRPr/>
            </a:pPr>
            <a:r>
              <a:rPr lang="en-US" sz="2000" dirty="0">
                <a:latin typeface="+mn-lt"/>
              </a:rPr>
              <a:t>Removing an element</a:t>
            </a:r>
            <a:endParaRPr lang="en-US" sz="2000" dirty="0">
              <a:latin typeface="+mn-lt"/>
            </a:endParaRPr>
          </a:p>
          <a:p>
            <a:pPr lvl="1">
              <a:defRPr/>
            </a:pPr>
            <a:r>
              <a:rPr lang="en-US" sz="2000" dirty="0" err="1">
                <a:solidFill>
                  <a:schemeClr val="tx1">
                    <a:lumMod val="75000"/>
                    <a:lumOff val="25000"/>
                  </a:schemeClr>
                </a:solidFill>
              </a:rPr>
              <a:t>document.body.</a:t>
            </a:r>
            <a:r>
              <a:rPr lang="en-US" sz="2000" dirty="0" err="1">
                <a:solidFill>
                  <a:schemeClr val="accent6">
                    <a:lumMod val="50000"/>
                  </a:schemeClr>
                </a:solidFill>
              </a:rPr>
              <a:t>removeChild</a:t>
            </a:r>
            <a:r>
              <a:rPr lang="en-US" sz="2000" dirty="0">
                <a:solidFill>
                  <a:schemeClr val="tx1">
                    <a:lumMod val="75000"/>
                    <a:lumOff val="25000"/>
                  </a:schemeClr>
                </a:solidFill>
              </a:rPr>
              <a:t>(</a:t>
            </a:r>
            <a:r>
              <a:rPr lang="en-US" sz="2000" dirty="0" err="1">
                <a:solidFill>
                  <a:schemeClr val="tx1">
                    <a:lumMod val="75000"/>
                    <a:lumOff val="25000"/>
                  </a:schemeClr>
                </a:solidFill>
              </a:rPr>
              <a:t>mydiv</a:t>
            </a:r>
            <a:r>
              <a:rPr lang="en-US" sz="2000" dirty="0">
                <a:solidFill>
                  <a:schemeClr val="tx1">
                    <a:lumMod val="75000"/>
                    <a:lumOff val="25000"/>
                  </a:schemeClr>
                </a:solidFill>
              </a:rPr>
              <a:t>);</a:t>
            </a:r>
          </a:p>
        </p:txBody>
      </p:sp>
      <p:sp>
        <p:nvSpPr>
          <p:cNvPr id="4" name="Slide Number Placeholder 3"/>
          <p:cNvSpPr>
            <a:spLocks noGrp="1"/>
          </p:cNvSpPr>
          <p:nvPr>
            <p:ph type="sldNum" sz="quarter" idx="10"/>
          </p:nvPr>
        </p:nvSpPr>
        <p:spPr/>
        <p:txBody>
          <a:bodyPr/>
          <a:lstStyle/>
          <a:p>
            <a:pPr>
              <a:defRPr/>
            </a:pPr>
            <a:fld id="{E5CD8F68-047F-471A-AA51-39A3BE79601B}" type="slidenum">
              <a:rPr lang="en-US" smtClean="0"/>
              <a:pPr>
                <a:defRPr/>
              </a:pPr>
              <a:t>40</a:t>
            </a:fld>
            <a:endParaRPr lang="en-US" dirty="0"/>
          </a:p>
        </p:txBody>
      </p:sp>
      <p:sp>
        <p:nvSpPr>
          <p:cNvPr id="8"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a:t>Core DOM Interfaces </a:t>
            </a:r>
            <a:r>
              <a:rPr lang="en-US" dirty="0" smtClean="0"/>
              <a:t>– Add &amp; Remove </a:t>
            </a:r>
            <a:r>
              <a:rPr lang="en-US" altLang="en-US" dirty="0" smtClean="0"/>
              <a:t>Elements</a:t>
            </a:r>
          </a:p>
        </p:txBody>
      </p:sp>
    </p:spTree>
    <p:extLst>
      <p:ext uri="{BB962C8B-B14F-4D97-AF65-F5344CB8AC3E}">
        <p14:creationId xmlns:p14="http://schemas.microsoft.com/office/powerpoint/2010/main" val="923298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sz="half" idx="2"/>
          </p:nvPr>
        </p:nvSpPr>
        <p:spPr>
          <a:xfrm>
            <a:off x="3048000" y="1721803"/>
            <a:ext cx="7391400" cy="3612070"/>
          </a:xfrm>
        </p:spPr>
        <p:txBody>
          <a:bodyPr/>
          <a:lstStyle/>
          <a:p>
            <a:r>
              <a:rPr lang="en-US" sz="2000" dirty="0">
                <a:solidFill>
                  <a:srgbClr val="0070C0"/>
                </a:solidFill>
                <a:latin typeface="+mn-lt"/>
              </a:rPr>
              <a:t>Demo 2 - Create &amp; Remove Elements</a:t>
            </a:r>
          </a:p>
        </p:txBody>
      </p:sp>
      <p:sp>
        <p:nvSpPr>
          <p:cNvPr id="4" name="Slide Number Placeholder 3"/>
          <p:cNvSpPr>
            <a:spLocks noGrp="1"/>
          </p:cNvSpPr>
          <p:nvPr>
            <p:ph type="sldNum" sz="quarter" idx="10"/>
          </p:nvPr>
        </p:nvSpPr>
        <p:spPr/>
        <p:txBody>
          <a:bodyPr/>
          <a:lstStyle/>
          <a:p>
            <a:pPr>
              <a:defRPr/>
            </a:pPr>
            <a:fld id="{96FB4D3D-A710-4320-AA94-C009BA086CAD}" type="slidenum">
              <a:rPr lang="en-US" smtClean="0"/>
              <a:pPr>
                <a:defRPr/>
              </a:pPr>
              <a:t>41</a:t>
            </a:fld>
            <a:endParaRPr lang="en-US" dirty="0"/>
          </a:p>
        </p:txBody>
      </p:sp>
    </p:spTree>
    <p:extLst>
      <p:ext uri="{BB962C8B-B14F-4D97-AF65-F5344CB8AC3E}">
        <p14:creationId xmlns:p14="http://schemas.microsoft.com/office/powerpoint/2010/main" val="157392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half" idx="2"/>
          </p:nvPr>
        </p:nvSpPr>
        <p:spPr>
          <a:xfrm>
            <a:off x="3048000" y="1600200"/>
            <a:ext cx="7467600" cy="4648200"/>
          </a:xfrm>
        </p:spPr>
        <p:txBody>
          <a:bodyPr>
            <a:noAutofit/>
          </a:bodyPr>
          <a:lstStyle/>
          <a:p>
            <a:pPr marL="342900" indent="-342900">
              <a:buClr>
                <a:schemeClr val="tx1">
                  <a:lumMod val="75000"/>
                  <a:lumOff val="25000"/>
                </a:schemeClr>
              </a:buClr>
              <a:buFont typeface="Arial" panose="020B0604020202020204" pitchFamily="34" charset="0"/>
              <a:buChar char="•"/>
            </a:pPr>
            <a:r>
              <a:rPr lang="en-US" sz="2000" dirty="0" err="1">
                <a:solidFill>
                  <a:srgbClr val="0070C0"/>
                </a:solidFill>
                <a:latin typeface="+mn-lt"/>
              </a:rPr>
              <a:t>addEventListener</a:t>
            </a:r>
            <a:r>
              <a:rPr lang="en-US" sz="2000" dirty="0">
                <a:solidFill>
                  <a:srgbClr val="0070C0"/>
                </a:solidFill>
                <a:latin typeface="+mn-lt"/>
              </a:rPr>
              <a:t>() - </a:t>
            </a:r>
            <a:r>
              <a:rPr lang="en-US" sz="2000" dirty="0">
                <a:latin typeface="+mn-lt"/>
              </a:rPr>
              <a:t>Registers an event listener on the element</a:t>
            </a:r>
          </a:p>
          <a:p>
            <a:pPr marL="342900" indent="-342900">
              <a:buClr>
                <a:schemeClr val="tx1">
                  <a:lumMod val="75000"/>
                  <a:lumOff val="25000"/>
                </a:schemeClr>
              </a:buClr>
              <a:buFont typeface="Arial" panose="020B0604020202020204" pitchFamily="34" charset="0"/>
              <a:buChar char="•"/>
            </a:pPr>
            <a:endParaRPr lang="en-US" sz="2000" dirty="0">
              <a:latin typeface="+mn-lt"/>
            </a:endParaRPr>
          </a:p>
          <a:p>
            <a:pPr marL="285750" indent="-285750">
              <a:buFont typeface="Arial" panose="020B0604020202020204" pitchFamily="34" charset="0"/>
              <a:buChar char="•"/>
            </a:pPr>
            <a:r>
              <a:rPr lang="en-US" sz="2000" dirty="0">
                <a:latin typeface="+mn-lt"/>
              </a:rPr>
              <a:t>Syntax -</a:t>
            </a:r>
            <a:r>
              <a:rPr lang="en-US" sz="2000" dirty="0">
                <a:latin typeface="+mn-lt"/>
              </a:rPr>
              <a:t> </a:t>
            </a:r>
            <a:r>
              <a:rPr lang="en-US" sz="2000" dirty="0" err="1">
                <a:solidFill>
                  <a:srgbClr val="0070C0"/>
                </a:solidFill>
                <a:latin typeface="+mn-lt"/>
              </a:rPr>
              <a:t>target.addEventListener</a:t>
            </a:r>
            <a:r>
              <a:rPr lang="en-US" sz="2000" dirty="0">
                <a:solidFill>
                  <a:srgbClr val="0070C0"/>
                </a:solidFill>
                <a:latin typeface="+mn-lt"/>
              </a:rPr>
              <a:t>(type</a:t>
            </a:r>
            <a:r>
              <a:rPr lang="en-US" sz="2000" dirty="0">
                <a:solidFill>
                  <a:srgbClr val="0070C0"/>
                </a:solidFill>
                <a:latin typeface="+mn-lt"/>
              </a:rPr>
              <a:t>, listener);</a:t>
            </a:r>
          </a:p>
          <a:p>
            <a:pPr marL="0" indent="0"/>
            <a:r>
              <a:rPr lang="en-US" sz="2000" dirty="0">
                <a:latin typeface="+mn-lt"/>
              </a:rPr>
              <a:t>	</a:t>
            </a:r>
            <a:r>
              <a:rPr lang="en-US" sz="2000" dirty="0">
                <a:solidFill>
                  <a:srgbClr val="0070C0"/>
                </a:solidFill>
                <a:latin typeface="+mn-lt"/>
              </a:rPr>
              <a:t>target</a:t>
            </a:r>
            <a:r>
              <a:rPr lang="en-US" sz="2000" dirty="0">
                <a:latin typeface="+mn-lt"/>
              </a:rPr>
              <a:t> - an</a:t>
            </a:r>
            <a:r>
              <a:rPr lang="en-US" sz="2000" dirty="0">
                <a:latin typeface="+mn-lt"/>
              </a:rPr>
              <a:t> </a:t>
            </a:r>
            <a:r>
              <a:rPr lang="en-US" sz="2000" dirty="0">
                <a:latin typeface="+mn-lt"/>
                <a:hlinkClick r:id="rId2" tooltip="The Element interface represents an object of a Document. This interface describes methods and properties common to all kinds of elements. Specific behaviors are described in interfaces which inherit from Element but add additional functionality."/>
              </a:rPr>
              <a:t>Element</a:t>
            </a:r>
            <a:r>
              <a:rPr lang="en-US" sz="2000" dirty="0">
                <a:latin typeface="+mn-lt"/>
              </a:rPr>
              <a:t> in a document, the </a:t>
            </a:r>
            <a:r>
              <a:rPr lang="en-US" sz="2000" dirty="0">
                <a:latin typeface="+mn-lt"/>
                <a:hlinkClick r:id="rId3" tooltip="The Document interface represents any web page loaded in the browser and serves as an entry point into the web page's content, which is the DOM tree. The DOM tree includes elements such as &lt;body&gt; and &lt;table&gt;, among many others. It provides functionality global to the document, like how to obtain the page's URL and create new elements in the document."/>
              </a:rPr>
              <a:t>Document</a:t>
            </a:r>
            <a:r>
              <a:rPr lang="en-US" sz="2000" dirty="0">
                <a:latin typeface="+mn-lt"/>
              </a:rPr>
              <a:t> </a:t>
            </a:r>
            <a:r>
              <a:rPr lang="en-US" sz="2000" dirty="0">
                <a:latin typeface="+mn-lt"/>
              </a:rPr>
              <a:t>itself, a</a:t>
            </a:r>
            <a:r>
              <a:rPr lang="en-US" sz="2000" dirty="0">
                <a:latin typeface="+mn-lt"/>
              </a:rPr>
              <a:t> </a:t>
            </a:r>
            <a:r>
              <a:rPr lang="en-US" sz="2000" dirty="0">
                <a:latin typeface="+mn-lt"/>
              </a:rPr>
              <a:t>		</a:t>
            </a:r>
            <a:r>
              <a:rPr lang="en-US" sz="2000" dirty="0">
                <a:latin typeface="+mn-lt"/>
                <a:hlinkClick r:id="rId4" tooltip="The window object represents a window containing a DOM document; the document property points to the DOM document loaded in that window."/>
              </a:rPr>
              <a:t>Window</a:t>
            </a:r>
            <a:r>
              <a:rPr lang="en-US" sz="2000" dirty="0">
                <a:latin typeface="+mn-lt"/>
              </a:rPr>
              <a:t>, </a:t>
            </a:r>
            <a:r>
              <a:rPr lang="en-US" sz="2000" dirty="0">
                <a:latin typeface="+mn-lt"/>
              </a:rPr>
              <a:t>or any other </a:t>
            </a:r>
            <a:r>
              <a:rPr lang="en-US" sz="2000" dirty="0">
                <a:latin typeface="+mn-lt"/>
              </a:rPr>
              <a:t>object that supports </a:t>
            </a:r>
            <a:r>
              <a:rPr lang="en-US" sz="2000" dirty="0">
                <a:latin typeface="+mn-lt"/>
              </a:rPr>
              <a:t>events.</a:t>
            </a:r>
            <a:endParaRPr lang="en-US" sz="2000" dirty="0">
              <a:latin typeface="+mn-lt"/>
            </a:endParaRPr>
          </a:p>
          <a:p>
            <a:pPr marL="0" indent="0"/>
            <a:r>
              <a:rPr lang="en-US" sz="2000" dirty="0">
                <a:solidFill>
                  <a:srgbClr val="0070C0"/>
                </a:solidFill>
                <a:latin typeface="+mn-lt"/>
              </a:rPr>
              <a:t>	type</a:t>
            </a:r>
            <a:r>
              <a:rPr lang="en-US" sz="2000" dirty="0">
                <a:latin typeface="+mn-lt"/>
              </a:rPr>
              <a:t> - </a:t>
            </a:r>
            <a:r>
              <a:rPr lang="en-US" sz="2000" dirty="0">
                <a:latin typeface="+mn-lt"/>
              </a:rPr>
              <a:t>A string representing the event type to listen </a:t>
            </a:r>
            <a:r>
              <a:rPr lang="en-US" sz="2000" dirty="0">
                <a:latin typeface="+mn-lt"/>
              </a:rPr>
              <a:t>for.</a:t>
            </a:r>
          </a:p>
          <a:p>
            <a:pPr marL="0" indent="0"/>
            <a:r>
              <a:rPr lang="en-US" sz="2000" dirty="0">
                <a:solidFill>
                  <a:srgbClr val="0070C0"/>
                </a:solidFill>
                <a:latin typeface="+mn-lt"/>
              </a:rPr>
              <a:t>	listener</a:t>
            </a:r>
            <a:r>
              <a:rPr lang="en-US" sz="2000" dirty="0">
                <a:latin typeface="+mn-lt"/>
              </a:rPr>
              <a:t> </a:t>
            </a:r>
            <a:r>
              <a:rPr lang="en-US" sz="2000" dirty="0">
                <a:latin typeface="+mn-lt"/>
              </a:rPr>
              <a:t>- The object that receives a notification when </a:t>
            </a:r>
            <a:r>
              <a:rPr lang="en-US" sz="2000" dirty="0">
                <a:latin typeface="+mn-lt"/>
              </a:rPr>
              <a:t>an 		event of	the specified </a:t>
            </a:r>
            <a:r>
              <a:rPr lang="en-US" sz="2000" dirty="0">
                <a:latin typeface="+mn-lt"/>
              </a:rPr>
              <a:t>type occurs</a:t>
            </a:r>
            <a:r>
              <a:rPr lang="en-US" sz="2000" dirty="0">
                <a:latin typeface="+mn-lt"/>
              </a:rPr>
              <a:t>.</a:t>
            </a:r>
          </a:p>
          <a:p>
            <a:pPr marL="0" indent="0"/>
            <a:endParaRPr lang="en-US" sz="2000" dirty="0">
              <a:latin typeface="+mn-lt"/>
            </a:endParaRPr>
          </a:p>
          <a:p>
            <a:pPr marL="285750" indent="-285750">
              <a:buFont typeface="Arial" panose="020B0604020202020204" pitchFamily="34" charset="0"/>
              <a:buChar char="•"/>
            </a:pPr>
            <a:r>
              <a:rPr lang="en-US" sz="2000" dirty="0">
                <a:latin typeface="+mn-lt"/>
              </a:rPr>
              <a:t>Example -</a:t>
            </a:r>
            <a:endParaRPr lang="en-US" sz="2000" dirty="0">
              <a:latin typeface="+mn-lt"/>
            </a:endParaRPr>
          </a:p>
          <a:p>
            <a:pPr marL="0" indent="0"/>
            <a:r>
              <a:rPr lang="en-US" sz="2000" dirty="0">
                <a:solidFill>
                  <a:srgbClr val="0070C0"/>
                </a:solidFill>
                <a:latin typeface="+mn-lt"/>
              </a:rPr>
              <a:t>	</a:t>
            </a:r>
            <a:r>
              <a:rPr lang="en-US" sz="2000" dirty="0" err="1">
                <a:latin typeface="+mn-lt"/>
              </a:rPr>
              <a:t>document.</a:t>
            </a:r>
            <a:r>
              <a:rPr lang="en-US" sz="2000" dirty="0" err="1">
                <a:solidFill>
                  <a:schemeClr val="accent6">
                    <a:lumMod val="50000"/>
                  </a:schemeClr>
                </a:solidFill>
                <a:latin typeface="+mn-lt"/>
              </a:rPr>
              <a:t>addEventListener</a:t>
            </a:r>
            <a:r>
              <a:rPr lang="en-US" sz="2000" dirty="0">
                <a:latin typeface="+mn-lt"/>
              </a:rPr>
              <a:t>(‘click’, function () { </a:t>
            </a:r>
          </a:p>
          <a:p>
            <a:pPr marL="0" indent="0"/>
            <a:r>
              <a:rPr lang="en-US" sz="2000" dirty="0">
                <a:latin typeface="+mn-lt"/>
              </a:rPr>
              <a:t>	</a:t>
            </a:r>
            <a:r>
              <a:rPr lang="en-US" sz="2000" dirty="0">
                <a:latin typeface="+mn-lt"/>
              </a:rPr>
              <a:t>	alert</a:t>
            </a:r>
            <a:r>
              <a:rPr lang="en-US" sz="2000" dirty="0">
                <a:latin typeface="+mn-lt"/>
              </a:rPr>
              <a:t>('Click on document');</a:t>
            </a:r>
          </a:p>
          <a:p>
            <a:pPr marL="0" indent="0"/>
            <a:r>
              <a:rPr lang="en-US" sz="2000" dirty="0">
                <a:latin typeface="+mn-lt"/>
              </a:rPr>
              <a:t>	</a:t>
            </a:r>
            <a:r>
              <a:rPr lang="en-US" sz="2000" dirty="0">
                <a:latin typeface="+mn-lt"/>
              </a:rPr>
              <a:t>});</a:t>
            </a:r>
            <a:endParaRPr lang="en-US" sz="2000" dirty="0">
              <a:latin typeface="+mn-lt"/>
            </a:endParaRPr>
          </a:p>
          <a:p>
            <a:pPr marL="0" indent="0">
              <a:defRPr/>
            </a:pPr>
            <a:endParaRPr lang="en-US" sz="2000" dirty="0">
              <a:latin typeface="+mn-lt"/>
            </a:endParaRPr>
          </a:p>
        </p:txBody>
      </p:sp>
      <p:sp>
        <p:nvSpPr>
          <p:cNvPr id="4" name="Slide Number Placeholder 3"/>
          <p:cNvSpPr>
            <a:spLocks noGrp="1"/>
          </p:cNvSpPr>
          <p:nvPr>
            <p:ph type="sldNum" sz="quarter" idx="10"/>
          </p:nvPr>
        </p:nvSpPr>
        <p:spPr/>
        <p:txBody>
          <a:bodyPr/>
          <a:lstStyle/>
          <a:p>
            <a:pPr>
              <a:defRPr/>
            </a:pPr>
            <a:fld id="{87A1ED05-B84D-4AD7-A253-F5EB89D542A0}" type="slidenum">
              <a:rPr lang="en-US" smtClean="0"/>
              <a:pPr>
                <a:defRPr/>
              </a:pPr>
              <a:t>42</a:t>
            </a:fld>
            <a:endParaRPr lang="en-US" dirty="0"/>
          </a:p>
        </p:txBody>
      </p:sp>
      <p:sp>
        <p:nvSpPr>
          <p:cNvPr id="8"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a:t>Core DOM Interfaces </a:t>
            </a:r>
            <a:r>
              <a:rPr lang="en-US" dirty="0" smtClean="0"/>
              <a:t>– Add Event Listeners</a:t>
            </a:r>
            <a:endParaRPr lang="en-US" altLang="en-US" dirty="0" smtClean="0"/>
          </a:p>
        </p:txBody>
      </p:sp>
    </p:spTree>
    <p:extLst>
      <p:ext uri="{BB962C8B-B14F-4D97-AF65-F5344CB8AC3E}">
        <p14:creationId xmlns:p14="http://schemas.microsoft.com/office/powerpoint/2010/main" val="17408906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smtClean="0"/>
              <a:t>Exercise</a:t>
            </a:r>
            <a:endParaRPr lang="en-US" altLang="en-US" dirty="0"/>
          </a:p>
        </p:txBody>
      </p:sp>
      <p:sp>
        <p:nvSpPr>
          <p:cNvPr id="4" name="Slide Number Placeholder 3"/>
          <p:cNvSpPr>
            <a:spLocks noGrp="1"/>
          </p:cNvSpPr>
          <p:nvPr>
            <p:ph type="sldNum" sz="quarter" idx="10"/>
          </p:nvPr>
        </p:nvSpPr>
        <p:spPr/>
        <p:txBody>
          <a:bodyPr/>
          <a:lstStyle/>
          <a:p>
            <a:pPr>
              <a:defRPr/>
            </a:pPr>
            <a:fld id="{88650960-9B89-4F1A-8516-7AE6E4E48824}" type="slidenum">
              <a:rPr lang="en-US" smtClean="0"/>
              <a:pPr>
                <a:defRPr/>
              </a:pPr>
              <a:t>43</a:t>
            </a:fld>
            <a:endParaRPr lang="en-US" dirty="0"/>
          </a:p>
        </p:txBody>
      </p:sp>
      <p:sp>
        <p:nvSpPr>
          <p:cNvPr id="8" name="Text Placeholder 2"/>
          <p:cNvSpPr>
            <a:spLocks noGrp="1"/>
          </p:cNvSpPr>
          <p:nvPr>
            <p:ph type="body" sz="half" idx="2"/>
          </p:nvPr>
        </p:nvSpPr>
        <p:spPr>
          <a:xfrm>
            <a:off x="3048000" y="1721803"/>
            <a:ext cx="7391400" cy="3612070"/>
          </a:xfrm>
        </p:spPr>
        <p:txBody>
          <a:bodyPr/>
          <a:lstStyle/>
          <a:p>
            <a:r>
              <a:rPr lang="en-US" sz="2000" dirty="0">
                <a:solidFill>
                  <a:srgbClr val="0070C0"/>
                </a:solidFill>
                <a:latin typeface="+mn-lt"/>
              </a:rPr>
              <a:t>Demo 3 - Selectors &amp; Events</a:t>
            </a:r>
          </a:p>
        </p:txBody>
      </p:sp>
    </p:spTree>
    <p:extLst>
      <p:ext uri="{BB962C8B-B14F-4D97-AF65-F5344CB8AC3E}">
        <p14:creationId xmlns:p14="http://schemas.microsoft.com/office/powerpoint/2010/main" val="18312251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smtClean="0"/>
              <a:t>Exercise</a:t>
            </a:r>
            <a:endParaRPr lang="en-US" altLang="en-US" dirty="0"/>
          </a:p>
        </p:txBody>
      </p:sp>
      <p:sp>
        <p:nvSpPr>
          <p:cNvPr id="4" name="Slide Number Placeholder 3"/>
          <p:cNvSpPr>
            <a:spLocks noGrp="1"/>
          </p:cNvSpPr>
          <p:nvPr>
            <p:ph type="sldNum" sz="quarter" idx="10"/>
          </p:nvPr>
        </p:nvSpPr>
        <p:spPr/>
        <p:txBody>
          <a:bodyPr/>
          <a:lstStyle/>
          <a:p>
            <a:pPr>
              <a:defRPr/>
            </a:pPr>
            <a:fld id="{88650960-9B89-4F1A-8516-7AE6E4E48824}" type="slidenum">
              <a:rPr lang="en-US" smtClean="0"/>
              <a:pPr>
                <a:defRPr/>
              </a:pPr>
              <a:t>44</a:t>
            </a:fld>
            <a:endParaRPr lang="en-US" dirty="0"/>
          </a:p>
        </p:txBody>
      </p:sp>
      <p:sp>
        <p:nvSpPr>
          <p:cNvPr id="5" name="Text Placeholder 2"/>
          <p:cNvSpPr txBox="1">
            <a:spLocks/>
          </p:cNvSpPr>
          <p:nvPr/>
        </p:nvSpPr>
        <p:spPr>
          <a:xfrm>
            <a:off x="3048000" y="1721803"/>
            <a:ext cx="7391400" cy="3612070"/>
          </a:xfrm>
          <a:prstGeom prst="rect">
            <a:avLst/>
          </a:prstGeom>
        </p:spPr>
        <p:txBody>
          <a:bodyPr/>
          <a:lstStyle>
            <a:lvl1pPr marL="228600" indent="-228600" algn="l" rtl="0" eaLnBrk="0" fontAlgn="base" hangingPunct="0">
              <a:spcBef>
                <a:spcPct val="20000"/>
              </a:spcBef>
              <a:spcAft>
                <a:spcPct val="0"/>
              </a:spcAft>
              <a:buFont typeface="Arial" pitchFamily="34" charset="0"/>
              <a:buNone/>
              <a:defRPr sz="17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0" fontAlgn="base" hangingPunct="0">
              <a:spcBef>
                <a:spcPct val="20000"/>
              </a:spcBef>
              <a:spcAft>
                <a:spcPct val="0"/>
              </a:spcAft>
              <a:buFont typeface="Arial" charset="0"/>
              <a:buNone/>
              <a:defRPr sz="1200"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000"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a:defRPr/>
            </a:pPr>
            <a:r>
              <a:rPr lang="en-US" sz="2000" dirty="0">
                <a:solidFill>
                  <a:srgbClr val="0070C0"/>
                </a:solidFill>
                <a:latin typeface="+mn-lt"/>
              </a:rPr>
              <a:t>Demo 4 - Form Validation</a:t>
            </a:r>
          </a:p>
          <a:p>
            <a:pPr>
              <a:defRPr/>
            </a:pPr>
            <a:endParaRPr lang="en-US" sz="2000" dirty="0">
              <a:latin typeface="+mn-lt"/>
            </a:endParaRPr>
          </a:p>
          <a:p>
            <a:pPr marL="457200" indent="-457200">
              <a:buFont typeface="+mj-lt"/>
              <a:buAutoNum type="arabicPeriod"/>
              <a:defRPr/>
            </a:pPr>
            <a:r>
              <a:rPr lang="en-US" sz="2000" dirty="0">
                <a:solidFill>
                  <a:schemeClr val="accent6">
                    <a:lumMod val="50000"/>
                  </a:schemeClr>
                </a:solidFill>
                <a:latin typeface="+mn-lt"/>
              </a:rPr>
              <a:t>Create the usual form with various form elements, and add in validation</a:t>
            </a:r>
          </a:p>
          <a:p>
            <a:pPr marL="457200" indent="-457200">
              <a:buFont typeface="+mj-lt"/>
              <a:buAutoNum type="arabicPeriod"/>
              <a:defRPr/>
            </a:pPr>
            <a:endParaRPr lang="en-US" sz="2000" dirty="0">
              <a:solidFill>
                <a:schemeClr val="accent6">
                  <a:lumMod val="50000"/>
                </a:schemeClr>
              </a:solidFill>
              <a:latin typeface="+mn-lt"/>
            </a:endParaRPr>
          </a:p>
          <a:p>
            <a:pPr marL="457200" indent="-457200">
              <a:buFont typeface="+mj-lt"/>
              <a:buAutoNum type="arabicPeriod"/>
              <a:defRPr/>
            </a:pPr>
            <a:r>
              <a:rPr lang="en-US" sz="2000" dirty="0">
                <a:solidFill>
                  <a:schemeClr val="accent6">
                    <a:lumMod val="50000"/>
                  </a:schemeClr>
                </a:solidFill>
                <a:latin typeface="+mn-lt"/>
              </a:rPr>
              <a:t>Segregate JS and CSS in separate .</a:t>
            </a:r>
            <a:r>
              <a:rPr lang="en-US" sz="2000" dirty="0" err="1">
                <a:solidFill>
                  <a:schemeClr val="accent6">
                    <a:lumMod val="50000"/>
                  </a:schemeClr>
                </a:solidFill>
                <a:latin typeface="+mn-lt"/>
              </a:rPr>
              <a:t>js</a:t>
            </a:r>
            <a:r>
              <a:rPr lang="en-US" sz="2000" dirty="0">
                <a:solidFill>
                  <a:schemeClr val="accent6">
                    <a:lumMod val="50000"/>
                  </a:schemeClr>
                </a:solidFill>
                <a:latin typeface="+mn-lt"/>
              </a:rPr>
              <a:t> and .</a:t>
            </a:r>
            <a:r>
              <a:rPr lang="en-US" sz="2000" dirty="0" err="1">
                <a:solidFill>
                  <a:schemeClr val="accent6">
                    <a:lumMod val="50000"/>
                  </a:schemeClr>
                </a:solidFill>
                <a:latin typeface="+mn-lt"/>
              </a:rPr>
              <a:t>css</a:t>
            </a:r>
            <a:r>
              <a:rPr lang="en-US" sz="2000" dirty="0">
                <a:solidFill>
                  <a:schemeClr val="accent6">
                    <a:lumMod val="50000"/>
                  </a:schemeClr>
                </a:solidFill>
                <a:latin typeface="+mn-lt"/>
              </a:rPr>
              <a:t> files, and include them in the HTML file</a:t>
            </a:r>
          </a:p>
        </p:txBody>
      </p:sp>
    </p:spTree>
    <p:extLst>
      <p:ext uri="{BB962C8B-B14F-4D97-AF65-F5344CB8AC3E}">
        <p14:creationId xmlns:p14="http://schemas.microsoft.com/office/powerpoint/2010/main" val="1812463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noGrp="1"/>
          </p:cNvSpPr>
          <p:nvPr>
            <p:ph type="title"/>
          </p:nvPr>
        </p:nvSpPr>
        <p:spPr bwMode="auto">
          <a:xfrm>
            <a:off x="3181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mtClean="0"/>
              <a:t>References</a:t>
            </a:r>
          </a:p>
        </p:txBody>
      </p:sp>
      <p:sp>
        <p:nvSpPr>
          <p:cNvPr id="2" name="Text Placeholder 1"/>
          <p:cNvSpPr>
            <a:spLocks noGrp="1"/>
          </p:cNvSpPr>
          <p:nvPr>
            <p:ph type="body" sz="half" idx="2"/>
          </p:nvPr>
        </p:nvSpPr>
        <p:spPr>
          <a:xfrm>
            <a:off x="2990851" y="1722439"/>
            <a:ext cx="6996113" cy="3430587"/>
          </a:xfrm>
        </p:spPr>
        <p:txBody>
          <a:bodyPr>
            <a:normAutofit/>
          </a:bodyPr>
          <a:lstStyle/>
          <a:p>
            <a:pPr marL="285750" indent="-285750">
              <a:buFont typeface="Arial" panose="020B0604020202020204" pitchFamily="34" charset="0"/>
              <a:buChar char="•"/>
              <a:defRPr/>
            </a:pPr>
            <a:r>
              <a:rPr lang="en-US" sz="2000" dirty="0">
                <a:latin typeface="+mn-lt"/>
                <a:hlinkClick r:id="rId2"/>
              </a:rPr>
              <a:t>Introduction to the DOM</a:t>
            </a:r>
            <a:r>
              <a:rPr lang="en-US" sz="2000" dirty="0">
                <a:latin typeface="+mn-lt"/>
              </a:rPr>
              <a:t> on MDN</a:t>
            </a:r>
          </a:p>
          <a:p>
            <a:pPr marL="285750" indent="-285750">
              <a:buFont typeface="Arial" panose="020B0604020202020204" pitchFamily="34" charset="0"/>
              <a:buChar char="•"/>
              <a:defRPr/>
            </a:pPr>
            <a:endParaRPr lang="en-US" sz="2000" dirty="0">
              <a:latin typeface="+mn-lt"/>
            </a:endParaRPr>
          </a:p>
          <a:p>
            <a:pPr marL="285750" indent="-285750">
              <a:buFont typeface="Arial" panose="020B0604020202020204" pitchFamily="34" charset="0"/>
              <a:buChar char="•"/>
              <a:defRPr/>
            </a:pPr>
            <a:r>
              <a:rPr lang="en-US" sz="2000" dirty="0">
                <a:latin typeface="+mn-lt"/>
                <a:hlinkClick r:id="rId3"/>
              </a:rPr>
              <a:t>The Document Object Model </a:t>
            </a:r>
            <a:r>
              <a:rPr lang="en-US" sz="2000" dirty="0">
                <a:latin typeface="+mn-lt"/>
              </a:rPr>
              <a:t>chapter from </a:t>
            </a:r>
            <a:r>
              <a:rPr lang="en-US" sz="2000" dirty="0">
                <a:latin typeface="+mn-lt"/>
                <a:hlinkClick r:id="rId4"/>
              </a:rPr>
              <a:t>Eloquent JavaScript</a:t>
            </a:r>
            <a:endParaRPr lang="en-US" sz="2000" dirty="0">
              <a:latin typeface="+mn-lt"/>
            </a:endParaRPr>
          </a:p>
          <a:p>
            <a:pPr marL="285750" indent="-285750">
              <a:buFont typeface="Arial" panose="020B0604020202020204" pitchFamily="34" charset="0"/>
              <a:buChar char="•"/>
              <a:defRPr/>
            </a:pPr>
            <a:endParaRPr lang="en-US" sz="2000" dirty="0">
              <a:latin typeface="+mn-lt"/>
            </a:endParaRPr>
          </a:p>
          <a:p>
            <a:pPr marL="285750" indent="-285750">
              <a:buFont typeface="Arial" panose="020B0604020202020204" pitchFamily="34" charset="0"/>
              <a:buChar char="•"/>
              <a:defRPr/>
            </a:pPr>
            <a:endParaRPr lang="en-US" sz="2000" dirty="0">
              <a:latin typeface="+mn-lt"/>
            </a:endParaRPr>
          </a:p>
          <a:p>
            <a:pPr marL="285750" indent="-285750">
              <a:buFont typeface="Arial" panose="020B0604020202020204" pitchFamily="34" charset="0"/>
              <a:buChar char="•"/>
              <a:defRPr/>
            </a:pPr>
            <a:endParaRPr lang="en-US" sz="2000" dirty="0">
              <a:latin typeface="+mn-lt"/>
            </a:endParaRPr>
          </a:p>
          <a:p>
            <a:pPr marL="285750" indent="-285750">
              <a:buFont typeface="Arial" panose="020B0604020202020204" pitchFamily="34" charset="0"/>
              <a:buChar char="•"/>
              <a:defRPr/>
            </a:pPr>
            <a:endParaRPr lang="en-US" sz="2000" dirty="0">
              <a:latin typeface="+mn-lt"/>
            </a:endParaRPr>
          </a:p>
        </p:txBody>
      </p:sp>
      <p:sp>
        <p:nvSpPr>
          <p:cNvPr id="3" name="Slide Number Placeholder 2"/>
          <p:cNvSpPr>
            <a:spLocks noGrp="1"/>
          </p:cNvSpPr>
          <p:nvPr>
            <p:ph type="sldNum" sz="quarter" idx="10"/>
          </p:nvPr>
        </p:nvSpPr>
        <p:spPr/>
        <p:txBody>
          <a:bodyPr/>
          <a:lstStyle/>
          <a:p>
            <a:pPr>
              <a:defRPr/>
            </a:pPr>
            <a:fld id="{EA02E842-317B-4FD5-A495-464A8D7487C0}" type="slidenum">
              <a:rPr lang="en-US" smtClean="0"/>
              <a:pPr>
                <a:defRPr/>
              </a:pPr>
              <a:t>45</a:t>
            </a:fld>
            <a:endParaRPr lang="en-US" dirty="0"/>
          </a:p>
        </p:txBody>
      </p:sp>
    </p:spTree>
    <p:extLst>
      <p:ext uri="{BB962C8B-B14F-4D97-AF65-F5344CB8AC3E}">
        <p14:creationId xmlns:p14="http://schemas.microsoft.com/office/powerpoint/2010/main" val="183437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bwMode="auto">
          <a:xfrm>
            <a:off x="3181350" y="1116014"/>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mtClean="0"/>
              <a:t>Any Questions?</a:t>
            </a:r>
          </a:p>
        </p:txBody>
      </p:sp>
      <p:sp>
        <p:nvSpPr>
          <p:cNvPr id="23245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81341073-43CD-43F7-971E-41FC7D2203B0}" type="slidenum">
              <a:rPr lang="en-US" altLang="en-US" smtClean="0">
                <a:solidFill>
                  <a:srgbClr val="262626"/>
                </a:solidFill>
              </a:rPr>
              <a:pPr eaLnBrk="1" fontAlgn="base" hangingPunct="1">
                <a:spcBef>
                  <a:spcPct val="0"/>
                </a:spcBef>
                <a:spcAft>
                  <a:spcPct val="0"/>
                </a:spcAft>
              </a:pPr>
              <a:t>46</a:t>
            </a:fld>
            <a:endParaRPr lang="en-US" altLang="en-US" smtClean="0">
              <a:solidFill>
                <a:srgbClr val="262626"/>
              </a:solidFill>
            </a:endParaRPr>
          </a:p>
        </p:txBody>
      </p:sp>
    </p:spTree>
    <p:extLst>
      <p:ext uri="{BB962C8B-B14F-4D97-AF65-F5344CB8AC3E}">
        <p14:creationId xmlns:p14="http://schemas.microsoft.com/office/powerpoint/2010/main" val="704770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&lt;script&gt; tag and variables</a:t>
            </a:r>
          </a:p>
        </p:txBody>
      </p:sp>
      <p:sp>
        <p:nvSpPr>
          <p:cNvPr id="3" name="Text Placeholder 2"/>
          <p:cNvSpPr>
            <a:spLocks noGrp="1"/>
          </p:cNvSpPr>
          <p:nvPr>
            <p:ph type="body" sz="half" idx="2"/>
          </p:nvPr>
        </p:nvSpPr>
        <p:spPr>
          <a:xfrm>
            <a:off x="3170238" y="1722438"/>
            <a:ext cx="7269162" cy="4787900"/>
          </a:xfrm>
        </p:spPr>
        <p:txBody>
          <a:bodyPr/>
          <a:lstStyle/>
          <a:p>
            <a:pPr marL="285750" indent="-285750">
              <a:buFont typeface="Arial" pitchFamily="34" charset="0"/>
              <a:buChar char="•"/>
              <a:defRPr/>
            </a:pPr>
            <a:r>
              <a:rPr lang="en-US" sz="2000" dirty="0"/>
              <a:t>To fire any </a:t>
            </a:r>
            <a:r>
              <a:rPr lang="en-US" sz="2000" dirty="0" err="1"/>
              <a:t>js</a:t>
            </a:r>
            <a:r>
              <a:rPr lang="en-US" sz="2000" dirty="0"/>
              <a:t> statements, use the </a:t>
            </a:r>
            <a:r>
              <a:rPr lang="en-US" sz="2000" dirty="0">
                <a:solidFill>
                  <a:srgbClr val="0070C0"/>
                </a:solidFill>
              </a:rPr>
              <a:t>&lt;script&gt;&lt;/script&gt; </a:t>
            </a:r>
            <a:r>
              <a:rPr lang="en-US" sz="2000" dirty="0"/>
              <a:t>tag:</a:t>
            </a:r>
          </a:p>
          <a:p>
            <a:pPr marL="228600" lvl="1">
              <a:defRPr/>
            </a:pPr>
            <a:r>
              <a:rPr lang="en-US" sz="1800" dirty="0"/>
              <a:t>	</a:t>
            </a:r>
            <a:r>
              <a:rPr lang="en-US" sz="1800" dirty="0">
                <a:solidFill>
                  <a:schemeClr val="accent6">
                    <a:lumMod val="50000"/>
                  </a:schemeClr>
                </a:solidFill>
              </a:rPr>
              <a:t>&lt;script type="text/</a:t>
            </a:r>
            <a:r>
              <a:rPr lang="en-US" sz="1800" dirty="0" err="1">
                <a:solidFill>
                  <a:schemeClr val="accent6">
                    <a:lumMod val="50000"/>
                  </a:schemeClr>
                </a:solidFill>
              </a:rPr>
              <a:t>javascript</a:t>
            </a:r>
            <a:r>
              <a:rPr lang="en-US" sz="1800" dirty="0">
                <a:solidFill>
                  <a:schemeClr val="accent6">
                    <a:lumMod val="50000"/>
                  </a:schemeClr>
                </a:solidFill>
              </a:rPr>
              <a:t>"&gt;</a:t>
            </a:r>
            <a:br>
              <a:rPr lang="en-US" sz="1800" dirty="0">
                <a:solidFill>
                  <a:schemeClr val="accent6">
                    <a:lumMod val="50000"/>
                  </a:schemeClr>
                </a:solidFill>
              </a:rPr>
            </a:br>
            <a:r>
              <a:rPr lang="en-US" sz="1800" dirty="0">
                <a:solidFill>
                  <a:schemeClr val="accent6">
                    <a:lumMod val="50000"/>
                  </a:schemeClr>
                </a:solidFill>
              </a:rPr>
              <a:t>		alert ("Hello World!");</a:t>
            </a:r>
            <a:br>
              <a:rPr lang="en-US" sz="1800" dirty="0">
                <a:solidFill>
                  <a:schemeClr val="accent6">
                    <a:lumMod val="50000"/>
                  </a:schemeClr>
                </a:solidFill>
              </a:rPr>
            </a:br>
            <a:r>
              <a:rPr lang="en-US" sz="1800" dirty="0">
                <a:solidFill>
                  <a:schemeClr val="accent6">
                    <a:lumMod val="50000"/>
                  </a:schemeClr>
                </a:solidFill>
              </a:rPr>
              <a:t>	&lt;/script&gt;</a:t>
            </a:r>
            <a:r>
              <a:rPr lang="en-US" sz="2000" dirty="0"/>
              <a:t/>
            </a:r>
            <a:br>
              <a:rPr lang="en-US" sz="2000" dirty="0"/>
            </a:br>
            <a:r>
              <a:rPr lang="en-US" sz="2000" dirty="0">
                <a:solidFill>
                  <a:schemeClr val="tx1">
                    <a:lumMod val="75000"/>
                    <a:lumOff val="25000"/>
                  </a:schemeClr>
                </a:solidFill>
                <a:latin typeface="Arial" pitchFamily="34" charset="0"/>
                <a:cs typeface="Arial" pitchFamily="34" charset="0"/>
              </a:rPr>
              <a:t>The </a:t>
            </a:r>
            <a:r>
              <a:rPr lang="en-US" sz="2000" dirty="0">
                <a:solidFill>
                  <a:srgbClr val="0070C0"/>
                </a:solidFill>
                <a:latin typeface="Arial" pitchFamily="34" charset="0"/>
                <a:cs typeface="Arial" pitchFamily="34" charset="0"/>
              </a:rPr>
              <a:t>alert() </a:t>
            </a:r>
            <a:r>
              <a:rPr lang="en-US" sz="2000" dirty="0">
                <a:solidFill>
                  <a:schemeClr val="tx1">
                    <a:lumMod val="75000"/>
                    <a:lumOff val="25000"/>
                  </a:schemeClr>
                </a:solidFill>
                <a:latin typeface="Arial" pitchFamily="34" charset="0"/>
                <a:cs typeface="Arial" pitchFamily="34" charset="0"/>
              </a:rPr>
              <a:t>here throws an alert message. </a:t>
            </a:r>
          </a:p>
          <a:p>
            <a:pPr marL="228600" lvl="1">
              <a:defRPr/>
            </a:pPr>
            <a:endParaRPr lang="en-US" sz="2000" dirty="0"/>
          </a:p>
          <a:p>
            <a:pPr marL="342900" indent="-342900">
              <a:buFont typeface="Arial" pitchFamily="34" charset="0"/>
              <a:buChar char="•"/>
              <a:defRPr/>
            </a:pPr>
            <a:r>
              <a:rPr lang="en-US" sz="2000" dirty="0"/>
              <a:t>Script tags can be placed in head or body. (but why?)</a:t>
            </a:r>
          </a:p>
          <a:p>
            <a:pPr marL="342900" indent="-342900">
              <a:buFont typeface="Arial" pitchFamily="34" charset="0"/>
              <a:buChar char="•"/>
              <a:defRPr/>
            </a:pPr>
            <a:endParaRPr lang="en-US" sz="2000" dirty="0"/>
          </a:p>
          <a:p>
            <a:pPr marL="342900" indent="-342900">
              <a:buFont typeface="Arial" pitchFamily="34" charset="0"/>
              <a:buChar char="•"/>
              <a:defRPr/>
            </a:pPr>
            <a:r>
              <a:rPr lang="en-US" sz="2000" dirty="0"/>
              <a:t>To include external </a:t>
            </a:r>
            <a:r>
              <a:rPr lang="en-US" sz="2000" dirty="0" err="1"/>
              <a:t>js</a:t>
            </a:r>
            <a:r>
              <a:rPr lang="en-US" sz="2000" dirty="0"/>
              <a:t>:</a:t>
            </a:r>
          </a:p>
          <a:p>
            <a:pPr marL="571500" lvl="1" indent="-342900">
              <a:defRPr/>
            </a:pPr>
            <a:r>
              <a:rPr lang="en-US" sz="1500" dirty="0"/>
              <a:t>		</a:t>
            </a:r>
            <a:r>
              <a:rPr lang="en-US" sz="1800" dirty="0"/>
              <a:t> &lt;script type="text/</a:t>
            </a:r>
            <a:r>
              <a:rPr lang="en-US" sz="1800" dirty="0" err="1"/>
              <a:t>javascript</a:t>
            </a:r>
            <a:r>
              <a:rPr lang="en-US" sz="1800" dirty="0"/>
              <a:t>" </a:t>
            </a:r>
            <a:r>
              <a:rPr lang="en-US" sz="1800" dirty="0" err="1">
                <a:solidFill>
                  <a:schemeClr val="accent6">
                    <a:lumMod val="50000"/>
                  </a:schemeClr>
                </a:solidFill>
              </a:rPr>
              <a:t>src</a:t>
            </a:r>
            <a:r>
              <a:rPr lang="en-US" sz="1800" dirty="0">
                <a:solidFill>
                  <a:schemeClr val="accent6">
                    <a:lumMod val="50000"/>
                  </a:schemeClr>
                </a:solidFill>
              </a:rPr>
              <a:t>="myscript.js"</a:t>
            </a:r>
            <a:r>
              <a:rPr lang="en-US" sz="1800" dirty="0"/>
              <a:t>&gt;&lt;/script</a:t>
            </a:r>
            <a:r>
              <a:rPr lang="en-US" sz="1600" dirty="0"/>
              <a:t>&gt;</a:t>
            </a:r>
            <a:endParaRPr lang="en-US" sz="1500" dirty="0"/>
          </a:p>
          <a:p>
            <a:pPr marL="228600" lvl="1">
              <a:defRPr/>
            </a:pPr>
            <a:endParaRPr lang="en-US" sz="2000" dirty="0"/>
          </a:p>
          <a:p>
            <a:pPr marL="285750" indent="-285750">
              <a:buFont typeface="Arial" pitchFamily="34" charset="0"/>
              <a:buChar char="•"/>
              <a:defRPr/>
            </a:pPr>
            <a:r>
              <a:rPr lang="en-US" sz="2000" dirty="0"/>
              <a:t>Variables are created using ‘</a:t>
            </a:r>
            <a:r>
              <a:rPr lang="en-US" sz="2000" dirty="0" err="1">
                <a:solidFill>
                  <a:schemeClr val="accent5">
                    <a:lumMod val="50000"/>
                  </a:schemeClr>
                </a:solidFill>
              </a:rPr>
              <a:t>var</a:t>
            </a:r>
            <a:r>
              <a:rPr lang="en-US" sz="2000" dirty="0"/>
              <a:t>’ keyword:</a:t>
            </a:r>
          </a:p>
          <a:p>
            <a:pPr marL="228600" lvl="1">
              <a:defRPr/>
            </a:pPr>
            <a:r>
              <a:rPr lang="en-US" sz="2000" dirty="0"/>
              <a:t>	</a:t>
            </a:r>
            <a:r>
              <a:rPr lang="en-US" sz="1800" dirty="0" err="1">
                <a:solidFill>
                  <a:schemeClr val="accent6">
                    <a:lumMod val="50000"/>
                  </a:schemeClr>
                </a:solidFill>
              </a:rPr>
              <a:t>var</a:t>
            </a:r>
            <a:r>
              <a:rPr lang="en-US" sz="1800" dirty="0">
                <a:solidFill>
                  <a:schemeClr val="accent6">
                    <a:lumMod val="50000"/>
                  </a:schemeClr>
                </a:solidFill>
              </a:rPr>
              <a:t> </a:t>
            </a:r>
            <a:r>
              <a:rPr lang="en-US" sz="1800" dirty="0" err="1">
                <a:solidFill>
                  <a:schemeClr val="accent6">
                    <a:lumMod val="50000"/>
                  </a:schemeClr>
                </a:solidFill>
              </a:rPr>
              <a:t>msg</a:t>
            </a:r>
            <a:r>
              <a:rPr lang="en-US" sz="1800" dirty="0"/>
              <a:t> = “Hello World!”;</a:t>
            </a:r>
          </a:p>
          <a:p>
            <a:pPr marL="228600" lvl="1">
              <a:defRPr/>
            </a:pPr>
            <a:r>
              <a:rPr lang="en-US" sz="1800" dirty="0"/>
              <a:t>	</a:t>
            </a:r>
            <a:r>
              <a:rPr lang="en-US" sz="1800" dirty="0" err="1">
                <a:solidFill>
                  <a:schemeClr val="accent6">
                    <a:lumMod val="50000"/>
                  </a:schemeClr>
                </a:solidFill>
              </a:rPr>
              <a:t>var</a:t>
            </a:r>
            <a:r>
              <a:rPr lang="en-US" sz="1800" dirty="0">
                <a:solidFill>
                  <a:schemeClr val="accent6">
                    <a:lumMod val="50000"/>
                  </a:schemeClr>
                </a:solidFill>
              </a:rPr>
              <a:t> age</a:t>
            </a:r>
            <a:r>
              <a:rPr lang="en-US" sz="1800" dirty="0"/>
              <a:t> = 21;</a:t>
            </a:r>
          </a:p>
        </p:txBody>
      </p:sp>
      <p:sp>
        <p:nvSpPr>
          <p:cNvPr id="245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67806E-6BB7-D14B-8CBE-DB9475DED1AA}" type="slidenum">
              <a:rPr lang="en-US" altLang="en-US">
                <a:solidFill>
                  <a:srgbClr val="262626"/>
                </a:solidFill>
                <a:ea typeface="Arial" charset="0"/>
                <a:cs typeface="Arial" charset="0"/>
              </a:rPr>
              <a:pPr/>
              <a:t>5</a:t>
            </a:fld>
            <a:endParaRPr lang="en-US" altLang="en-US">
              <a:solidFill>
                <a:srgbClr val="262626"/>
              </a:solidFill>
              <a:ea typeface="Arial" charset="0"/>
              <a:cs typeface="Arial" charset="0"/>
            </a:endParaRPr>
          </a:p>
        </p:txBody>
      </p:sp>
    </p:spTree>
    <p:extLst>
      <p:ext uri="{BB962C8B-B14F-4D97-AF65-F5344CB8AC3E}">
        <p14:creationId xmlns:p14="http://schemas.microsoft.com/office/powerpoint/2010/main" val="1814466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Arithmetic Operators</a:t>
            </a:r>
          </a:p>
        </p:txBody>
      </p:sp>
      <p:sp>
        <p:nvSpPr>
          <p:cNvPr id="3" name="Text Placeholder 2"/>
          <p:cNvSpPr>
            <a:spLocks noGrp="1"/>
          </p:cNvSpPr>
          <p:nvPr>
            <p:ph type="body" sz="half" idx="2"/>
          </p:nvPr>
        </p:nvSpPr>
        <p:spPr/>
        <p:txBody>
          <a:bodyPr/>
          <a:lstStyle/>
          <a:p>
            <a:pPr>
              <a:defRPr/>
            </a:pPr>
            <a:r>
              <a:rPr lang="en-US" sz="2000" dirty="0"/>
              <a:t>Arithmetic Operators</a:t>
            </a:r>
          </a:p>
        </p:txBody>
      </p:sp>
      <p:sp>
        <p:nvSpPr>
          <p:cNvPr id="256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15D9E4-2404-9146-A155-5B10B4DBB6C8}" type="slidenum">
              <a:rPr lang="en-US" altLang="en-US">
                <a:solidFill>
                  <a:srgbClr val="262626"/>
                </a:solidFill>
                <a:ea typeface="Arial" charset="0"/>
                <a:cs typeface="Arial" charset="0"/>
              </a:rPr>
              <a:pPr/>
              <a:t>6</a:t>
            </a:fld>
            <a:endParaRPr lang="en-US" altLang="en-US">
              <a:solidFill>
                <a:srgbClr val="262626"/>
              </a:solidFill>
              <a:ea typeface="Arial" charset="0"/>
              <a:cs typeface="Arial" charset="0"/>
            </a:endParaRPr>
          </a:p>
        </p:txBody>
      </p:sp>
      <p:graphicFrame>
        <p:nvGraphicFramePr>
          <p:cNvPr id="7" name="Table 6"/>
          <p:cNvGraphicFramePr>
            <a:graphicFrameLocks noGrp="1"/>
          </p:cNvGraphicFramePr>
          <p:nvPr/>
        </p:nvGraphicFramePr>
        <p:xfrm>
          <a:off x="3551238" y="2133600"/>
          <a:ext cx="6096000" cy="3170240"/>
        </p:xfrm>
        <a:graphic>
          <a:graphicData uri="http://schemas.openxmlformats.org/drawingml/2006/table">
            <a:tbl>
              <a:tblPr firstRow="1" bandRow="1">
                <a:tableStyleId>{FABFCF23-3B69-468F-B69F-88F6DE6A72F2}</a:tableStyleId>
              </a:tblPr>
              <a:tblGrid>
                <a:gridCol w="1965960">
                  <a:extLst>
                    <a:ext uri="{9D8B030D-6E8A-4147-A177-3AD203B41FA5}">
                      <a16:colId xmlns:a16="http://schemas.microsoft.com/office/drawing/2014/main" xmlns="" val="20000"/>
                    </a:ext>
                  </a:extLst>
                </a:gridCol>
                <a:gridCol w="4130040">
                  <a:extLst>
                    <a:ext uri="{9D8B030D-6E8A-4147-A177-3AD203B41FA5}">
                      <a16:colId xmlns:a16="http://schemas.microsoft.com/office/drawing/2014/main" xmlns="" val="20001"/>
                    </a:ext>
                  </a:extLst>
                </a:gridCol>
              </a:tblGrid>
              <a:tr h="396280">
                <a:tc>
                  <a:txBody>
                    <a:bodyPr/>
                    <a:lstStyle/>
                    <a:p>
                      <a:pPr algn="ctr"/>
                      <a:r>
                        <a:rPr lang="en-US" sz="2000" dirty="0" smtClean="0"/>
                        <a:t>Operator</a:t>
                      </a:r>
                      <a:endParaRPr lang="en-US" sz="2000" dirty="0"/>
                    </a:p>
                  </a:txBody>
                  <a:tcPr marT="45725" marB="45725"/>
                </a:tc>
                <a:tc>
                  <a:txBody>
                    <a:bodyPr/>
                    <a:lstStyle/>
                    <a:p>
                      <a:pPr algn="ctr"/>
                      <a:r>
                        <a:rPr lang="en-US" sz="2000" dirty="0" smtClean="0"/>
                        <a:t>Description</a:t>
                      </a:r>
                      <a:endParaRPr lang="en-US" sz="2000" dirty="0"/>
                    </a:p>
                  </a:txBody>
                  <a:tcPr marT="45725" marB="45725"/>
                </a:tc>
                <a:extLst>
                  <a:ext uri="{0D108BD9-81ED-4DB2-BD59-A6C34878D82A}">
                    <a16:rowId xmlns:a16="http://schemas.microsoft.com/office/drawing/2014/main" xmlns="" val="10000"/>
                  </a:ext>
                </a:extLst>
              </a:tr>
              <a:tr h="396280">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25" marB="45725"/>
                </a:tc>
                <a:tc>
                  <a:txBody>
                    <a:bodyPr/>
                    <a:lstStyle/>
                    <a:p>
                      <a:pPr algn="ctr"/>
                      <a:r>
                        <a:rPr lang="en-US" sz="2000" dirty="0" smtClean="0"/>
                        <a:t>Addition</a:t>
                      </a:r>
                      <a:endParaRPr lang="en-US" sz="2000" dirty="0"/>
                    </a:p>
                  </a:txBody>
                  <a:tcPr marT="45725" marB="45725"/>
                </a:tc>
                <a:extLst>
                  <a:ext uri="{0D108BD9-81ED-4DB2-BD59-A6C34878D82A}">
                    <a16:rowId xmlns:a16="http://schemas.microsoft.com/office/drawing/2014/main" xmlns="" val="10001"/>
                  </a:ext>
                </a:extLst>
              </a:tr>
              <a:tr h="396280">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25" marB="45725"/>
                </a:tc>
                <a:tc>
                  <a:txBody>
                    <a:bodyPr/>
                    <a:lstStyle/>
                    <a:p>
                      <a:pPr algn="ctr"/>
                      <a:r>
                        <a:rPr lang="en-US" sz="2000" dirty="0" smtClean="0"/>
                        <a:t>Subtraction</a:t>
                      </a:r>
                      <a:endParaRPr lang="en-US" sz="2000" dirty="0"/>
                    </a:p>
                  </a:txBody>
                  <a:tcPr marT="45725" marB="45725"/>
                </a:tc>
                <a:extLst>
                  <a:ext uri="{0D108BD9-81ED-4DB2-BD59-A6C34878D82A}">
                    <a16:rowId xmlns:a16="http://schemas.microsoft.com/office/drawing/2014/main" xmlns="" val="10002"/>
                  </a:ext>
                </a:extLst>
              </a:tr>
              <a:tr h="396280">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25" marB="45725"/>
                </a:tc>
                <a:tc>
                  <a:txBody>
                    <a:bodyPr/>
                    <a:lstStyle/>
                    <a:p>
                      <a:pPr algn="ctr"/>
                      <a:r>
                        <a:rPr lang="en-US" sz="2000" dirty="0" smtClean="0"/>
                        <a:t>Multiplication</a:t>
                      </a:r>
                      <a:endParaRPr lang="en-US" sz="2000" dirty="0"/>
                    </a:p>
                  </a:txBody>
                  <a:tcPr marT="45725" marB="45725"/>
                </a:tc>
                <a:extLst>
                  <a:ext uri="{0D108BD9-81ED-4DB2-BD59-A6C34878D82A}">
                    <a16:rowId xmlns:a16="http://schemas.microsoft.com/office/drawing/2014/main" xmlns="" val="10003"/>
                  </a:ext>
                </a:extLst>
              </a:tr>
              <a:tr h="396280">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25" marB="45725"/>
                </a:tc>
                <a:tc>
                  <a:txBody>
                    <a:bodyPr/>
                    <a:lstStyle/>
                    <a:p>
                      <a:pPr algn="ctr"/>
                      <a:r>
                        <a:rPr lang="en-US" sz="2000" dirty="0" smtClean="0"/>
                        <a:t>Division</a:t>
                      </a:r>
                      <a:endParaRPr lang="en-US" sz="2000" dirty="0"/>
                    </a:p>
                  </a:txBody>
                  <a:tcPr marT="45725" marB="45725"/>
                </a:tc>
                <a:extLst>
                  <a:ext uri="{0D108BD9-81ED-4DB2-BD59-A6C34878D82A}">
                    <a16:rowId xmlns:a16="http://schemas.microsoft.com/office/drawing/2014/main" xmlns="" val="10004"/>
                  </a:ext>
                </a:extLst>
              </a:tr>
              <a:tr h="396280">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25" marB="45725"/>
                </a:tc>
                <a:tc>
                  <a:txBody>
                    <a:bodyPr/>
                    <a:lstStyle/>
                    <a:p>
                      <a:pPr algn="ctr"/>
                      <a:r>
                        <a:rPr lang="en-US" sz="2000" dirty="0" smtClean="0"/>
                        <a:t>Modulus</a:t>
                      </a:r>
                      <a:endParaRPr lang="en-US" sz="2000" dirty="0"/>
                    </a:p>
                  </a:txBody>
                  <a:tcPr marT="45725" marB="45725"/>
                </a:tc>
                <a:extLst>
                  <a:ext uri="{0D108BD9-81ED-4DB2-BD59-A6C34878D82A}">
                    <a16:rowId xmlns:a16="http://schemas.microsoft.com/office/drawing/2014/main" xmlns="" val="10005"/>
                  </a:ext>
                </a:extLst>
              </a:tr>
              <a:tr h="396280">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25" marB="45725"/>
                </a:tc>
                <a:tc>
                  <a:txBody>
                    <a:bodyPr/>
                    <a:lstStyle/>
                    <a:p>
                      <a:pPr algn="ctr"/>
                      <a:r>
                        <a:rPr lang="en-US" sz="2000" dirty="0" smtClean="0"/>
                        <a:t>Increment</a:t>
                      </a:r>
                      <a:endParaRPr lang="en-US" sz="2000" dirty="0"/>
                    </a:p>
                  </a:txBody>
                  <a:tcPr marT="45725" marB="45725"/>
                </a:tc>
                <a:extLst>
                  <a:ext uri="{0D108BD9-81ED-4DB2-BD59-A6C34878D82A}">
                    <a16:rowId xmlns:a16="http://schemas.microsoft.com/office/drawing/2014/main" xmlns="" val="10006"/>
                  </a:ext>
                </a:extLst>
              </a:tr>
              <a:tr h="396280">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25" marB="45725"/>
                </a:tc>
                <a:tc>
                  <a:txBody>
                    <a:bodyPr/>
                    <a:lstStyle/>
                    <a:p>
                      <a:pPr algn="ctr"/>
                      <a:r>
                        <a:rPr lang="en-US" sz="2000" dirty="0" smtClean="0"/>
                        <a:t>Decrement</a:t>
                      </a:r>
                      <a:endParaRPr lang="en-US" sz="2000" dirty="0"/>
                    </a:p>
                  </a:txBody>
                  <a:tcPr marT="45725" marB="45725"/>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473938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Assignment Operators</a:t>
            </a:r>
          </a:p>
        </p:txBody>
      </p:sp>
      <p:sp>
        <p:nvSpPr>
          <p:cNvPr id="3" name="Text Placeholder 2"/>
          <p:cNvSpPr>
            <a:spLocks noGrp="1"/>
          </p:cNvSpPr>
          <p:nvPr>
            <p:ph type="body" sz="half" idx="2"/>
          </p:nvPr>
        </p:nvSpPr>
        <p:spPr/>
        <p:txBody>
          <a:bodyPr/>
          <a:lstStyle/>
          <a:p>
            <a:pPr>
              <a:defRPr/>
            </a:pPr>
            <a:r>
              <a:rPr lang="en-US" sz="2000" dirty="0"/>
              <a:t>Assignment Operators</a:t>
            </a:r>
          </a:p>
        </p:txBody>
      </p:sp>
      <p:sp>
        <p:nvSpPr>
          <p:cNvPr id="266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4221F0D-562F-8846-8DFA-8651ED7D86A2}" type="slidenum">
              <a:rPr lang="en-US" altLang="en-US">
                <a:solidFill>
                  <a:srgbClr val="262626"/>
                </a:solidFill>
                <a:ea typeface="Arial" charset="0"/>
                <a:cs typeface="Arial" charset="0"/>
              </a:rPr>
              <a:pPr/>
              <a:t>7</a:t>
            </a:fld>
            <a:endParaRPr lang="en-US" altLang="en-US">
              <a:solidFill>
                <a:srgbClr val="262626"/>
              </a:solidFill>
              <a:ea typeface="Arial" charset="0"/>
              <a:cs typeface="Arial" charset="0"/>
            </a:endParaRPr>
          </a:p>
        </p:txBody>
      </p:sp>
      <p:graphicFrame>
        <p:nvGraphicFramePr>
          <p:cNvPr id="7" name="Table 6"/>
          <p:cNvGraphicFramePr>
            <a:graphicFrameLocks noGrp="1"/>
          </p:cNvGraphicFramePr>
          <p:nvPr/>
        </p:nvGraphicFramePr>
        <p:xfrm>
          <a:off x="3551238" y="2133600"/>
          <a:ext cx="6096000" cy="2773512"/>
        </p:xfrm>
        <a:graphic>
          <a:graphicData uri="http://schemas.openxmlformats.org/drawingml/2006/table">
            <a:tbl>
              <a:tblPr firstRow="1" bandRow="1">
                <a:tableStyleId>{FABFCF23-3B69-468F-B69F-88F6DE6A72F2}</a:tableStyleId>
              </a:tblPr>
              <a:tblGrid>
                <a:gridCol w="19812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96195">
                <a:tc>
                  <a:txBody>
                    <a:bodyPr/>
                    <a:lstStyle/>
                    <a:p>
                      <a:pPr algn="ctr"/>
                      <a:r>
                        <a:rPr lang="en-US" sz="2000" dirty="0" smtClean="0"/>
                        <a:t>Operator</a:t>
                      </a:r>
                      <a:endParaRPr lang="en-US" sz="2000" dirty="0"/>
                    </a:p>
                  </a:txBody>
                  <a:tcPr marT="45708" marB="45708"/>
                </a:tc>
                <a:tc>
                  <a:txBody>
                    <a:bodyPr/>
                    <a:lstStyle/>
                    <a:p>
                      <a:pPr algn="ctr"/>
                      <a:r>
                        <a:rPr lang="en-US" sz="2000" dirty="0" smtClean="0"/>
                        <a:t>Description</a:t>
                      </a:r>
                      <a:endParaRPr lang="en-US" sz="2000" dirty="0"/>
                    </a:p>
                  </a:txBody>
                  <a:tcPr marT="45708" marB="45708"/>
                </a:tc>
                <a:extLst>
                  <a:ext uri="{0D108BD9-81ED-4DB2-BD59-A6C34878D82A}">
                    <a16:rowId xmlns:a16="http://schemas.microsoft.com/office/drawing/2014/main" xmlns="" val="10000"/>
                  </a:ext>
                </a:extLst>
              </a:tr>
              <a:tr h="396195">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8" marB="45708"/>
                </a:tc>
                <a:tc>
                  <a:txBody>
                    <a:bodyPr/>
                    <a:lstStyle/>
                    <a:p>
                      <a:pPr algn="ctr"/>
                      <a:r>
                        <a:rPr lang="en-US" sz="2000" dirty="0" smtClean="0"/>
                        <a:t>Assign</a:t>
                      </a:r>
                      <a:endParaRPr lang="en-US" sz="2000" dirty="0"/>
                    </a:p>
                  </a:txBody>
                  <a:tcPr marT="45708" marB="45708"/>
                </a:tc>
                <a:extLst>
                  <a:ext uri="{0D108BD9-81ED-4DB2-BD59-A6C34878D82A}">
                    <a16:rowId xmlns:a16="http://schemas.microsoft.com/office/drawing/2014/main" xmlns="" val="10001"/>
                  </a:ext>
                </a:extLst>
              </a:tr>
              <a:tr h="396195">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8" marB="45708"/>
                </a:tc>
                <a:tc>
                  <a:txBody>
                    <a:bodyPr/>
                    <a:lstStyle/>
                    <a:p>
                      <a:pPr algn="ctr"/>
                      <a:r>
                        <a:rPr lang="en-US" sz="2000" dirty="0" smtClean="0"/>
                        <a:t>Add</a:t>
                      </a:r>
                      <a:r>
                        <a:rPr lang="en-US" sz="2000" baseline="0" dirty="0" smtClean="0"/>
                        <a:t> and assign</a:t>
                      </a:r>
                      <a:endParaRPr lang="en-US" sz="2000" dirty="0"/>
                    </a:p>
                  </a:txBody>
                  <a:tcPr marT="45708" marB="45708"/>
                </a:tc>
                <a:extLst>
                  <a:ext uri="{0D108BD9-81ED-4DB2-BD59-A6C34878D82A}">
                    <a16:rowId xmlns:a16="http://schemas.microsoft.com/office/drawing/2014/main" xmlns="" val="10002"/>
                  </a:ext>
                </a:extLst>
              </a:tr>
              <a:tr h="396195">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8" marB="45708"/>
                </a:tc>
                <a:tc>
                  <a:txBody>
                    <a:bodyPr/>
                    <a:lstStyle/>
                    <a:p>
                      <a:pPr algn="ctr"/>
                      <a:r>
                        <a:rPr lang="en-US" sz="2000" dirty="0" smtClean="0"/>
                        <a:t>Subtract</a:t>
                      </a:r>
                      <a:r>
                        <a:rPr lang="en-US" sz="2000" baseline="0" dirty="0" smtClean="0"/>
                        <a:t> and assign</a:t>
                      </a:r>
                      <a:endParaRPr lang="en-US" sz="2000" dirty="0"/>
                    </a:p>
                  </a:txBody>
                  <a:tcPr marT="45708" marB="45708"/>
                </a:tc>
                <a:extLst>
                  <a:ext uri="{0D108BD9-81ED-4DB2-BD59-A6C34878D82A}">
                    <a16:rowId xmlns:a16="http://schemas.microsoft.com/office/drawing/2014/main" xmlns="" val="10003"/>
                  </a:ext>
                </a:extLst>
              </a:tr>
              <a:tr h="396195">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8" marB="45708"/>
                </a:tc>
                <a:tc>
                  <a:txBody>
                    <a:bodyPr/>
                    <a:lstStyle/>
                    <a:p>
                      <a:pPr algn="ctr"/>
                      <a:r>
                        <a:rPr lang="en-US" sz="2000" dirty="0" smtClean="0"/>
                        <a:t>Multiply</a:t>
                      </a:r>
                      <a:r>
                        <a:rPr lang="en-US" sz="2000" baseline="0" dirty="0" smtClean="0"/>
                        <a:t> and assign</a:t>
                      </a:r>
                      <a:endParaRPr lang="en-US" sz="2000" dirty="0"/>
                    </a:p>
                  </a:txBody>
                  <a:tcPr marT="45708" marB="45708"/>
                </a:tc>
                <a:extLst>
                  <a:ext uri="{0D108BD9-81ED-4DB2-BD59-A6C34878D82A}">
                    <a16:rowId xmlns:a16="http://schemas.microsoft.com/office/drawing/2014/main" xmlns="" val="10004"/>
                  </a:ext>
                </a:extLst>
              </a:tr>
              <a:tr h="396195">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8" marB="45708"/>
                </a:tc>
                <a:tc>
                  <a:txBody>
                    <a:bodyPr/>
                    <a:lstStyle/>
                    <a:p>
                      <a:pPr algn="ctr"/>
                      <a:r>
                        <a:rPr lang="en-US" sz="2000" dirty="0" smtClean="0"/>
                        <a:t>Divide</a:t>
                      </a:r>
                      <a:r>
                        <a:rPr lang="en-US" sz="2000" baseline="0" dirty="0" smtClean="0"/>
                        <a:t> and assign quotient</a:t>
                      </a:r>
                      <a:endParaRPr lang="en-US" sz="2000" dirty="0"/>
                    </a:p>
                  </a:txBody>
                  <a:tcPr marT="45708" marB="45708"/>
                </a:tc>
                <a:extLst>
                  <a:ext uri="{0D108BD9-81ED-4DB2-BD59-A6C34878D82A}">
                    <a16:rowId xmlns:a16="http://schemas.microsoft.com/office/drawing/2014/main" xmlns="" val="10005"/>
                  </a:ext>
                </a:extLst>
              </a:tr>
              <a:tr h="396195">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8" marB="45708"/>
                </a:tc>
                <a:tc>
                  <a:txBody>
                    <a:bodyPr/>
                    <a:lstStyle/>
                    <a:p>
                      <a:pPr algn="ctr"/>
                      <a:r>
                        <a:rPr lang="en-US" sz="2000" dirty="0" smtClean="0"/>
                        <a:t>Divide and assign remainder</a:t>
                      </a:r>
                      <a:endParaRPr lang="en-US" sz="2000" dirty="0"/>
                    </a:p>
                  </a:txBody>
                  <a:tcPr marT="45708" marB="45708"/>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263156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Comparison Operators</a:t>
            </a:r>
          </a:p>
        </p:txBody>
      </p:sp>
      <p:sp>
        <p:nvSpPr>
          <p:cNvPr id="3" name="Text Placeholder 2"/>
          <p:cNvSpPr>
            <a:spLocks noGrp="1"/>
          </p:cNvSpPr>
          <p:nvPr>
            <p:ph type="body" sz="half" idx="2"/>
          </p:nvPr>
        </p:nvSpPr>
        <p:spPr>
          <a:xfrm>
            <a:off x="3170238" y="1722438"/>
            <a:ext cx="7269162" cy="4267200"/>
          </a:xfrm>
        </p:spPr>
        <p:txBody>
          <a:bodyPr/>
          <a:lstStyle/>
          <a:p>
            <a:pPr>
              <a:defRPr/>
            </a:pPr>
            <a:r>
              <a:rPr lang="en-US" sz="2000" dirty="0"/>
              <a:t>Comparison Operators</a:t>
            </a: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84ED0F3-836F-DD46-986C-02F05FFA92CF}" type="slidenum">
              <a:rPr lang="en-US" altLang="en-US">
                <a:solidFill>
                  <a:srgbClr val="262626"/>
                </a:solidFill>
                <a:ea typeface="Arial" charset="0"/>
                <a:cs typeface="Arial" charset="0"/>
              </a:rPr>
              <a:pPr/>
              <a:t>8</a:t>
            </a:fld>
            <a:endParaRPr lang="en-US" altLang="en-US">
              <a:solidFill>
                <a:srgbClr val="262626"/>
              </a:solidFill>
              <a:ea typeface="Arial" charset="0"/>
              <a:cs typeface="Arial" charset="0"/>
            </a:endParaRPr>
          </a:p>
        </p:txBody>
      </p:sp>
      <p:graphicFrame>
        <p:nvGraphicFramePr>
          <p:cNvPr id="7" name="Table 6"/>
          <p:cNvGraphicFramePr>
            <a:graphicFrameLocks noGrp="1"/>
          </p:cNvGraphicFramePr>
          <p:nvPr/>
        </p:nvGraphicFramePr>
        <p:xfrm>
          <a:off x="3551238" y="2133600"/>
          <a:ext cx="6096000" cy="3565818"/>
        </p:xfrm>
        <a:graphic>
          <a:graphicData uri="http://schemas.openxmlformats.org/drawingml/2006/table">
            <a:tbl>
              <a:tblPr firstRow="1" bandRow="1">
                <a:tableStyleId>{FABFCF23-3B69-468F-B69F-88F6DE6A72F2}</a:tableStyleId>
              </a:tblPr>
              <a:tblGrid>
                <a:gridCol w="1965960">
                  <a:extLst>
                    <a:ext uri="{9D8B030D-6E8A-4147-A177-3AD203B41FA5}">
                      <a16:colId xmlns:a16="http://schemas.microsoft.com/office/drawing/2014/main" xmlns="" val="20000"/>
                    </a:ext>
                  </a:extLst>
                </a:gridCol>
                <a:gridCol w="4130040">
                  <a:extLst>
                    <a:ext uri="{9D8B030D-6E8A-4147-A177-3AD203B41FA5}">
                      <a16:colId xmlns:a16="http://schemas.microsoft.com/office/drawing/2014/main" xmlns="" val="20001"/>
                    </a:ext>
                  </a:extLst>
                </a:gridCol>
              </a:tblGrid>
              <a:tr h="396169">
                <a:tc>
                  <a:txBody>
                    <a:bodyPr/>
                    <a:lstStyle/>
                    <a:p>
                      <a:pPr algn="ctr"/>
                      <a:r>
                        <a:rPr lang="en-US" sz="2000" dirty="0" smtClean="0"/>
                        <a:t>Operator</a:t>
                      </a:r>
                      <a:endParaRPr lang="en-US" sz="2000" dirty="0"/>
                    </a:p>
                  </a:txBody>
                  <a:tcPr marT="45701" marB="45701"/>
                </a:tc>
                <a:tc>
                  <a:txBody>
                    <a:bodyPr/>
                    <a:lstStyle/>
                    <a:p>
                      <a:pPr algn="ctr"/>
                      <a:r>
                        <a:rPr lang="en-US" sz="2000" dirty="0" smtClean="0"/>
                        <a:t>Description</a:t>
                      </a:r>
                      <a:endParaRPr lang="en-US" sz="2000" dirty="0"/>
                    </a:p>
                  </a:txBody>
                  <a:tcPr marT="45701" marB="45701"/>
                </a:tc>
                <a:extLst>
                  <a:ext uri="{0D108BD9-81ED-4DB2-BD59-A6C34878D82A}">
                    <a16:rowId xmlns:a16="http://schemas.microsoft.com/office/drawing/2014/main" xmlns="" val="10000"/>
                  </a:ext>
                </a:extLst>
              </a:tr>
              <a:tr h="396169">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1" marB="45701"/>
                </a:tc>
                <a:tc>
                  <a:txBody>
                    <a:bodyPr/>
                    <a:lstStyle/>
                    <a:p>
                      <a:pPr algn="ctr"/>
                      <a:r>
                        <a:rPr lang="en-US" sz="2000" dirty="0" smtClean="0"/>
                        <a:t>Equal</a:t>
                      </a:r>
                      <a:r>
                        <a:rPr lang="en-US" sz="2000" baseline="0" dirty="0" smtClean="0"/>
                        <a:t> to (value)</a:t>
                      </a:r>
                      <a:endParaRPr lang="en-US" sz="2000" dirty="0"/>
                    </a:p>
                  </a:txBody>
                  <a:tcPr marT="45701" marB="45701"/>
                </a:tc>
                <a:extLst>
                  <a:ext uri="{0D108BD9-81ED-4DB2-BD59-A6C34878D82A}">
                    <a16:rowId xmlns:a16="http://schemas.microsoft.com/office/drawing/2014/main" xmlns="" val="10001"/>
                  </a:ext>
                </a:extLst>
              </a:tr>
              <a:tr h="396169">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1" marB="45701"/>
                </a:tc>
                <a:tc>
                  <a:txBody>
                    <a:bodyPr/>
                    <a:lstStyle/>
                    <a:p>
                      <a:pPr algn="ctr"/>
                      <a:r>
                        <a:rPr lang="en-US" sz="2000" dirty="0" smtClean="0"/>
                        <a:t>Equal</a:t>
                      </a:r>
                      <a:r>
                        <a:rPr lang="en-US" sz="2000" baseline="0" dirty="0" smtClean="0"/>
                        <a:t> to (value and type)</a:t>
                      </a:r>
                      <a:endParaRPr lang="en-US" sz="2000" dirty="0"/>
                    </a:p>
                  </a:txBody>
                  <a:tcPr marT="45701" marB="45701"/>
                </a:tc>
                <a:extLst>
                  <a:ext uri="{0D108BD9-81ED-4DB2-BD59-A6C34878D82A}">
                    <a16:rowId xmlns:a16="http://schemas.microsoft.com/office/drawing/2014/main" xmlns="" val="10002"/>
                  </a:ext>
                </a:extLst>
              </a:tr>
              <a:tr h="396169">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1" marB="45701"/>
                </a:tc>
                <a:tc>
                  <a:txBody>
                    <a:bodyPr/>
                    <a:lstStyle/>
                    <a:p>
                      <a:pPr algn="ctr"/>
                      <a:r>
                        <a:rPr lang="en-US" sz="2000" dirty="0" smtClean="0"/>
                        <a:t>Not</a:t>
                      </a:r>
                      <a:r>
                        <a:rPr lang="en-US" sz="2000" baseline="0" dirty="0" smtClean="0"/>
                        <a:t> equal to (value)</a:t>
                      </a:r>
                      <a:endParaRPr lang="en-US" sz="2000" dirty="0"/>
                    </a:p>
                  </a:txBody>
                  <a:tcPr marT="45701" marB="45701"/>
                </a:tc>
                <a:extLst>
                  <a:ext uri="{0D108BD9-81ED-4DB2-BD59-A6C34878D82A}">
                    <a16:rowId xmlns:a16="http://schemas.microsoft.com/office/drawing/2014/main" xmlns="" val="10003"/>
                  </a:ext>
                </a:extLst>
              </a:tr>
              <a:tr h="396169">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701" marB="45701"/>
                </a:tc>
                <a:tc>
                  <a:txBody>
                    <a:bodyPr/>
                    <a:lstStyle/>
                    <a:p>
                      <a:pPr algn="ctr"/>
                      <a:r>
                        <a:rPr lang="en-US" sz="2000" dirty="0" smtClean="0"/>
                        <a:t>Not</a:t>
                      </a:r>
                      <a:r>
                        <a:rPr lang="en-US" sz="2000" baseline="0" dirty="0" smtClean="0"/>
                        <a:t> equal to (value and type)</a:t>
                      </a:r>
                      <a:endParaRPr lang="en-US" sz="2000" dirty="0"/>
                    </a:p>
                  </a:txBody>
                  <a:tcPr marT="45701" marB="45701"/>
                </a:tc>
                <a:extLst>
                  <a:ext uri="{0D108BD9-81ED-4DB2-BD59-A6C34878D82A}">
                    <a16:rowId xmlns:a16="http://schemas.microsoft.com/office/drawing/2014/main" xmlns="" val="10004"/>
                  </a:ext>
                </a:extLst>
              </a:tr>
              <a:tr h="396169">
                <a:tc>
                  <a:txBody>
                    <a:bodyPr/>
                    <a:lstStyle/>
                    <a:p>
                      <a:pPr algn="ctr"/>
                      <a:r>
                        <a:rPr lang="en-US" sz="2000" dirty="0" smtClean="0">
                          <a:solidFill>
                            <a:schemeClr val="accent6">
                              <a:lumMod val="50000"/>
                            </a:schemeClr>
                          </a:solidFill>
                        </a:rPr>
                        <a:t>&gt;</a:t>
                      </a:r>
                      <a:endParaRPr lang="en-US" sz="2000" dirty="0">
                        <a:solidFill>
                          <a:schemeClr val="accent6">
                            <a:lumMod val="50000"/>
                          </a:schemeClr>
                        </a:solidFill>
                      </a:endParaRPr>
                    </a:p>
                  </a:txBody>
                  <a:tcPr marT="45701" marB="45701"/>
                </a:tc>
                <a:tc>
                  <a:txBody>
                    <a:bodyPr/>
                    <a:lstStyle/>
                    <a:p>
                      <a:pPr algn="ctr"/>
                      <a:r>
                        <a:rPr lang="en-US" sz="2000" dirty="0" smtClean="0"/>
                        <a:t>Greater than</a:t>
                      </a:r>
                      <a:endParaRPr lang="en-US" sz="2000" dirty="0"/>
                    </a:p>
                  </a:txBody>
                  <a:tcPr marT="45701" marB="45701"/>
                </a:tc>
                <a:extLst>
                  <a:ext uri="{0D108BD9-81ED-4DB2-BD59-A6C34878D82A}">
                    <a16:rowId xmlns:a16="http://schemas.microsoft.com/office/drawing/2014/main" xmlns="" val="10005"/>
                  </a:ext>
                </a:extLst>
              </a:tr>
              <a:tr h="396169">
                <a:tc>
                  <a:txBody>
                    <a:bodyPr/>
                    <a:lstStyle/>
                    <a:p>
                      <a:pPr algn="ctr"/>
                      <a:r>
                        <a:rPr lang="en-US" sz="2000" dirty="0" smtClean="0">
                          <a:solidFill>
                            <a:schemeClr val="accent6">
                              <a:lumMod val="50000"/>
                            </a:schemeClr>
                          </a:solidFill>
                        </a:rPr>
                        <a:t>&lt;</a:t>
                      </a:r>
                      <a:endParaRPr lang="en-US" sz="2000" dirty="0">
                        <a:solidFill>
                          <a:schemeClr val="accent6">
                            <a:lumMod val="50000"/>
                          </a:schemeClr>
                        </a:solidFill>
                      </a:endParaRPr>
                    </a:p>
                  </a:txBody>
                  <a:tcPr marT="45701" marB="45701"/>
                </a:tc>
                <a:tc>
                  <a:txBody>
                    <a:bodyPr/>
                    <a:lstStyle/>
                    <a:p>
                      <a:pPr algn="ctr"/>
                      <a:r>
                        <a:rPr lang="en-US" sz="2000" dirty="0" smtClean="0"/>
                        <a:t>Less than</a:t>
                      </a:r>
                      <a:endParaRPr lang="en-US" sz="2000" dirty="0"/>
                    </a:p>
                  </a:txBody>
                  <a:tcPr marT="45701" marB="45701"/>
                </a:tc>
                <a:extLst>
                  <a:ext uri="{0D108BD9-81ED-4DB2-BD59-A6C34878D82A}">
                    <a16:rowId xmlns:a16="http://schemas.microsoft.com/office/drawing/2014/main" xmlns="" val="10006"/>
                  </a:ext>
                </a:extLst>
              </a:tr>
              <a:tr h="396169">
                <a:tc>
                  <a:txBody>
                    <a:bodyPr/>
                    <a:lstStyle/>
                    <a:p>
                      <a:pPr algn="ctr"/>
                      <a:r>
                        <a:rPr lang="en-US" sz="2000" dirty="0" smtClean="0">
                          <a:solidFill>
                            <a:schemeClr val="accent6">
                              <a:lumMod val="50000"/>
                            </a:schemeClr>
                          </a:solidFill>
                        </a:rPr>
                        <a:t>&gt;=</a:t>
                      </a:r>
                      <a:endParaRPr lang="en-US" sz="2000" dirty="0">
                        <a:solidFill>
                          <a:schemeClr val="accent6">
                            <a:lumMod val="50000"/>
                          </a:schemeClr>
                        </a:solidFill>
                      </a:endParaRPr>
                    </a:p>
                  </a:txBody>
                  <a:tcPr marT="45701" marB="45701"/>
                </a:tc>
                <a:tc>
                  <a:txBody>
                    <a:bodyPr/>
                    <a:lstStyle/>
                    <a:p>
                      <a:pPr algn="ctr"/>
                      <a:r>
                        <a:rPr lang="en-US" sz="2000" dirty="0" smtClean="0"/>
                        <a:t>Greater</a:t>
                      </a:r>
                      <a:r>
                        <a:rPr lang="en-US" sz="2000" baseline="0" dirty="0" smtClean="0"/>
                        <a:t> than or equal to</a:t>
                      </a:r>
                      <a:endParaRPr lang="en-US" sz="2000" dirty="0"/>
                    </a:p>
                  </a:txBody>
                  <a:tcPr marT="45701" marB="45701"/>
                </a:tc>
                <a:extLst>
                  <a:ext uri="{0D108BD9-81ED-4DB2-BD59-A6C34878D82A}">
                    <a16:rowId xmlns:a16="http://schemas.microsoft.com/office/drawing/2014/main" xmlns="" val="10007"/>
                  </a:ext>
                </a:extLst>
              </a:tr>
              <a:tr h="396169">
                <a:tc>
                  <a:txBody>
                    <a:bodyPr/>
                    <a:lstStyle/>
                    <a:p>
                      <a:pPr algn="ctr"/>
                      <a:r>
                        <a:rPr lang="en-US" sz="2000" dirty="0" smtClean="0">
                          <a:solidFill>
                            <a:schemeClr val="accent6">
                              <a:lumMod val="50000"/>
                            </a:schemeClr>
                          </a:solidFill>
                        </a:rPr>
                        <a:t>&lt;=</a:t>
                      </a:r>
                      <a:endParaRPr lang="en-US" sz="2000" dirty="0">
                        <a:solidFill>
                          <a:schemeClr val="accent6">
                            <a:lumMod val="50000"/>
                          </a:schemeClr>
                        </a:solidFill>
                      </a:endParaRPr>
                    </a:p>
                  </a:txBody>
                  <a:tcPr marT="45701" marB="45701"/>
                </a:tc>
                <a:tc>
                  <a:txBody>
                    <a:bodyPr/>
                    <a:lstStyle/>
                    <a:p>
                      <a:pPr algn="ctr"/>
                      <a:r>
                        <a:rPr lang="en-US" sz="2000" dirty="0" smtClean="0"/>
                        <a:t>Less than or equal</a:t>
                      </a:r>
                      <a:r>
                        <a:rPr lang="en-US" sz="2000" baseline="0" dirty="0" smtClean="0"/>
                        <a:t> to</a:t>
                      </a:r>
                      <a:endParaRPr lang="en-US" sz="2000" dirty="0"/>
                    </a:p>
                  </a:txBody>
                  <a:tcPr marT="45701" marB="45701"/>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001512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latin typeface="Microsoft Sans Serif" charset="0"/>
                <a:ea typeface="Microsoft Sans Serif" charset="0"/>
                <a:cs typeface="Microsoft Sans Serif" charset="0"/>
              </a:rPr>
              <a:t>Logical Operators and Conditional Operator</a:t>
            </a:r>
          </a:p>
        </p:txBody>
      </p:sp>
      <p:sp>
        <p:nvSpPr>
          <p:cNvPr id="3" name="Text Placeholder 2"/>
          <p:cNvSpPr>
            <a:spLocks noGrp="1"/>
          </p:cNvSpPr>
          <p:nvPr>
            <p:ph type="body" sz="half" idx="2"/>
          </p:nvPr>
        </p:nvSpPr>
        <p:spPr>
          <a:xfrm>
            <a:off x="3170238" y="1722439"/>
            <a:ext cx="7269162" cy="4389437"/>
          </a:xfrm>
        </p:spPr>
        <p:txBody>
          <a:bodyPr/>
          <a:lstStyle/>
          <a:p>
            <a:pPr marL="342900" indent="-342900">
              <a:buFont typeface="Arial" pitchFamily="34" charset="0"/>
              <a:buChar char="•"/>
              <a:defRPr/>
            </a:pPr>
            <a:r>
              <a:rPr lang="en-US" sz="2000" dirty="0"/>
              <a:t>Logical Operators</a:t>
            </a:r>
          </a:p>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endParaRPr lang="en-US" sz="2000" dirty="0"/>
          </a:p>
          <a:p>
            <a:pPr marL="342900" indent="-342900">
              <a:buFont typeface="Arial" pitchFamily="34" charset="0"/>
              <a:buChar char="•"/>
              <a:defRPr/>
            </a:pPr>
            <a:r>
              <a:rPr lang="en-US" sz="2000" dirty="0"/>
              <a:t>Conditional Operator</a:t>
            </a:r>
          </a:p>
          <a:p>
            <a:pPr marL="685800" lvl="2">
              <a:defRPr/>
            </a:pPr>
            <a:r>
              <a:rPr lang="en-US" sz="1800" dirty="0">
                <a:solidFill>
                  <a:schemeClr val="accent6">
                    <a:lumMod val="50000"/>
                  </a:schemeClr>
                </a:solidFill>
              </a:rPr>
              <a:t>&lt;variable&gt; = (condition) ? &lt;value1&gt; : &lt;value2&gt;</a:t>
            </a:r>
          </a:p>
          <a:p>
            <a:pPr marL="685800" lvl="2">
              <a:defRPr/>
            </a:pPr>
            <a:r>
              <a:rPr lang="en-US" sz="1800" dirty="0" err="1"/>
              <a:t>var</a:t>
            </a:r>
            <a:r>
              <a:rPr lang="en-US" sz="1800" dirty="0"/>
              <a:t> status = (marks &lt; 33) ? ‘Fail’ : ‘Pass’;</a:t>
            </a:r>
          </a:p>
        </p:txBody>
      </p:sp>
      <p:sp>
        <p:nvSpPr>
          <p:cNvPr id="286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B151FB-449F-BA40-BDF8-5C33CACA7C56}" type="slidenum">
              <a:rPr lang="en-US" altLang="en-US">
                <a:solidFill>
                  <a:srgbClr val="262626"/>
                </a:solidFill>
                <a:ea typeface="Arial" charset="0"/>
                <a:cs typeface="Arial" charset="0"/>
              </a:rPr>
              <a:pPr/>
              <a:t>9</a:t>
            </a:fld>
            <a:endParaRPr lang="en-US" altLang="en-US">
              <a:solidFill>
                <a:srgbClr val="262626"/>
              </a:solidFill>
              <a:ea typeface="Arial" charset="0"/>
              <a:cs typeface="Arial" charset="0"/>
            </a:endParaRPr>
          </a:p>
        </p:txBody>
      </p:sp>
      <p:graphicFrame>
        <p:nvGraphicFramePr>
          <p:cNvPr id="7" name="Table 6"/>
          <p:cNvGraphicFramePr>
            <a:graphicFrameLocks noGrp="1"/>
          </p:cNvGraphicFramePr>
          <p:nvPr/>
        </p:nvGraphicFramePr>
        <p:xfrm>
          <a:off x="3551238" y="2133600"/>
          <a:ext cx="6096000" cy="1584616"/>
        </p:xfrm>
        <a:graphic>
          <a:graphicData uri="http://schemas.openxmlformats.org/drawingml/2006/table">
            <a:tbl>
              <a:tblPr firstRow="1" bandRow="1">
                <a:tableStyleId>{FABFCF23-3B69-468F-B69F-88F6DE6A72F2}</a:tableStyleId>
              </a:tblPr>
              <a:tblGrid>
                <a:gridCol w="19812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96081">
                <a:tc>
                  <a:txBody>
                    <a:bodyPr/>
                    <a:lstStyle/>
                    <a:p>
                      <a:pPr algn="ctr"/>
                      <a:r>
                        <a:rPr lang="en-US" sz="2000" dirty="0" smtClean="0"/>
                        <a:t>Operator</a:t>
                      </a:r>
                      <a:endParaRPr lang="en-US" sz="2000" dirty="0"/>
                    </a:p>
                  </a:txBody>
                  <a:tcPr marT="45677" marB="45677"/>
                </a:tc>
                <a:tc>
                  <a:txBody>
                    <a:bodyPr/>
                    <a:lstStyle/>
                    <a:p>
                      <a:pPr algn="ctr"/>
                      <a:r>
                        <a:rPr lang="en-US" sz="2000" dirty="0" smtClean="0"/>
                        <a:t>Description</a:t>
                      </a:r>
                      <a:endParaRPr lang="en-US" sz="2000" dirty="0"/>
                    </a:p>
                  </a:txBody>
                  <a:tcPr marT="45677" marB="45677"/>
                </a:tc>
                <a:extLst>
                  <a:ext uri="{0D108BD9-81ED-4DB2-BD59-A6C34878D82A}">
                    <a16:rowId xmlns:a16="http://schemas.microsoft.com/office/drawing/2014/main" xmlns="" val="10000"/>
                  </a:ext>
                </a:extLst>
              </a:tr>
              <a:tr h="396081">
                <a:tc>
                  <a:txBody>
                    <a:bodyPr/>
                    <a:lstStyle/>
                    <a:p>
                      <a:pPr algn="ctr"/>
                      <a:r>
                        <a:rPr lang="en-US" sz="2000" dirty="0" smtClean="0">
                          <a:solidFill>
                            <a:schemeClr val="accent6">
                              <a:lumMod val="50000"/>
                            </a:schemeClr>
                          </a:solidFill>
                        </a:rPr>
                        <a:t>&amp;&amp;</a:t>
                      </a:r>
                      <a:endParaRPr lang="en-US" sz="2000" dirty="0">
                        <a:solidFill>
                          <a:schemeClr val="accent6">
                            <a:lumMod val="50000"/>
                          </a:schemeClr>
                        </a:solidFill>
                      </a:endParaRPr>
                    </a:p>
                  </a:txBody>
                  <a:tcPr marT="45677" marB="45677"/>
                </a:tc>
                <a:tc>
                  <a:txBody>
                    <a:bodyPr/>
                    <a:lstStyle/>
                    <a:p>
                      <a:pPr algn="ctr"/>
                      <a:r>
                        <a:rPr lang="en-US" sz="2000" dirty="0" smtClean="0"/>
                        <a:t>And-</a:t>
                      </a:r>
                      <a:r>
                        <a:rPr lang="en-US" sz="2000" dirty="0" err="1" smtClean="0"/>
                        <a:t>ing</a:t>
                      </a:r>
                      <a:endParaRPr lang="en-US" sz="2000" dirty="0"/>
                    </a:p>
                  </a:txBody>
                  <a:tcPr marT="45677" marB="45677"/>
                </a:tc>
                <a:extLst>
                  <a:ext uri="{0D108BD9-81ED-4DB2-BD59-A6C34878D82A}">
                    <a16:rowId xmlns:a16="http://schemas.microsoft.com/office/drawing/2014/main" xmlns="" val="10001"/>
                  </a:ext>
                </a:extLst>
              </a:tr>
              <a:tr h="396081">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677" marB="45677"/>
                </a:tc>
                <a:tc>
                  <a:txBody>
                    <a:bodyPr/>
                    <a:lstStyle/>
                    <a:p>
                      <a:pPr algn="ctr"/>
                      <a:r>
                        <a:rPr lang="en-US" sz="2000" dirty="0" smtClean="0"/>
                        <a:t>Or-</a:t>
                      </a:r>
                      <a:r>
                        <a:rPr lang="en-US" sz="2000" dirty="0" err="1" smtClean="0"/>
                        <a:t>ing</a:t>
                      </a:r>
                      <a:endParaRPr lang="en-US" sz="2000" dirty="0"/>
                    </a:p>
                  </a:txBody>
                  <a:tcPr marT="45677" marB="45677"/>
                </a:tc>
                <a:extLst>
                  <a:ext uri="{0D108BD9-81ED-4DB2-BD59-A6C34878D82A}">
                    <a16:rowId xmlns:a16="http://schemas.microsoft.com/office/drawing/2014/main" xmlns="" val="10002"/>
                  </a:ext>
                </a:extLst>
              </a:tr>
              <a:tr h="396081">
                <a:tc>
                  <a:txBody>
                    <a:bodyPr/>
                    <a:lstStyle/>
                    <a:p>
                      <a:pPr algn="ctr"/>
                      <a:r>
                        <a:rPr lang="en-US" sz="2000" dirty="0" smtClean="0">
                          <a:solidFill>
                            <a:schemeClr val="accent6">
                              <a:lumMod val="50000"/>
                            </a:schemeClr>
                          </a:solidFill>
                        </a:rPr>
                        <a:t>!</a:t>
                      </a:r>
                      <a:endParaRPr lang="en-US" sz="2000" dirty="0">
                        <a:solidFill>
                          <a:schemeClr val="accent6">
                            <a:lumMod val="50000"/>
                          </a:schemeClr>
                        </a:solidFill>
                      </a:endParaRPr>
                    </a:p>
                  </a:txBody>
                  <a:tcPr marT="45677" marB="45677"/>
                </a:tc>
                <a:tc>
                  <a:txBody>
                    <a:bodyPr/>
                    <a:lstStyle/>
                    <a:p>
                      <a:pPr algn="ctr"/>
                      <a:r>
                        <a:rPr lang="en-US" sz="2000" dirty="0" smtClean="0"/>
                        <a:t>Not-</a:t>
                      </a:r>
                      <a:r>
                        <a:rPr lang="en-US" sz="2000" dirty="0" err="1" smtClean="0"/>
                        <a:t>ing</a:t>
                      </a:r>
                      <a:endParaRPr lang="en-US" sz="2000" dirty="0"/>
                    </a:p>
                  </a:txBody>
                  <a:tcPr marT="45677" marB="45677"/>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32236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1598</Words>
  <Application>Microsoft Macintosh PowerPoint</Application>
  <PresentationFormat>Widescreen</PresentationFormat>
  <Paragraphs>541</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Calibri Light</vt:lpstr>
      <vt:lpstr>Microsoft Sans Serif</vt:lpstr>
      <vt:lpstr>Segoe UI</vt:lpstr>
      <vt:lpstr>Arial</vt:lpstr>
      <vt:lpstr>Office Theme</vt:lpstr>
      <vt:lpstr>JavaScript &amp; HTML DOM  </vt:lpstr>
      <vt:lpstr>Quick Recap</vt:lpstr>
      <vt:lpstr>JavaScript</vt:lpstr>
      <vt:lpstr>JavaScript</vt:lpstr>
      <vt:lpstr>&lt;script&gt; tag and variables</vt:lpstr>
      <vt:lpstr>Arithmetic Operators</vt:lpstr>
      <vt:lpstr>Assignment Operators</vt:lpstr>
      <vt:lpstr>Comparison Operators</vt:lpstr>
      <vt:lpstr>Logical Operators and Conditional Operator</vt:lpstr>
      <vt:lpstr>Concatenation</vt:lpstr>
      <vt:lpstr>If … else</vt:lpstr>
      <vt:lpstr>Popup Boxes</vt:lpstr>
      <vt:lpstr>Functions and Lifetime of variables</vt:lpstr>
      <vt:lpstr>Loops</vt:lpstr>
      <vt:lpstr>Break, Continue statements and Comments</vt:lpstr>
      <vt:lpstr>Events - 1</vt:lpstr>
      <vt:lpstr>Events - 2</vt:lpstr>
      <vt:lpstr>Events - 3</vt:lpstr>
      <vt:lpstr>JavaScript Objects</vt:lpstr>
      <vt:lpstr>JS Array – 1</vt:lpstr>
      <vt:lpstr>JS Array – 2</vt:lpstr>
      <vt:lpstr>JS String - 1</vt:lpstr>
      <vt:lpstr>JS String - 2</vt:lpstr>
      <vt:lpstr>JS RegExp</vt:lpstr>
      <vt:lpstr>JS Date - 1</vt:lpstr>
      <vt:lpstr>JS Date - 2</vt:lpstr>
      <vt:lpstr>JS Date - 3</vt:lpstr>
      <vt:lpstr>HTML DOM</vt:lpstr>
      <vt:lpstr>Learning Objectives</vt:lpstr>
      <vt:lpstr>Quick JS Revision</vt:lpstr>
      <vt:lpstr>HTML DOM</vt:lpstr>
      <vt:lpstr>DOM Nodes</vt:lpstr>
      <vt:lpstr>Sample HTML Page </vt:lpstr>
      <vt:lpstr>Document Object Model </vt:lpstr>
      <vt:lpstr>Document Tree</vt:lpstr>
      <vt:lpstr>Moving Through The Tree </vt:lpstr>
      <vt:lpstr>Core DOM Interfaces - Access Elements</vt:lpstr>
      <vt:lpstr>Core DOM Interfaces - Change Elements</vt:lpstr>
      <vt:lpstr>Exercise</vt:lpstr>
      <vt:lpstr>Core DOM Interfaces – Add &amp; Remove Elements</vt:lpstr>
      <vt:lpstr>Exercise</vt:lpstr>
      <vt:lpstr>Core DOM Interfaces – Add Event Listeners</vt:lpstr>
      <vt:lpstr>Exercise</vt:lpstr>
      <vt:lpstr>Exercise</vt:lpstr>
      <vt:lpstr>References</vt:lpstr>
      <vt:lpstr>Any Questions?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&amp; HTML DOM  </dc:title>
  <dc:creator>Microsoft Office User</dc:creator>
  <cp:lastModifiedBy>Microsoft Office User</cp:lastModifiedBy>
  <cp:revision>4</cp:revision>
  <dcterms:created xsi:type="dcterms:W3CDTF">2019-12-01T17:13:31Z</dcterms:created>
  <dcterms:modified xsi:type="dcterms:W3CDTF">2019-12-01T17:19:55Z</dcterms:modified>
</cp:coreProperties>
</file>