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950F9A-4AFE-44D0-A297-B5BEB76B2B6E}">
  <a:tblStyle styleId="{3E950F9A-4AFE-44D0-A297-B5BEB76B2B6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bb56c8b6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bb56c8b6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fbb56c8b60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185c2f024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185c2f024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0185c2f024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7192377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7192377e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07192377e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85"/>
        <p:cNvGrpSpPr/>
        <p:nvPr/>
      </p:nvGrpSpPr>
      <p:grpSpPr>
        <a:xfrm>
          <a:off x="0" y="0"/>
          <a:ext cx="0" cy="0"/>
          <a:chOff x="0" y="0"/>
          <a:chExt cx="0" cy="0"/>
        </a:xfrm>
      </p:grpSpPr>
      <p:pic>
        <p:nvPicPr>
          <p:cNvPr id="86" name="Google Shape;86;p15" descr="A picture containing graphical user interface&#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7" name="Google Shape;8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9"/>
        <p:cNvGrpSpPr/>
        <p:nvPr/>
      </p:nvGrpSpPr>
      <p:grpSpPr>
        <a:xfrm>
          <a:off x="0" y="0"/>
          <a:ext cx="0" cy="0"/>
          <a:chOff x="0" y="0"/>
          <a:chExt cx="0" cy="0"/>
        </a:xfrm>
      </p:grpSpPr>
      <p:sp>
        <p:nvSpPr>
          <p:cNvPr id="90" name="Google Shape;9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 name="Google Shape;10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5" name="Google Shape;10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2" name="Google Shape;112;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3" name="Google Shape;11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0"/>
          <p:cNvSpPr>
            <a:spLocks noGrp="1"/>
          </p:cNvSpPr>
          <p:nvPr>
            <p:ph type="pic" idx="2"/>
          </p:nvPr>
        </p:nvSpPr>
        <p:spPr>
          <a:xfrm>
            <a:off x="5183188" y="987425"/>
            <a:ext cx="6172200" cy="4873625"/>
          </a:xfrm>
          <a:prstGeom prst="rect">
            <a:avLst/>
          </a:prstGeom>
          <a:noFill/>
          <a:ln>
            <a:noFill/>
          </a:ln>
        </p:spPr>
      </p:sp>
      <p:sp>
        <p:nvSpPr>
          <p:cNvPr id="119" name="Google Shape;119;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0" name="Google Shape;1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3"/>
        <p:cNvGrpSpPr/>
        <p:nvPr/>
      </p:nvGrpSpPr>
      <p:grpSpPr>
        <a:xfrm>
          <a:off x="0" y="0"/>
          <a:ext cx="0" cy="0"/>
          <a:chOff x="0" y="0"/>
          <a:chExt cx="0" cy="0"/>
        </a:xfrm>
      </p:grpSpPr>
      <p:sp>
        <p:nvSpPr>
          <p:cNvPr id="34" name="Google Shape;34;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6"/>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7"/>
        <p:cNvGrpSpPr/>
        <p:nvPr/>
      </p:nvGrpSpPr>
      <p:grpSpPr>
        <a:xfrm>
          <a:off x="0" y="0"/>
          <a:ext cx="0" cy="0"/>
          <a:chOff x="0" y="0"/>
          <a:chExt cx="0" cy="0"/>
        </a:xfrm>
      </p:grpSpPr>
      <p:sp>
        <p:nvSpPr>
          <p:cNvPr id="48" name="Google Shape;4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8"/>
          <p:cNvPicPr preferRelativeResize="0"/>
          <p:nvPr/>
        </p:nvPicPr>
        <p:blipFill rotWithShape="1">
          <a:blip r:embed="rId2">
            <a:alphaModFix/>
          </a:blip>
          <a:srcRect/>
          <a:stretch/>
        </p:blipFill>
        <p:spPr>
          <a:xfrm>
            <a:off x="2467" y="0"/>
            <a:ext cx="12187066" cy="6858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58"/>
        <p:cNvGrpSpPr/>
        <p:nvPr/>
      </p:nvGrpSpPr>
      <p:grpSpPr>
        <a:xfrm>
          <a:off x="0" y="0"/>
          <a:ext cx="0" cy="0"/>
          <a:chOff x="0" y="0"/>
          <a:chExt cx="0" cy="0"/>
        </a:xfrm>
      </p:grpSpPr>
      <p:sp>
        <p:nvSpPr>
          <p:cNvPr id="59" name="Google Shape;5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0"/>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1"/>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7"/>
          <p:cNvPicPr preferRelativeResize="0"/>
          <p:nvPr/>
        </p:nvPicPr>
        <p:blipFill rotWithShape="1">
          <a:blip r:embed="rId16">
            <a:alphaModFix/>
          </a:blip>
          <a:srcRect/>
          <a:stretch/>
        </p:blipFill>
        <p:spPr>
          <a:xfrm>
            <a:off x="2467" y="0"/>
            <a:ext cx="12187066"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Experimental Setup</a:t>
            </a:r>
            <a:endParaRPr b="1">
              <a:solidFill>
                <a:srgbClr val="FF0000"/>
              </a:solidFill>
            </a:endParaRPr>
          </a:p>
        </p:txBody>
      </p:sp>
      <p:sp>
        <p:nvSpPr>
          <p:cNvPr id="221" name="Google Shape;221;p31"/>
          <p:cNvSpPr txBox="1"/>
          <p:nvPr/>
        </p:nvSpPr>
        <p:spPr>
          <a:xfrm>
            <a:off x="2224225" y="1865075"/>
            <a:ext cx="8120700" cy="24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None/>
            </a:pPr>
            <a:r>
              <a:rPr lang="en-US" sz="1900" b="1">
                <a:solidFill>
                  <a:schemeClr val="dk1"/>
                </a:solidFill>
                <a:latin typeface="Times New Roman"/>
                <a:ea typeface="Times New Roman"/>
                <a:cs typeface="Times New Roman"/>
                <a:sym typeface="Times New Roman"/>
              </a:rPr>
              <a:t>VS Code :</a:t>
            </a:r>
            <a:r>
              <a:rPr lang="en-US" sz="1900">
                <a:solidFill>
                  <a:schemeClr val="dk1"/>
                </a:solidFill>
                <a:latin typeface="Times New Roman"/>
                <a:ea typeface="Times New Roman"/>
                <a:cs typeface="Times New Roman"/>
                <a:sym typeface="Times New Roman"/>
              </a:rPr>
              <a:t> Text editor used to write and execute the source code.</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900" b="1">
                <a:solidFill>
                  <a:schemeClr val="dk1"/>
                </a:solidFill>
                <a:latin typeface="Times New Roman"/>
                <a:ea typeface="Times New Roman"/>
                <a:cs typeface="Times New Roman"/>
                <a:sym typeface="Times New Roman"/>
              </a:rPr>
              <a:t>Node Js : </a:t>
            </a:r>
            <a:r>
              <a:rPr lang="en-US" sz="1900">
                <a:solidFill>
                  <a:schemeClr val="dk1"/>
                </a:solidFill>
                <a:latin typeface="Times New Roman"/>
                <a:ea typeface="Times New Roman"/>
                <a:cs typeface="Times New Roman"/>
                <a:sym typeface="Times New Roman"/>
              </a:rPr>
              <a:t>An open-source, cross-platform, back-end JavaScript runtime environment that runs on the V8 engine and executes JavaScript code outside a web browser.</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900" b="1">
                <a:solidFill>
                  <a:schemeClr val="dk1"/>
                </a:solidFill>
                <a:latin typeface="Times New Roman"/>
                <a:ea typeface="Times New Roman"/>
                <a:cs typeface="Times New Roman"/>
                <a:sym typeface="Times New Roman"/>
              </a:rPr>
              <a:t>GitHub</a:t>
            </a:r>
            <a:r>
              <a:rPr lang="en-US" sz="1900">
                <a:solidFill>
                  <a:schemeClr val="dk1"/>
                </a:solidFill>
                <a:latin typeface="Times New Roman"/>
                <a:ea typeface="Times New Roman"/>
                <a:cs typeface="Times New Roman"/>
                <a:sym typeface="Times New Roman"/>
              </a:rPr>
              <a:t> : Open Source front end framework for building highly efficient and fast applications API.</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2"/>
          <p:cNvPicPr preferRelativeResize="0"/>
          <p:nvPr/>
        </p:nvPicPr>
        <p:blipFill rotWithShape="1">
          <a:blip r:embed="rId3">
            <a:alphaModFix/>
          </a:blip>
          <a:srcRect l="17334"/>
          <a:stretch/>
        </p:blipFill>
        <p:spPr>
          <a:xfrm>
            <a:off x="3452175" y="1087100"/>
            <a:ext cx="5714299" cy="5424825"/>
          </a:xfrm>
          <a:prstGeom prst="rect">
            <a:avLst/>
          </a:prstGeom>
          <a:noFill/>
          <a:ln>
            <a:noFill/>
          </a:ln>
        </p:spPr>
      </p:pic>
      <p:sp>
        <p:nvSpPr>
          <p:cNvPr id="228" name="Google Shape;228;p32"/>
          <p:cNvSpPr txBox="1">
            <a:spLocks noGrp="1"/>
          </p:cNvSpPr>
          <p:nvPr>
            <p:ph type="title"/>
          </p:nvPr>
        </p:nvSpPr>
        <p:spPr>
          <a:xfrm>
            <a:off x="277090" y="469371"/>
            <a:ext cx="11568600" cy="564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Working of API</a:t>
            </a:r>
            <a:endParaRPr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277102" y="423046"/>
            <a:ext cx="11568600" cy="564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Use Case Diagram</a:t>
            </a:r>
            <a:endParaRPr b="1">
              <a:solidFill>
                <a:srgbClr val="FF0000"/>
              </a:solidFill>
            </a:endParaRPr>
          </a:p>
        </p:txBody>
      </p:sp>
      <p:pic>
        <p:nvPicPr>
          <p:cNvPr id="234" name="Google Shape;234;p33"/>
          <p:cNvPicPr preferRelativeResize="0"/>
          <p:nvPr/>
        </p:nvPicPr>
        <p:blipFill>
          <a:blip r:embed="rId3">
            <a:alphaModFix/>
          </a:blip>
          <a:stretch>
            <a:fillRect/>
          </a:stretch>
        </p:blipFill>
        <p:spPr>
          <a:xfrm>
            <a:off x="1901700" y="987951"/>
            <a:ext cx="8222034" cy="557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Component Diagram</a:t>
            </a:r>
            <a:endParaRPr b="1">
              <a:solidFill>
                <a:srgbClr val="FF0000"/>
              </a:solidFill>
            </a:endParaRPr>
          </a:p>
        </p:txBody>
      </p:sp>
      <p:pic>
        <p:nvPicPr>
          <p:cNvPr id="240" name="Google Shape;240;p34"/>
          <p:cNvPicPr preferRelativeResize="0"/>
          <p:nvPr/>
        </p:nvPicPr>
        <p:blipFill>
          <a:blip r:embed="rId3">
            <a:alphaModFix/>
          </a:blip>
          <a:stretch>
            <a:fillRect/>
          </a:stretch>
        </p:blipFill>
        <p:spPr>
          <a:xfrm>
            <a:off x="1212807" y="1500755"/>
            <a:ext cx="8755049" cy="483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0" y="571717"/>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Design and Implementation Constraints</a:t>
            </a:r>
            <a:endParaRPr/>
          </a:p>
        </p:txBody>
      </p:sp>
      <p:pic>
        <p:nvPicPr>
          <p:cNvPr id="246" name="Google Shape;246;p35"/>
          <p:cNvPicPr preferRelativeResize="0"/>
          <p:nvPr/>
        </p:nvPicPr>
        <p:blipFill>
          <a:blip r:embed="rId3">
            <a:alphaModFix/>
          </a:blip>
          <a:stretch>
            <a:fillRect/>
          </a:stretch>
        </p:blipFill>
        <p:spPr>
          <a:xfrm>
            <a:off x="3453950" y="1332200"/>
            <a:ext cx="4941725" cy="5037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0" y="318051"/>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User Interface</a:t>
            </a:r>
            <a:endParaRPr b="1"/>
          </a:p>
        </p:txBody>
      </p:sp>
      <p:sp>
        <p:nvSpPr>
          <p:cNvPr id="253" name="Google Shape;253;p36"/>
          <p:cNvSpPr txBox="1"/>
          <p:nvPr/>
        </p:nvSpPr>
        <p:spPr>
          <a:xfrm>
            <a:off x="1668175" y="1181625"/>
            <a:ext cx="901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This project contains a GUI based interface developed using CSS and HTML which is convenient and interactive for users. </a:t>
            </a:r>
            <a:endParaRPr/>
          </a:p>
        </p:txBody>
      </p:sp>
      <p:pic>
        <p:nvPicPr>
          <p:cNvPr id="3" name="Picture 2">
            <a:extLst>
              <a:ext uri="{FF2B5EF4-FFF2-40B4-BE49-F238E27FC236}">
                <a16:creationId xmlns:a16="http://schemas.microsoft.com/office/drawing/2014/main" id="{E48EA0DA-92FC-4C1F-86C8-662E0A3BC290}"/>
              </a:ext>
            </a:extLst>
          </p:cNvPr>
          <p:cNvPicPr>
            <a:picLocks noChangeAspect="1"/>
          </p:cNvPicPr>
          <p:nvPr/>
        </p:nvPicPr>
        <p:blipFill>
          <a:blip r:embed="rId3"/>
          <a:stretch>
            <a:fillRect/>
          </a:stretch>
        </p:blipFill>
        <p:spPr>
          <a:xfrm>
            <a:off x="1819469" y="1797225"/>
            <a:ext cx="8265367" cy="4959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0" y="318051"/>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a:t>User Interface</a:t>
            </a:r>
            <a:endParaRPr b="1"/>
          </a:p>
        </p:txBody>
      </p:sp>
      <p:sp>
        <p:nvSpPr>
          <p:cNvPr id="261" name="Google Shape;261;p37"/>
          <p:cNvSpPr txBox="1"/>
          <p:nvPr/>
        </p:nvSpPr>
        <p:spPr>
          <a:xfrm>
            <a:off x="1668175" y="1181625"/>
            <a:ext cx="901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420DE63-1B69-475C-856F-4D3CF35FADBC}"/>
              </a:ext>
            </a:extLst>
          </p:cNvPr>
          <p:cNvPicPr>
            <a:picLocks noChangeAspect="1"/>
          </p:cNvPicPr>
          <p:nvPr/>
        </p:nvPicPr>
        <p:blipFill>
          <a:blip r:embed="rId3"/>
          <a:stretch>
            <a:fillRect/>
          </a:stretch>
        </p:blipFill>
        <p:spPr>
          <a:xfrm>
            <a:off x="298579" y="1181625"/>
            <a:ext cx="8226490" cy="3667974"/>
          </a:xfrm>
          <a:prstGeom prst="rect">
            <a:avLst/>
          </a:prstGeom>
        </p:spPr>
      </p:pic>
      <p:pic>
        <p:nvPicPr>
          <p:cNvPr id="5" name="Picture 4">
            <a:extLst>
              <a:ext uri="{FF2B5EF4-FFF2-40B4-BE49-F238E27FC236}">
                <a16:creationId xmlns:a16="http://schemas.microsoft.com/office/drawing/2014/main" id="{38176871-A911-4A8F-8539-A7EAFF4969DE}"/>
              </a:ext>
            </a:extLst>
          </p:cNvPr>
          <p:cNvPicPr>
            <a:picLocks noChangeAspect="1"/>
          </p:cNvPicPr>
          <p:nvPr/>
        </p:nvPicPr>
        <p:blipFill>
          <a:blip r:embed="rId4"/>
          <a:stretch>
            <a:fillRect/>
          </a:stretch>
        </p:blipFill>
        <p:spPr>
          <a:xfrm>
            <a:off x="9141322" y="485190"/>
            <a:ext cx="2909049" cy="61735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0" y="649480"/>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References</a:t>
            </a:r>
            <a:endParaRPr/>
          </a:p>
        </p:txBody>
      </p:sp>
      <p:sp>
        <p:nvSpPr>
          <p:cNvPr id="268" name="Google Shape;268;p38"/>
          <p:cNvSpPr txBox="1"/>
          <p:nvPr/>
        </p:nvSpPr>
        <p:spPr>
          <a:xfrm>
            <a:off x="1119900" y="1929300"/>
            <a:ext cx="9952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[1] Jordi Cabot, “</a:t>
            </a:r>
            <a:r>
              <a:rPr lang="en-US" sz="1600" b="1">
                <a:latin typeface="Calibri"/>
                <a:ea typeface="Calibri"/>
                <a:cs typeface="Calibri"/>
                <a:sym typeface="Calibri"/>
              </a:rPr>
              <a:t>Findings from Github : Methods, Datasets and Limitations</a:t>
            </a:r>
            <a:r>
              <a:rPr lang="en-US" sz="1600">
                <a:latin typeface="Calibri"/>
                <a:ea typeface="Calibri"/>
                <a:cs typeface="Calibri"/>
                <a:sym typeface="Calibri"/>
              </a:rPr>
              <a:t>” , 2021</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[2] Iognnis Stamles “</a:t>
            </a:r>
            <a:r>
              <a:rPr lang="en-US" sz="1600" b="1">
                <a:latin typeface="Calibri"/>
                <a:ea typeface="Calibri"/>
                <a:cs typeface="Calibri"/>
                <a:sym typeface="Calibri"/>
              </a:rPr>
              <a:t>Data collection and analysis of GitHub Repositories and users</a:t>
            </a:r>
            <a:r>
              <a:rPr lang="en-US" sz="1600">
                <a:latin typeface="Calibri"/>
                <a:ea typeface="Calibri"/>
                <a:cs typeface="Calibri"/>
                <a:sym typeface="Calibri"/>
              </a:rPr>
              <a:t>”, 2020</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[3] Arno Puder, “</a:t>
            </a:r>
            <a:r>
              <a:rPr lang="en-US" sz="1600" b="1">
                <a:latin typeface="Calibri"/>
                <a:ea typeface="Calibri"/>
                <a:cs typeface="Calibri"/>
                <a:sym typeface="Calibri"/>
              </a:rPr>
              <a:t>Exposing native device APIs to web apps</a:t>
            </a:r>
            <a:r>
              <a:rPr lang="en-US" sz="1600">
                <a:latin typeface="Calibri"/>
                <a:ea typeface="Calibri"/>
                <a:cs typeface="Calibri"/>
                <a:sym typeface="Calibri"/>
              </a:rPr>
              <a:t>”,2020</a:t>
            </a:r>
            <a:endParaRPr sz="16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0" y="94520"/>
            <a:ext cx="12192000" cy="202092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20"/>
              <a:buFont typeface="Times New Roman"/>
              <a:buNone/>
            </a:pPr>
            <a:endParaRPr sz="312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120"/>
              <a:buFont typeface="Times New Roman"/>
              <a:buNone/>
            </a:pPr>
            <a:endParaRPr sz="312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120"/>
              <a:buFont typeface="Times New Roman"/>
              <a:buNone/>
            </a:pPr>
            <a:r>
              <a:rPr lang="en-US" sz="3120" b="1" i="0" u="none" strike="noStrike" cap="none" dirty="0">
                <a:solidFill>
                  <a:srgbClr val="000000"/>
                </a:solidFill>
                <a:latin typeface="Times New Roman"/>
                <a:ea typeface="Times New Roman"/>
                <a:cs typeface="Times New Roman"/>
                <a:sym typeface="Times New Roman"/>
              </a:rPr>
              <a:t>Major Project</a:t>
            </a:r>
            <a:br>
              <a:rPr lang="en-US" sz="3120" b="1" i="0" u="none" strike="noStrike" cap="none" dirty="0">
                <a:solidFill>
                  <a:srgbClr val="000000"/>
                </a:solidFill>
                <a:latin typeface="Times New Roman"/>
                <a:ea typeface="Times New Roman"/>
                <a:cs typeface="Times New Roman"/>
                <a:sym typeface="Times New Roman"/>
              </a:rPr>
            </a:br>
            <a:r>
              <a:rPr lang="en-US" sz="3200" b="1" i="0" u="none" strike="noStrike" cap="none" dirty="0">
                <a:solidFill>
                  <a:srgbClr val="000000"/>
                </a:solidFill>
                <a:latin typeface="Times New Roman"/>
                <a:ea typeface="Times New Roman"/>
                <a:cs typeface="Times New Roman"/>
                <a:sym typeface="Times New Roman"/>
              </a:rPr>
              <a:t>TYPOO</a:t>
            </a:r>
            <a:endParaRPr sz="32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120"/>
              <a:buFont typeface="Times New Roman"/>
              <a:buNone/>
            </a:pPr>
            <a:endParaRPr sz="38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120"/>
              <a:buFont typeface="Times New Roman"/>
              <a:buNone/>
            </a:pPr>
            <a:endParaRPr sz="2420" b="1" i="0" u="none" strike="noStrike" cap="none" dirty="0">
              <a:solidFill>
                <a:srgbClr val="000000"/>
              </a:solidFill>
              <a:latin typeface="Calibri"/>
              <a:ea typeface="Calibri"/>
              <a:cs typeface="Calibri"/>
              <a:sym typeface="Calibri"/>
            </a:endParaRPr>
          </a:p>
        </p:txBody>
      </p:sp>
      <p:sp>
        <p:nvSpPr>
          <p:cNvPr id="138" name="Google Shape;138;p23"/>
          <p:cNvSpPr txBox="1"/>
          <p:nvPr/>
        </p:nvSpPr>
        <p:spPr>
          <a:xfrm>
            <a:off x="-266725" y="1989750"/>
            <a:ext cx="12192000" cy="255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Mid Semester Presentation</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In partial fulfillment of the requirements</a:t>
            </a:r>
            <a:r>
              <a:rPr lang="en-US" sz="1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For the course of </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Major Project 2</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                                                                            Under the guidance of</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Mr. Abhirup Khanna</a:t>
            </a:r>
            <a:endParaRPr sz="2000" b="1" i="0" u="none" strike="noStrike" cap="none" dirty="0">
              <a:solidFill>
                <a:srgbClr val="000000"/>
              </a:solidFill>
              <a:latin typeface="Times New Roman"/>
              <a:ea typeface="Times New Roman"/>
              <a:cs typeface="Times New Roman"/>
              <a:sym typeface="Times New Roman"/>
            </a:endParaRPr>
          </a:p>
          <a:p>
            <a:pPr marL="6350" marR="516255" lvl="0" indent="0" algn="l" rtl="0">
              <a:lnSpc>
                <a:spcPct val="110416"/>
              </a:lnSpc>
              <a:spcBef>
                <a:spcPts val="0"/>
              </a:spcBef>
              <a:spcAft>
                <a:spcPts val="0"/>
              </a:spcAft>
              <a:buClr>
                <a:srgbClr val="000000"/>
              </a:buClr>
              <a:buSzPts val="1100"/>
              <a:buFont typeface="Arial"/>
              <a:buNone/>
            </a:pPr>
            <a:r>
              <a:rPr lang="en-US" sz="1200" b="0" i="0" u="none" strike="noStrike" cap="none" dirty="0">
                <a:solidFill>
                  <a:srgbClr val="000000"/>
                </a:solidFill>
                <a:latin typeface="Times New Roman"/>
                <a:ea typeface="Times New Roman"/>
                <a:cs typeface="Times New Roman"/>
                <a:sym typeface="Times New Roman"/>
              </a:rPr>
              <a:t>                                                                                                                	                             Assistant Professor</a:t>
            </a:r>
            <a:endParaRPr sz="1200" b="0" i="0" u="none" strike="noStrike" cap="none" dirty="0">
              <a:solidFill>
                <a:srgbClr val="000000"/>
              </a:solidFill>
              <a:latin typeface="Times New Roman"/>
              <a:ea typeface="Times New Roman"/>
              <a:cs typeface="Times New Roman"/>
              <a:sym typeface="Times New Roman"/>
            </a:endParaRPr>
          </a:p>
          <a:p>
            <a:pPr marL="0" marR="516255" lvl="0" indent="0" algn="ctr" rtl="0">
              <a:lnSpc>
                <a:spcPct val="110416"/>
              </a:lnSpc>
              <a:spcBef>
                <a:spcPts val="0"/>
              </a:spcBef>
              <a:spcAft>
                <a:spcPts val="0"/>
              </a:spcAft>
              <a:buClr>
                <a:srgbClr val="000000"/>
              </a:buClr>
              <a:buSzPts val="1100"/>
              <a:buFont typeface="Arial"/>
              <a:buNone/>
            </a:pPr>
            <a:r>
              <a:rPr lang="en-US" sz="1200" b="0" i="0" u="none" strike="noStrike" cap="none" dirty="0">
                <a:solidFill>
                  <a:srgbClr val="000000"/>
                </a:solidFill>
                <a:latin typeface="Times New Roman"/>
                <a:ea typeface="Times New Roman"/>
                <a:cs typeface="Times New Roman"/>
                <a:sym typeface="Times New Roman"/>
              </a:rPr>
              <a:t>                           Department of Virtualization(SOCS)</a:t>
            </a:r>
            <a:endParaRPr sz="1200" b="0" i="0" u="none" strike="noStrike" cap="none" dirty="0">
              <a:solidFill>
                <a:srgbClr val="000000"/>
              </a:solidFill>
              <a:latin typeface="Times New Roman"/>
              <a:ea typeface="Times New Roman"/>
              <a:cs typeface="Times New Roman"/>
              <a:sym typeface="Times New Roman"/>
            </a:endParaRPr>
          </a:p>
          <a:p>
            <a:pPr marL="0" marR="516255" lvl="0" indent="0" algn="ctr" rtl="0">
              <a:lnSpc>
                <a:spcPct val="107916"/>
              </a:lnSpc>
              <a:spcBef>
                <a:spcPts val="0"/>
              </a:spcBef>
              <a:spcAft>
                <a:spcPts val="0"/>
              </a:spcAft>
              <a:buClr>
                <a:srgbClr val="000000"/>
              </a:buClr>
              <a:buSzPts val="1100"/>
              <a:buFont typeface="Arial"/>
              <a:buNone/>
            </a:pPr>
            <a:r>
              <a:rPr lang="en-US" sz="1200" b="0" i="0" u="none" strike="noStrike" cap="none" dirty="0">
                <a:solidFill>
                  <a:srgbClr val="000000"/>
                </a:solidFill>
                <a:latin typeface="Times New Roman"/>
                <a:ea typeface="Times New Roman"/>
                <a:cs typeface="Times New Roman"/>
                <a:sym typeface="Times New Roman"/>
              </a:rPr>
              <a:t>                                       </a:t>
            </a:r>
            <a:endParaRPr sz="1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graphicFrame>
        <p:nvGraphicFramePr>
          <p:cNvPr id="139" name="Google Shape;139;p23"/>
          <p:cNvGraphicFramePr/>
          <p:nvPr/>
        </p:nvGraphicFramePr>
        <p:xfrm>
          <a:off x="895950" y="4686525"/>
          <a:ext cx="10287000" cy="1544252"/>
        </p:xfrm>
        <a:graphic>
          <a:graphicData uri="http://schemas.openxmlformats.org/drawingml/2006/table">
            <a:tbl>
              <a:tblPr>
                <a:noFill/>
                <a:tableStyleId>{3E950F9A-4AFE-44D0-A297-B5BEB76B2B6E}</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Prabal Bansal</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R110218104</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CSE CCVT</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Raghav Jindal</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R110218114</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CSE CCVT</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Raman Kumar</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dirty="0">
                          <a:latin typeface="Cambria"/>
                          <a:ea typeface="Cambria"/>
                          <a:cs typeface="Cambria"/>
                          <a:sym typeface="Cambria"/>
                        </a:rPr>
                        <a:t>R110218119</a:t>
                      </a:r>
                      <a:endParaRPr sz="1200" u="none" strike="noStrike" cap="none" dirty="0">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CSE CCVT</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Sachin Agrawal</a:t>
                      </a:r>
                      <a:endParaRPr sz="1200" b="1" u="none" strike="noStrike" cap="none">
                        <a:solidFill>
                          <a:schemeClr val="dk1"/>
                        </a:solidFill>
                        <a:latin typeface="Times New Roman"/>
                        <a:ea typeface="Times New Roman"/>
                        <a:cs typeface="Times New Roman"/>
                        <a:sym typeface="Times New Roman"/>
                      </a:endParaRPr>
                    </a:p>
                    <a:p>
                      <a:pPr marL="0" marR="0" lvl="0" indent="0" algn="just" rtl="0">
                        <a:lnSpc>
                          <a:spcPct val="107916"/>
                        </a:lnSpc>
                        <a:spcBef>
                          <a:spcPts val="0"/>
                        </a:spcBef>
                        <a:spcAft>
                          <a:spcPts val="0"/>
                        </a:spcAft>
                        <a:buClr>
                          <a:srgbClr val="000000"/>
                        </a:buClr>
                        <a:buSzPts val="1200"/>
                        <a:buFont typeface="Arial"/>
                        <a:buNone/>
                      </a:pP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a:latin typeface="Cambria"/>
                          <a:ea typeface="Cambria"/>
                          <a:cs typeface="Cambria"/>
                          <a:sym typeface="Cambria"/>
                        </a:rPr>
                        <a:t>R110218129</a:t>
                      </a:r>
                      <a:endParaRPr sz="1200" u="none" strike="noStrike" cap="none">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7916"/>
                        </a:lnSpc>
                        <a:spcBef>
                          <a:spcPts val="0"/>
                        </a:spcBef>
                        <a:spcAft>
                          <a:spcPts val="0"/>
                        </a:spcAft>
                        <a:buClr>
                          <a:srgbClr val="000000"/>
                        </a:buClr>
                        <a:buSzPts val="1200"/>
                        <a:buFont typeface="Arial"/>
                        <a:buNone/>
                      </a:pPr>
                      <a:r>
                        <a:rPr lang="en-US" sz="1200" u="none" strike="noStrike" cap="none" dirty="0">
                          <a:latin typeface="Cambria"/>
                          <a:ea typeface="Cambria"/>
                          <a:cs typeface="Cambria"/>
                          <a:sym typeface="Cambria"/>
                        </a:rPr>
                        <a:t>CSE CCVT</a:t>
                      </a:r>
                      <a:endParaRPr sz="1200" u="none" strike="noStrike" cap="none" dirty="0">
                        <a:latin typeface="Cambria"/>
                        <a:ea typeface="Cambria"/>
                        <a:cs typeface="Cambria"/>
                        <a:sym typeface="Cambria"/>
                      </a:endParaRPr>
                    </a:p>
                  </a:txBody>
                  <a:tcPr marL="76200" marR="76200" marT="209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l="4059" r="6977"/>
          <a:stretch/>
        </p:blipFill>
        <p:spPr>
          <a:xfrm>
            <a:off x="6703800" y="1712635"/>
            <a:ext cx="2007187" cy="2534431"/>
          </a:xfrm>
          <a:prstGeom prst="rect">
            <a:avLst/>
          </a:prstGeom>
          <a:noFill/>
          <a:ln>
            <a:noFill/>
          </a:ln>
        </p:spPr>
      </p:pic>
      <p:pic>
        <p:nvPicPr>
          <p:cNvPr id="145" name="Google Shape;145;p24"/>
          <p:cNvPicPr preferRelativeResize="0"/>
          <p:nvPr/>
        </p:nvPicPr>
        <p:blipFill rotWithShape="1">
          <a:blip r:embed="rId4">
            <a:alphaModFix/>
          </a:blip>
          <a:srcRect l="-22" t="27111" r="63141" b="45342"/>
          <a:stretch/>
        </p:blipFill>
        <p:spPr>
          <a:xfrm>
            <a:off x="724775" y="1796425"/>
            <a:ext cx="1828892" cy="2817346"/>
          </a:xfrm>
          <a:prstGeom prst="rect">
            <a:avLst/>
          </a:prstGeom>
          <a:noFill/>
          <a:ln>
            <a:noFill/>
          </a:ln>
        </p:spPr>
      </p:pic>
      <p:pic>
        <p:nvPicPr>
          <p:cNvPr id="146" name="Google Shape;146;p24"/>
          <p:cNvPicPr preferRelativeResize="0"/>
          <p:nvPr/>
        </p:nvPicPr>
        <p:blipFill rotWithShape="1">
          <a:blip r:embed="rId5">
            <a:alphaModFix/>
          </a:blip>
          <a:srcRect t="27446" r="50000" b="44669"/>
          <a:stretch/>
        </p:blipFill>
        <p:spPr>
          <a:xfrm>
            <a:off x="3481008" y="1793065"/>
            <a:ext cx="2092950" cy="2625289"/>
          </a:xfrm>
          <a:prstGeom prst="rect">
            <a:avLst/>
          </a:prstGeom>
          <a:noFill/>
          <a:ln>
            <a:noFill/>
          </a:ln>
        </p:spPr>
      </p:pic>
      <p:sp>
        <p:nvSpPr>
          <p:cNvPr id="147" name="Google Shape;147;p24"/>
          <p:cNvSpPr txBox="1"/>
          <p:nvPr/>
        </p:nvSpPr>
        <p:spPr>
          <a:xfrm>
            <a:off x="2384283" y="450144"/>
            <a:ext cx="7200430" cy="585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4400"/>
              <a:buFont typeface="Times New Roman"/>
              <a:buNone/>
            </a:pPr>
            <a:r>
              <a:rPr lang="en-US" sz="4400" b="1" i="0" u="sng" strike="noStrike" cap="none">
                <a:solidFill>
                  <a:schemeClr val="dk1"/>
                </a:solidFill>
                <a:latin typeface="Times New Roman"/>
                <a:ea typeface="Times New Roman"/>
                <a:cs typeface="Times New Roman"/>
                <a:sym typeface="Times New Roman"/>
              </a:rPr>
              <a:t>Meet the Team</a:t>
            </a:r>
            <a:endParaRPr/>
          </a:p>
        </p:txBody>
      </p:sp>
      <p:sp>
        <p:nvSpPr>
          <p:cNvPr id="148" name="Google Shape;148;p24"/>
          <p:cNvSpPr txBox="1"/>
          <p:nvPr/>
        </p:nvSpPr>
        <p:spPr>
          <a:xfrm>
            <a:off x="2326986" y="658891"/>
            <a:ext cx="720043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p:txBody>
      </p:sp>
      <p:sp>
        <p:nvSpPr>
          <p:cNvPr id="149" name="Google Shape;149;p24"/>
          <p:cNvSpPr/>
          <p:nvPr/>
        </p:nvSpPr>
        <p:spPr>
          <a:xfrm>
            <a:off x="591858" y="4215277"/>
            <a:ext cx="2092951" cy="470046"/>
          </a:xfrm>
          <a:prstGeom prst="rect">
            <a:avLst/>
          </a:prstGeom>
          <a:gradFill>
            <a:gsLst>
              <a:gs pos="0">
                <a:schemeClr val="accent2"/>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b="0" i="0" u="none" strike="noStrike" cap="none">
                <a:solidFill>
                  <a:schemeClr val="lt1"/>
                </a:solidFill>
                <a:latin typeface="Arial"/>
                <a:ea typeface="Arial"/>
                <a:cs typeface="Arial"/>
                <a:sym typeface="Arial"/>
              </a:rPr>
              <a:t>Sachin Agrawal</a:t>
            </a:r>
            <a:endParaRPr/>
          </a:p>
        </p:txBody>
      </p:sp>
      <p:sp>
        <p:nvSpPr>
          <p:cNvPr id="150" name="Google Shape;150;p24"/>
          <p:cNvSpPr/>
          <p:nvPr/>
        </p:nvSpPr>
        <p:spPr>
          <a:xfrm>
            <a:off x="3481007" y="4140576"/>
            <a:ext cx="2092951" cy="470046"/>
          </a:xfrm>
          <a:prstGeom prst="rect">
            <a:avLst/>
          </a:prstGeom>
          <a:gradFill>
            <a:gsLst>
              <a:gs pos="0">
                <a:schemeClr val="accent4"/>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b="0" i="0" u="none" strike="noStrike" cap="none">
                <a:solidFill>
                  <a:schemeClr val="lt1"/>
                </a:solidFill>
                <a:latin typeface="Arial"/>
                <a:ea typeface="Arial"/>
                <a:cs typeface="Arial"/>
                <a:sym typeface="Arial"/>
              </a:rPr>
              <a:t>Raghav Jindal</a:t>
            </a:r>
            <a:endParaRPr/>
          </a:p>
        </p:txBody>
      </p:sp>
      <p:sp>
        <p:nvSpPr>
          <p:cNvPr id="151" name="Google Shape;151;p24"/>
          <p:cNvSpPr/>
          <p:nvPr/>
        </p:nvSpPr>
        <p:spPr>
          <a:xfrm>
            <a:off x="6663420" y="4116962"/>
            <a:ext cx="2092951" cy="470046"/>
          </a:xfrm>
          <a:prstGeom prst="rect">
            <a:avLst/>
          </a:prstGeom>
          <a:gradFill>
            <a:gsLst>
              <a:gs pos="0">
                <a:schemeClr val="accent5"/>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b="0" i="0" u="none" strike="noStrike" cap="none">
                <a:solidFill>
                  <a:schemeClr val="lt1"/>
                </a:solidFill>
                <a:latin typeface="Arial"/>
                <a:ea typeface="Arial"/>
                <a:cs typeface="Arial"/>
                <a:sym typeface="Arial"/>
              </a:rPr>
              <a:t>Raman Kumar</a:t>
            </a:r>
            <a:endParaRPr/>
          </a:p>
        </p:txBody>
      </p:sp>
      <p:sp>
        <p:nvSpPr>
          <p:cNvPr id="152" name="Google Shape;152;p24"/>
          <p:cNvSpPr/>
          <p:nvPr/>
        </p:nvSpPr>
        <p:spPr>
          <a:xfrm>
            <a:off x="591858" y="4685322"/>
            <a:ext cx="2092951" cy="392415"/>
          </a:xfrm>
          <a:prstGeom prst="rect">
            <a:avLst/>
          </a:prstGeom>
          <a:solidFill>
            <a:schemeClr val="dk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1" i="0" u="none" strike="noStrike" cap="none">
              <a:solidFill>
                <a:schemeClr val="lt2"/>
              </a:solidFill>
              <a:latin typeface="Arial"/>
              <a:ea typeface="Arial"/>
              <a:cs typeface="Arial"/>
              <a:sym typeface="Arial"/>
            </a:endParaRPr>
          </a:p>
        </p:txBody>
      </p:sp>
      <p:sp>
        <p:nvSpPr>
          <p:cNvPr id="153" name="Google Shape;153;p24"/>
          <p:cNvSpPr/>
          <p:nvPr/>
        </p:nvSpPr>
        <p:spPr>
          <a:xfrm>
            <a:off x="3481007" y="4610621"/>
            <a:ext cx="2092951" cy="392415"/>
          </a:xfrm>
          <a:prstGeom prst="rect">
            <a:avLst/>
          </a:prstGeom>
          <a:solidFill>
            <a:schemeClr val="dk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1" i="0" u="none" strike="noStrike" cap="none">
              <a:solidFill>
                <a:schemeClr val="lt2"/>
              </a:solidFill>
              <a:latin typeface="Arial"/>
              <a:ea typeface="Arial"/>
              <a:cs typeface="Arial"/>
              <a:sym typeface="Arial"/>
            </a:endParaRPr>
          </a:p>
        </p:txBody>
      </p:sp>
      <p:sp>
        <p:nvSpPr>
          <p:cNvPr id="154" name="Google Shape;154;p24"/>
          <p:cNvSpPr/>
          <p:nvPr/>
        </p:nvSpPr>
        <p:spPr>
          <a:xfrm>
            <a:off x="6663420" y="4587007"/>
            <a:ext cx="2092951" cy="392415"/>
          </a:xfrm>
          <a:prstGeom prst="rect">
            <a:avLst/>
          </a:prstGeom>
          <a:solidFill>
            <a:schemeClr val="dk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1" i="0" u="none" strike="noStrike" cap="none">
              <a:solidFill>
                <a:schemeClr val="lt2"/>
              </a:solidFill>
              <a:latin typeface="Arial"/>
              <a:ea typeface="Arial"/>
              <a:cs typeface="Arial"/>
              <a:sym typeface="Arial"/>
            </a:endParaRPr>
          </a:p>
        </p:txBody>
      </p:sp>
      <p:grpSp>
        <p:nvGrpSpPr>
          <p:cNvPr id="155" name="Google Shape;155;p24"/>
          <p:cNvGrpSpPr/>
          <p:nvPr/>
        </p:nvGrpSpPr>
        <p:grpSpPr>
          <a:xfrm>
            <a:off x="979555" y="5157349"/>
            <a:ext cx="1257249" cy="602915"/>
            <a:chOff x="623732" y="4940817"/>
            <a:chExt cx="1676332" cy="803886"/>
          </a:xfrm>
        </p:grpSpPr>
        <p:sp>
          <p:nvSpPr>
            <p:cNvPr id="156" name="Google Shape;156;p24"/>
            <p:cNvSpPr/>
            <p:nvPr/>
          </p:nvSpPr>
          <p:spPr>
            <a:xfrm>
              <a:off x="623732" y="5416580"/>
              <a:ext cx="354755" cy="275801"/>
            </a:xfrm>
            <a:custGeom>
              <a:avLst/>
              <a:gdLst/>
              <a:ahLst/>
              <a:cxnLst/>
              <a:rect l="l" t="t" r="r" b="b"/>
              <a:pathLst>
                <a:path w="632497" h="491729" extrusionOk="0">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57" name="Google Shape;157;p24"/>
            <p:cNvSpPr/>
            <p:nvPr/>
          </p:nvSpPr>
          <p:spPr>
            <a:xfrm>
              <a:off x="623886" y="4940817"/>
              <a:ext cx="354601" cy="315200"/>
            </a:xfrm>
            <a:custGeom>
              <a:avLst/>
              <a:gdLst/>
              <a:ahLst/>
              <a:cxnLst/>
              <a:rect l="l" t="t" r="r" b="b"/>
              <a:pathLst>
                <a:path w="632222" h="561974" extrusionOk="0">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58" name="Google Shape;158;p24"/>
            <p:cNvSpPr txBox="1"/>
            <p:nvPr/>
          </p:nvSpPr>
          <p:spPr>
            <a:xfrm>
              <a:off x="1128374" y="4948240"/>
              <a:ext cx="10733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accent1"/>
                  </a:solidFill>
                  <a:latin typeface="Arial"/>
                  <a:ea typeface="Arial"/>
                  <a:cs typeface="Arial"/>
                  <a:sym typeface="Arial"/>
                </a:rPr>
                <a:t>500067770</a:t>
              </a:r>
              <a:endParaRPr/>
            </a:p>
          </p:txBody>
        </p:sp>
        <p:sp>
          <p:nvSpPr>
            <p:cNvPr id="159" name="Google Shape;159;p24"/>
            <p:cNvSpPr txBox="1"/>
            <p:nvPr/>
          </p:nvSpPr>
          <p:spPr>
            <a:xfrm>
              <a:off x="1128375" y="5406149"/>
              <a:ext cx="117168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R110218129</a:t>
              </a:r>
              <a:endParaRPr/>
            </a:p>
          </p:txBody>
        </p:sp>
      </p:grpSp>
      <p:grpSp>
        <p:nvGrpSpPr>
          <p:cNvPr id="160" name="Google Shape;160;p24"/>
          <p:cNvGrpSpPr/>
          <p:nvPr/>
        </p:nvGrpSpPr>
        <p:grpSpPr>
          <a:xfrm>
            <a:off x="3809829" y="5118108"/>
            <a:ext cx="1257249" cy="602915"/>
            <a:chOff x="623732" y="4940817"/>
            <a:chExt cx="1676330" cy="803886"/>
          </a:xfrm>
        </p:grpSpPr>
        <p:sp>
          <p:nvSpPr>
            <p:cNvPr id="161" name="Google Shape;161;p24"/>
            <p:cNvSpPr/>
            <p:nvPr/>
          </p:nvSpPr>
          <p:spPr>
            <a:xfrm>
              <a:off x="623732" y="5416580"/>
              <a:ext cx="354755" cy="275801"/>
            </a:xfrm>
            <a:custGeom>
              <a:avLst/>
              <a:gdLst/>
              <a:ahLst/>
              <a:cxnLst/>
              <a:rect l="l" t="t" r="r" b="b"/>
              <a:pathLst>
                <a:path w="632497" h="491729" extrusionOk="0">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62" name="Google Shape;162;p24"/>
            <p:cNvSpPr/>
            <p:nvPr/>
          </p:nvSpPr>
          <p:spPr>
            <a:xfrm>
              <a:off x="623886" y="4940817"/>
              <a:ext cx="354601" cy="315200"/>
            </a:xfrm>
            <a:custGeom>
              <a:avLst/>
              <a:gdLst/>
              <a:ahLst/>
              <a:cxnLst/>
              <a:rect l="l" t="t" r="r" b="b"/>
              <a:pathLst>
                <a:path w="632222" h="561974" extrusionOk="0">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63" name="Google Shape;163;p24"/>
            <p:cNvSpPr txBox="1"/>
            <p:nvPr/>
          </p:nvSpPr>
          <p:spPr>
            <a:xfrm>
              <a:off x="1128374" y="4948240"/>
              <a:ext cx="10733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500067476</a:t>
              </a:r>
              <a:endParaRPr/>
            </a:p>
          </p:txBody>
        </p:sp>
        <p:sp>
          <p:nvSpPr>
            <p:cNvPr id="164" name="Google Shape;164;p24"/>
            <p:cNvSpPr txBox="1"/>
            <p:nvPr/>
          </p:nvSpPr>
          <p:spPr>
            <a:xfrm>
              <a:off x="1128374" y="5406149"/>
              <a:ext cx="117168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R110218114</a:t>
              </a:r>
              <a:endParaRPr/>
            </a:p>
          </p:txBody>
        </p:sp>
      </p:grpSp>
      <p:grpSp>
        <p:nvGrpSpPr>
          <p:cNvPr id="165" name="Google Shape;165;p24"/>
          <p:cNvGrpSpPr/>
          <p:nvPr/>
        </p:nvGrpSpPr>
        <p:grpSpPr>
          <a:xfrm>
            <a:off x="6926398" y="5078867"/>
            <a:ext cx="1257249" cy="602915"/>
            <a:chOff x="623732" y="4940817"/>
            <a:chExt cx="1676330" cy="803886"/>
          </a:xfrm>
        </p:grpSpPr>
        <p:sp>
          <p:nvSpPr>
            <p:cNvPr id="166" name="Google Shape;166;p24"/>
            <p:cNvSpPr/>
            <p:nvPr/>
          </p:nvSpPr>
          <p:spPr>
            <a:xfrm>
              <a:off x="623732" y="5416580"/>
              <a:ext cx="354755" cy="275801"/>
            </a:xfrm>
            <a:custGeom>
              <a:avLst/>
              <a:gdLst/>
              <a:ahLst/>
              <a:cxnLst/>
              <a:rect l="l" t="t" r="r" b="b"/>
              <a:pathLst>
                <a:path w="632497" h="491729" extrusionOk="0">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67" name="Google Shape;167;p24"/>
            <p:cNvSpPr/>
            <p:nvPr/>
          </p:nvSpPr>
          <p:spPr>
            <a:xfrm>
              <a:off x="623886" y="4940817"/>
              <a:ext cx="354601" cy="315200"/>
            </a:xfrm>
            <a:custGeom>
              <a:avLst/>
              <a:gdLst/>
              <a:ahLst/>
              <a:cxnLst/>
              <a:rect l="l" t="t" r="r" b="b"/>
              <a:pathLst>
                <a:path w="632222" h="561974" extrusionOk="0">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68" name="Google Shape;168;p24"/>
            <p:cNvSpPr txBox="1"/>
            <p:nvPr/>
          </p:nvSpPr>
          <p:spPr>
            <a:xfrm>
              <a:off x="1128374" y="4948240"/>
              <a:ext cx="10733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500068477</a:t>
              </a:r>
              <a:endParaRPr/>
            </a:p>
          </p:txBody>
        </p:sp>
        <p:sp>
          <p:nvSpPr>
            <p:cNvPr id="169" name="Google Shape;169;p24"/>
            <p:cNvSpPr txBox="1"/>
            <p:nvPr/>
          </p:nvSpPr>
          <p:spPr>
            <a:xfrm>
              <a:off x="1128374" y="5406149"/>
              <a:ext cx="117168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R110218119</a:t>
              </a:r>
              <a:endParaRPr/>
            </a:p>
          </p:txBody>
        </p:sp>
      </p:grpSp>
      <p:sp>
        <p:nvSpPr>
          <p:cNvPr id="170" name="Google Shape;170;p24"/>
          <p:cNvSpPr/>
          <p:nvPr/>
        </p:nvSpPr>
        <p:spPr>
          <a:xfrm>
            <a:off x="9505416" y="4247066"/>
            <a:ext cx="2092951" cy="470046"/>
          </a:xfrm>
          <a:prstGeom prst="rect">
            <a:avLst/>
          </a:prstGeom>
          <a:gradFill>
            <a:gsLst>
              <a:gs pos="0">
                <a:schemeClr val="accent2"/>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lt1"/>
                </a:solidFill>
                <a:latin typeface="Arial"/>
                <a:ea typeface="Arial"/>
                <a:cs typeface="Arial"/>
                <a:sym typeface="Arial"/>
              </a:rPr>
              <a:t>Prabal Bansal</a:t>
            </a:r>
            <a:endParaRPr/>
          </a:p>
        </p:txBody>
      </p:sp>
      <p:sp>
        <p:nvSpPr>
          <p:cNvPr id="171" name="Google Shape;171;p24"/>
          <p:cNvSpPr/>
          <p:nvPr/>
        </p:nvSpPr>
        <p:spPr>
          <a:xfrm>
            <a:off x="9505416" y="4717111"/>
            <a:ext cx="2092951" cy="392415"/>
          </a:xfrm>
          <a:prstGeom prst="rect">
            <a:avLst/>
          </a:prstGeom>
          <a:solidFill>
            <a:schemeClr val="dk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1" cap="none">
              <a:solidFill>
                <a:schemeClr val="lt2"/>
              </a:solidFill>
              <a:latin typeface="Arial"/>
              <a:ea typeface="Arial"/>
              <a:cs typeface="Arial"/>
              <a:sym typeface="Arial"/>
            </a:endParaRPr>
          </a:p>
        </p:txBody>
      </p:sp>
      <p:grpSp>
        <p:nvGrpSpPr>
          <p:cNvPr id="172" name="Google Shape;172;p24"/>
          <p:cNvGrpSpPr/>
          <p:nvPr/>
        </p:nvGrpSpPr>
        <p:grpSpPr>
          <a:xfrm>
            <a:off x="9893113" y="5189138"/>
            <a:ext cx="1339001" cy="602915"/>
            <a:chOff x="623732" y="4940817"/>
            <a:chExt cx="1785335" cy="803886"/>
          </a:xfrm>
        </p:grpSpPr>
        <p:sp>
          <p:nvSpPr>
            <p:cNvPr id="173" name="Google Shape;173;p24"/>
            <p:cNvSpPr/>
            <p:nvPr/>
          </p:nvSpPr>
          <p:spPr>
            <a:xfrm>
              <a:off x="623732" y="5416580"/>
              <a:ext cx="354755" cy="275801"/>
            </a:xfrm>
            <a:custGeom>
              <a:avLst/>
              <a:gdLst/>
              <a:ahLst/>
              <a:cxnLst/>
              <a:rect l="l" t="t" r="r" b="b"/>
              <a:pathLst>
                <a:path w="632497" h="491729" extrusionOk="0">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74" name="Google Shape;174;p24"/>
            <p:cNvSpPr/>
            <p:nvPr/>
          </p:nvSpPr>
          <p:spPr>
            <a:xfrm>
              <a:off x="623886" y="4940817"/>
              <a:ext cx="354601" cy="315200"/>
            </a:xfrm>
            <a:custGeom>
              <a:avLst/>
              <a:gdLst/>
              <a:ahLst/>
              <a:cxnLst/>
              <a:rect l="l" t="t" r="r" b="b"/>
              <a:pathLst>
                <a:path w="632222" h="561974" extrusionOk="0">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75" name="Google Shape;175;p24"/>
            <p:cNvSpPr txBox="1"/>
            <p:nvPr/>
          </p:nvSpPr>
          <p:spPr>
            <a:xfrm>
              <a:off x="1128375" y="4948240"/>
              <a:ext cx="11503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500068861</a:t>
              </a:r>
              <a:endParaRPr/>
            </a:p>
          </p:txBody>
        </p:sp>
        <p:sp>
          <p:nvSpPr>
            <p:cNvPr id="176" name="Google Shape;176;p24"/>
            <p:cNvSpPr txBox="1"/>
            <p:nvPr/>
          </p:nvSpPr>
          <p:spPr>
            <a:xfrm>
              <a:off x="1128375" y="5406149"/>
              <a:ext cx="12806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accent1"/>
                  </a:solidFill>
                  <a:latin typeface="Arial"/>
                  <a:ea typeface="Arial"/>
                  <a:cs typeface="Arial"/>
                  <a:sym typeface="Arial"/>
                </a:rPr>
                <a:t>R110218104</a:t>
              </a:r>
              <a:endParaRPr/>
            </a:p>
          </p:txBody>
        </p:sp>
      </p:grpSp>
      <p:pic>
        <p:nvPicPr>
          <p:cNvPr id="177" name="Google Shape;177;p24"/>
          <p:cNvPicPr preferRelativeResize="0"/>
          <p:nvPr/>
        </p:nvPicPr>
        <p:blipFill rotWithShape="1">
          <a:blip r:embed="rId6">
            <a:alphaModFix/>
          </a:blip>
          <a:srcRect l="7499" r="11642"/>
          <a:stretch/>
        </p:blipFill>
        <p:spPr>
          <a:xfrm>
            <a:off x="9505416" y="1712635"/>
            <a:ext cx="2070951" cy="25611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0" y="910937"/>
            <a:ext cx="12192000" cy="89015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95959"/>
              </a:buClr>
              <a:buSzPts val="3600"/>
              <a:buFont typeface="Calibri"/>
              <a:buNone/>
            </a:pPr>
            <a:r>
              <a:rPr lang="en-US" b="1" dirty="0"/>
              <a:t>Introduction</a:t>
            </a:r>
            <a:endParaRPr dirty="0"/>
          </a:p>
        </p:txBody>
      </p:sp>
      <p:sp>
        <p:nvSpPr>
          <p:cNvPr id="183" name="Google Shape;183;p25"/>
          <p:cNvSpPr txBox="1"/>
          <p:nvPr/>
        </p:nvSpPr>
        <p:spPr>
          <a:xfrm>
            <a:off x="8756073" y="4360719"/>
            <a:ext cx="3002540" cy="890154"/>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rgbClr val="595959"/>
              </a:buClr>
              <a:buSzPts val="2000"/>
              <a:buFont typeface="Calibri"/>
              <a:buNone/>
            </a:pPr>
            <a:r>
              <a:rPr lang="en-US" sz="2000" b="0">
                <a:solidFill>
                  <a:srgbClr val="595959"/>
                </a:solidFill>
                <a:latin typeface="Calibri"/>
                <a:ea typeface="Calibri"/>
                <a:cs typeface="Calibri"/>
                <a:sym typeface="Calibri"/>
              </a:rPr>
              <a:t>Project Guide</a:t>
            </a:r>
            <a:endParaRPr/>
          </a:p>
        </p:txBody>
      </p:sp>
      <p:sp>
        <p:nvSpPr>
          <p:cNvPr id="184" name="Google Shape;184;p25"/>
          <p:cNvSpPr txBox="1"/>
          <p:nvPr/>
        </p:nvSpPr>
        <p:spPr>
          <a:xfrm>
            <a:off x="1275393" y="2187574"/>
            <a:ext cx="10067700" cy="27237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24292F"/>
                </a:solidFill>
                <a:effectLst/>
                <a:latin typeface="-apple-system"/>
              </a:rPr>
              <a:t>A full-stack blogging web application made with node and express </a:t>
            </a:r>
            <a:r>
              <a:rPr lang="en-US" sz="2800" b="0" i="0" dirty="0" err="1">
                <a:solidFill>
                  <a:srgbClr val="24292F"/>
                </a:solidFill>
                <a:effectLst/>
                <a:latin typeface="-apple-system"/>
              </a:rPr>
              <a:t>js</a:t>
            </a:r>
            <a:r>
              <a:rPr lang="en-US" sz="2800" b="0" i="0" dirty="0">
                <a:solidFill>
                  <a:srgbClr val="24292F"/>
                </a:solidFill>
                <a:effectLst/>
                <a:latin typeface="-apple-system"/>
              </a:rPr>
              <a:t> and backend with MongoDB with all the CRUD operations. Users can register themselves and write their own blog from their dashboard and the admin will be able to feature that blog on the running website.</a:t>
            </a:r>
            <a:br>
              <a:rPr lang="en-US" sz="1700" i="0" dirty="0">
                <a:solidFill>
                  <a:srgbClr val="222222"/>
                </a:solidFill>
                <a:latin typeface="Times New Roman"/>
                <a:ea typeface="Times New Roman"/>
                <a:cs typeface="Times New Roman"/>
                <a:sym typeface="Times New Roman"/>
              </a:rPr>
            </a:br>
            <a:endParaRPr sz="1900" dirty="0">
              <a:latin typeface="Times New Roman"/>
              <a:ea typeface="Times New Roman"/>
              <a:cs typeface="Times New Roman"/>
              <a:sym typeface="Times New Roman"/>
            </a:endParaRP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66255" y="557862"/>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Literature Review</a:t>
            </a:r>
            <a:endParaRPr b="1">
              <a:solidFill>
                <a:srgbClr val="FF0000"/>
              </a:solidFill>
            </a:endParaRPr>
          </a:p>
        </p:txBody>
      </p:sp>
      <p:sp>
        <p:nvSpPr>
          <p:cNvPr id="191" name="Google Shape;191;p26"/>
          <p:cNvSpPr txBox="1"/>
          <p:nvPr/>
        </p:nvSpPr>
        <p:spPr>
          <a:xfrm>
            <a:off x="933625" y="1242075"/>
            <a:ext cx="10131300" cy="523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rgbClr val="222222"/>
              </a:solidFill>
            </a:endParaRPr>
          </a:p>
          <a:p>
            <a:pPr marL="0" lvl="0" indent="0" algn="l" rtl="0">
              <a:spcBef>
                <a:spcPts val="0"/>
              </a:spcBef>
              <a:spcAft>
                <a:spcPts val="0"/>
              </a:spcAft>
              <a:buNone/>
            </a:pPr>
            <a:r>
              <a:rPr lang="en-US" sz="1900" dirty="0">
                <a:solidFill>
                  <a:srgbClr val="222222"/>
                </a:solidFill>
              </a:rPr>
              <a:t>As we know that most of the platforms are build up of combination of multiple component relying on different middleware that are API’s.</a:t>
            </a:r>
            <a:endParaRPr sz="1900" dirty="0">
              <a:solidFill>
                <a:srgbClr val="222222"/>
              </a:solidFill>
            </a:endParaRPr>
          </a:p>
          <a:p>
            <a:pPr marL="0" lvl="0" indent="0" algn="l" rtl="0">
              <a:spcBef>
                <a:spcPts val="0"/>
              </a:spcBef>
              <a:spcAft>
                <a:spcPts val="0"/>
              </a:spcAft>
              <a:buNone/>
            </a:pPr>
            <a:r>
              <a:rPr lang="en-US" sz="1900" dirty="0">
                <a:solidFill>
                  <a:srgbClr val="222222"/>
                </a:solidFill>
              </a:rPr>
              <a:t>Due to these API’s a lot of work get easier as a lot of complex task are handled by these middleware.</a:t>
            </a:r>
            <a:endParaRPr sz="1900" dirty="0">
              <a:solidFill>
                <a:srgbClr val="222222"/>
              </a:solidFill>
            </a:endParaRPr>
          </a:p>
          <a:p>
            <a:pPr marL="0" lvl="0" indent="0" algn="l" rtl="0">
              <a:spcBef>
                <a:spcPts val="0"/>
              </a:spcBef>
              <a:spcAft>
                <a:spcPts val="0"/>
              </a:spcAft>
              <a:buNone/>
            </a:pPr>
            <a:endParaRPr sz="1900" dirty="0">
              <a:solidFill>
                <a:srgbClr val="222222"/>
              </a:solidFill>
            </a:endParaRPr>
          </a:p>
          <a:p>
            <a:pPr marL="0" lvl="0" indent="0" algn="l" rtl="0">
              <a:spcBef>
                <a:spcPts val="0"/>
              </a:spcBef>
              <a:spcAft>
                <a:spcPts val="0"/>
              </a:spcAft>
              <a:buNone/>
            </a:pPr>
            <a:r>
              <a:rPr lang="en-US" sz="1900" dirty="0">
                <a:solidFill>
                  <a:srgbClr val="222222"/>
                </a:solidFill>
              </a:rPr>
              <a:t>People are able to develop product in short period of time with the help of them and are able to deliver the product more quickly as compared to when they have to create the product from scratch comprising all the features as well as all the different component of a product.</a:t>
            </a:r>
            <a:endParaRPr sz="1900" dirty="0">
              <a:solidFill>
                <a:srgbClr val="222222"/>
              </a:solidFill>
            </a:endParaRPr>
          </a:p>
          <a:p>
            <a:pPr marL="0" lvl="0" indent="0" algn="l" rtl="0">
              <a:spcBef>
                <a:spcPts val="0"/>
              </a:spcBef>
              <a:spcAft>
                <a:spcPts val="0"/>
              </a:spcAft>
              <a:buNone/>
            </a:pPr>
            <a:endParaRPr sz="1900" dirty="0">
              <a:solidFill>
                <a:srgbClr val="222222"/>
              </a:solidFill>
            </a:endParaRPr>
          </a:p>
          <a:p>
            <a:pPr marL="0" lvl="0" indent="0" algn="l" rtl="0">
              <a:spcBef>
                <a:spcPts val="0"/>
              </a:spcBef>
              <a:spcAft>
                <a:spcPts val="0"/>
              </a:spcAft>
              <a:buNone/>
            </a:pPr>
            <a:r>
              <a:rPr lang="en-US" sz="1900" dirty="0">
                <a:solidFill>
                  <a:srgbClr val="222222"/>
                </a:solidFill>
              </a:rPr>
              <a:t>Keeping that in mind and further integrating with components like Node.js which is capable of server side scripting and MongoDB capable of fetching multiple request at the same time and giving a lot of flexibility with the Database to play around , combined these we can create applications that are more reliable and useful at the same time and can be scaled at any moment of time.</a:t>
            </a:r>
            <a:endParaRPr sz="1900" dirty="0">
              <a:solidFill>
                <a:srgbClr val="222222"/>
              </a:solidFill>
            </a:endParaRPr>
          </a:p>
          <a:p>
            <a:pPr marL="0" lvl="0" indent="0" algn="l" rtl="0">
              <a:spcBef>
                <a:spcPts val="0"/>
              </a:spcBef>
              <a:spcAft>
                <a:spcPts val="0"/>
              </a:spcAft>
              <a:buNone/>
            </a:pPr>
            <a:endParaRPr sz="1200" dirty="0">
              <a:solidFill>
                <a:srgbClr val="222222"/>
              </a:solidFill>
            </a:endParaRPr>
          </a:p>
          <a:p>
            <a:pPr marL="0" lvl="0" indent="0" algn="l" rtl="0">
              <a:spcBef>
                <a:spcPts val="0"/>
              </a:spcBef>
              <a:spcAft>
                <a:spcPts val="0"/>
              </a:spcAft>
              <a:buNone/>
            </a:pPr>
            <a:endParaRPr sz="1200" dirty="0">
              <a:solidFill>
                <a:srgbClr val="222222"/>
              </a:solidFill>
            </a:endParaRPr>
          </a:p>
          <a:p>
            <a:pPr marL="0" lvl="0" indent="0" algn="l" rtl="0">
              <a:spcBef>
                <a:spcPts val="0"/>
              </a:spcBef>
              <a:spcAft>
                <a:spcPts val="0"/>
              </a:spcAft>
              <a:buNone/>
            </a:pPr>
            <a:endParaRPr sz="1200" dirty="0">
              <a:solidFill>
                <a:srgbClr val="222222"/>
              </a:solidFill>
            </a:endParaRP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138546" y="571716"/>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Problem Statement</a:t>
            </a:r>
            <a:endParaRPr/>
          </a:p>
        </p:txBody>
      </p:sp>
      <p:sp>
        <p:nvSpPr>
          <p:cNvPr id="197" name="Google Shape;197;p27"/>
          <p:cNvSpPr txBox="1"/>
          <p:nvPr/>
        </p:nvSpPr>
        <p:spPr>
          <a:xfrm>
            <a:off x="1436475" y="1818775"/>
            <a:ext cx="90360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latin typeface="Calibri"/>
                <a:ea typeface="Calibri"/>
                <a:cs typeface="Calibri"/>
                <a:sym typeface="Calibri"/>
              </a:rPr>
              <a:t>With this project we are trying to bring together communities with intellect in different fields having same interest of knowledge. This project is open to people who wants to share their knowledge in a particular field.</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solidFill>
                  <a:srgbClr val="222222"/>
                </a:solidFill>
              </a:rPr>
              <a:t>We are going to use APIs for populating our database and then doing some data analytics to get our desired results.</a:t>
            </a: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0" y="294626"/>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Motivation</a:t>
            </a:r>
            <a:endParaRPr/>
          </a:p>
        </p:txBody>
      </p:sp>
      <p:sp>
        <p:nvSpPr>
          <p:cNvPr id="203" name="Google Shape;203;p28"/>
          <p:cNvSpPr txBox="1"/>
          <p:nvPr/>
        </p:nvSpPr>
        <p:spPr>
          <a:xfrm>
            <a:off x="938350" y="1679725"/>
            <a:ext cx="10217400" cy="25237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latin typeface="Calibri"/>
                <a:ea typeface="Calibri"/>
                <a:cs typeface="Calibri"/>
                <a:sym typeface="Calibri"/>
              </a:rPr>
              <a:t>In today's world there are individuals who waste their precious time in surfing the internet in seek of knowledge of interest also there are people who really wants to invest their time in sharing their knowledge and want to contribute to society, So our platform is one stop solution for both of these two communities. </a:t>
            </a:r>
          </a:p>
          <a:p>
            <a:pPr marL="0" lvl="0" indent="0" algn="l" rtl="0">
              <a:spcBef>
                <a:spcPts val="0"/>
              </a:spcBef>
              <a:spcAft>
                <a:spcPts val="0"/>
              </a:spcAft>
              <a:buNone/>
            </a:pPr>
            <a:endParaRPr sz="1900" dirty="0">
              <a:latin typeface="Calibri"/>
              <a:ea typeface="Calibri"/>
              <a:cs typeface="Calibri"/>
              <a:sym typeface="Calibri"/>
            </a:endParaRPr>
          </a:p>
          <a:p>
            <a:pPr marL="0" lvl="0" indent="0" algn="l" rtl="0">
              <a:spcBef>
                <a:spcPts val="0"/>
              </a:spcBef>
              <a:spcAft>
                <a:spcPts val="0"/>
              </a:spcAft>
              <a:buNone/>
            </a:pPr>
            <a:r>
              <a:rPr lang="en-US" sz="1900" dirty="0">
                <a:latin typeface="Calibri"/>
                <a:ea typeface="Calibri"/>
                <a:cs typeface="Calibri"/>
                <a:sym typeface="Calibri"/>
              </a:rPr>
              <a:t>So We are making this project which will help the individuals to share their ideas and other relevant information in the platform and others who need that information can get from this platform.</a:t>
            </a:r>
          </a:p>
          <a:p>
            <a:pPr marL="0" lvl="0" indent="0" algn="l" rtl="0">
              <a:spcBef>
                <a:spcPts val="0"/>
              </a:spcBef>
              <a:spcAft>
                <a:spcPts val="0"/>
              </a:spcAft>
              <a:buNone/>
            </a:pPr>
            <a:endParaRPr sz="19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10836" y="497080"/>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Objectives</a:t>
            </a:r>
            <a:endParaRPr/>
          </a:p>
        </p:txBody>
      </p:sp>
      <p:sp>
        <p:nvSpPr>
          <p:cNvPr id="209" name="Google Shape;209;p29"/>
          <p:cNvSpPr txBox="1"/>
          <p:nvPr/>
        </p:nvSpPr>
        <p:spPr>
          <a:xfrm>
            <a:off x="1239525" y="1795575"/>
            <a:ext cx="9835200" cy="17081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Now the final object here will be to make a dashboard that will let the people do ---</a:t>
            </a: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1)Make their Profile</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2) Post blogs </a:t>
            </a: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3) Let people read others blogs</a:t>
            </a:r>
            <a:endParaRPr sz="1900" dirty="0">
              <a:latin typeface="Calibri"/>
              <a:ea typeface="Calibri"/>
              <a:cs typeface="Calibri"/>
              <a:sym typeface="Calibri"/>
            </a:endParaRPr>
          </a:p>
          <a:p>
            <a:pPr marL="0" lvl="0" indent="0" algn="l" rtl="0">
              <a:spcBef>
                <a:spcPts val="0"/>
              </a:spcBef>
              <a:spcAft>
                <a:spcPts val="0"/>
              </a:spcAft>
              <a:buNone/>
            </a:pPr>
            <a:endParaRPr sz="19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3600"/>
              <a:buFont typeface="Calibri"/>
              <a:buNone/>
            </a:pPr>
            <a:r>
              <a:rPr lang="en-US" b="1"/>
              <a:t>Methodology</a:t>
            </a:r>
            <a:endParaRPr b="1">
              <a:solidFill>
                <a:srgbClr val="FF0000"/>
              </a:solidFill>
            </a:endParaRPr>
          </a:p>
        </p:txBody>
      </p:sp>
      <p:sp>
        <p:nvSpPr>
          <p:cNvPr id="215" name="Google Shape;215;p30"/>
          <p:cNvSpPr txBox="1"/>
          <p:nvPr/>
        </p:nvSpPr>
        <p:spPr>
          <a:xfrm>
            <a:off x="440200" y="1204775"/>
            <a:ext cx="11568600" cy="4757700"/>
          </a:xfrm>
          <a:prstGeom prst="rect">
            <a:avLst/>
          </a:prstGeom>
          <a:noFill/>
          <a:ln>
            <a:noFill/>
          </a:ln>
        </p:spPr>
        <p:txBody>
          <a:bodyPr spcFirstLastPara="1" wrap="square" lIns="91425" tIns="91425" rIns="91425" bIns="91425" anchor="t" anchorCtr="0">
            <a:spAutoFit/>
          </a:bodyPr>
          <a:lstStyle/>
          <a:p>
            <a:pPr marL="673100" marR="444500" lvl="0" indent="0" algn="l" rtl="0">
              <a:lnSpc>
                <a:spcPct val="115000"/>
              </a:lnSpc>
              <a:spcBef>
                <a:spcPts val="400"/>
              </a:spcBef>
              <a:spcAft>
                <a:spcPts val="0"/>
              </a:spcAft>
              <a:buNone/>
            </a:pPr>
            <a:r>
              <a:rPr lang="en-US" sz="1800" b="1">
                <a:solidFill>
                  <a:schemeClr val="dk1"/>
                </a:solidFill>
              </a:rPr>
              <a:t>Agile methodology</a:t>
            </a:r>
            <a:r>
              <a:rPr lang="en-US" sz="1800">
                <a:solidFill>
                  <a:schemeClr val="dk1"/>
                </a:solidFill>
              </a:rPr>
              <a:t> of software development will be followed for the proposed project.</a:t>
            </a:r>
            <a:endParaRPr sz="1800">
              <a:solidFill>
                <a:schemeClr val="dk1"/>
              </a:solidFill>
            </a:endParaRPr>
          </a:p>
          <a:p>
            <a:pPr marL="673100" marR="444500" lvl="0" indent="0" algn="just" rtl="0">
              <a:lnSpc>
                <a:spcPct val="115000"/>
              </a:lnSpc>
              <a:spcBef>
                <a:spcPts val="400"/>
              </a:spcBef>
              <a:spcAft>
                <a:spcPts val="0"/>
              </a:spcAft>
              <a:buNone/>
            </a:pPr>
            <a:r>
              <a:rPr lang="en-US" sz="1800">
                <a:solidFill>
                  <a:schemeClr val="dk1"/>
                </a:solidFill>
              </a:rPr>
              <a:t>The project is divided into </a:t>
            </a:r>
            <a:r>
              <a:rPr lang="en-US" sz="1800" b="1">
                <a:solidFill>
                  <a:schemeClr val="dk1"/>
                </a:solidFill>
              </a:rPr>
              <a:t>12 sprints</a:t>
            </a:r>
            <a:r>
              <a:rPr lang="en-US" sz="1800">
                <a:solidFill>
                  <a:schemeClr val="dk1"/>
                </a:solidFill>
              </a:rPr>
              <a:t> where the sprint 7 and 8 will consist of parallel development by different members of the team. Each sprint is provided ample time to complete itself as well as to maintain the product's backlog (if any). The project can </a:t>
            </a:r>
            <a:r>
              <a:rPr lang="en-US" sz="1800" b="1">
                <a:solidFill>
                  <a:schemeClr val="dk1"/>
                </a:solidFill>
              </a:rPr>
              <a:t>accommodate changes</a:t>
            </a:r>
            <a:r>
              <a:rPr lang="en-US" sz="1800">
                <a:solidFill>
                  <a:schemeClr val="dk1"/>
                </a:solidFill>
              </a:rPr>
              <a:t> if required at any stage of the project. The sprints 1, 2 and 3 are specifically for requirement analysis and designing of the project. One sprint is specifically designed for setting the environment like maintaining the </a:t>
            </a:r>
            <a:r>
              <a:rPr lang="en-US" sz="1800" b="1">
                <a:solidFill>
                  <a:schemeClr val="dk1"/>
                </a:solidFill>
              </a:rPr>
              <a:t>Version Control (Git in our case) .</a:t>
            </a:r>
            <a:endParaRPr sz="1800" b="1">
              <a:solidFill>
                <a:schemeClr val="dk1"/>
              </a:solidFill>
            </a:endParaRPr>
          </a:p>
          <a:p>
            <a:pPr marL="673100" marR="444500" lvl="0" indent="0" algn="just" rtl="0">
              <a:lnSpc>
                <a:spcPct val="115000"/>
              </a:lnSpc>
              <a:spcBef>
                <a:spcPts val="400"/>
              </a:spcBef>
              <a:spcAft>
                <a:spcPts val="0"/>
              </a:spcAft>
              <a:buNone/>
            </a:pPr>
            <a:r>
              <a:rPr lang="en-US" sz="1800">
                <a:solidFill>
                  <a:schemeClr val="dk1"/>
                </a:solidFill>
              </a:rPr>
              <a:t>Each development sprint is followed by </a:t>
            </a:r>
            <a:r>
              <a:rPr lang="en-US" sz="1800" b="1">
                <a:solidFill>
                  <a:schemeClr val="dk1"/>
                </a:solidFill>
              </a:rPr>
              <a:t>Unit Testing</a:t>
            </a:r>
            <a:r>
              <a:rPr lang="en-US" sz="1800">
                <a:solidFill>
                  <a:schemeClr val="dk1"/>
                </a:solidFill>
              </a:rPr>
              <a:t> and an </a:t>
            </a:r>
            <a:r>
              <a:rPr lang="en-US" sz="1800" b="1">
                <a:solidFill>
                  <a:schemeClr val="dk1"/>
                </a:solidFill>
              </a:rPr>
              <a:t>Integration Testing</a:t>
            </a:r>
            <a:r>
              <a:rPr lang="en-US" sz="1800">
                <a:solidFill>
                  <a:schemeClr val="dk1"/>
                </a:solidFill>
              </a:rPr>
              <a:t> at the end. </a:t>
            </a:r>
            <a:r>
              <a:rPr lang="en-US" sz="1800" b="1">
                <a:solidFill>
                  <a:schemeClr val="dk1"/>
                </a:solidFill>
              </a:rPr>
              <a:t>Sprints </a:t>
            </a:r>
            <a:r>
              <a:rPr lang="en-US" sz="1800">
                <a:solidFill>
                  <a:schemeClr val="dk1"/>
                </a:solidFill>
              </a:rPr>
              <a:t>are also designed for the reviewing as well as retrospection part.</a:t>
            </a:r>
            <a:endParaRPr sz="1800">
              <a:solidFill>
                <a:schemeClr val="dk1"/>
              </a:solidFill>
            </a:endParaRPr>
          </a:p>
          <a:p>
            <a:pPr marL="673100" marR="444500" lvl="0" indent="0" algn="just" rtl="0">
              <a:lnSpc>
                <a:spcPct val="115000"/>
              </a:lnSpc>
              <a:spcBef>
                <a:spcPts val="400"/>
              </a:spcBef>
              <a:spcAft>
                <a:spcPts val="0"/>
              </a:spcAft>
              <a:buNone/>
            </a:pPr>
            <a:r>
              <a:rPr lang="en-US" sz="1800">
                <a:solidFill>
                  <a:schemeClr val="dk1"/>
                </a:solidFill>
              </a:rPr>
              <a:t>Overall, the time for the project is dedicated to an approach where the beginning time is dedicated towards the requirement analysis and the documentation part and during the implementation part all the team members are following their dedicated sprints cycles to implement the functionality. After the implementation, testing is to be done for the whole application. Finally, the application is deployed with the documentation.</a:t>
            </a:r>
            <a:endParaRPr sz="18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857</Words>
  <Application>Microsoft Office PowerPoint</Application>
  <PresentationFormat>Widescreen</PresentationFormat>
  <Paragraphs>93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-apple-system</vt:lpstr>
      <vt:lpstr>Arial</vt:lpstr>
      <vt:lpstr>Calibri</vt:lpstr>
      <vt:lpstr>Cambria</vt:lpstr>
      <vt:lpstr>Times New Roman</vt:lpstr>
      <vt:lpstr>Office Theme</vt:lpstr>
      <vt:lpstr>1_Office Theme</vt:lpstr>
      <vt:lpstr>PowerPoint Presentation</vt:lpstr>
      <vt:lpstr>PowerPoint Presentation</vt:lpstr>
      <vt:lpstr>PowerPoint Presentation</vt:lpstr>
      <vt:lpstr>Introduction</vt:lpstr>
      <vt:lpstr>Literature Review</vt:lpstr>
      <vt:lpstr>Problem Statement</vt:lpstr>
      <vt:lpstr>Motivation</vt:lpstr>
      <vt:lpstr>Objectives</vt:lpstr>
      <vt:lpstr>Methodology</vt:lpstr>
      <vt:lpstr>Experimental Setup</vt:lpstr>
      <vt:lpstr>Working of API</vt:lpstr>
      <vt:lpstr>Use Case Diagram</vt:lpstr>
      <vt:lpstr>Component Diagram</vt:lpstr>
      <vt:lpstr>Design and Implementation Constraints</vt:lpstr>
      <vt:lpstr>User Interface</vt:lpstr>
      <vt:lpstr>User Interface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 Jindal</dc:creator>
  <cp:lastModifiedBy>Raghav Jindal</cp:lastModifiedBy>
  <cp:revision>2</cp:revision>
  <dcterms:modified xsi:type="dcterms:W3CDTF">2022-03-28T10:55:38Z</dcterms:modified>
</cp:coreProperties>
</file>