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326" y="-23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02-06-2022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02-06-2022</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68"/>
          <p:cNvSpPr txBox="1">
            <a:spLocks/>
          </p:cNvSpPr>
          <p:nvPr/>
        </p:nvSpPr>
        <p:spPr>
          <a:xfrm>
            <a:off x="10709812" y="3095034"/>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R="419100" rtl="0">
              <a:spcBef>
                <a:spcPts val="0"/>
              </a:spcBef>
              <a:spcAft>
                <a:spcPts val="0"/>
              </a:spcAft>
            </a:pPr>
            <a:r>
              <a:rPr lang="en-US" b="0" i="0" u="none" strike="noStrike" dirty="0">
                <a:solidFill>
                  <a:srgbClr val="000000"/>
                </a:solidFill>
                <a:effectLst/>
                <a:latin typeface="Times New Roman" panose="02020603050405020304" pitchFamily="18" charset="0"/>
              </a:rPr>
              <a:t>Our product is providing everything under one roof. There are many products in the market providing most of our services but individually or with lesser or complex features. Starting with our login module the facial recognition library being used by us only requires 1 photo whereas other products in the market require more than 100 photos per person to train the module properly, which is more of a traditional method. </a:t>
            </a:r>
            <a:br>
              <a:rPr lang="en-US" b="0" i="0" u="none" strike="noStrike" dirty="0">
                <a:solidFill>
                  <a:srgbClr val="000000"/>
                </a:solidFill>
                <a:effectLst/>
                <a:latin typeface="Times New Roman" panose="02020603050405020304" pitchFamily="18" charset="0"/>
              </a:rPr>
            </a:br>
            <a:r>
              <a:rPr lang="en-US" b="0" i="0" u="none" strike="noStrike" dirty="0">
                <a:solidFill>
                  <a:srgbClr val="000000"/>
                </a:solidFill>
                <a:effectLst/>
                <a:latin typeface="Times New Roman" panose="02020603050405020304" pitchFamily="18" charset="0"/>
              </a:rPr>
              <a:t/>
            </a:r>
            <a:br>
              <a:rPr lang="en-US" b="0" i="0" u="none" strike="noStrike" dirty="0">
                <a:solidFill>
                  <a:srgbClr val="000000"/>
                </a:solidFill>
                <a:effectLst/>
                <a:latin typeface="Times New Roman" panose="02020603050405020304" pitchFamily="18" charset="0"/>
              </a:rPr>
            </a:br>
            <a:r>
              <a:rPr lang="en-US" b="0" i="0" u="none" strike="noStrike" dirty="0">
                <a:solidFill>
                  <a:srgbClr val="000000"/>
                </a:solidFill>
                <a:effectLst/>
                <a:latin typeface="Times New Roman" panose="02020603050405020304" pitchFamily="18" charset="0"/>
              </a:rPr>
              <a:t>The </a:t>
            </a:r>
            <a:r>
              <a:rPr lang="en-US" b="0" i="0" u="none" strike="noStrike" dirty="0" err="1">
                <a:solidFill>
                  <a:srgbClr val="000000"/>
                </a:solidFill>
                <a:effectLst/>
                <a:latin typeface="Times New Roman" panose="02020603050405020304" pitchFamily="18" charset="0"/>
              </a:rPr>
              <a:t>aadhar</a:t>
            </a:r>
            <a:r>
              <a:rPr lang="en-US" b="0" i="0" u="none" strike="noStrike" dirty="0">
                <a:solidFill>
                  <a:srgbClr val="000000"/>
                </a:solidFill>
                <a:effectLst/>
                <a:latin typeface="Times New Roman" panose="02020603050405020304" pitchFamily="18" charset="0"/>
              </a:rPr>
              <a:t> OCR that we are using no such open source system exists. One of the most common competitors of our chatbot is rasa </a:t>
            </a:r>
            <a:r>
              <a:rPr lang="en-US" b="0" i="0" u="none" strike="noStrike" dirty="0" err="1">
                <a:solidFill>
                  <a:srgbClr val="000000"/>
                </a:solidFill>
                <a:effectLst/>
                <a:latin typeface="Times New Roman" panose="02020603050405020304" pitchFamily="18" charset="0"/>
              </a:rPr>
              <a:t>nlu</a:t>
            </a:r>
            <a:r>
              <a:rPr lang="en-US" b="0" i="0" u="none" strike="noStrike" dirty="0">
                <a:solidFill>
                  <a:srgbClr val="000000"/>
                </a:solidFill>
                <a:effectLst/>
                <a:latin typeface="Times New Roman" panose="02020603050405020304" pitchFamily="18" charset="0"/>
              </a:rPr>
              <a:t>, and even a few more traditional training based chatbots but the biggest problem with these is they are not useful for particular domain related work. Our chatbot allows the patient or its family member to talk and get a solution and if they aren’t satisfied they can even get to talk to a doctor and get the desired medication or cure.</a:t>
            </a:r>
            <a:endParaRPr lang="en-US" b="0" dirty="0">
              <a:effectLst/>
            </a:endParaRPr>
          </a:p>
          <a:p>
            <a:pPr marR="419100" rtl="0">
              <a:spcBef>
                <a:spcPts val="0"/>
              </a:spcBef>
              <a:spcAft>
                <a:spcPts val="0"/>
              </a:spcAft>
            </a:pPr>
            <a:r>
              <a:rPr lang="en-US" b="0" dirty="0">
                <a:effectLst/>
              </a:rPr>
              <a:t/>
            </a:r>
            <a:br>
              <a:rPr lang="en-US" b="0" dirty="0">
                <a:effectLst/>
              </a:rPr>
            </a:br>
            <a:r>
              <a:rPr lang="en-US" b="0" i="0" u="none" strike="noStrike" dirty="0">
                <a:solidFill>
                  <a:srgbClr val="000000"/>
                </a:solidFill>
                <a:effectLst/>
                <a:latin typeface="Times New Roman" panose="02020603050405020304" pitchFamily="18" charset="0"/>
              </a:rPr>
              <a:t>The prescription OCR that has been made by us no such open source system exists. Incase of OCR we have used google vision API and we find our competitor to be </a:t>
            </a:r>
            <a:r>
              <a:rPr lang="en-US" b="0" i="0" u="none" strike="noStrike" dirty="0" err="1">
                <a:solidFill>
                  <a:srgbClr val="000000"/>
                </a:solidFill>
                <a:effectLst/>
                <a:latin typeface="Times New Roman" panose="02020603050405020304" pitchFamily="18" charset="0"/>
              </a:rPr>
              <a:t>pytesseract</a:t>
            </a:r>
            <a:r>
              <a:rPr lang="en-US" b="0" i="0" u="none" strike="noStrike" dirty="0">
                <a:solidFill>
                  <a:srgbClr val="000000"/>
                </a:solidFill>
                <a:effectLst/>
                <a:latin typeface="Times New Roman" panose="02020603050405020304" pitchFamily="18" charset="0"/>
              </a:rPr>
              <a:t>.</a:t>
            </a:r>
            <a:br>
              <a:rPr lang="en-US" b="0" i="0" u="none" strike="noStrike" dirty="0">
                <a:solidFill>
                  <a:srgbClr val="000000"/>
                </a:solidFill>
                <a:effectLst/>
                <a:latin typeface="Times New Roman" panose="02020603050405020304" pitchFamily="18" charset="0"/>
              </a:rPr>
            </a:br>
            <a:r>
              <a:rPr lang="en-US" b="0" i="0" u="none" strike="noStrike" dirty="0">
                <a:solidFill>
                  <a:srgbClr val="000000"/>
                </a:solidFill>
                <a:effectLst/>
                <a:latin typeface="Times New Roman" panose="02020603050405020304" pitchFamily="18" charset="0"/>
              </a:rPr>
              <a:t/>
            </a:r>
            <a:br>
              <a:rPr lang="en-US" b="0" i="0" u="none" strike="noStrike" dirty="0">
                <a:solidFill>
                  <a:srgbClr val="000000"/>
                </a:solidFill>
                <a:effectLst/>
                <a:latin typeface="Times New Roman" panose="02020603050405020304" pitchFamily="18" charset="0"/>
              </a:rPr>
            </a:br>
            <a:endParaRPr lang="en-US" b="0" dirty="0">
              <a:effectLst/>
            </a:endParaRPr>
          </a:p>
          <a:p>
            <a:pPr marR="419100" rtl="0">
              <a:spcBef>
                <a:spcPts val="0"/>
              </a:spcBef>
              <a:spcAft>
                <a:spcPts val="0"/>
              </a:spcAft>
            </a:pPr>
            <a:r>
              <a:rPr lang="en-US" b="0" i="0" u="none" strike="noStrike" dirty="0">
                <a:solidFill>
                  <a:srgbClr val="000000"/>
                </a:solidFill>
                <a:effectLst/>
                <a:latin typeface="Times New Roman" panose="02020603050405020304" pitchFamily="18" charset="0"/>
              </a:rPr>
              <a:t>Our main reason behind choosing google vision was its speed, google vision is much faster than </a:t>
            </a:r>
            <a:r>
              <a:rPr lang="en-US" b="0" i="0" u="none" strike="noStrike" dirty="0" err="1">
                <a:solidFill>
                  <a:srgbClr val="000000"/>
                </a:solidFill>
                <a:effectLst/>
                <a:latin typeface="Times New Roman" panose="02020603050405020304" pitchFamily="18" charset="0"/>
              </a:rPr>
              <a:t>pytesseract</a:t>
            </a:r>
            <a:r>
              <a:rPr lang="en-US" b="0" i="0" u="none" strike="noStrike" dirty="0">
                <a:solidFill>
                  <a:srgbClr val="000000"/>
                </a:solidFill>
                <a:effectLst/>
                <a:latin typeface="Times New Roman" panose="02020603050405020304" pitchFamily="18" charset="0"/>
              </a:rPr>
              <a:t> and its even much more </a:t>
            </a:r>
            <a:r>
              <a:rPr lang="en-US" b="0" i="0" u="none" strike="noStrike" dirty="0" err="1">
                <a:solidFill>
                  <a:srgbClr val="000000"/>
                </a:solidFill>
                <a:effectLst/>
                <a:latin typeface="Times New Roman" panose="02020603050405020304" pitchFamily="18" charset="0"/>
              </a:rPr>
              <a:t>accurate.Coming</a:t>
            </a:r>
            <a:r>
              <a:rPr lang="en-US" b="0" i="0" u="none" strike="noStrike" dirty="0">
                <a:solidFill>
                  <a:srgbClr val="000000"/>
                </a:solidFill>
                <a:effectLst/>
                <a:latin typeface="Times New Roman" panose="02020603050405020304" pitchFamily="18" charset="0"/>
              </a:rPr>
              <a:t> onto the part where scanning happens in case of </a:t>
            </a:r>
            <a:r>
              <a:rPr lang="en-US" b="0" i="0" u="none" strike="noStrike" dirty="0" err="1">
                <a:solidFill>
                  <a:srgbClr val="000000"/>
                </a:solidFill>
                <a:effectLst/>
                <a:latin typeface="Times New Roman" panose="02020603050405020304" pitchFamily="18" charset="0"/>
              </a:rPr>
              <a:t>pytesseract</a:t>
            </a:r>
            <a:r>
              <a:rPr lang="en-US" b="0" i="0" u="none" strike="noStrike" dirty="0">
                <a:solidFill>
                  <a:srgbClr val="000000"/>
                </a:solidFill>
                <a:effectLst/>
                <a:latin typeface="Times New Roman" panose="02020603050405020304" pitchFamily="18" charset="0"/>
              </a:rPr>
              <a:t> some of the unwanted elements are scanned whereas in case of google vision no more unwanted elements are recognized.</a:t>
            </a:r>
            <a:endParaRPr lang="en-US" b="0" dirty="0">
              <a:effectLst/>
            </a:endParaRPr>
          </a:p>
          <a:p>
            <a:r>
              <a:rPr lang="en-US" dirty="0"/>
              <a:t/>
            </a:r>
            <a:br>
              <a:rPr lang="en-US" dirty="0"/>
            </a:br>
            <a:endParaRPr lang="en-IN" dirty="0"/>
          </a:p>
        </p:txBody>
      </p:sp>
      <p:pic>
        <p:nvPicPr>
          <p:cNvPr id="1036" name="Picture 12">
            <a:extLst>
              <a:ext uri="{FF2B5EF4-FFF2-40B4-BE49-F238E27FC236}">
                <a16:creationId xmlns:a16="http://schemas.microsoft.com/office/drawing/2014/main" id="{67E3A215-9BD6-62A7-372E-AB6085B87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1340" y="12938761"/>
            <a:ext cx="4582500" cy="3106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C34C784-1447-690F-2A94-27ED3EAC1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9398" y="10787028"/>
            <a:ext cx="6170458" cy="32786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a:t>CENTRAL HEALTHCARE SYSTEM</a:t>
            </a:r>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Raghav Jindal &amp; Nimish Batra| Dr. Balasubramanian V | SCOPE</a:t>
            </a:r>
          </a:p>
        </p:txBody>
      </p:sp>
      <p:sp>
        <p:nvSpPr>
          <p:cNvPr id="10" name="Content Placeholder 10"/>
          <p:cNvSpPr txBox="1">
            <a:spLocks/>
          </p:cNvSpPr>
          <p:nvPr/>
        </p:nvSpPr>
        <p:spPr>
          <a:xfrm>
            <a:off x="359812" y="10939798"/>
            <a:ext cx="10350000" cy="182503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dirty="0"/>
              <a:t>Technology Stack </a:t>
            </a:r>
          </a:p>
          <a:p>
            <a:r>
              <a:rPr lang="en-IN" sz="2400" dirty="0"/>
              <a:t>1. Flask 2. Dialog Flow 3. Google Maps API Integration 4. Google Vision 5. Node </a:t>
            </a:r>
            <a:r>
              <a:rPr lang="en-IN" sz="2400" dirty="0" err="1"/>
              <a:t>Js</a:t>
            </a:r>
            <a:r>
              <a:rPr lang="en-IN" sz="2400" dirty="0"/>
              <a:t> 6. Python 7. Python Libraries like </a:t>
            </a:r>
            <a:r>
              <a:rPr lang="en-IN" sz="2400" dirty="0" err="1"/>
              <a:t>OpenCV,pandas,numpy,etc</a:t>
            </a:r>
            <a:r>
              <a:rPr lang="en-IN" sz="2400" dirty="0"/>
              <a:t>. 8. PHP 9. SQL</a:t>
            </a:r>
          </a:p>
          <a:p>
            <a:r>
              <a:rPr lang="en-IN" sz="2400" dirty="0"/>
              <a:t>TECHNIQUES </a:t>
            </a:r>
          </a:p>
          <a:p>
            <a:r>
              <a:rPr lang="en-IN" sz="2400" dirty="0"/>
              <a:t>1. Natural Language Processing 2. Machine Learning 3. Web Scraping 4. Database Management 5. Computer Vision 6. Blockchain</a:t>
            </a:r>
            <a:endParaRPr lang="en-US" sz="2400" dirty="0"/>
          </a:p>
          <a:p>
            <a:r>
              <a:rPr lang="en-IN" sz="2400" dirty="0"/>
              <a:t>DEPLOYMENT OF MODULES</a:t>
            </a:r>
          </a:p>
          <a:p>
            <a:r>
              <a:rPr lang="en-US" sz="2400" dirty="0"/>
              <a:t>Login: Modules used are Facial Recognition library (only requires 1 photo). Competitor: Traditional training methods (requires more than 100 photos to train per person) In this module when the user registers on our website, they take a snapshot of theirs.</a:t>
            </a:r>
            <a:endParaRPr lang="en-IN" sz="2400" dirty="0"/>
          </a:p>
          <a:p>
            <a:r>
              <a:rPr lang="en-US" sz="2400" dirty="0"/>
              <a:t>Aadhar OCR: In this module, the user uploads their Aadhar card image and our system verifies the name and date of birth of the user from the </a:t>
            </a:r>
            <a:r>
              <a:rPr lang="en-US" sz="2400" dirty="0" err="1"/>
              <a:t>Adhar</a:t>
            </a:r>
            <a:r>
              <a:rPr lang="en-US" sz="2400" dirty="0"/>
              <a:t> card and the details provided.</a:t>
            </a:r>
          </a:p>
          <a:p>
            <a:r>
              <a:rPr lang="en-US" sz="2400" dirty="0"/>
              <a:t>Chatbot and Live Chat: : In this module, for chatbot, we have used chatterbot and for a live chat, we have used socket.io to talk directly with the doctor. In chatbot, we have trained our data for symptoms of 40,000 diseases and have with the details of 41 diseases in our chatbot and if the user is not happy with the results of the chatbot we are giving  the option to chat with the doctor in which we have used socket.io for live chat with doctors.</a:t>
            </a:r>
          </a:p>
          <a:p>
            <a:r>
              <a:rPr lang="en-US" sz="2400" dirty="0"/>
              <a:t>SMS: We are using this module to send SMS to the registered mobile numbers of users to inform them about any emergencies or information regarding their health. We are using the Twilio API to do so.</a:t>
            </a:r>
          </a:p>
          <a:p>
            <a:r>
              <a:rPr lang="en-US" sz="2400" dirty="0"/>
              <a:t>Web Scraping: This module is being used to scrape data off a website to gather the information required to create a database. Over here we are scraping the name of the medicine and its price in the Indian market to create a database for all the medicines present in India. This database would then be used to create the e-commerce part of our project. Modules used here are requests and </a:t>
            </a:r>
            <a:r>
              <a:rPr lang="en-US" sz="2400" dirty="0" err="1"/>
              <a:t>BeautifulSoup</a:t>
            </a:r>
            <a:r>
              <a:rPr lang="en-US" sz="2400" dirty="0"/>
              <a:t>.</a:t>
            </a:r>
            <a:r>
              <a:rPr lang="en-IN" sz="2400" dirty="0"/>
              <a:t>	</a:t>
            </a:r>
          </a:p>
          <a:p>
            <a:r>
              <a:rPr lang="en-US" sz="2400" dirty="0"/>
              <a:t>Blockchain: This module will help us to detect whether the medicines that we are getting are original or not, </a:t>
            </a:r>
            <a:r>
              <a:rPr lang="en-US" sz="2400" dirty="0" err="1"/>
              <a:t>i.e</a:t>
            </a:r>
            <a:r>
              <a:rPr lang="en-US" sz="2400" dirty="0"/>
              <a:t>, whether they are fake or expired and have been restamped. The value of this module represents: Fighting Drug Forgery, Data Integrity, Enhanced Traceability and Elevated compliance regulatory.</a:t>
            </a:r>
          </a:p>
          <a:p>
            <a:r>
              <a:rPr lang="en-US" sz="2400" dirty="0"/>
              <a:t>Hospital API: This API fetches data of Hospitals from different cities of India. This API displays data like Id, State, City,                                                                            Name, Category, Medicine, Add.,                                                                                Website, Specialization. We have                                                                                    developed a Django Rest API for                                                                                              getting the list of hospitals and we                                                                                                    have taken the data from                                                                                                          data.gov.in which is an Indian                                                                                               government data website.</a:t>
            </a:r>
            <a:endParaRPr lang="en-IN" sz="2400" dirty="0"/>
          </a:p>
          <a:p>
            <a:endParaRPr lang="en-IN" sz="2400" dirty="0"/>
          </a:p>
          <a:p>
            <a:endParaRPr lang="en-IN" sz="2400" dirty="0"/>
          </a:p>
        </p:txBody>
      </p:sp>
      <p:sp>
        <p:nvSpPr>
          <p:cNvPr id="3" name="Rectangle 2"/>
          <p:cNvSpPr/>
          <p:nvPr/>
        </p:nvSpPr>
        <p:spPr>
          <a:xfrm>
            <a:off x="359812" y="6737576"/>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7410004"/>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457200" marR="419100" algn="just" rtl="0">
              <a:spcBef>
                <a:spcPts val="0"/>
              </a:spcBef>
              <a:spcAft>
                <a:spcPts val="0"/>
              </a:spcAft>
            </a:pPr>
            <a:r>
              <a:rPr lang="en-US" sz="2400" b="0" i="0" u="none" strike="noStrike" dirty="0">
                <a:solidFill>
                  <a:srgbClr val="000000"/>
                </a:solidFill>
                <a:effectLst/>
                <a:latin typeface="Times New Roman" panose="02020603050405020304" pitchFamily="18" charset="0"/>
              </a:rPr>
              <a:t>Our primary objective is to provide a central healthcare system which would avoid last minute chaos.</a:t>
            </a:r>
            <a:r>
              <a:rPr lang="en-US" sz="2400" dirty="0"/>
              <a:t> </a:t>
            </a:r>
          </a:p>
          <a:p>
            <a:pPr marL="457200" marR="419100" algn="just" rtl="0">
              <a:spcBef>
                <a:spcPts val="0"/>
              </a:spcBef>
              <a:spcAft>
                <a:spcPts val="0"/>
              </a:spcAft>
            </a:pPr>
            <a:r>
              <a:rPr lang="en-US" sz="2400" b="0" i="0" u="none" strike="noStrike" dirty="0">
                <a:solidFill>
                  <a:srgbClr val="000000"/>
                </a:solidFill>
                <a:effectLst/>
                <a:latin typeface="Times New Roman" panose="02020603050405020304" pitchFamily="18" charset="0"/>
              </a:rPr>
              <a:t>Our second objective is providing a face-recognition login and </a:t>
            </a:r>
            <a:r>
              <a:rPr lang="en-US" sz="2400" b="0" i="0" u="none" strike="noStrike" dirty="0" err="1">
                <a:solidFill>
                  <a:srgbClr val="000000"/>
                </a:solidFill>
                <a:effectLst/>
                <a:latin typeface="Times New Roman" panose="02020603050405020304" pitchFamily="18" charset="0"/>
              </a:rPr>
              <a:t>aadhar</a:t>
            </a:r>
            <a:r>
              <a:rPr lang="en-US" sz="2400" b="0" i="0" u="none" strike="noStrike" dirty="0">
                <a:solidFill>
                  <a:srgbClr val="000000"/>
                </a:solidFill>
                <a:effectLst/>
                <a:latin typeface="Times New Roman" panose="02020603050405020304" pitchFamily="18" charset="0"/>
              </a:rPr>
              <a:t> verification that would help us in preventing identity theft and misuse of people’s personal information.</a:t>
            </a:r>
            <a:endParaRPr lang="en-US" sz="2400" dirty="0"/>
          </a:p>
          <a:p>
            <a:pPr marL="457200" marR="419100" rtl="0">
              <a:spcBef>
                <a:spcPts val="0"/>
              </a:spcBef>
              <a:spcAft>
                <a:spcPts val="0"/>
              </a:spcAft>
            </a:pPr>
            <a:r>
              <a:rPr lang="en-US" sz="2400" b="0" i="0" u="none" strike="noStrike" dirty="0">
                <a:solidFill>
                  <a:srgbClr val="000000"/>
                </a:solidFill>
                <a:effectLst/>
                <a:latin typeface="Times New Roman" panose="02020603050405020304" pitchFamily="18" charset="0"/>
              </a:rPr>
              <a:t>Thirdly, we are going to provide a chatbot service. This service will be provided to all the patients at the first step. </a:t>
            </a:r>
          </a:p>
          <a:p>
            <a:pPr marL="457200" marR="419100" rtl="0">
              <a:spcBef>
                <a:spcPts val="0"/>
              </a:spcBef>
              <a:spcAft>
                <a:spcPts val="0"/>
              </a:spcAft>
            </a:pPr>
            <a:r>
              <a:rPr lang="en-US" sz="2400" b="0" i="0" u="none" strike="noStrike" dirty="0">
                <a:solidFill>
                  <a:srgbClr val="000000"/>
                </a:solidFill>
                <a:effectLst/>
                <a:latin typeface="Times New Roman" panose="02020603050405020304" pitchFamily="18" charset="0"/>
              </a:rPr>
              <a:t>The 4th objective is to help patients reach the nearest hospital at the earliest.</a:t>
            </a:r>
            <a:r>
              <a:rPr lang="en-US" sz="1200" dirty="0"/>
              <a:t/>
            </a:r>
            <a:br>
              <a:rPr lang="en-US" sz="1200" dirty="0"/>
            </a:br>
            <a:endParaRPr lang="en-US" sz="2400" dirty="0"/>
          </a:p>
        </p:txBody>
      </p:sp>
      <p:sp>
        <p:nvSpPr>
          <p:cNvPr id="21" name="Text Placeholder 68"/>
          <p:cNvSpPr txBox="1">
            <a:spLocks/>
          </p:cNvSpPr>
          <p:nvPr/>
        </p:nvSpPr>
        <p:spPr>
          <a:xfrm>
            <a:off x="359812" y="3092216"/>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b="0" i="0" u="none" strike="noStrike" dirty="0">
                <a:solidFill>
                  <a:srgbClr val="000000"/>
                </a:solidFill>
                <a:effectLst/>
                <a:latin typeface="Times New Roman" panose="02020603050405020304" pitchFamily="18" charset="0"/>
              </a:rPr>
              <a:t>In today’s time of crisis, hospitals have become really crowded and patients and their families are at the suffering end. To automate the process and to help patients know about the status of availability and to help them with medicinal information we are creating this </a:t>
            </a:r>
            <a:r>
              <a:rPr lang="en-US" b="0" i="0" u="none" strike="noStrike" dirty="0" err="1">
                <a:solidFill>
                  <a:srgbClr val="000000"/>
                </a:solidFill>
                <a:effectLst/>
                <a:latin typeface="Times New Roman" panose="02020603050405020304" pitchFamily="18" charset="0"/>
              </a:rPr>
              <a:t>centralised</a:t>
            </a:r>
            <a:r>
              <a:rPr lang="en-US" b="0" i="0" u="none" strike="noStrike" dirty="0">
                <a:solidFill>
                  <a:srgbClr val="000000"/>
                </a:solidFill>
                <a:effectLst/>
                <a:latin typeface="Times New Roman" panose="02020603050405020304" pitchFamily="18" charset="0"/>
              </a:rPr>
              <a:t> healthcare system so as to save people’s time and the lives of their loved ones. </a:t>
            </a:r>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03962" y="22764776"/>
            <a:ext cx="10350000" cy="445767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R="419100" algn="just" rtl="0">
              <a:spcBef>
                <a:spcPts val="0"/>
              </a:spcBef>
              <a:spcAft>
                <a:spcPts val="0"/>
              </a:spcAft>
            </a:pPr>
            <a:r>
              <a:rPr lang="en-US" b="0" i="0" u="none" strike="noStrike" dirty="0">
                <a:solidFill>
                  <a:srgbClr val="000000"/>
                </a:solidFill>
                <a:effectLst/>
                <a:latin typeface="Times New Roman" panose="02020603050405020304" pitchFamily="18" charset="0"/>
              </a:rPr>
              <a:t>We come </a:t>
            </a:r>
            <a:r>
              <a:rPr lang="en-US" dirty="0">
                <a:solidFill>
                  <a:srgbClr val="000000"/>
                </a:solidFill>
                <a:latin typeface="Times New Roman" panose="02020603050405020304" pitchFamily="18" charset="0"/>
              </a:rPr>
              <a:t>to the following </a:t>
            </a:r>
            <a:r>
              <a:rPr lang="en-US">
                <a:solidFill>
                  <a:srgbClr val="000000"/>
                </a:solidFill>
                <a:latin typeface="Times New Roman" panose="02020603050405020304" pitchFamily="18" charset="0"/>
              </a:rPr>
              <a:t>conclusion that </a:t>
            </a:r>
            <a:r>
              <a:rPr lang="en-US" b="0" i="0" u="none" strike="noStrike">
                <a:solidFill>
                  <a:srgbClr val="000000"/>
                </a:solidFill>
                <a:effectLst/>
                <a:latin typeface="Times New Roman" panose="02020603050405020304" pitchFamily="18" charset="0"/>
              </a:rPr>
              <a:t>with </a:t>
            </a:r>
            <a:r>
              <a:rPr lang="en-US" b="0" i="0" u="none" strike="noStrike" dirty="0">
                <a:solidFill>
                  <a:srgbClr val="000000"/>
                </a:solidFill>
                <a:effectLst/>
                <a:latin typeface="Times New Roman" panose="02020603050405020304" pitchFamily="18" charset="0"/>
              </a:rPr>
              <a:t>the help of the modules in order to successfully run this project. Under the Aadhar OCR, once the user attempts to signs up with certain details such as user name, email ID, Date Of Birth </a:t>
            </a:r>
            <a:r>
              <a:rPr lang="en-US" b="0" i="0" u="none" strike="noStrike" dirty="0" err="1">
                <a:solidFill>
                  <a:srgbClr val="000000"/>
                </a:solidFill>
                <a:effectLst/>
                <a:latin typeface="Times New Roman" panose="02020603050405020304" pitchFamily="18" charset="0"/>
              </a:rPr>
              <a:t>etc</a:t>
            </a:r>
            <a:r>
              <a:rPr lang="en-US" b="0" i="0" u="none" strike="noStrike" dirty="0">
                <a:solidFill>
                  <a:srgbClr val="000000"/>
                </a:solidFill>
                <a:effectLst/>
                <a:latin typeface="Times New Roman" panose="02020603050405020304" pitchFamily="18" charset="0"/>
              </a:rPr>
              <a:t>, these details are then further matched with the information available on their Aadhar card. If it matches, then the user is able to sign up. The prescription OCR enables users to scan their own prescriptions to find their medicines online and also look out for their substitutes based on the salt composition of the prescribed medication. This will help them find out the alternatives of their medication in case of unavailability of their prescribed medicines. The chatbot is set up with a trained data strength of 40,000 symptoms. It is able to respond accurately to the 41 diseases it has been trained in. The ambulance button enables the user to send their live location to the driver who can access and reach the user’s location easily. </a:t>
            </a:r>
            <a:endParaRPr lang="en-US" b="0" dirty="0">
              <a:effectLst/>
            </a:endParaRPr>
          </a:p>
          <a:p>
            <a:r>
              <a:rPr lang="en-US" b="0" dirty="0">
                <a:effectLst/>
              </a:rPr>
              <a:t/>
            </a:r>
            <a:br>
              <a:rPr lang="en-US" b="0" dirty="0">
                <a:effectLst/>
              </a:rPr>
            </a:br>
            <a:endParaRPr lang="en-IN" dirty="0"/>
          </a:p>
        </p:txBody>
      </p:sp>
      <p:sp>
        <p:nvSpPr>
          <p:cNvPr id="28" name="Rectangle 27"/>
          <p:cNvSpPr/>
          <p:nvPr/>
        </p:nvSpPr>
        <p:spPr>
          <a:xfrm>
            <a:off x="10691812" y="27232862"/>
            <a:ext cx="10362150" cy="2862322"/>
          </a:xfrm>
          <a:prstGeom prst="rect">
            <a:avLst/>
          </a:prstGeom>
        </p:spPr>
        <p:txBody>
          <a:bodyPr wrap="square">
            <a:spAutoFit/>
          </a:bodyPr>
          <a:lstStyle/>
          <a:p>
            <a:r>
              <a:rPr lang="en-US" sz="3600" dirty="0"/>
              <a:t>References</a:t>
            </a:r>
          </a:p>
          <a:p>
            <a:pPr algn="just" rtl="0" fontAlgn="base">
              <a:spcBef>
                <a:spcPts val="0"/>
              </a:spcBef>
              <a:spcAft>
                <a:spcPts val="0"/>
              </a:spcAft>
              <a:buFont typeface="+mj-lt"/>
              <a:buAutoNum type="arabicPeriod"/>
            </a:pPr>
            <a:r>
              <a:rPr lang="en-IN" sz="2400" b="0" i="0" u="none" strike="noStrike" dirty="0">
                <a:solidFill>
                  <a:srgbClr val="000000"/>
                </a:solidFill>
                <a:effectLst/>
                <a:latin typeface="Times New Roman" panose="02020603050405020304" pitchFamily="18" charset="0"/>
              </a:rPr>
              <a:t>Islam, Noman &amp; Islam, Zeeshan &amp; Noor, </a:t>
            </a:r>
            <a:r>
              <a:rPr lang="en-IN" sz="2400" b="0" i="0" u="none" strike="noStrike" dirty="0" err="1">
                <a:solidFill>
                  <a:srgbClr val="000000"/>
                </a:solidFill>
                <a:effectLst/>
                <a:latin typeface="Times New Roman" panose="02020603050405020304" pitchFamily="18" charset="0"/>
              </a:rPr>
              <a:t>Nazia</a:t>
            </a:r>
            <a:r>
              <a:rPr lang="en-IN" sz="2400" b="0" i="0" u="none" strike="noStrike" dirty="0">
                <a:solidFill>
                  <a:srgbClr val="000000"/>
                </a:solidFill>
                <a:effectLst/>
                <a:latin typeface="Times New Roman" panose="02020603050405020304" pitchFamily="18" charset="0"/>
              </a:rPr>
              <a:t>.  (2018). A Survey on Optical Character Recognition System. ITB Journal of Information and Communication Technology.</a:t>
            </a:r>
          </a:p>
          <a:p>
            <a:pPr algn="ctr"/>
            <a:endParaRPr lang="en-US" sz="3600" dirty="0"/>
          </a:p>
          <a:p>
            <a:pPr algn="ct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415448" y="5626363"/>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b="0" i="0" u="none" strike="noStrike" dirty="0">
                <a:solidFill>
                  <a:srgbClr val="000000"/>
                </a:solidFill>
                <a:effectLst/>
                <a:latin typeface="Times New Roman" panose="02020603050405020304" pitchFamily="18" charset="0"/>
              </a:rPr>
              <a:t>This project is directed in such a way that the patient has been given maximum priority in every possible manner. We have taken up this project to solve the issue that has bothered a lot of patients and their families.</a:t>
            </a:r>
            <a:endParaRPr lang="en-IN"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t>Motivation</a:t>
            </a:r>
          </a:p>
        </p:txBody>
      </p:sp>
      <p:sp>
        <p:nvSpPr>
          <p:cNvPr id="18" name="Rectangle 17">
            <a:extLst>
              <a:ext uri="{FF2B5EF4-FFF2-40B4-BE49-F238E27FC236}">
                <a16:creationId xmlns:a16="http://schemas.microsoft.com/office/drawing/2014/main" id="{DB69D464-0ACF-9E6B-5D2C-EB0EFA59726E}"/>
              </a:ext>
            </a:extLst>
          </p:cNvPr>
          <p:cNvSpPr/>
          <p:nvPr/>
        </p:nvSpPr>
        <p:spPr>
          <a:xfrm>
            <a:off x="10679663" y="22130005"/>
            <a:ext cx="2233304" cy="1200329"/>
          </a:xfrm>
          <a:prstGeom prst="rect">
            <a:avLst/>
          </a:prstGeom>
        </p:spPr>
        <p:txBody>
          <a:bodyPr wrap="none">
            <a:spAutoFit/>
          </a:bodyPr>
          <a:lstStyle/>
          <a:p>
            <a:pPr algn="ctr"/>
            <a:r>
              <a:rPr lang="en-US" sz="3600" dirty="0"/>
              <a:t>Conclusion</a:t>
            </a:r>
          </a:p>
          <a:p>
            <a:pPr algn="ctr"/>
            <a:endParaRPr lang="en-US" sz="3600" dirty="0"/>
          </a:p>
        </p:txBody>
      </p:sp>
      <p:pic>
        <p:nvPicPr>
          <p:cNvPr id="26" name="Picture 8">
            <a:extLst>
              <a:ext uri="{FF2B5EF4-FFF2-40B4-BE49-F238E27FC236}">
                <a16:creationId xmlns:a16="http://schemas.microsoft.com/office/drawing/2014/main" id="{9DCF2F03-803B-5849-8B67-B2CEF7671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1081" y="25542240"/>
            <a:ext cx="5872882" cy="35091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633D00F-2C74-7F46-A1D4-A827EF2501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5448" y="16302452"/>
            <a:ext cx="4939238" cy="58171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55920" y="17660593"/>
            <a:ext cx="5216658" cy="3100859"/>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654</TotalTime>
  <Words>1172</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Raghav Jindal</cp:lastModifiedBy>
  <cp:revision>25</cp:revision>
  <dcterms:created xsi:type="dcterms:W3CDTF">2016-03-28T06:32:15Z</dcterms:created>
  <dcterms:modified xsi:type="dcterms:W3CDTF">2022-06-02T10:51:09Z</dcterms:modified>
</cp:coreProperties>
</file>