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7" r:id="rId6"/>
    <p:sldId id="259" r:id="rId7"/>
    <p:sldId id="265" r:id="rId8"/>
    <p:sldId id="266" r:id="rId9"/>
    <p:sldId id="260" r:id="rId10"/>
    <p:sldId id="268" r:id="rId11"/>
    <p:sldId id="269" r:id="rId12"/>
    <p:sldId id="270" r:id="rId13"/>
    <p:sldId id="271" r:id="rId14"/>
    <p:sldId id="272" r:id="rId15"/>
    <p:sldId id="275" r:id="rId16"/>
    <p:sldId id="274" r:id="rId17"/>
    <p:sldId id="273" r:id="rId18"/>
    <p:sldId id="276"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9E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82" autoAdjust="0"/>
    <p:restoredTop sz="94660"/>
  </p:normalViewPr>
  <p:slideViewPr>
    <p:cSldViewPr snapToGrid="0">
      <p:cViewPr>
        <p:scale>
          <a:sx n="90" d="100"/>
          <a:sy n="90" d="100"/>
        </p:scale>
        <p:origin x="682"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F3B379-C359-416D-A23C-CC39A7AFD9B9}"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FDCC2B6-2D6F-4AF2-9CD4-0E2DEC5E7C58}" type="slidenum">
              <a:rPr lang="en-IN" smtClean="0"/>
              <a:t>‹#›</a:t>
            </a:fld>
            <a:endParaRPr lang="en-IN"/>
          </a:p>
        </p:txBody>
      </p:sp>
    </p:spTree>
    <p:extLst>
      <p:ext uri="{BB962C8B-B14F-4D97-AF65-F5344CB8AC3E}">
        <p14:creationId xmlns:p14="http://schemas.microsoft.com/office/powerpoint/2010/main" val="377320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3B379-C359-416D-A23C-CC39A7AFD9B9}"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CC2B6-2D6F-4AF2-9CD4-0E2DEC5E7C58}" type="slidenum">
              <a:rPr lang="en-IN" smtClean="0"/>
              <a:t>‹#›</a:t>
            </a:fld>
            <a:endParaRPr lang="en-IN"/>
          </a:p>
        </p:txBody>
      </p:sp>
    </p:spTree>
    <p:extLst>
      <p:ext uri="{BB962C8B-B14F-4D97-AF65-F5344CB8AC3E}">
        <p14:creationId xmlns:p14="http://schemas.microsoft.com/office/powerpoint/2010/main" val="383730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3B379-C359-416D-A23C-CC39A7AFD9B9}"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CC2B6-2D6F-4AF2-9CD4-0E2DEC5E7C58}" type="slidenum">
              <a:rPr lang="en-IN" smtClean="0"/>
              <a:t>‹#›</a:t>
            </a:fld>
            <a:endParaRPr lang="en-IN"/>
          </a:p>
        </p:txBody>
      </p:sp>
    </p:spTree>
    <p:extLst>
      <p:ext uri="{BB962C8B-B14F-4D97-AF65-F5344CB8AC3E}">
        <p14:creationId xmlns:p14="http://schemas.microsoft.com/office/powerpoint/2010/main" val="166895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3B379-C359-416D-A23C-CC39A7AFD9B9}"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CC2B6-2D6F-4AF2-9CD4-0E2DEC5E7C58}" type="slidenum">
              <a:rPr lang="en-IN" smtClean="0"/>
              <a:t>‹#›</a:t>
            </a:fld>
            <a:endParaRPr lang="en-IN"/>
          </a:p>
        </p:txBody>
      </p:sp>
    </p:spTree>
    <p:extLst>
      <p:ext uri="{BB962C8B-B14F-4D97-AF65-F5344CB8AC3E}">
        <p14:creationId xmlns:p14="http://schemas.microsoft.com/office/powerpoint/2010/main" val="326934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AF3B379-C359-416D-A23C-CC39A7AFD9B9}" type="datetimeFigureOut">
              <a:rPr lang="en-IN" smtClean="0"/>
              <a:t>07-09-2020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FDCC2B6-2D6F-4AF2-9CD4-0E2DEC5E7C58}" type="slidenum">
              <a:rPr lang="en-IN" smtClean="0"/>
              <a:t>‹#›</a:t>
            </a:fld>
            <a:endParaRPr lang="en-IN"/>
          </a:p>
        </p:txBody>
      </p:sp>
    </p:spTree>
    <p:extLst>
      <p:ext uri="{BB962C8B-B14F-4D97-AF65-F5344CB8AC3E}">
        <p14:creationId xmlns:p14="http://schemas.microsoft.com/office/powerpoint/2010/main" val="105938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F3B379-C359-416D-A23C-CC39A7AFD9B9}"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CC2B6-2D6F-4AF2-9CD4-0E2DEC5E7C58}" type="slidenum">
              <a:rPr lang="en-IN" smtClean="0"/>
              <a:t>‹#›</a:t>
            </a:fld>
            <a:endParaRPr lang="en-IN"/>
          </a:p>
        </p:txBody>
      </p:sp>
    </p:spTree>
    <p:extLst>
      <p:ext uri="{BB962C8B-B14F-4D97-AF65-F5344CB8AC3E}">
        <p14:creationId xmlns:p14="http://schemas.microsoft.com/office/powerpoint/2010/main" val="397976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F3B379-C359-416D-A23C-CC39A7AFD9B9}" type="datetimeFigureOut">
              <a:rPr lang="en-IN" smtClean="0"/>
              <a:t>07-09-2020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CC2B6-2D6F-4AF2-9CD4-0E2DEC5E7C58}" type="slidenum">
              <a:rPr lang="en-IN" smtClean="0"/>
              <a:t>‹#›</a:t>
            </a:fld>
            <a:endParaRPr lang="en-IN"/>
          </a:p>
        </p:txBody>
      </p:sp>
    </p:spTree>
    <p:extLst>
      <p:ext uri="{BB962C8B-B14F-4D97-AF65-F5344CB8AC3E}">
        <p14:creationId xmlns:p14="http://schemas.microsoft.com/office/powerpoint/2010/main" val="140434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F3B379-C359-416D-A23C-CC39A7AFD9B9}" type="datetimeFigureOut">
              <a:rPr lang="en-IN" smtClean="0"/>
              <a:t>07-09-2020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CC2B6-2D6F-4AF2-9CD4-0E2DEC5E7C58}" type="slidenum">
              <a:rPr lang="en-IN" smtClean="0"/>
              <a:t>‹#›</a:t>
            </a:fld>
            <a:endParaRPr lang="en-IN"/>
          </a:p>
        </p:txBody>
      </p:sp>
    </p:spTree>
    <p:extLst>
      <p:ext uri="{BB962C8B-B14F-4D97-AF65-F5344CB8AC3E}">
        <p14:creationId xmlns:p14="http://schemas.microsoft.com/office/powerpoint/2010/main" val="212156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3B379-C359-416D-A23C-CC39A7AFD9B9}" type="datetimeFigureOut">
              <a:rPr lang="en-IN" smtClean="0"/>
              <a:t>07-09-2020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CC2B6-2D6F-4AF2-9CD4-0E2DEC5E7C58}" type="slidenum">
              <a:rPr lang="en-IN" smtClean="0"/>
              <a:t>‹#›</a:t>
            </a:fld>
            <a:endParaRPr lang="en-IN"/>
          </a:p>
        </p:txBody>
      </p:sp>
    </p:spTree>
    <p:extLst>
      <p:ext uri="{BB962C8B-B14F-4D97-AF65-F5344CB8AC3E}">
        <p14:creationId xmlns:p14="http://schemas.microsoft.com/office/powerpoint/2010/main" val="44813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F3B379-C359-416D-A23C-CC39A7AFD9B9}"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FDCC2B6-2D6F-4AF2-9CD4-0E2DEC5E7C58}" type="slidenum">
              <a:rPr lang="en-IN" smtClean="0"/>
              <a:t>‹#›</a:t>
            </a:fld>
            <a:endParaRPr lang="en-IN"/>
          </a:p>
        </p:txBody>
      </p:sp>
    </p:spTree>
    <p:extLst>
      <p:ext uri="{BB962C8B-B14F-4D97-AF65-F5344CB8AC3E}">
        <p14:creationId xmlns:p14="http://schemas.microsoft.com/office/powerpoint/2010/main" val="151643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F3B379-C359-416D-A23C-CC39A7AFD9B9}" type="datetimeFigureOut">
              <a:rPr lang="en-IN" smtClean="0"/>
              <a:t>07-09-2020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FDCC2B6-2D6F-4AF2-9CD4-0E2DEC5E7C58}" type="slidenum">
              <a:rPr lang="en-IN" smtClean="0"/>
              <a:t>‹#›</a:t>
            </a:fld>
            <a:endParaRPr lang="en-IN"/>
          </a:p>
        </p:txBody>
      </p:sp>
    </p:spTree>
    <p:extLst>
      <p:ext uri="{BB962C8B-B14F-4D97-AF65-F5344CB8AC3E}">
        <p14:creationId xmlns:p14="http://schemas.microsoft.com/office/powerpoint/2010/main" val="94472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AF3B379-C359-416D-A23C-CC39A7AFD9B9}" type="datetimeFigureOut">
              <a:rPr lang="en-IN" smtClean="0"/>
              <a:t>07-09-2020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FDCC2B6-2D6F-4AF2-9CD4-0E2DEC5E7C58}" type="slidenum">
              <a:rPr lang="en-IN" smtClean="0"/>
              <a:t>‹#›</a:t>
            </a:fld>
            <a:endParaRPr lang="en-IN"/>
          </a:p>
        </p:txBody>
      </p:sp>
    </p:spTree>
    <p:extLst>
      <p:ext uri="{BB962C8B-B14F-4D97-AF65-F5344CB8AC3E}">
        <p14:creationId xmlns:p14="http://schemas.microsoft.com/office/powerpoint/2010/main" val="2084760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5783-AFFA-43F6-91EF-70DF3BADF7F7}"/>
              </a:ext>
            </a:extLst>
          </p:cNvPr>
          <p:cNvSpPr>
            <a:spLocks noGrp="1"/>
          </p:cNvSpPr>
          <p:nvPr>
            <p:ph type="ctrTitle"/>
          </p:nvPr>
        </p:nvSpPr>
        <p:spPr>
          <a:xfrm>
            <a:off x="1445518" y="1483722"/>
            <a:ext cx="9300964" cy="2656986"/>
          </a:xfrm>
        </p:spPr>
        <p:txBody>
          <a:bodyPr/>
          <a:lstStyle/>
          <a:p>
            <a:pPr algn="ctr"/>
            <a:r>
              <a:rPr lang="en-IN" dirty="0"/>
              <a:t> </a:t>
            </a:r>
            <a:r>
              <a:rPr lang="en-IN" sz="8000" dirty="0"/>
              <a:t>BIG MARKET SALES PREDICTION</a:t>
            </a:r>
            <a:endParaRPr lang="en-IN" sz="8000" dirty="0">
              <a:solidFill>
                <a:srgbClr val="002060"/>
              </a:solidFill>
            </a:endParaRPr>
          </a:p>
        </p:txBody>
      </p:sp>
      <p:sp>
        <p:nvSpPr>
          <p:cNvPr id="4" name="Rectangle 3">
            <a:extLst>
              <a:ext uri="{FF2B5EF4-FFF2-40B4-BE49-F238E27FC236}">
                <a16:creationId xmlns:a16="http://schemas.microsoft.com/office/drawing/2014/main" id="{EED0BEB9-5B85-4708-8E48-923330D660FC}"/>
              </a:ext>
            </a:extLst>
          </p:cNvPr>
          <p:cNvSpPr/>
          <p:nvPr/>
        </p:nvSpPr>
        <p:spPr>
          <a:xfrm>
            <a:off x="1907767" y="505772"/>
            <a:ext cx="8254567"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CSE3020-DATA VISUALIZATION REVIEW-II</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87EEE43D-8123-44E4-816E-D771FBC0ABA4}"/>
              </a:ext>
            </a:extLst>
          </p:cNvPr>
          <p:cNvSpPr txBox="1"/>
          <p:nvPr/>
        </p:nvSpPr>
        <p:spPr>
          <a:xfrm>
            <a:off x="1191332" y="5118658"/>
            <a:ext cx="5148072" cy="1200329"/>
          </a:xfrm>
          <a:prstGeom prst="rect">
            <a:avLst/>
          </a:prstGeom>
          <a:noFill/>
        </p:spPr>
        <p:txBody>
          <a:bodyPr wrap="square" rtlCol="0">
            <a:spAutoFit/>
          </a:bodyPr>
          <a:lstStyle/>
          <a:p>
            <a:r>
              <a:rPr lang="en-IN" dirty="0"/>
              <a:t>Made By:</a:t>
            </a:r>
          </a:p>
          <a:p>
            <a:r>
              <a:rPr lang="en-IN" dirty="0"/>
              <a:t>-Naman Kapoor (18BCE0370)</a:t>
            </a:r>
          </a:p>
          <a:p>
            <a:r>
              <a:rPr lang="en-IN" dirty="0"/>
              <a:t>-Adithya </a:t>
            </a:r>
            <a:r>
              <a:rPr lang="en-IN" dirty="0" err="1"/>
              <a:t>Yalagoud</a:t>
            </a:r>
            <a:r>
              <a:rPr lang="en-IN" dirty="0"/>
              <a:t> (18BCE0377)</a:t>
            </a:r>
          </a:p>
          <a:p>
            <a:r>
              <a:rPr lang="en-IN" dirty="0"/>
              <a:t>-</a:t>
            </a:r>
            <a:r>
              <a:rPr lang="en-IN" dirty="0" err="1"/>
              <a:t>Prithiraj</a:t>
            </a:r>
            <a:r>
              <a:rPr lang="en-IN" dirty="0"/>
              <a:t> </a:t>
            </a:r>
            <a:r>
              <a:rPr lang="en-IN" dirty="0" err="1"/>
              <a:t>Bhuyan</a:t>
            </a:r>
            <a:r>
              <a:rPr lang="en-IN" dirty="0"/>
              <a:t> (18BCE2512)</a:t>
            </a:r>
          </a:p>
        </p:txBody>
      </p:sp>
      <p:sp>
        <p:nvSpPr>
          <p:cNvPr id="7" name="TextBox 6">
            <a:extLst>
              <a:ext uri="{FF2B5EF4-FFF2-40B4-BE49-F238E27FC236}">
                <a16:creationId xmlns:a16="http://schemas.microsoft.com/office/drawing/2014/main" id="{48A17E7F-BA92-44D4-9702-D77235650622}"/>
              </a:ext>
            </a:extLst>
          </p:cNvPr>
          <p:cNvSpPr txBox="1"/>
          <p:nvPr/>
        </p:nvSpPr>
        <p:spPr>
          <a:xfrm>
            <a:off x="9576646" y="5949655"/>
            <a:ext cx="1171377" cy="369332"/>
          </a:xfrm>
          <a:prstGeom prst="rect">
            <a:avLst/>
          </a:prstGeom>
          <a:noFill/>
        </p:spPr>
        <p:txBody>
          <a:bodyPr wrap="square" rtlCol="0">
            <a:spAutoFit/>
          </a:bodyPr>
          <a:lstStyle/>
          <a:p>
            <a:r>
              <a:rPr lang="en-IN" dirty="0"/>
              <a:t>SLOT: E1</a:t>
            </a:r>
          </a:p>
        </p:txBody>
      </p:sp>
    </p:spTree>
    <p:extLst>
      <p:ext uri="{BB962C8B-B14F-4D97-AF65-F5344CB8AC3E}">
        <p14:creationId xmlns:p14="http://schemas.microsoft.com/office/powerpoint/2010/main" val="35260953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3633-F23C-47A3-A268-70B655975F66}"/>
              </a:ext>
            </a:extLst>
          </p:cNvPr>
          <p:cNvSpPr>
            <a:spLocks noGrp="1"/>
          </p:cNvSpPr>
          <p:nvPr>
            <p:ph type="title"/>
          </p:nvPr>
        </p:nvSpPr>
        <p:spPr>
          <a:xfrm>
            <a:off x="1069848" y="246549"/>
            <a:ext cx="10058400" cy="878501"/>
          </a:xfrm>
        </p:spPr>
        <p:txBody>
          <a:bodyPr>
            <a:normAutofit/>
          </a:bodyPr>
          <a:lstStyle/>
          <a:p>
            <a:pPr algn="ctr"/>
            <a:r>
              <a:rPr lang="en-IN" sz="4800" dirty="0"/>
              <a:t>BAR graph-</a:t>
            </a:r>
            <a:r>
              <a:rPr lang="en-IN" sz="4800" dirty="0" err="1"/>
              <a:t>item_fat_content</a:t>
            </a:r>
            <a:endParaRPr lang="en-IN" sz="4800" dirty="0"/>
          </a:p>
        </p:txBody>
      </p:sp>
      <p:pic>
        <p:nvPicPr>
          <p:cNvPr id="5" name="Content Placeholder 4">
            <a:extLst>
              <a:ext uri="{FF2B5EF4-FFF2-40B4-BE49-F238E27FC236}">
                <a16:creationId xmlns:a16="http://schemas.microsoft.com/office/drawing/2014/main" id="{3DF3F039-C823-4F61-A6DC-2D873F4137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53" y="1125538"/>
            <a:ext cx="8971843" cy="5046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402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BFE6-8601-4A21-8048-B699B87AB4EB}"/>
              </a:ext>
            </a:extLst>
          </p:cNvPr>
          <p:cNvSpPr>
            <a:spLocks noGrp="1"/>
          </p:cNvSpPr>
          <p:nvPr>
            <p:ph type="title"/>
          </p:nvPr>
        </p:nvSpPr>
        <p:spPr>
          <a:xfrm>
            <a:off x="1066800" y="162899"/>
            <a:ext cx="10058400" cy="861568"/>
          </a:xfrm>
        </p:spPr>
        <p:txBody>
          <a:bodyPr>
            <a:normAutofit/>
          </a:bodyPr>
          <a:lstStyle/>
          <a:p>
            <a:pPr algn="ctr"/>
            <a:r>
              <a:rPr lang="en-IN" sz="4800" dirty="0"/>
              <a:t>BAR graph-</a:t>
            </a:r>
            <a:r>
              <a:rPr lang="en-IN" sz="4800" dirty="0" err="1"/>
              <a:t>item_type</a:t>
            </a:r>
            <a:endParaRPr lang="en-IN" sz="4800" dirty="0"/>
          </a:p>
        </p:txBody>
      </p:sp>
      <p:pic>
        <p:nvPicPr>
          <p:cNvPr id="5" name="Content Placeholder 4">
            <a:extLst>
              <a:ext uri="{FF2B5EF4-FFF2-40B4-BE49-F238E27FC236}">
                <a16:creationId xmlns:a16="http://schemas.microsoft.com/office/drawing/2014/main" id="{3217DD3B-6B8B-4207-9C35-847F9D10E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775" y="1143000"/>
            <a:ext cx="8940800"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4785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F83B453-E7B6-488F-866E-344C88409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031" y="1236663"/>
            <a:ext cx="8774288" cy="4935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a:extLst>
              <a:ext uri="{FF2B5EF4-FFF2-40B4-BE49-F238E27FC236}">
                <a16:creationId xmlns:a16="http://schemas.microsoft.com/office/drawing/2014/main" id="{6D335B9B-AC65-4C83-8DDA-3BC21A429FE4}"/>
              </a:ext>
            </a:extLst>
          </p:cNvPr>
          <p:cNvSpPr>
            <a:spLocks noGrp="1"/>
          </p:cNvSpPr>
          <p:nvPr>
            <p:ph type="title"/>
          </p:nvPr>
        </p:nvSpPr>
        <p:spPr>
          <a:xfrm>
            <a:off x="1066800" y="162899"/>
            <a:ext cx="10058400" cy="861568"/>
          </a:xfrm>
        </p:spPr>
        <p:txBody>
          <a:bodyPr>
            <a:normAutofit/>
          </a:bodyPr>
          <a:lstStyle/>
          <a:p>
            <a:pPr algn="ctr"/>
            <a:r>
              <a:rPr lang="en-IN" sz="4800" dirty="0"/>
              <a:t>BAR graph-</a:t>
            </a:r>
            <a:r>
              <a:rPr lang="en-IN" sz="4800" dirty="0" err="1"/>
              <a:t>outlet_identifier</a:t>
            </a:r>
            <a:endParaRPr lang="en-IN" sz="4800" dirty="0"/>
          </a:p>
        </p:txBody>
      </p:sp>
    </p:spTree>
    <p:extLst>
      <p:ext uri="{BB962C8B-B14F-4D97-AF65-F5344CB8AC3E}">
        <p14:creationId xmlns:p14="http://schemas.microsoft.com/office/powerpoint/2010/main" val="172689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1804907-329C-4CAF-822F-3EF8BF3089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6713" y="1150620"/>
            <a:ext cx="8940800"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a:extLst>
              <a:ext uri="{FF2B5EF4-FFF2-40B4-BE49-F238E27FC236}">
                <a16:creationId xmlns:a16="http://schemas.microsoft.com/office/drawing/2014/main" id="{CE78CC8A-667D-4126-B1B0-E78F2286E1CC}"/>
              </a:ext>
            </a:extLst>
          </p:cNvPr>
          <p:cNvSpPr>
            <a:spLocks noGrp="1"/>
          </p:cNvSpPr>
          <p:nvPr>
            <p:ph type="title"/>
          </p:nvPr>
        </p:nvSpPr>
        <p:spPr>
          <a:xfrm>
            <a:off x="1066800" y="162899"/>
            <a:ext cx="10058400" cy="861568"/>
          </a:xfrm>
        </p:spPr>
        <p:txBody>
          <a:bodyPr>
            <a:normAutofit/>
          </a:bodyPr>
          <a:lstStyle/>
          <a:p>
            <a:pPr algn="ctr"/>
            <a:r>
              <a:rPr lang="en-IN" sz="4800" dirty="0"/>
              <a:t>BAR graph-</a:t>
            </a:r>
            <a:r>
              <a:rPr lang="en-IN" sz="4800" dirty="0" err="1"/>
              <a:t>outlet_establishment_year</a:t>
            </a:r>
            <a:endParaRPr lang="en-IN" sz="4800" dirty="0"/>
          </a:p>
        </p:txBody>
      </p:sp>
    </p:spTree>
    <p:extLst>
      <p:ext uri="{BB962C8B-B14F-4D97-AF65-F5344CB8AC3E}">
        <p14:creationId xmlns:p14="http://schemas.microsoft.com/office/powerpoint/2010/main" val="108798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12C1089-4115-4B91-9C71-77E8828A6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942" y="1023938"/>
            <a:ext cx="9152465" cy="51482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a:extLst>
              <a:ext uri="{FF2B5EF4-FFF2-40B4-BE49-F238E27FC236}">
                <a16:creationId xmlns:a16="http://schemas.microsoft.com/office/drawing/2014/main" id="{0624418E-DA71-428A-AE80-671259CCEA25}"/>
              </a:ext>
            </a:extLst>
          </p:cNvPr>
          <p:cNvSpPr>
            <a:spLocks noGrp="1"/>
          </p:cNvSpPr>
          <p:nvPr>
            <p:ph type="title"/>
          </p:nvPr>
        </p:nvSpPr>
        <p:spPr>
          <a:xfrm>
            <a:off x="1066800" y="162899"/>
            <a:ext cx="10058400" cy="861568"/>
          </a:xfrm>
        </p:spPr>
        <p:txBody>
          <a:bodyPr>
            <a:normAutofit/>
          </a:bodyPr>
          <a:lstStyle/>
          <a:p>
            <a:pPr algn="ctr"/>
            <a:r>
              <a:rPr lang="en-IN" sz="4800" dirty="0"/>
              <a:t>BAR graph-</a:t>
            </a:r>
            <a:r>
              <a:rPr lang="en-IN" sz="4800" dirty="0" err="1"/>
              <a:t>outlet_type</a:t>
            </a:r>
            <a:endParaRPr lang="en-IN" sz="4800" dirty="0"/>
          </a:p>
        </p:txBody>
      </p:sp>
      <p:sp>
        <p:nvSpPr>
          <p:cNvPr id="7" name="Title 1">
            <a:extLst>
              <a:ext uri="{FF2B5EF4-FFF2-40B4-BE49-F238E27FC236}">
                <a16:creationId xmlns:a16="http://schemas.microsoft.com/office/drawing/2014/main" id="{7907725B-AC4B-4C2B-AA36-4E1ECD9007B2}"/>
              </a:ext>
            </a:extLst>
          </p:cNvPr>
          <p:cNvSpPr txBox="1">
            <a:spLocks/>
          </p:cNvSpPr>
          <p:nvPr/>
        </p:nvSpPr>
        <p:spPr>
          <a:xfrm>
            <a:off x="1066800" y="162370"/>
            <a:ext cx="10058400" cy="8615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4800"/>
              <a:t>BAR graph-outlet_type</a:t>
            </a:r>
            <a:endParaRPr lang="en-IN" sz="4800" dirty="0"/>
          </a:p>
        </p:txBody>
      </p:sp>
    </p:spTree>
    <p:extLst>
      <p:ext uri="{BB962C8B-B14F-4D97-AF65-F5344CB8AC3E}">
        <p14:creationId xmlns:p14="http://schemas.microsoft.com/office/powerpoint/2010/main" val="184052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9DA38F8-6A5D-486D-9802-612EF39A1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53" y="1125538"/>
            <a:ext cx="8971843" cy="5046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a:extLst>
              <a:ext uri="{FF2B5EF4-FFF2-40B4-BE49-F238E27FC236}">
                <a16:creationId xmlns:a16="http://schemas.microsoft.com/office/drawing/2014/main" id="{997E2C83-CC3D-49F8-B5C1-E5B6D03D4AC9}"/>
              </a:ext>
            </a:extLst>
          </p:cNvPr>
          <p:cNvSpPr txBox="1">
            <a:spLocks/>
          </p:cNvSpPr>
          <p:nvPr/>
        </p:nvSpPr>
        <p:spPr>
          <a:xfrm>
            <a:off x="1066800" y="162370"/>
            <a:ext cx="10058400" cy="8615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4800" dirty="0"/>
              <a:t>Scatter plot-</a:t>
            </a:r>
            <a:r>
              <a:rPr lang="en-IN" sz="4800" dirty="0" err="1"/>
              <a:t>item_weight</a:t>
            </a:r>
            <a:endParaRPr lang="en-IN" sz="4800" dirty="0"/>
          </a:p>
        </p:txBody>
      </p:sp>
    </p:spTree>
    <p:extLst>
      <p:ext uri="{BB962C8B-B14F-4D97-AF65-F5344CB8AC3E}">
        <p14:creationId xmlns:p14="http://schemas.microsoft.com/office/powerpoint/2010/main" val="3625087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AAAD7-3B1E-44F4-8516-0F518C4A5961}"/>
              </a:ext>
            </a:extLst>
          </p:cNvPr>
          <p:cNvSpPr>
            <a:spLocks noGrp="1"/>
          </p:cNvSpPr>
          <p:nvPr>
            <p:ph idx="1"/>
          </p:nvPr>
        </p:nvSpPr>
        <p:spPr>
          <a:xfrm>
            <a:off x="1066800" y="1413522"/>
            <a:ext cx="10058400" cy="4030956"/>
          </a:xfrm>
        </p:spPr>
        <p:txBody>
          <a:bodyPr/>
          <a:lstStyle/>
          <a:p>
            <a:pPr lvl="0">
              <a:lnSpc>
                <a:spcPct val="107000"/>
              </a:lnSpc>
              <a:buFont typeface="Arial" panose="020B0604020202020204" pitchFamily="34" charset="0"/>
              <a:buChar char="•"/>
            </a:pPr>
            <a:r>
              <a:rPr lang="en-IN" b="1" dirty="0">
                <a:ea typeface="Calibri" panose="020F0502020204030204" pitchFamily="34" charset="0"/>
                <a:cs typeface="Times New Roman" panose="02020603050405020304" pitchFamily="18" charset="0"/>
              </a:rPr>
              <a:t>OBSERVATIONS:</a:t>
            </a:r>
          </a:p>
          <a:p>
            <a:pPr algn="l"/>
            <a:endParaRPr lang="en-IN"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r>
              <a:rPr lang="en-US" sz="2400" b="0" i="0" u="none" strike="noStrike" baseline="0" dirty="0">
                <a:solidFill>
                  <a:srgbClr val="000000"/>
                </a:solidFill>
              </a:rPr>
              <a:t>Lesser number of observations in the data for the outlets established in the year 1998 as compared to the other years. </a:t>
            </a:r>
          </a:p>
          <a:p>
            <a:pPr>
              <a:buFont typeface="Wingdings" panose="05000000000000000000" pitchFamily="2" charset="2"/>
              <a:buChar char="Ø"/>
            </a:pPr>
            <a:endParaRPr lang="en-US" sz="2400" dirty="0">
              <a:solidFill>
                <a:srgbClr val="000000"/>
              </a:solidFill>
            </a:endParaRPr>
          </a:p>
          <a:p>
            <a:pPr marL="0" indent="0">
              <a:buNone/>
            </a:pPr>
            <a:endParaRPr lang="en-US" sz="2400" b="0" i="0" u="none" strike="noStrike" baseline="0" dirty="0">
              <a:solidFill>
                <a:srgbClr val="000000"/>
              </a:solidFill>
            </a:endParaRPr>
          </a:p>
          <a:p>
            <a:pPr>
              <a:buFont typeface="Wingdings" panose="05000000000000000000" pitchFamily="2" charset="2"/>
              <a:buChar char="Ø"/>
            </a:pPr>
            <a:r>
              <a:rPr lang="en-US" sz="2400" b="0" i="0" u="none" strike="noStrike" baseline="0" dirty="0">
                <a:solidFill>
                  <a:srgbClr val="000000"/>
                </a:solidFill>
              </a:rPr>
              <a:t>Supermarket Type 1 seems to be the most popular category of </a:t>
            </a:r>
            <a:r>
              <a:rPr lang="en-US" sz="2400" b="0" i="0" u="none" strike="noStrike" baseline="0" dirty="0" err="1">
                <a:solidFill>
                  <a:srgbClr val="000000"/>
                </a:solidFill>
              </a:rPr>
              <a:t>Outlet_Type</a:t>
            </a:r>
            <a:r>
              <a:rPr lang="en-US" sz="2400" b="0" i="0" u="none" strike="noStrike" baseline="0" dirty="0">
                <a:solidFill>
                  <a:srgbClr val="000000"/>
                </a:solidFill>
              </a:rPr>
              <a:t>. </a:t>
            </a:r>
          </a:p>
          <a:p>
            <a:pPr lvl="0">
              <a:lnSpc>
                <a:spcPct val="107000"/>
              </a:lnSpc>
              <a:buFont typeface="Wingdings" panose="05000000000000000000" pitchFamily="2" charset="2"/>
              <a:buChar char="Ø"/>
            </a:pPr>
            <a:endParaRPr lang="en-IN" dirty="0"/>
          </a:p>
        </p:txBody>
      </p:sp>
    </p:spTree>
    <p:extLst>
      <p:ext uri="{BB962C8B-B14F-4D97-AF65-F5344CB8AC3E}">
        <p14:creationId xmlns:p14="http://schemas.microsoft.com/office/powerpoint/2010/main" val="846614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18DBA-1ADF-4F3D-97A7-C8932DAFC44C}"/>
              </a:ext>
            </a:extLst>
          </p:cNvPr>
          <p:cNvSpPr>
            <a:spLocks noGrp="1"/>
          </p:cNvSpPr>
          <p:nvPr>
            <p:ph idx="1"/>
          </p:nvPr>
        </p:nvSpPr>
        <p:spPr>
          <a:xfrm>
            <a:off x="1066800" y="649394"/>
            <a:ext cx="10058400" cy="5757334"/>
          </a:xfrm>
        </p:spPr>
        <p:txBody>
          <a:bodyPr>
            <a:normAutofit lnSpcReduction="10000"/>
          </a:bodyPr>
          <a:lstStyle/>
          <a:p>
            <a:pPr>
              <a:buFont typeface="Arial" panose="020B0604020202020204" pitchFamily="34" charset="0"/>
              <a:buChar char="•"/>
            </a:pPr>
            <a:r>
              <a:rPr lang="en-IN" b="1" dirty="0"/>
              <a:t>MISSING VALUE HANDLING-</a:t>
            </a:r>
          </a:p>
          <a:p>
            <a:pPr marL="0" indent="0">
              <a:buNone/>
            </a:pPr>
            <a:r>
              <a:rPr lang="en-IN" dirty="0"/>
              <a:t>If there are any missing values in the dataset’s attributes, thus to make it work still, we have searched many ways to treat them based on the problem and the data. Some common techniques are as follows:</a:t>
            </a:r>
          </a:p>
          <a:p>
            <a:pPr marL="457200" indent="-457200" algn="l">
              <a:buFont typeface="+mj-lt"/>
              <a:buAutoNum type="arabicPeriod"/>
            </a:pPr>
            <a:r>
              <a:rPr lang="en-IN" b="1" dirty="0"/>
              <a:t>Deletion Of Rows-</a:t>
            </a:r>
            <a:r>
              <a:rPr lang="en-US" sz="1800" b="0" i="0" u="none" strike="noStrike" baseline="0" dirty="0">
                <a:solidFill>
                  <a:srgbClr val="000000"/>
                </a:solidFill>
              </a:rPr>
              <a:t>In train dataset, observations having missing values in any variable are deleted. The downside of this method is the loss of information and drop in prediction power of model.</a:t>
            </a:r>
          </a:p>
          <a:p>
            <a:pPr marL="342900" indent="-342900" algn="l">
              <a:buFont typeface="+mj-lt"/>
              <a:buAutoNum type="arabicPeriod"/>
            </a:pPr>
            <a:r>
              <a:rPr lang="en-US" sz="1800" b="1" dirty="0">
                <a:solidFill>
                  <a:srgbClr val="000000"/>
                </a:solidFill>
              </a:rPr>
              <a:t> </a:t>
            </a:r>
            <a:r>
              <a:rPr lang="en-US" b="1" dirty="0">
                <a:solidFill>
                  <a:srgbClr val="000000"/>
                </a:solidFill>
              </a:rPr>
              <a:t>Mean/Median/Mode Imputation-</a:t>
            </a:r>
            <a:r>
              <a:rPr lang="en-US" sz="1800" b="0" i="0" u="none" strike="noStrike" baseline="0" dirty="0">
                <a:solidFill>
                  <a:srgbClr val="000000"/>
                </a:solidFill>
              </a:rPr>
              <a:t>In case of continuous variable, missing values can be replaced with mean or median of all known values of that variable. For categorical variables, we can use mode of the given values to replace the missing values. </a:t>
            </a:r>
          </a:p>
          <a:p>
            <a:pPr marL="457200" indent="-457200">
              <a:buFont typeface="+mj-lt"/>
              <a:buAutoNum type="arabicPeriod"/>
            </a:pPr>
            <a:r>
              <a:rPr lang="en-US" b="1" i="0" u="none" strike="noStrike" baseline="0" dirty="0">
                <a:solidFill>
                  <a:srgbClr val="000000"/>
                </a:solidFill>
              </a:rPr>
              <a:t>Building Prediction Model-</a:t>
            </a:r>
            <a:r>
              <a:rPr lang="en-US" sz="1900" b="0" i="0" u="none" strike="noStrike" baseline="0" dirty="0">
                <a:solidFill>
                  <a:srgbClr val="000000"/>
                </a:solidFill>
              </a:rPr>
              <a:t>We can even make a predictive model to impute missing data in a variable. </a:t>
            </a:r>
          </a:p>
          <a:p>
            <a:pPr marL="0" indent="0">
              <a:buNone/>
            </a:pPr>
            <a:r>
              <a:rPr lang="en-US" sz="1900" b="0" i="0" u="none" strike="noStrike" baseline="0" dirty="0">
                <a:solidFill>
                  <a:srgbClr val="000000"/>
                </a:solidFill>
              </a:rPr>
              <a:t>	Here we will treat the variable having missing data as the target variable and the other variables as predictors. </a:t>
            </a:r>
          </a:p>
          <a:p>
            <a:pPr marL="0" indent="0">
              <a:buNone/>
            </a:pPr>
            <a:r>
              <a:rPr lang="en-US" sz="1900" b="0" i="0" u="none" strike="noStrike" baseline="0" dirty="0">
                <a:solidFill>
                  <a:srgbClr val="000000"/>
                </a:solidFill>
              </a:rPr>
              <a:t>	We will divide our data into 2 datasets—one without any missing value for that variable and the other with missing values for that variable. </a:t>
            </a:r>
          </a:p>
          <a:p>
            <a:pPr marL="0" indent="0">
              <a:buNone/>
            </a:pPr>
            <a:r>
              <a:rPr lang="en-US" sz="1900" b="0" i="0" u="none" strike="noStrike" baseline="0" dirty="0">
                <a:solidFill>
                  <a:srgbClr val="000000"/>
                </a:solidFill>
              </a:rPr>
              <a:t>	The former set would be used as training set to build the predictive model and it would then be applied to </a:t>
            </a:r>
            <a:r>
              <a:rPr lang="en-US" sz="1900" dirty="0">
                <a:solidFill>
                  <a:srgbClr val="000000"/>
                </a:solidFill>
              </a:rPr>
              <a:t>t</a:t>
            </a:r>
            <a:r>
              <a:rPr lang="en-US" sz="1900" b="0" i="0" u="none" strike="noStrike" baseline="0" dirty="0">
                <a:solidFill>
                  <a:srgbClr val="000000"/>
                </a:solidFill>
              </a:rPr>
              <a:t>he latter set to predict the missing values. </a:t>
            </a:r>
            <a:endParaRPr lang="en-US" sz="1900" b="1" i="0" u="none" strike="noStrike" baseline="0" dirty="0">
              <a:solidFill>
                <a:srgbClr val="000000"/>
              </a:solidFill>
            </a:endParaRPr>
          </a:p>
          <a:p>
            <a:pPr marL="457200" indent="-457200">
              <a:buFont typeface="+mj-lt"/>
              <a:buAutoNum type="arabicPeriod"/>
            </a:pPr>
            <a:endParaRPr lang="en-IN" b="1" dirty="0"/>
          </a:p>
        </p:txBody>
      </p:sp>
    </p:spTree>
    <p:extLst>
      <p:ext uri="{BB962C8B-B14F-4D97-AF65-F5344CB8AC3E}">
        <p14:creationId xmlns:p14="http://schemas.microsoft.com/office/powerpoint/2010/main" val="21895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8B993D-16C6-40CF-B4CC-5124115602AA}"/>
              </a:ext>
            </a:extLst>
          </p:cNvPr>
          <p:cNvSpPr>
            <a:spLocks noGrp="1"/>
          </p:cNvSpPr>
          <p:nvPr>
            <p:ph idx="1"/>
          </p:nvPr>
        </p:nvSpPr>
        <p:spPr>
          <a:xfrm>
            <a:off x="1069848" y="397933"/>
            <a:ext cx="10058400" cy="5774267"/>
          </a:xfrm>
        </p:spPr>
        <p:txBody>
          <a:bodyPr/>
          <a:lstStyle/>
          <a:p>
            <a:r>
              <a:rPr lang="en-IN" b="1" dirty="0"/>
              <a:t>TREATMENT-I:</a:t>
            </a:r>
          </a:p>
          <a:p>
            <a:pPr marL="0" indent="0">
              <a:buNone/>
            </a:pPr>
            <a:r>
              <a:rPr lang="en-IN" dirty="0"/>
              <a:t>There are missing values in </a:t>
            </a:r>
            <a:r>
              <a:rPr lang="en-IN" dirty="0" err="1"/>
              <a:t>Item_Weight</a:t>
            </a:r>
            <a:r>
              <a:rPr lang="en-IN" dirty="0"/>
              <a:t> and </a:t>
            </a:r>
            <a:r>
              <a:rPr lang="en-IN" dirty="0" err="1"/>
              <a:t>Item_Outlet_Sales</a:t>
            </a:r>
            <a:r>
              <a:rPr lang="en-IN" dirty="0"/>
              <a:t>, </a:t>
            </a:r>
            <a:r>
              <a:rPr lang="en-IN" dirty="0" err="1"/>
              <a:t>Item_Outlet_Sales</a:t>
            </a:r>
            <a:r>
              <a:rPr lang="en-IN" dirty="0"/>
              <a:t> can be ignored as they belong to the testing dataset. For </a:t>
            </a:r>
            <a:r>
              <a:rPr lang="en-IN" dirty="0" err="1"/>
              <a:t>Item_Weight</a:t>
            </a:r>
            <a:r>
              <a:rPr lang="en-IN" dirty="0"/>
              <a:t>, we’ll impute the missing ones with the mean weight on the </a:t>
            </a:r>
            <a:r>
              <a:rPr lang="en-IN" dirty="0" err="1"/>
              <a:t>Item_Identifier</a:t>
            </a:r>
            <a:r>
              <a:rPr lang="en-IN" dirty="0"/>
              <a:t> variable.</a:t>
            </a:r>
          </a:p>
          <a:p>
            <a:pPr marL="0" indent="0">
              <a:buNone/>
            </a:pPr>
            <a:r>
              <a:rPr kumimoji="0" lang="en-US" altLang="en-US" sz="1400" b="0" i="0" u="none" strike="noStrike" cap="none" normalizeH="0" baseline="0" dirty="0">
                <a:ln>
                  <a:noFill/>
                </a:ln>
                <a:solidFill>
                  <a:srgbClr val="0000FF"/>
                </a:solidFill>
                <a:effectLst/>
                <a:latin typeface="Lucida Console" panose="020B0609040504020204" pitchFamily="49" charset="0"/>
              </a:rPr>
              <a:t>sum(is.na(</a:t>
            </a:r>
            <a:r>
              <a:rPr kumimoji="0" lang="en-US" altLang="en-US" sz="1400" b="0" i="0" u="none" strike="noStrike" cap="none" normalizeH="0" baseline="0" dirty="0" err="1">
                <a:ln>
                  <a:noFill/>
                </a:ln>
                <a:solidFill>
                  <a:srgbClr val="0000FF"/>
                </a:solidFill>
                <a:effectLst/>
                <a:latin typeface="Lucida Console" panose="020B0609040504020204" pitchFamily="49" charset="0"/>
              </a:rPr>
              <a:t>combi$Item_Weight</a:t>
            </a:r>
            <a:r>
              <a:rPr kumimoji="0" lang="en-US" altLang="en-US" sz="1400" b="0" i="0" u="none" strike="noStrike" cap="none" normalizeH="0" baseline="0" dirty="0">
                <a:ln>
                  <a:noFill/>
                </a:ln>
                <a:solidFill>
                  <a:srgbClr val="0000FF"/>
                </a:solidFill>
                <a:effectLst/>
                <a:latin typeface="Lucida Console" panose="020B0609040504020204" pitchFamily="49" charset="0"/>
              </a:rPr>
              <a:t>)) </a:t>
            </a:r>
          </a:p>
          <a:p>
            <a:pPr marL="0" indent="0">
              <a:buNone/>
            </a:pPr>
            <a:r>
              <a:rPr kumimoji="0" lang="en-US" altLang="en-US" sz="1400" b="0" i="0" u="none" strike="noStrike" cap="none" normalizeH="0" baseline="0" dirty="0">
                <a:ln>
                  <a:noFill/>
                </a:ln>
                <a:solidFill>
                  <a:srgbClr val="000000"/>
                </a:solidFill>
                <a:effectLst/>
                <a:latin typeface="Lucida Console" panose="020B0609040504020204" pitchFamily="49" charset="0"/>
              </a:rPr>
              <a:t>[1] 2439 </a:t>
            </a:r>
          </a:p>
          <a:p>
            <a:pPr marL="0" indent="0">
              <a:buNone/>
            </a:pPr>
            <a:r>
              <a:rPr kumimoji="0" lang="en-US" altLang="en-US" sz="1400" b="0" i="0" u="none" strike="noStrike" cap="none" normalizeH="0" baseline="0" dirty="0" err="1">
                <a:ln>
                  <a:noFill/>
                </a:ln>
                <a:solidFill>
                  <a:srgbClr val="0000FF"/>
                </a:solidFill>
                <a:effectLst/>
                <a:latin typeface="Lucida Console" panose="020B0609040504020204" pitchFamily="49" charset="0"/>
              </a:rPr>
              <a:t>missing_index</a:t>
            </a:r>
            <a:r>
              <a:rPr kumimoji="0" lang="en-US" altLang="en-US" sz="1400" b="0" i="0" u="none" strike="noStrike" cap="none" normalizeH="0" baseline="0" dirty="0">
                <a:ln>
                  <a:noFill/>
                </a:ln>
                <a:solidFill>
                  <a:srgbClr val="0000FF"/>
                </a:solidFill>
                <a:effectLst/>
                <a:latin typeface="Lucida Console" panose="020B0609040504020204" pitchFamily="49" charset="0"/>
              </a:rPr>
              <a:t>=which(is.na(</a:t>
            </a:r>
            <a:r>
              <a:rPr kumimoji="0" lang="en-US" altLang="en-US" sz="1400" b="0" i="0" u="none" strike="noStrike" cap="none" normalizeH="0" baseline="0" dirty="0" err="1">
                <a:ln>
                  <a:noFill/>
                </a:ln>
                <a:solidFill>
                  <a:srgbClr val="0000FF"/>
                </a:solidFill>
                <a:effectLst/>
                <a:latin typeface="Lucida Console" panose="020B0609040504020204" pitchFamily="49" charset="0"/>
              </a:rPr>
              <a:t>combi$Item_Weight</a:t>
            </a:r>
            <a:r>
              <a:rPr kumimoji="0" lang="en-US" altLang="en-US" sz="1400" b="0" i="0" u="none" strike="noStrike" cap="none" normalizeH="0" baseline="0" dirty="0">
                <a:ln>
                  <a:noFill/>
                </a:ln>
                <a:solidFill>
                  <a:srgbClr val="0000FF"/>
                </a:solidFill>
                <a:effectLst/>
                <a:latin typeface="Lucida Console" panose="020B0609040504020204" pitchFamily="49" charset="0"/>
              </a:rPr>
              <a:t>)) </a:t>
            </a:r>
          </a:p>
          <a:p>
            <a:pPr marL="0" indent="0">
              <a:buNone/>
            </a:pPr>
            <a:r>
              <a:rPr kumimoji="0" lang="en-US" altLang="en-US" sz="1400" b="0" i="0" u="none" strike="noStrike" cap="none" normalizeH="0" baseline="0" dirty="0">
                <a:ln>
                  <a:noFill/>
                </a:ln>
                <a:solidFill>
                  <a:srgbClr val="0000FF"/>
                </a:solidFill>
                <a:effectLst/>
                <a:latin typeface="Lucida Console" panose="020B0609040504020204" pitchFamily="49" charset="0"/>
              </a:rPr>
              <a:t>&gt; for(</a:t>
            </a:r>
            <a:r>
              <a:rPr kumimoji="0" lang="en-US" altLang="en-US" sz="1400" b="0" i="0" u="none" strike="noStrike" cap="none" normalizeH="0" baseline="0" dirty="0" err="1">
                <a:ln>
                  <a:noFill/>
                </a:ln>
                <a:solidFill>
                  <a:srgbClr val="0000FF"/>
                </a:solidFill>
                <a:effectLst/>
                <a:latin typeface="Lucida Console" panose="020B0609040504020204" pitchFamily="49" charset="0"/>
              </a:rPr>
              <a:t>i</a:t>
            </a:r>
            <a:r>
              <a:rPr kumimoji="0" lang="en-US" altLang="en-US" sz="1400" b="0" i="0" u="none" strike="noStrike" cap="none" normalizeH="0" baseline="0" dirty="0">
                <a:ln>
                  <a:noFill/>
                </a:ln>
                <a:solidFill>
                  <a:srgbClr val="0000FF"/>
                </a:solidFill>
                <a:effectLst/>
                <a:latin typeface="Lucida Console" panose="020B0609040504020204" pitchFamily="49" charset="0"/>
              </a:rPr>
              <a:t> in </a:t>
            </a:r>
            <a:r>
              <a:rPr kumimoji="0" lang="en-US" altLang="en-US" sz="1400" b="0" i="0" u="none" strike="noStrike" cap="none" normalizeH="0" baseline="0" dirty="0" err="1">
                <a:ln>
                  <a:noFill/>
                </a:ln>
                <a:solidFill>
                  <a:srgbClr val="0000FF"/>
                </a:solidFill>
                <a:effectLst/>
                <a:latin typeface="Lucida Console" panose="020B0609040504020204" pitchFamily="49" charset="0"/>
              </a:rPr>
              <a:t>missing_index</a:t>
            </a:r>
            <a:r>
              <a:rPr kumimoji="0" lang="en-US" altLang="en-US" sz="1400" b="0" i="0" u="none" strike="noStrike" cap="none" normalizeH="0" baseline="0" dirty="0">
                <a:ln>
                  <a:noFill/>
                </a:ln>
                <a:solidFill>
                  <a:srgbClr val="0000FF"/>
                </a:solidFill>
                <a:effectLst/>
                <a:latin typeface="Lucida Console" panose="020B0609040504020204" pitchFamily="49" charset="0"/>
              </a:rPr>
              <a:t>){ </a:t>
            </a:r>
          </a:p>
          <a:p>
            <a:pPr marL="274320" lvl="1" indent="0">
              <a:buNone/>
            </a:pPr>
            <a:r>
              <a:rPr kumimoji="0" lang="en-US" altLang="en-US" sz="1200" b="0" i="0" u="none" strike="noStrike" cap="none" normalizeH="0" baseline="0" dirty="0">
                <a:ln>
                  <a:noFill/>
                </a:ln>
                <a:solidFill>
                  <a:srgbClr val="0000FF"/>
                </a:solidFill>
                <a:effectLst/>
                <a:latin typeface="Lucida Console" panose="020B0609040504020204" pitchFamily="49" charset="0"/>
              </a:rPr>
              <a:t>+ item=</a:t>
            </a:r>
            <a:r>
              <a:rPr kumimoji="0" lang="en-US" altLang="en-US" sz="1200" b="0" i="0" u="none" strike="noStrike" cap="none" normalizeH="0" baseline="0" dirty="0" err="1">
                <a:ln>
                  <a:noFill/>
                </a:ln>
                <a:solidFill>
                  <a:srgbClr val="0000FF"/>
                </a:solidFill>
                <a:effectLst/>
                <a:latin typeface="Lucida Console" panose="020B0609040504020204" pitchFamily="49" charset="0"/>
              </a:rPr>
              <a:t>combi$Item_Identifier</a:t>
            </a:r>
            <a:r>
              <a:rPr kumimoji="0" lang="en-US" altLang="en-US" sz="1200" b="0" i="0" u="none" strike="noStrike" cap="none" normalizeH="0" baseline="0" dirty="0">
                <a:ln>
                  <a:noFill/>
                </a:ln>
                <a:solidFill>
                  <a:srgbClr val="0000FF"/>
                </a:solidFill>
                <a:effectLst/>
                <a:latin typeface="Lucida Console" panose="020B0609040504020204" pitchFamily="49" charset="0"/>
              </a:rPr>
              <a:t>[</a:t>
            </a:r>
            <a:r>
              <a:rPr kumimoji="0" lang="en-US" altLang="en-US" sz="1200" b="0" i="0" u="none" strike="noStrike" cap="none" normalizeH="0" baseline="0" dirty="0" err="1">
                <a:ln>
                  <a:noFill/>
                </a:ln>
                <a:solidFill>
                  <a:srgbClr val="0000FF"/>
                </a:solidFill>
                <a:effectLst/>
                <a:latin typeface="Lucida Console" panose="020B0609040504020204" pitchFamily="49" charset="0"/>
              </a:rPr>
              <a:t>i</a:t>
            </a:r>
            <a:r>
              <a:rPr kumimoji="0" lang="en-US" altLang="en-US" sz="1200" b="0" i="0" u="none" strike="noStrike" cap="none" normalizeH="0" baseline="0" dirty="0">
                <a:ln>
                  <a:noFill/>
                </a:ln>
                <a:solidFill>
                  <a:srgbClr val="0000FF"/>
                </a:solidFill>
                <a:effectLst/>
                <a:latin typeface="Lucida Console" panose="020B0609040504020204" pitchFamily="49" charset="0"/>
              </a:rPr>
              <a:t>] </a:t>
            </a:r>
          </a:p>
          <a:p>
            <a:pPr marL="274320" lvl="1" indent="0">
              <a:buNone/>
            </a:pPr>
            <a:r>
              <a:rPr kumimoji="0" lang="en-US" altLang="en-US" sz="1200" b="0" i="0" u="none" strike="noStrike" cap="none" normalizeH="0" baseline="0" dirty="0">
                <a:ln>
                  <a:noFill/>
                </a:ln>
                <a:solidFill>
                  <a:srgbClr val="0000FF"/>
                </a:solidFill>
                <a:effectLst/>
                <a:latin typeface="Lucida Console" panose="020B0609040504020204" pitchFamily="49" charset="0"/>
              </a:rPr>
              <a:t>+ </a:t>
            </a:r>
            <a:r>
              <a:rPr kumimoji="0" lang="en-US" altLang="en-US" sz="1200" b="0" i="0" u="none" strike="noStrike" cap="none" normalizeH="0" baseline="0" dirty="0" err="1">
                <a:ln>
                  <a:noFill/>
                </a:ln>
                <a:solidFill>
                  <a:srgbClr val="0000FF"/>
                </a:solidFill>
                <a:effectLst/>
                <a:latin typeface="Lucida Console" panose="020B0609040504020204" pitchFamily="49" charset="0"/>
              </a:rPr>
              <a:t>combi$Item_Weight</a:t>
            </a:r>
            <a:r>
              <a:rPr kumimoji="0" lang="en-US" altLang="en-US" sz="1200" b="0" i="0" u="none" strike="noStrike" cap="none" normalizeH="0" baseline="0" dirty="0">
                <a:ln>
                  <a:noFill/>
                </a:ln>
                <a:solidFill>
                  <a:srgbClr val="0000FF"/>
                </a:solidFill>
                <a:effectLst/>
                <a:latin typeface="Lucida Console" panose="020B0609040504020204" pitchFamily="49" charset="0"/>
              </a:rPr>
              <a:t>[</a:t>
            </a:r>
            <a:r>
              <a:rPr kumimoji="0" lang="en-US" altLang="en-US" sz="1200" b="0" i="0" u="none" strike="noStrike" cap="none" normalizeH="0" baseline="0" dirty="0" err="1">
                <a:ln>
                  <a:noFill/>
                </a:ln>
                <a:solidFill>
                  <a:srgbClr val="0000FF"/>
                </a:solidFill>
                <a:effectLst/>
                <a:latin typeface="Lucida Console" panose="020B0609040504020204" pitchFamily="49" charset="0"/>
              </a:rPr>
              <a:t>i</a:t>
            </a:r>
            <a:r>
              <a:rPr kumimoji="0" lang="en-US" altLang="en-US" sz="1200" b="0" i="0" u="none" strike="noStrike" cap="none" normalizeH="0" baseline="0" dirty="0">
                <a:ln>
                  <a:noFill/>
                </a:ln>
                <a:solidFill>
                  <a:srgbClr val="0000FF"/>
                </a:solidFill>
                <a:effectLst/>
                <a:latin typeface="Lucida Console" panose="020B0609040504020204" pitchFamily="49" charset="0"/>
              </a:rPr>
              <a:t>]=mean(combi) </a:t>
            </a:r>
          </a:p>
          <a:p>
            <a:pPr marL="274320" lvl="1" indent="0">
              <a:buNone/>
            </a:pPr>
            <a:r>
              <a:rPr kumimoji="0" lang="en-US" altLang="en-US" sz="1200" b="0" i="0" u="none" strike="noStrike" cap="none" normalizeH="0" baseline="0" dirty="0">
                <a:ln>
                  <a:noFill/>
                </a:ln>
                <a:solidFill>
                  <a:srgbClr val="0000FF"/>
                </a:solidFill>
                <a:effectLst/>
                <a:latin typeface="Lucida Console" panose="020B0609040504020204" pitchFamily="49" charset="0"/>
              </a:rPr>
              <a:t>+ }</a:t>
            </a:r>
          </a:p>
          <a:p>
            <a:pPr marL="274320" lvl="1" indent="0">
              <a:buNone/>
            </a:pPr>
            <a:endParaRPr lang="en-US" altLang="en-US" sz="1200" dirty="0">
              <a:solidFill>
                <a:srgbClr val="0000FF"/>
              </a:solidFill>
              <a:latin typeface="Lucida Console" panose="020B0609040504020204" pitchFamily="49" charset="0"/>
            </a:endParaRPr>
          </a:p>
          <a:p>
            <a:pPr marL="274320" lvl="1" indent="0">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p:txBody>
      </p:sp>
      <p:sp>
        <p:nvSpPr>
          <p:cNvPr id="7" name="Rectangle 1">
            <a:extLst>
              <a:ext uri="{FF2B5EF4-FFF2-40B4-BE49-F238E27FC236}">
                <a16:creationId xmlns:a16="http://schemas.microsoft.com/office/drawing/2014/main" id="{4124FD45-E237-4806-801A-A452ADA12DB5}"/>
              </a:ext>
            </a:extLst>
          </p:cNvPr>
          <p:cNvSpPr>
            <a:spLocks noChangeArrowheads="1"/>
          </p:cNvSpPr>
          <p:nvPr/>
        </p:nvSpPr>
        <p:spPr bwMode="auto">
          <a:xfrm>
            <a:off x="127000" y="109763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4058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093A-CB5F-461D-8796-52BAF91364FE}"/>
              </a:ext>
            </a:extLst>
          </p:cNvPr>
          <p:cNvSpPr>
            <a:spLocks noGrp="1"/>
          </p:cNvSpPr>
          <p:nvPr>
            <p:ph type="title"/>
          </p:nvPr>
        </p:nvSpPr>
        <p:spPr>
          <a:xfrm>
            <a:off x="1066800" y="2624328"/>
            <a:ext cx="10058400" cy="1609344"/>
          </a:xfrm>
        </p:spPr>
        <p:txBody>
          <a:bodyPr/>
          <a:lstStyle/>
          <a:p>
            <a:pPr algn="ctr"/>
            <a:r>
              <a:rPr lang="en-IN" dirty="0"/>
              <a:t>Thank you</a:t>
            </a:r>
          </a:p>
        </p:txBody>
      </p:sp>
    </p:spTree>
    <p:extLst>
      <p:ext uri="{BB962C8B-B14F-4D97-AF65-F5344CB8AC3E}">
        <p14:creationId xmlns:p14="http://schemas.microsoft.com/office/powerpoint/2010/main" val="4009385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4BAD-85F6-42BD-A130-F6709FFF7535}"/>
              </a:ext>
            </a:extLst>
          </p:cNvPr>
          <p:cNvSpPr>
            <a:spLocks noGrp="1"/>
          </p:cNvSpPr>
          <p:nvPr>
            <p:ph type="title"/>
          </p:nvPr>
        </p:nvSpPr>
        <p:spPr>
          <a:xfrm>
            <a:off x="1066800" y="177824"/>
            <a:ext cx="10058400" cy="1152144"/>
          </a:xfrm>
        </p:spPr>
        <p:txBody>
          <a:bodyPr/>
          <a:lstStyle/>
          <a:p>
            <a:r>
              <a:rPr lang="en-IN" dirty="0"/>
              <a:t>objective</a:t>
            </a:r>
          </a:p>
        </p:txBody>
      </p:sp>
      <p:sp>
        <p:nvSpPr>
          <p:cNvPr id="3" name="Content Placeholder 2">
            <a:extLst>
              <a:ext uri="{FF2B5EF4-FFF2-40B4-BE49-F238E27FC236}">
                <a16:creationId xmlns:a16="http://schemas.microsoft.com/office/drawing/2014/main" id="{58DE49D9-A969-4DCA-AE9F-8A30D3597CA9}"/>
              </a:ext>
            </a:extLst>
          </p:cNvPr>
          <p:cNvSpPr>
            <a:spLocks noGrp="1"/>
          </p:cNvSpPr>
          <p:nvPr>
            <p:ph idx="1"/>
          </p:nvPr>
        </p:nvSpPr>
        <p:spPr>
          <a:xfrm>
            <a:off x="1066800" y="1447801"/>
            <a:ext cx="10058400" cy="4510804"/>
          </a:xfrm>
        </p:spPr>
        <p:txBody>
          <a:bodyPr>
            <a:normAutofit fontScale="92500" lnSpcReduction="20000"/>
          </a:bodyPr>
          <a:lstStyle/>
          <a:p>
            <a:pPr marL="0" indent="0">
              <a:buNone/>
            </a:pPr>
            <a:r>
              <a:rPr lang="en-US" b="0" i="0" u="none" strike="noStrike" baseline="0" dirty="0">
                <a:solidFill>
                  <a:srgbClr val="000000"/>
                </a:solidFill>
              </a:rPr>
              <a:t>This project aims to build a predictive model and find out the sales of each product at a particular store and hence predict the sales of supermarket according to the sample supermarket dataset.</a:t>
            </a:r>
          </a:p>
          <a:p>
            <a:pPr marL="0" indent="0">
              <a:buNone/>
            </a:pPr>
            <a:endParaRPr lang="en-US" b="0" i="0" u="none" strike="noStrike" baseline="0" dirty="0">
              <a:solidFill>
                <a:srgbClr val="000000"/>
              </a:solidFill>
            </a:endParaRPr>
          </a:p>
          <a:p>
            <a:pPr marL="0" indent="0">
              <a:buNone/>
            </a:pPr>
            <a:r>
              <a:rPr lang="en-US" b="0" i="0" u="none" strike="noStrike" baseline="0" dirty="0">
                <a:solidFill>
                  <a:srgbClr val="000000"/>
                </a:solidFill>
              </a:rPr>
              <a:t> The idea is to find out the properties of a product, and store which impacts the sales of a product. Using this model, we will try to understand the properties of products and stores which play a key role in increasing sales </a:t>
            </a:r>
          </a:p>
          <a:p>
            <a:pPr marL="0" indent="0">
              <a:buNone/>
            </a:pPr>
            <a:endParaRPr lang="en-US" dirty="0">
              <a:solidFill>
                <a:srgbClr val="000000"/>
              </a:solidFill>
            </a:endParaRPr>
          </a:p>
          <a:p>
            <a:pPr marL="0" indent="0">
              <a:buNone/>
            </a:pPr>
            <a:r>
              <a:rPr lang="en-US" b="0" i="0" u="none" strike="noStrike" baseline="0" dirty="0">
                <a:solidFill>
                  <a:srgbClr val="000000"/>
                </a:solidFill>
              </a:rPr>
              <a:t>We’ve also used various visual plots between the data to better understand it. </a:t>
            </a:r>
          </a:p>
          <a:p>
            <a:pPr marL="0" indent="0">
              <a:buNone/>
            </a:pPr>
            <a:endParaRPr lang="en-US" dirty="0">
              <a:solidFill>
                <a:srgbClr val="000000"/>
              </a:solidFill>
            </a:endParaRPr>
          </a:p>
          <a:p>
            <a:pPr marL="0" indent="0">
              <a:buNone/>
            </a:pPr>
            <a:r>
              <a:rPr lang="en-US" b="0" i="0" u="none" strike="noStrike" baseline="0" dirty="0">
                <a:solidFill>
                  <a:srgbClr val="000000"/>
                </a:solidFill>
              </a:rPr>
              <a:t>Algorithms used to build our models are: </a:t>
            </a:r>
          </a:p>
          <a:p>
            <a:r>
              <a:rPr lang="en-IN" b="0" i="0" u="none" strike="noStrike" baseline="0" dirty="0">
                <a:solidFill>
                  <a:srgbClr val="000000"/>
                </a:solidFill>
              </a:rPr>
              <a:t>Linear Regression </a:t>
            </a:r>
          </a:p>
          <a:p>
            <a:r>
              <a:rPr lang="en-IN" b="0" i="0" u="none" strike="noStrike" baseline="0" dirty="0">
                <a:solidFill>
                  <a:srgbClr val="000000"/>
                </a:solidFill>
              </a:rPr>
              <a:t>Ridge Regression </a:t>
            </a:r>
          </a:p>
          <a:p>
            <a:r>
              <a:rPr lang="en-IN" b="0" i="0" u="none" strike="noStrike" baseline="0" dirty="0">
                <a:solidFill>
                  <a:srgbClr val="000000"/>
                </a:solidFill>
              </a:rPr>
              <a:t>Random Forest Regression </a:t>
            </a:r>
          </a:p>
          <a:p>
            <a:pPr marL="342900" lvl="0" indent="-342900">
              <a:lnSpc>
                <a:spcPct val="107000"/>
              </a:lnSpc>
              <a:buFont typeface="Symbol" panose="05050102010706020507" pitchFamily="18" charset="2"/>
              <a:buChar char=""/>
            </a:pPr>
            <a:endParaRPr lang="en-IN" dirty="0"/>
          </a:p>
        </p:txBody>
      </p:sp>
    </p:spTree>
    <p:extLst>
      <p:ext uri="{BB962C8B-B14F-4D97-AF65-F5344CB8AC3E}">
        <p14:creationId xmlns:p14="http://schemas.microsoft.com/office/powerpoint/2010/main" val="9003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4571-3BE2-45E3-89AC-ABCE283F4370}"/>
              </a:ext>
            </a:extLst>
          </p:cNvPr>
          <p:cNvSpPr>
            <a:spLocks noGrp="1"/>
          </p:cNvSpPr>
          <p:nvPr>
            <p:ph type="title"/>
          </p:nvPr>
        </p:nvSpPr>
        <p:spPr>
          <a:xfrm>
            <a:off x="1066800" y="6679"/>
            <a:ext cx="10058400" cy="1060121"/>
          </a:xfrm>
        </p:spPr>
        <p:txBody>
          <a:bodyPr>
            <a:normAutofit/>
          </a:bodyPr>
          <a:lstStyle/>
          <a:p>
            <a:r>
              <a:rPr lang="en-IN" sz="4800" dirty="0"/>
              <a:t>DATASET used</a:t>
            </a:r>
          </a:p>
        </p:txBody>
      </p:sp>
      <p:sp>
        <p:nvSpPr>
          <p:cNvPr id="3" name="Content Placeholder 2">
            <a:extLst>
              <a:ext uri="{FF2B5EF4-FFF2-40B4-BE49-F238E27FC236}">
                <a16:creationId xmlns:a16="http://schemas.microsoft.com/office/drawing/2014/main" id="{1D962494-094F-4F4D-AF93-64078707C49B}"/>
              </a:ext>
            </a:extLst>
          </p:cNvPr>
          <p:cNvSpPr>
            <a:spLocks noGrp="1"/>
          </p:cNvSpPr>
          <p:nvPr>
            <p:ph idx="1"/>
          </p:nvPr>
        </p:nvSpPr>
        <p:spPr>
          <a:xfrm>
            <a:off x="978433" y="1103974"/>
            <a:ext cx="10058400" cy="4802819"/>
          </a:xfrm>
        </p:spPr>
        <p:txBody>
          <a:bodyPr>
            <a:normAutofit/>
          </a:bodyPr>
          <a:lstStyle/>
          <a:p>
            <a:pPr marL="342900" lvl="0" indent="-342900">
              <a:lnSpc>
                <a:spcPct val="107000"/>
              </a:lnSpc>
              <a:buFont typeface="Symbol" panose="05050102010706020507" pitchFamily="18" charset="2"/>
              <a:buChar char=""/>
            </a:pPr>
            <a:r>
              <a:rPr lang="en-IN" sz="1800" dirty="0">
                <a:cs typeface="Calibri" panose="020F0502020204030204" pitchFamily="34" charset="0"/>
              </a:rPr>
              <a:t>Big_Mart_Sales</a:t>
            </a:r>
          </a:p>
          <a:p>
            <a:pPr marL="342900" lvl="0" indent="-342900">
              <a:lnSpc>
                <a:spcPct val="107000"/>
              </a:lnSpc>
              <a:buFont typeface="Symbol" panose="05050102010706020507" pitchFamily="18" charset="2"/>
              <a:buChar char=""/>
            </a:pPr>
            <a:r>
              <a:rPr lang="en-IN" sz="1800" dirty="0">
                <a:cs typeface="Calibri" panose="020F0502020204030204" pitchFamily="34" charset="0"/>
              </a:rPr>
              <a:t>Taken from Kaggle.com</a:t>
            </a:r>
          </a:p>
          <a:p>
            <a:pPr marL="342900" lvl="0" indent="-342900">
              <a:lnSpc>
                <a:spcPct val="107000"/>
              </a:lnSpc>
              <a:buFont typeface="Symbol" panose="05050102010706020507" pitchFamily="18" charset="2"/>
              <a:buChar char=""/>
            </a:pPr>
            <a:r>
              <a:rPr lang="en-IN" sz="1800" dirty="0">
                <a:cs typeface="Calibri" panose="020F0502020204030204" pitchFamily="34" charset="0"/>
              </a:rPr>
              <a:t>The training set contains 8523 rows (instances) of 12 variables (attributes).</a:t>
            </a:r>
          </a:p>
          <a:p>
            <a:pPr marL="342900" indent="-342900">
              <a:lnSpc>
                <a:spcPct val="107000"/>
              </a:lnSpc>
              <a:buFont typeface="Symbol" panose="05050102010706020507" pitchFamily="18" charset="2"/>
              <a:buChar char=""/>
            </a:pPr>
            <a:r>
              <a:rPr lang="en-US" sz="1800" dirty="0"/>
              <a:t>Testing set contains 5681 rows (instances) of 11 variables (attributes).</a:t>
            </a:r>
          </a:p>
          <a:p>
            <a:pPr marL="342900" indent="-342900">
              <a:lnSpc>
                <a:spcPct val="107000"/>
              </a:lnSpc>
              <a:buFont typeface="Symbol" panose="05050102010706020507" pitchFamily="18" charset="2"/>
              <a:buChar char=""/>
            </a:pPr>
            <a:endParaRPr lang="en-US" sz="1800" dirty="0">
              <a:cs typeface="Calibri" panose="020F0502020204030204" pitchFamily="34" charset="0"/>
            </a:endParaRPr>
          </a:p>
          <a:p>
            <a:pPr marL="342900" indent="-342900">
              <a:lnSpc>
                <a:spcPct val="107000"/>
              </a:lnSpc>
              <a:buFont typeface="Symbol" panose="05050102010706020507" pitchFamily="18" charset="2"/>
              <a:buChar char=""/>
            </a:pPr>
            <a:endParaRPr lang="en-US" sz="1800" dirty="0">
              <a:cs typeface="Calibri" panose="020F0502020204030204" pitchFamily="34" charset="0"/>
            </a:endParaRPr>
          </a:p>
          <a:p>
            <a:pPr marL="342900" indent="-342900">
              <a:lnSpc>
                <a:spcPct val="107000"/>
              </a:lnSpc>
              <a:buFont typeface="Symbol" panose="05050102010706020507" pitchFamily="18" charset="2"/>
              <a:buChar char=""/>
            </a:pPr>
            <a:endParaRPr lang="en-US" sz="1800" dirty="0">
              <a:cs typeface="Calibri" panose="020F0502020204030204" pitchFamily="34" charset="0"/>
            </a:endParaRPr>
          </a:p>
          <a:p>
            <a:pPr marL="342900" indent="-342900">
              <a:lnSpc>
                <a:spcPct val="107000"/>
              </a:lnSpc>
              <a:buFont typeface="Symbol" panose="05050102010706020507" pitchFamily="18" charset="2"/>
              <a:buChar char=""/>
            </a:pPr>
            <a:endParaRPr lang="en-IN" sz="1800" dirty="0">
              <a:cs typeface="Calibri" panose="020F0502020204030204" pitchFamily="34" charset="0"/>
            </a:endParaRPr>
          </a:p>
          <a:p>
            <a:pPr marL="342900" lvl="0" indent="-342900">
              <a:lnSpc>
                <a:spcPct val="107000"/>
              </a:lnSpc>
              <a:buFont typeface="Symbol" panose="05050102010706020507" pitchFamily="18" charset="2"/>
              <a:buChar char=""/>
            </a:pPr>
            <a:r>
              <a:rPr lang="en-US" sz="1800" b="0" i="0" u="none" strike="noStrike" baseline="0" dirty="0">
                <a:solidFill>
                  <a:srgbClr val="000000"/>
                </a:solidFill>
              </a:rPr>
              <a:t>Data attributes : </a:t>
            </a:r>
            <a:r>
              <a:rPr lang="en-US" sz="1800" b="0" i="0" u="none" strike="noStrike" baseline="0" dirty="0" err="1">
                <a:solidFill>
                  <a:srgbClr val="000000"/>
                </a:solidFill>
              </a:rPr>
              <a:t>Item_Identifier</a:t>
            </a:r>
            <a:r>
              <a:rPr lang="en-US" sz="1800" b="0" i="0" u="none" strike="noStrike" baseline="0" dirty="0">
                <a:solidFill>
                  <a:srgbClr val="000000"/>
                </a:solidFill>
              </a:rPr>
              <a:t>, </a:t>
            </a:r>
            <a:r>
              <a:rPr lang="en-US" sz="1800" b="0" i="0" u="none" strike="noStrike" baseline="0" dirty="0" err="1">
                <a:solidFill>
                  <a:srgbClr val="000000"/>
                </a:solidFill>
              </a:rPr>
              <a:t>Item_Weight</a:t>
            </a:r>
            <a:r>
              <a:rPr lang="en-US" sz="1800" b="0" i="0" u="none" strike="noStrike" baseline="0" dirty="0">
                <a:solidFill>
                  <a:srgbClr val="000000"/>
                </a:solidFill>
              </a:rPr>
              <a:t>, </a:t>
            </a:r>
            <a:r>
              <a:rPr lang="en-US" sz="1800" b="0" i="0" u="none" strike="noStrike" baseline="0" dirty="0" err="1">
                <a:solidFill>
                  <a:srgbClr val="000000"/>
                </a:solidFill>
              </a:rPr>
              <a:t>Item_Type</a:t>
            </a:r>
            <a:r>
              <a:rPr lang="en-US" sz="1800" b="0" i="0" u="none" strike="noStrike" baseline="0" dirty="0">
                <a:solidFill>
                  <a:srgbClr val="000000"/>
                </a:solidFill>
              </a:rPr>
              <a:t>, </a:t>
            </a:r>
            <a:r>
              <a:rPr lang="en-US" sz="1800" b="0" i="0" u="none" strike="noStrike" baseline="0" dirty="0" err="1">
                <a:solidFill>
                  <a:srgbClr val="000000"/>
                </a:solidFill>
              </a:rPr>
              <a:t>Item_MRP</a:t>
            </a:r>
            <a:r>
              <a:rPr lang="en-US" sz="1800" b="0" i="0" u="none" strike="noStrike" baseline="0" dirty="0">
                <a:solidFill>
                  <a:srgbClr val="000000"/>
                </a:solidFill>
              </a:rPr>
              <a:t>, etc. </a:t>
            </a:r>
          </a:p>
          <a:p>
            <a:pPr marL="342900" lvl="0" indent="-342900">
              <a:lnSpc>
                <a:spcPct val="107000"/>
              </a:lnSpc>
              <a:buFont typeface="Symbol" panose="05050102010706020507" pitchFamily="18" charset="2"/>
              <a:buChar char=""/>
            </a:pPr>
            <a:endParaRPr lang="en-IN" sz="1800" dirty="0">
              <a:cs typeface="Calibri" panose="020F0502020204030204" pitchFamily="34" charset="0"/>
            </a:endParaRPr>
          </a:p>
          <a:p>
            <a:pPr marL="0" lvl="0" indent="0">
              <a:lnSpc>
                <a:spcPct val="107000"/>
              </a:lnSpc>
              <a:buNone/>
            </a:pPr>
            <a:endParaRPr lang="en-IN" dirty="0"/>
          </a:p>
        </p:txBody>
      </p:sp>
      <p:pic>
        <p:nvPicPr>
          <p:cNvPr id="8" name="Google Shape;120;p15">
            <a:extLst>
              <a:ext uri="{FF2B5EF4-FFF2-40B4-BE49-F238E27FC236}">
                <a16:creationId xmlns:a16="http://schemas.microsoft.com/office/drawing/2014/main" id="{B6D11C3A-A48C-44A0-9E99-FDFCB6216E95}"/>
              </a:ext>
            </a:extLst>
          </p:cNvPr>
          <p:cNvPicPr preferRelativeResize="0"/>
          <p:nvPr/>
        </p:nvPicPr>
        <p:blipFill rotWithShape="1">
          <a:blip r:embed="rId2">
            <a:alphaModFix/>
          </a:blip>
          <a:srcRect l="686" t="50151" r="83927" b="39548"/>
          <a:stretch/>
        </p:blipFill>
        <p:spPr>
          <a:xfrm>
            <a:off x="2260946" y="3017473"/>
            <a:ext cx="2649721" cy="1517691"/>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93124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0AE661-2E07-4A18-A1F6-A7CD4BABFA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457200"/>
            <a:ext cx="10058400" cy="5657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917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A296-FF99-4374-B715-D285EBA71E70}"/>
              </a:ext>
            </a:extLst>
          </p:cNvPr>
          <p:cNvSpPr>
            <a:spLocks noGrp="1"/>
          </p:cNvSpPr>
          <p:nvPr>
            <p:ph type="title"/>
          </p:nvPr>
        </p:nvSpPr>
        <p:spPr/>
        <p:txBody>
          <a:bodyPr/>
          <a:lstStyle/>
          <a:p>
            <a:r>
              <a:rPr lang="en-IN" dirty="0"/>
              <a:t>Packages/libraries used</a:t>
            </a:r>
          </a:p>
        </p:txBody>
      </p:sp>
      <p:sp>
        <p:nvSpPr>
          <p:cNvPr id="3" name="Content Placeholder 2">
            <a:extLst>
              <a:ext uri="{FF2B5EF4-FFF2-40B4-BE49-F238E27FC236}">
                <a16:creationId xmlns:a16="http://schemas.microsoft.com/office/drawing/2014/main" id="{BB5B805D-0A15-4EC4-A5F6-6B5E53575AB8}"/>
              </a:ext>
            </a:extLst>
          </p:cNvPr>
          <p:cNvSpPr>
            <a:spLocks noGrp="1"/>
          </p:cNvSpPr>
          <p:nvPr>
            <p:ph idx="1"/>
          </p:nvPr>
        </p:nvSpPr>
        <p:spPr>
          <a:xfrm>
            <a:off x="1063752" y="2057311"/>
            <a:ext cx="10058400" cy="4050792"/>
          </a:xfrm>
        </p:spPr>
        <p:txBody>
          <a:bodyPr>
            <a:normAutofit fontScale="85000" lnSpcReduction="20000"/>
          </a:bodyPr>
          <a:lstStyle/>
          <a:p>
            <a:pPr marL="0" indent="0">
              <a:buNone/>
            </a:pPr>
            <a:r>
              <a:rPr lang="en-IN" dirty="0"/>
              <a:t>#install.packages("caret")</a:t>
            </a:r>
          </a:p>
          <a:p>
            <a:pPr marL="0" indent="0">
              <a:buNone/>
            </a:pPr>
            <a:r>
              <a:rPr lang="en-IN" dirty="0"/>
              <a:t>#install.packages("corrplot")</a:t>
            </a:r>
          </a:p>
          <a:p>
            <a:pPr marL="0" indent="0">
              <a:buNone/>
            </a:pPr>
            <a:r>
              <a:rPr lang="en-IN" dirty="0"/>
              <a:t>#install.packages("xgboost")</a:t>
            </a:r>
          </a:p>
          <a:p>
            <a:pPr marL="0" indent="0">
              <a:buNone/>
            </a:pPr>
            <a:r>
              <a:rPr lang="en-IN" dirty="0"/>
              <a:t>#install.packages("cowplot")</a:t>
            </a:r>
          </a:p>
          <a:p>
            <a:pPr marL="0" indent="0">
              <a:buNone/>
            </a:pPr>
            <a:r>
              <a:rPr lang="en-IN" dirty="0"/>
              <a:t>#install.packages("magritrr")</a:t>
            </a:r>
          </a:p>
          <a:p>
            <a:pPr marL="0" indent="0">
              <a:buNone/>
            </a:pPr>
            <a:r>
              <a:rPr lang="en-IN" dirty="0"/>
              <a:t>library(</a:t>
            </a:r>
            <a:r>
              <a:rPr lang="en-IN" dirty="0" err="1"/>
              <a:t>data.table</a:t>
            </a:r>
            <a:r>
              <a:rPr lang="en-IN" dirty="0"/>
              <a:t>) # used for reading and manipulation of data </a:t>
            </a:r>
          </a:p>
          <a:p>
            <a:pPr marL="0" indent="0">
              <a:buNone/>
            </a:pPr>
            <a:r>
              <a:rPr lang="en-IN" dirty="0"/>
              <a:t>library(</a:t>
            </a:r>
            <a:r>
              <a:rPr lang="en-IN" dirty="0" err="1"/>
              <a:t>dplyr</a:t>
            </a:r>
            <a:r>
              <a:rPr lang="en-IN" dirty="0"/>
              <a:t>) # used for data manipulation and joining </a:t>
            </a:r>
          </a:p>
          <a:p>
            <a:pPr marL="0" indent="0">
              <a:buNone/>
            </a:pPr>
            <a:r>
              <a:rPr lang="en-IN" dirty="0"/>
              <a:t>library(ggplot2) # used for </a:t>
            </a:r>
            <a:r>
              <a:rPr lang="en-IN" dirty="0" err="1"/>
              <a:t>ploting</a:t>
            </a:r>
            <a:r>
              <a:rPr lang="en-IN" dirty="0"/>
              <a:t> </a:t>
            </a:r>
          </a:p>
          <a:p>
            <a:pPr marL="0" indent="0">
              <a:buNone/>
            </a:pPr>
            <a:r>
              <a:rPr lang="en-IN" dirty="0"/>
              <a:t>library(caret) # used for </a:t>
            </a:r>
            <a:r>
              <a:rPr lang="en-IN" dirty="0" err="1"/>
              <a:t>modeling</a:t>
            </a:r>
            <a:r>
              <a:rPr lang="en-IN" dirty="0"/>
              <a:t> </a:t>
            </a:r>
          </a:p>
          <a:p>
            <a:pPr marL="0" indent="0">
              <a:buNone/>
            </a:pPr>
            <a:r>
              <a:rPr lang="en-IN" dirty="0"/>
              <a:t>#library(corrplot) # used for making correlation plot </a:t>
            </a:r>
          </a:p>
          <a:p>
            <a:pPr marL="0" indent="0">
              <a:buNone/>
            </a:pPr>
            <a:r>
              <a:rPr lang="en-IN" dirty="0"/>
              <a:t>#library(xgboost) # used for building </a:t>
            </a:r>
            <a:r>
              <a:rPr lang="en-IN" dirty="0" err="1"/>
              <a:t>XGBoost</a:t>
            </a:r>
            <a:r>
              <a:rPr lang="en-IN" dirty="0"/>
              <a:t> model </a:t>
            </a:r>
          </a:p>
          <a:p>
            <a:pPr marL="0" indent="0">
              <a:buNone/>
            </a:pPr>
            <a:r>
              <a:rPr lang="en-IN" dirty="0"/>
              <a:t>#library(cowplot) # used for combining multiple plots</a:t>
            </a:r>
          </a:p>
        </p:txBody>
      </p:sp>
    </p:spTree>
    <p:extLst>
      <p:ext uri="{BB962C8B-B14F-4D97-AF65-F5344CB8AC3E}">
        <p14:creationId xmlns:p14="http://schemas.microsoft.com/office/powerpoint/2010/main" val="22762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4D7A-D1EE-4761-BBB5-3E7F3DD3ECB1}"/>
              </a:ext>
            </a:extLst>
          </p:cNvPr>
          <p:cNvSpPr>
            <a:spLocks noGrp="1"/>
          </p:cNvSpPr>
          <p:nvPr>
            <p:ph type="title"/>
          </p:nvPr>
        </p:nvSpPr>
        <p:spPr>
          <a:xfrm>
            <a:off x="1066800" y="48705"/>
            <a:ext cx="10058400" cy="997319"/>
          </a:xfrm>
        </p:spPr>
        <p:txBody>
          <a:bodyPr>
            <a:noAutofit/>
          </a:bodyPr>
          <a:lstStyle/>
          <a:p>
            <a:r>
              <a:rPr lang="en-IN" sz="4400" dirty="0"/>
              <a:t>HISTOGRAM(GGPLOT2)-</a:t>
            </a:r>
            <a:r>
              <a:rPr lang="en-IN" sz="4400" dirty="0" err="1"/>
              <a:t>item_outlet_sales</a:t>
            </a:r>
            <a:endParaRPr lang="en-IN" sz="4400" dirty="0"/>
          </a:p>
        </p:txBody>
      </p:sp>
      <p:pic>
        <p:nvPicPr>
          <p:cNvPr id="5" name="Content Placeholder 4">
            <a:extLst>
              <a:ext uri="{FF2B5EF4-FFF2-40B4-BE49-F238E27FC236}">
                <a16:creationId xmlns:a16="http://schemas.microsoft.com/office/drawing/2014/main" id="{D23A0E28-43A5-412A-9330-64CA78DA7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242" y="1170312"/>
            <a:ext cx="9235516" cy="5194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6665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6674-BA2D-425E-AA65-D991C064B68D}"/>
              </a:ext>
            </a:extLst>
          </p:cNvPr>
          <p:cNvSpPr>
            <a:spLocks noGrp="1"/>
          </p:cNvSpPr>
          <p:nvPr>
            <p:ph type="title"/>
          </p:nvPr>
        </p:nvSpPr>
        <p:spPr>
          <a:xfrm>
            <a:off x="1066800" y="300686"/>
            <a:ext cx="10058400" cy="1126310"/>
          </a:xfrm>
        </p:spPr>
        <p:txBody>
          <a:bodyPr>
            <a:normAutofit/>
          </a:bodyPr>
          <a:lstStyle/>
          <a:p>
            <a:r>
              <a:rPr lang="en-IN" sz="3600" dirty="0"/>
              <a:t>Histogram(</a:t>
            </a:r>
            <a:r>
              <a:rPr lang="en-IN" sz="3600" dirty="0" err="1"/>
              <a:t>cowplot</a:t>
            </a:r>
            <a:r>
              <a:rPr lang="en-IN" sz="3600" dirty="0"/>
              <a:t>)-</a:t>
            </a:r>
            <a:r>
              <a:rPr lang="en-IN" sz="3600" dirty="0" err="1"/>
              <a:t>item_weight</a:t>
            </a:r>
            <a:r>
              <a:rPr lang="en-IN" sz="3600" dirty="0"/>
              <a:t>, </a:t>
            </a:r>
            <a:r>
              <a:rPr lang="en-IN" sz="3600" dirty="0" err="1"/>
              <a:t>item_visibility</a:t>
            </a:r>
            <a:r>
              <a:rPr lang="en-IN" sz="3600" dirty="0"/>
              <a:t>, </a:t>
            </a:r>
            <a:r>
              <a:rPr lang="en-IN" sz="3600" dirty="0" err="1"/>
              <a:t>item_mrp</a:t>
            </a:r>
            <a:endParaRPr lang="en-IN" sz="3600" dirty="0"/>
          </a:p>
        </p:txBody>
      </p:sp>
      <p:pic>
        <p:nvPicPr>
          <p:cNvPr id="5" name="Content Placeholder 4">
            <a:extLst>
              <a:ext uri="{FF2B5EF4-FFF2-40B4-BE49-F238E27FC236}">
                <a16:creationId xmlns:a16="http://schemas.microsoft.com/office/drawing/2014/main" id="{5D9E1B8D-54F4-49BF-AFDD-8395F89FBD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8408" y="1427163"/>
            <a:ext cx="8957733" cy="5038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62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AAAD7-3B1E-44F4-8516-0F518C4A5961}"/>
              </a:ext>
            </a:extLst>
          </p:cNvPr>
          <p:cNvSpPr>
            <a:spLocks noGrp="1"/>
          </p:cNvSpPr>
          <p:nvPr>
            <p:ph idx="1"/>
          </p:nvPr>
        </p:nvSpPr>
        <p:spPr>
          <a:xfrm>
            <a:off x="1066800" y="1413522"/>
            <a:ext cx="10058400" cy="4030956"/>
          </a:xfrm>
        </p:spPr>
        <p:txBody>
          <a:bodyPr/>
          <a:lstStyle/>
          <a:p>
            <a:pPr lvl="0">
              <a:lnSpc>
                <a:spcPct val="107000"/>
              </a:lnSpc>
              <a:buFont typeface="Arial" panose="020B0604020202020204" pitchFamily="34" charset="0"/>
              <a:buChar char="•"/>
            </a:pPr>
            <a:r>
              <a:rPr lang="en-IN" b="1" dirty="0">
                <a:ea typeface="Calibri" panose="020F0502020204030204" pitchFamily="34" charset="0"/>
                <a:cs typeface="Times New Roman" panose="02020603050405020304" pitchFamily="18" charset="0"/>
              </a:rPr>
              <a:t>OBSERVATIONS:</a:t>
            </a:r>
          </a:p>
          <a:p>
            <a:pPr lvl="0">
              <a:lnSpc>
                <a:spcPct val="107000"/>
              </a:lnSpc>
              <a:buFont typeface="Wingdings" panose="05000000000000000000" pitchFamily="2" charset="2"/>
              <a:buChar char="Ø"/>
            </a:pPr>
            <a:r>
              <a:rPr lang="en-IN" dirty="0">
                <a:cs typeface="Times New Roman" panose="02020603050405020304" pitchFamily="18" charset="0"/>
              </a:rPr>
              <a:t>No clear cut pattern in: </a:t>
            </a:r>
            <a:r>
              <a:rPr lang="en-IN" dirty="0" err="1">
                <a:cs typeface="Times New Roman" panose="02020603050405020304" pitchFamily="18" charset="0"/>
              </a:rPr>
              <a:t>Item_Weight</a:t>
            </a:r>
            <a:r>
              <a:rPr lang="en-IN" dirty="0">
                <a:cs typeface="Times New Roman" panose="02020603050405020304" pitchFamily="18" charset="0"/>
              </a:rPr>
              <a:t>, thus we get to know that it is randomly distributed.</a:t>
            </a:r>
          </a:p>
          <a:p>
            <a:pPr lvl="0">
              <a:lnSpc>
                <a:spcPct val="107000"/>
              </a:lnSpc>
              <a:buFont typeface="Wingdings" panose="05000000000000000000" pitchFamily="2" charset="2"/>
              <a:buChar char="Ø"/>
            </a:pPr>
            <a:endParaRPr lang="en-IN" dirty="0">
              <a:cs typeface="Times New Roman" panose="02020603050405020304" pitchFamily="18" charset="0"/>
            </a:endParaRPr>
          </a:p>
          <a:p>
            <a:pPr lvl="0">
              <a:lnSpc>
                <a:spcPct val="107000"/>
              </a:lnSpc>
              <a:buFont typeface="Wingdings" panose="05000000000000000000" pitchFamily="2" charset="2"/>
              <a:buChar char="Ø"/>
            </a:pPr>
            <a:r>
              <a:rPr lang="en-IN" dirty="0" err="1">
                <a:cs typeface="Times New Roman" panose="02020603050405020304" pitchFamily="18" charset="0"/>
              </a:rPr>
              <a:t>Item_Visibility</a:t>
            </a:r>
            <a:r>
              <a:rPr lang="en-IN" dirty="0">
                <a:cs typeface="Times New Roman" panose="02020603050405020304" pitchFamily="18" charset="0"/>
              </a:rPr>
              <a:t> is right-skewed-thus must be transformed to curb skewness.</a:t>
            </a:r>
          </a:p>
          <a:p>
            <a:pPr lvl="0">
              <a:lnSpc>
                <a:spcPct val="107000"/>
              </a:lnSpc>
              <a:buFont typeface="Wingdings" panose="05000000000000000000" pitchFamily="2" charset="2"/>
              <a:buChar char="Ø"/>
            </a:pPr>
            <a:endParaRPr lang="en-IN" dirty="0">
              <a:cs typeface="Times New Roman" panose="02020603050405020304" pitchFamily="18" charset="0"/>
            </a:endParaRPr>
          </a:p>
          <a:p>
            <a:pPr lvl="0">
              <a:lnSpc>
                <a:spcPct val="107000"/>
              </a:lnSpc>
              <a:buFont typeface="Wingdings" panose="05000000000000000000" pitchFamily="2" charset="2"/>
              <a:buChar char="Ø"/>
            </a:pPr>
            <a:r>
              <a:rPr lang="en-IN" dirty="0">
                <a:cs typeface="Times New Roman" panose="02020603050405020304" pitchFamily="18" charset="0"/>
              </a:rPr>
              <a:t>4 different distributions for </a:t>
            </a:r>
            <a:r>
              <a:rPr lang="en-IN" dirty="0" err="1">
                <a:cs typeface="Times New Roman" panose="02020603050405020304" pitchFamily="18" charset="0"/>
              </a:rPr>
              <a:t>Item_MRP</a:t>
            </a:r>
            <a:r>
              <a:rPr lang="en-IN" dirty="0">
                <a:cs typeface="Times New Roman" panose="02020603050405020304" pitchFamily="18" charset="0"/>
              </a:rPr>
              <a:t>, thus all the items are classified under 4 price ranges.</a:t>
            </a:r>
          </a:p>
          <a:p>
            <a:pPr lvl="0">
              <a:lnSpc>
                <a:spcPct val="107000"/>
              </a:lnSpc>
              <a:buFont typeface="Wingdings" panose="05000000000000000000" pitchFamily="2" charset="2"/>
              <a:buChar char="Ø"/>
            </a:pPr>
            <a:endParaRPr lang="en-IN" dirty="0"/>
          </a:p>
        </p:txBody>
      </p:sp>
    </p:spTree>
    <p:extLst>
      <p:ext uri="{BB962C8B-B14F-4D97-AF65-F5344CB8AC3E}">
        <p14:creationId xmlns:p14="http://schemas.microsoft.com/office/powerpoint/2010/main" val="3364019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4779-D331-44BB-ACFE-AF589F9B0AEB}"/>
              </a:ext>
            </a:extLst>
          </p:cNvPr>
          <p:cNvSpPr>
            <a:spLocks noGrp="1"/>
          </p:cNvSpPr>
          <p:nvPr>
            <p:ph type="title"/>
          </p:nvPr>
        </p:nvSpPr>
        <p:spPr>
          <a:xfrm>
            <a:off x="1066800" y="342589"/>
            <a:ext cx="10058400" cy="1148859"/>
          </a:xfrm>
        </p:spPr>
        <p:txBody>
          <a:bodyPr>
            <a:normAutofit/>
          </a:bodyPr>
          <a:lstStyle/>
          <a:p>
            <a:pPr algn="ctr"/>
            <a:r>
              <a:rPr lang="en-IN" sz="4800" dirty="0"/>
              <a:t>BAR graph(</a:t>
            </a:r>
            <a:r>
              <a:rPr lang="en-IN" sz="4800" dirty="0" err="1"/>
              <a:t>dplyr</a:t>
            </a:r>
            <a:r>
              <a:rPr lang="en-IN" sz="4800" dirty="0"/>
              <a:t>)-</a:t>
            </a:r>
            <a:r>
              <a:rPr lang="en-IN" sz="4800" dirty="0" err="1"/>
              <a:t>item_fat_content</a:t>
            </a:r>
            <a:endParaRPr lang="en-IN" sz="4800" dirty="0"/>
          </a:p>
        </p:txBody>
      </p:sp>
      <p:sp>
        <p:nvSpPr>
          <p:cNvPr id="3" name="Content Placeholder 2">
            <a:extLst>
              <a:ext uri="{FF2B5EF4-FFF2-40B4-BE49-F238E27FC236}">
                <a16:creationId xmlns:a16="http://schemas.microsoft.com/office/drawing/2014/main" id="{DA6D41D7-099E-4F4E-8F67-0E74C07CF6B7}"/>
              </a:ext>
            </a:extLst>
          </p:cNvPr>
          <p:cNvSpPr>
            <a:spLocks noGrp="1"/>
          </p:cNvSpPr>
          <p:nvPr>
            <p:ph idx="1"/>
          </p:nvPr>
        </p:nvSpPr>
        <p:spPr>
          <a:xfrm>
            <a:off x="1069848" y="1491448"/>
            <a:ext cx="10058400" cy="4680752"/>
          </a:xfrm>
        </p:spPr>
        <p:txBody>
          <a:bodyPr/>
          <a:lstStyle/>
          <a:p>
            <a:pPr marL="0" indent="0">
              <a:buNone/>
            </a:pPr>
            <a:endParaRPr lang="en-IN" dirty="0"/>
          </a:p>
          <a:p>
            <a:endParaRPr lang="en-IN" dirty="0"/>
          </a:p>
        </p:txBody>
      </p:sp>
      <p:pic>
        <p:nvPicPr>
          <p:cNvPr id="6" name="Picture 5">
            <a:extLst>
              <a:ext uri="{FF2B5EF4-FFF2-40B4-BE49-F238E27FC236}">
                <a16:creationId xmlns:a16="http://schemas.microsoft.com/office/drawing/2014/main" id="{847994B5-7C7C-4C99-823E-1C3372C30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226" y="1491389"/>
            <a:ext cx="8321548" cy="4680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645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0</TotalTime>
  <Words>822</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Lucida Console</vt:lpstr>
      <vt:lpstr>Rockwell</vt:lpstr>
      <vt:lpstr>Rockwell Condensed</vt:lpstr>
      <vt:lpstr>Symbol</vt:lpstr>
      <vt:lpstr>Times New Roman</vt:lpstr>
      <vt:lpstr>Wingdings</vt:lpstr>
      <vt:lpstr>Wood Type</vt:lpstr>
      <vt:lpstr> BIG MARKET SALES PREDICTION</vt:lpstr>
      <vt:lpstr>objective</vt:lpstr>
      <vt:lpstr>DATASET used</vt:lpstr>
      <vt:lpstr>PowerPoint Presentation</vt:lpstr>
      <vt:lpstr>Packages/libraries used</vt:lpstr>
      <vt:lpstr>HISTOGRAM(GGPLOT2)-item_outlet_sales</vt:lpstr>
      <vt:lpstr>Histogram(cowplot)-item_weight, item_visibility, item_mrp</vt:lpstr>
      <vt:lpstr>PowerPoint Presentation</vt:lpstr>
      <vt:lpstr>BAR graph(dplyr)-item_fat_content</vt:lpstr>
      <vt:lpstr>BAR graph-item_fat_content</vt:lpstr>
      <vt:lpstr>BAR graph-item_type</vt:lpstr>
      <vt:lpstr>BAR graph-outlet_identifier</vt:lpstr>
      <vt:lpstr>BAR graph-outlet_establishment_year</vt:lpstr>
      <vt:lpstr>BAR graph-outlet_type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PROJECT REVIEW-I</dc:title>
  <dc:creator>Naman Kapoor</dc:creator>
  <cp:lastModifiedBy>Naman Kapoor</cp:lastModifiedBy>
  <cp:revision>44</cp:revision>
  <dcterms:created xsi:type="dcterms:W3CDTF">2019-09-09T09:49:05Z</dcterms:created>
  <dcterms:modified xsi:type="dcterms:W3CDTF">2020-09-07T08:00:19Z</dcterms:modified>
</cp:coreProperties>
</file>