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77" r:id="rId5"/>
    <p:sldId id="279" r:id="rId6"/>
    <p:sldId id="280" r:id="rId7"/>
    <p:sldId id="281" r:id="rId8"/>
    <p:sldId id="282" r:id="rId9"/>
    <p:sldId id="283" r:id="rId10"/>
    <p:sldId id="278" r:id="rId11"/>
    <p:sldId id="284" r:id="rId12"/>
    <p:sldId id="285" r:id="rId13"/>
    <p:sldId id="286"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6" autoAdjust="0"/>
    <p:restoredTop sz="94660"/>
  </p:normalViewPr>
  <p:slideViewPr>
    <p:cSldViewPr snapToGrid="0">
      <p:cViewPr varScale="1">
        <p:scale>
          <a:sx n="87" d="100"/>
          <a:sy n="87" d="100"/>
        </p:scale>
        <p:origin x="48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1B89E-7796-7F9E-6F0D-8B9766328E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B68230-8566-88F6-6D1A-EEC10C888A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F7A19B-2891-042A-0898-118EAC5D0B4B}"/>
              </a:ext>
            </a:extLst>
          </p:cNvPr>
          <p:cNvSpPr>
            <a:spLocks noGrp="1"/>
          </p:cNvSpPr>
          <p:nvPr>
            <p:ph type="dt" sz="half" idx="10"/>
          </p:nvPr>
        </p:nvSpPr>
        <p:spPr/>
        <p:txBody>
          <a:bodyPr/>
          <a:lstStyle/>
          <a:p>
            <a:fld id="{097E130F-BFF4-49C0-8BB3-48AC9AB004BC}" type="datetimeFigureOut">
              <a:rPr lang="en-US" smtClean="0"/>
              <a:t>12/18/2022</a:t>
            </a:fld>
            <a:endParaRPr lang="en-US"/>
          </a:p>
        </p:txBody>
      </p:sp>
      <p:sp>
        <p:nvSpPr>
          <p:cNvPr id="5" name="Footer Placeholder 4">
            <a:extLst>
              <a:ext uri="{FF2B5EF4-FFF2-40B4-BE49-F238E27FC236}">
                <a16:creationId xmlns:a16="http://schemas.microsoft.com/office/drawing/2014/main" id="{ACEAEBFF-0D19-81B5-83F6-46F005A0D2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75D29F-CE98-63D4-21BA-54E90BBB71D7}"/>
              </a:ext>
            </a:extLst>
          </p:cNvPr>
          <p:cNvSpPr>
            <a:spLocks noGrp="1"/>
          </p:cNvSpPr>
          <p:nvPr>
            <p:ph type="sldNum" sz="quarter" idx="12"/>
          </p:nvPr>
        </p:nvSpPr>
        <p:spPr/>
        <p:txBody>
          <a:bodyPr/>
          <a:lstStyle/>
          <a:p>
            <a:fld id="{54391023-337A-485B-BD41-359E0DCF2E84}" type="slidenum">
              <a:rPr lang="en-US" smtClean="0"/>
              <a:t>‹#›</a:t>
            </a:fld>
            <a:endParaRPr lang="en-US"/>
          </a:p>
        </p:txBody>
      </p:sp>
    </p:spTree>
    <p:extLst>
      <p:ext uri="{BB962C8B-B14F-4D97-AF65-F5344CB8AC3E}">
        <p14:creationId xmlns:p14="http://schemas.microsoft.com/office/powerpoint/2010/main" val="4288422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10B33-C6AB-31D1-9010-4C3BC96E06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69B840-7959-A6AF-8354-F18F104631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20EF93-B722-0498-0D6B-B7357FC4E37A}"/>
              </a:ext>
            </a:extLst>
          </p:cNvPr>
          <p:cNvSpPr>
            <a:spLocks noGrp="1"/>
          </p:cNvSpPr>
          <p:nvPr>
            <p:ph type="dt" sz="half" idx="10"/>
          </p:nvPr>
        </p:nvSpPr>
        <p:spPr/>
        <p:txBody>
          <a:bodyPr/>
          <a:lstStyle/>
          <a:p>
            <a:fld id="{097E130F-BFF4-49C0-8BB3-48AC9AB004BC}" type="datetimeFigureOut">
              <a:rPr lang="en-US" smtClean="0"/>
              <a:t>12/18/2022</a:t>
            </a:fld>
            <a:endParaRPr lang="en-US"/>
          </a:p>
        </p:txBody>
      </p:sp>
      <p:sp>
        <p:nvSpPr>
          <p:cNvPr id="5" name="Footer Placeholder 4">
            <a:extLst>
              <a:ext uri="{FF2B5EF4-FFF2-40B4-BE49-F238E27FC236}">
                <a16:creationId xmlns:a16="http://schemas.microsoft.com/office/drawing/2014/main" id="{E2BC9FE9-2396-6F6B-CEC2-17B11D8B6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36C4CC-FE6B-B386-6CEB-5CF141370E01}"/>
              </a:ext>
            </a:extLst>
          </p:cNvPr>
          <p:cNvSpPr>
            <a:spLocks noGrp="1"/>
          </p:cNvSpPr>
          <p:nvPr>
            <p:ph type="sldNum" sz="quarter" idx="12"/>
          </p:nvPr>
        </p:nvSpPr>
        <p:spPr/>
        <p:txBody>
          <a:bodyPr/>
          <a:lstStyle/>
          <a:p>
            <a:fld id="{54391023-337A-485B-BD41-359E0DCF2E84}" type="slidenum">
              <a:rPr lang="en-US" smtClean="0"/>
              <a:t>‹#›</a:t>
            </a:fld>
            <a:endParaRPr lang="en-US"/>
          </a:p>
        </p:txBody>
      </p:sp>
    </p:spTree>
    <p:extLst>
      <p:ext uri="{BB962C8B-B14F-4D97-AF65-F5344CB8AC3E}">
        <p14:creationId xmlns:p14="http://schemas.microsoft.com/office/powerpoint/2010/main" val="2031190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26059C-AEAA-64D2-03C1-8E4B9488BF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9FFA46-9EA0-54F3-C516-5684808E84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AC0A09-45D8-F2E8-620E-76148A7B159E}"/>
              </a:ext>
            </a:extLst>
          </p:cNvPr>
          <p:cNvSpPr>
            <a:spLocks noGrp="1"/>
          </p:cNvSpPr>
          <p:nvPr>
            <p:ph type="dt" sz="half" idx="10"/>
          </p:nvPr>
        </p:nvSpPr>
        <p:spPr/>
        <p:txBody>
          <a:bodyPr/>
          <a:lstStyle/>
          <a:p>
            <a:fld id="{097E130F-BFF4-49C0-8BB3-48AC9AB004BC}" type="datetimeFigureOut">
              <a:rPr lang="en-US" smtClean="0"/>
              <a:t>12/18/2022</a:t>
            </a:fld>
            <a:endParaRPr lang="en-US"/>
          </a:p>
        </p:txBody>
      </p:sp>
      <p:sp>
        <p:nvSpPr>
          <p:cNvPr id="5" name="Footer Placeholder 4">
            <a:extLst>
              <a:ext uri="{FF2B5EF4-FFF2-40B4-BE49-F238E27FC236}">
                <a16:creationId xmlns:a16="http://schemas.microsoft.com/office/drawing/2014/main" id="{2653D239-8281-5912-AA6B-79293EC70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8B397A-B54A-439F-5B1A-084283378847}"/>
              </a:ext>
            </a:extLst>
          </p:cNvPr>
          <p:cNvSpPr>
            <a:spLocks noGrp="1"/>
          </p:cNvSpPr>
          <p:nvPr>
            <p:ph type="sldNum" sz="quarter" idx="12"/>
          </p:nvPr>
        </p:nvSpPr>
        <p:spPr/>
        <p:txBody>
          <a:bodyPr/>
          <a:lstStyle/>
          <a:p>
            <a:fld id="{54391023-337A-485B-BD41-359E0DCF2E84}" type="slidenum">
              <a:rPr lang="en-US" smtClean="0"/>
              <a:t>‹#›</a:t>
            </a:fld>
            <a:endParaRPr lang="en-US"/>
          </a:p>
        </p:txBody>
      </p:sp>
    </p:spTree>
    <p:extLst>
      <p:ext uri="{BB962C8B-B14F-4D97-AF65-F5344CB8AC3E}">
        <p14:creationId xmlns:p14="http://schemas.microsoft.com/office/powerpoint/2010/main" val="891972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1FEF-A3FC-E5AF-E090-85A4325358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765836-7E91-0D06-E523-A0C7BF0439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0D94F8-5B0E-D9CF-66F3-22FF63C45354}"/>
              </a:ext>
            </a:extLst>
          </p:cNvPr>
          <p:cNvSpPr>
            <a:spLocks noGrp="1"/>
          </p:cNvSpPr>
          <p:nvPr>
            <p:ph type="dt" sz="half" idx="10"/>
          </p:nvPr>
        </p:nvSpPr>
        <p:spPr/>
        <p:txBody>
          <a:bodyPr/>
          <a:lstStyle/>
          <a:p>
            <a:fld id="{097E130F-BFF4-49C0-8BB3-48AC9AB004BC}" type="datetimeFigureOut">
              <a:rPr lang="en-US" smtClean="0"/>
              <a:t>12/18/2022</a:t>
            </a:fld>
            <a:endParaRPr lang="en-US"/>
          </a:p>
        </p:txBody>
      </p:sp>
      <p:sp>
        <p:nvSpPr>
          <p:cNvPr id="5" name="Footer Placeholder 4">
            <a:extLst>
              <a:ext uri="{FF2B5EF4-FFF2-40B4-BE49-F238E27FC236}">
                <a16:creationId xmlns:a16="http://schemas.microsoft.com/office/drawing/2014/main" id="{B2FB086A-D02A-4FDD-F541-24BFC38B3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1AAB0-A060-CC1C-457A-F155EF1FCD03}"/>
              </a:ext>
            </a:extLst>
          </p:cNvPr>
          <p:cNvSpPr>
            <a:spLocks noGrp="1"/>
          </p:cNvSpPr>
          <p:nvPr>
            <p:ph type="sldNum" sz="quarter" idx="12"/>
          </p:nvPr>
        </p:nvSpPr>
        <p:spPr/>
        <p:txBody>
          <a:bodyPr/>
          <a:lstStyle/>
          <a:p>
            <a:fld id="{54391023-337A-485B-BD41-359E0DCF2E84}" type="slidenum">
              <a:rPr lang="en-US" smtClean="0"/>
              <a:t>‹#›</a:t>
            </a:fld>
            <a:endParaRPr lang="en-US"/>
          </a:p>
        </p:txBody>
      </p:sp>
    </p:spTree>
    <p:extLst>
      <p:ext uri="{BB962C8B-B14F-4D97-AF65-F5344CB8AC3E}">
        <p14:creationId xmlns:p14="http://schemas.microsoft.com/office/powerpoint/2010/main" val="2382033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69548-5F68-E7E7-8BC7-F3EBD29E64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03EFF-C6B3-DD08-F730-1D15795F61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9C593A-DBF4-C14C-1D87-5CB16F52ABA3}"/>
              </a:ext>
            </a:extLst>
          </p:cNvPr>
          <p:cNvSpPr>
            <a:spLocks noGrp="1"/>
          </p:cNvSpPr>
          <p:nvPr>
            <p:ph type="dt" sz="half" idx="10"/>
          </p:nvPr>
        </p:nvSpPr>
        <p:spPr/>
        <p:txBody>
          <a:bodyPr/>
          <a:lstStyle/>
          <a:p>
            <a:fld id="{097E130F-BFF4-49C0-8BB3-48AC9AB004BC}" type="datetimeFigureOut">
              <a:rPr lang="en-US" smtClean="0"/>
              <a:t>12/18/2022</a:t>
            </a:fld>
            <a:endParaRPr lang="en-US"/>
          </a:p>
        </p:txBody>
      </p:sp>
      <p:sp>
        <p:nvSpPr>
          <p:cNvPr id="5" name="Footer Placeholder 4">
            <a:extLst>
              <a:ext uri="{FF2B5EF4-FFF2-40B4-BE49-F238E27FC236}">
                <a16:creationId xmlns:a16="http://schemas.microsoft.com/office/drawing/2014/main" id="{4D14C7ED-A0B6-6B8B-3A96-27C5C4F03E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F9383D-28BF-1D75-E502-C3BE5EB30D18}"/>
              </a:ext>
            </a:extLst>
          </p:cNvPr>
          <p:cNvSpPr>
            <a:spLocks noGrp="1"/>
          </p:cNvSpPr>
          <p:nvPr>
            <p:ph type="sldNum" sz="quarter" idx="12"/>
          </p:nvPr>
        </p:nvSpPr>
        <p:spPr/>
        <p:txBody>
          <a:bodyPr/>
          <a:lstStyle/>
          <a:p>
            <a:fld id="{54391023-337A-485B-BD41-359E0DCF2E84}" type="slidenum">
              <a:rPr lang="en-US" smtClean="0"/>
              <a:t>‹#›</a:t>
            </a:fld>
            <a:endParaRPr lang="en-US"/>
          </a:p>
        </p:txBody>
      </p:sp>
    </p:spTree>
    <p:extLst>
      <p:ext uri="{BB962C8B-B14F-4D97-AF65-F5344CB8AC3E}">
        <p14:creationId xmlns:p14="http://schemas.microsoft.com/office/powerpoint/2010/main" val="360434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7982E-1708-E445-F034-B7DB63E0B0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253241-EB09-37E8-FE9B-F742E7F6A3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CE9721-86D7-AEA8-5C29-3D6CC08533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DC84E4-2B76-E7F3-7548-C0F5E552F55C}"/>
              </a:ext>
            </a:extLst>
          </p:cNvPr>
          <p:cNvSpPr>
            <a:spLocks noGrp="1"/>
          </p:cNvSpPr>
          <p:nvPr>
            <p:ph type="dt" sz="half" idx="10"/>
          </p:nvPr>
        </p:nvSpPr>
        <p:spPr/>
        <p:txBody>
          <a:bodyPr/>
          <a:lstStyle/>
          <a:p>
            <a:fld id="{097E130F-BFF4-49C0-8BB3-48AC9AB004BC}" type="datetimeFigureOut">
              <a:rPr lang="en-US" smtClean="0"/>
              <a:t>12/18/2022</a:t>
            </a:fld>
            <a:endParaRPr lang="en-US"/>
          </a:p>
        </p:txBody>
      </p:sp>
      <p:sp>
        <p:nvSpPr>
          <p:cNvPr id="6" name="Footer Placeholder 5">
            <a:extLst>
              <a:ext uri="{FF2B5EF4-FFF2-40B4-BE49-F238E27FC236}">
                <a16:creationId xmlns:a16="http://schemas.microsoft.com/office/drawing/2014/main" id="{A34E4E63-F32A-4456-D3F5-83537F025A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A7585B-4060-A7B8-CC5D-D932B9333C92}"/>
              </a:ext>
            </a:extLst>
          </p:cNvPr>
          <p:cNvSpPr>
            <a:spLocks noGrp="1"/>
          </p:cNvSpPr>
          <p:nvPr>
            <p:ph type="sldNum" sz="quarter" idx="12"/>
          </p:nvPr>
        </p:nvSpPr>
        <p:spPr/>
        <p:txBody>
          <a:bodyPr/>
          <a:lstStyle/>
          <a:p>
            <a:fld id="{54391023-337A-485B-BD41-359E0DCF2E84}" type="slidenum">
              <a:rPr lang="en-US" smtClean="0"/>
              <a:t>‹#›</a:t>
            </a:fld>
            <a:endParaRPr lang="en-US"/>
          </a:p>
        </p:txBody>
      </p:sp>
    </p:spTree>
    <p:extLst>
      <p:ext uri="{BB962C8B-B14F-4D97-AF65-F5344CB8AC3E}">
        <p14:creationId xmlns:p14="http://schemas.microsoft.com/office/powerpoint/2010/main" val="3455150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042B-5651-FD46-54F6-945A42090E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ABCEBF-5F11-67D8-A2C2-EEEACAD9D8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BDB50F-D945-EEF2-76AF-4E8F615DFB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015BE3-E602-9FCF-7106-412F488612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CA7BD8-F487-AEC1-77B2-01E2AFDD54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041F91-0563-1B79-C9D7-BC3A88EFD17B}"/>
              </a:ext>
            </a:extLst>
          </p:cNvPr>
          <p:cNvSpPr>
            <a:spLocks noGrp="1"/>
          </p:cNvSpPr>
          <p:nvPr>
            <p:ph type="dt" sz="half" idx="10"/>
          </p:nvPr>
        </p:nvSpPr>
        <p:spPr/>
        <p:txBody>
          <a:bodyPr/>
          <a:lstStyle/>
          <a:p>
            <a:fld id="{097E130F-BFF4-49C0-8BB3-48AC9AB004BC}" type="datetimeFigureOut">
              <a:rPr lang="en-US" smtClean="0"/>
              <a:t>12/18/2022</a:t>
            </a:fld>
            <a:endParaRPr lang="en-US"/>
          </a:p>
        </p:txBody>
      </p:sp>
      <p:sp>
        <p:nvSpPr>
          <p:cNvPr id="8" name="Footer Placeholder 7">
            <a:extLst>
              <a:ext uri="{FF2B5EF4-FFF2-40B4-BE49-F238E27FC236}">
                <a16:creationId xmlns:a16="http://schemas.microsoft.com/office/drawing/2014/main" id="{DBF3525E-55CA-6B4F-8F03-B10B8265B5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156D76-CC1D-BE9C-9DA6-EBA7553766C4}"/>
              </a:ext>
            </a:extLst>
          </p:cNvPr>
          <p:cNvSpPr>
            <a:spLocks noGrp="1"/>
          </p:cNvSpPr>
          <p:nvPr>
            <p:ph type="sldNum" sz="quarter" idx="12"/>
          </p:nvPr>
        </p:nvSpPr>
        <p:spPr/>
        <p:txBody>
          <a:bodyPr/>
          <a:lstStyle/>
          <a:p>
            <a:fld id="{54391023-337A-485B-BD41-359E0DCF2E84}" type="slidenum">
              <a:rPr lang="en-US" smtClean="0"/>
              <a:t>‹#›</a:t>
            </a:fld>
            <a:endParaRPr lang="en-US"/>
          </a:p>
        </p:txBody>
      </p:sp>
    </p:spTree>
    <p:extLst>
      <p:ext uri="{BB962C8B-B14F-4D97-AF65-F5344CB8AC3E}">
        <p14:creationId xmlns:p14="http://schemas.microsoft.com/office/powerpoint/2010/main" val="2213014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8B046-5502-2923-33C3-FD7CE2706E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3B27DD-860B-C08F-5136-54DBE75B0161}"/>
              </a:ext>
            </a:extLst>
          </p:cNvPr>
          <p:cNvSpPr>
            <a:spLocks noGrp="1"/>
          </p:cNvSpPr>
          <p:nvPr>
            <p:ph type="dt" sz="half" idx="10"/>
          </p:nvPr>
        </p:nvSpPr>
        <p:spPr/>
        <p:txBody>
          <a:bodyPr/>
          <a:lstStyle/>
          <a:p>
            <a:fld id="{097E130F-BFF4-49C0-8BB3-48AC9AB004BC}" type="datetimeFigureOut">
              <a:rPr lang="en-US" smtClean="0"/>
              <a:t>12/18/2022</a:t>
            </a:fld>
            <a:endParaRPr lang="en-US"/>
          </a:p>
        </p:txBody>
      </p:sp>
      <p:sp>
        <p:nvSpPr>
          <p:cNvPr id="4" name="Footer Placeholder 3">
            <a:extLst>
              <a:ext uri="{FF2B5EF4-FFF2-40B4-BE49-F238E27FC236}">
                <a16:creationId xmlns:a16="http://schemas.microsoft.com/office/drawing/2014/main" id="{41DBF9AC-23FB-53ED-7449-07E30A898F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860274-A82A-D77A-450D-EC3A2E4D796A}"/>
              </a:ext>
            </a:extLst>
          </p:cNvPr>
          <p:cNvSpPr>
            <a:spLocks noGrp="1"/>
          </p:cNvSpPr>
          <p:nvPr>
            <p:ph type="sldNum" sz="quarter" idx="12"/>
          </p:nvPr>
        </p:nvSpPr>
        <p:spPr/>
        <p:txBody>
          <a:bodyPr/>
          <a:lstStyle/>
          <a:p>
            <a:fld id="{54391023-337A-485B-BD41-359E0DCF2E84}" type="slidenum">
              <a:rPr lang="en-US" smtClean="0"/>
              <a:t>‹#›</a:t>
            </a:fld>
            <a:endParaRPr lang="en-US"/>
          </a:p>
        </p:txBody>
      </p:sp>
    </p:spTree>
    <p:extLst>
      <p:ext uri="{BB962C8B-B14F-4D97-AF65-F5344CB8AC3E}">
        <p14:creationId xmlns:p14="http://schemas.microsoft.com/office/powerpoint/2010/main" val="3264058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D3C6E5-B1AC-475E-22E4-FAD2029888DC}"/>
              </a:ext>
            </a:extLst>
          </p:cNvPr>
          <p:cNvSpPr>
            <a:spLocks noGrp="1"/>
          </p:cNvSpPr>
          <p:nvPr>
            <p:ph type="dt" sz="half" idx="10"/>
          </p:nvPr>
        </p:nvSpPr>
        <p:spPr/>
        <p:txBody>
          <a:bodyPr/>
          <a:lstStyle/>
          <a:p>
            <a:fld id="{097E130F-BFF4-49C0-8BB3-48AC9AB004BC}" type="datetimeFigureOut">
              <a:rPr lang="en-US" smtClean="0"/>
              <a:t>12/18/2022</a:t>
            </a:fld>
            <a:endParaRPr lang="en-US"/>
          </a:p>
        </p:txBody>
      </p:sp>
      <p:sp>
        <p:nvSpPr>
          <p:cNvPr id="3" name="Footer Placeholder 2">
            <a:extLst>
              <a:ext uri="{FF2B5EF4-FFF2-40B4-BE49-F238E27FC236}">
                <a16:creationId xmlns:a16="http://schemas.microsoft.com/office/drawing/2014/main" id="{86D2DC68-E4E6-917A-9F9F-D95392CAE8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DE77A9-FC85-C0FE-F319-A6867B2C046D}"/>
              </a:ext>
            </a:extLst>
          </p:cNvPr>
          <p:cNvSpPr>
            <a:spLocks noGrp="1"/>
          </p:cNvSpPr>
          <p:nvPr>
            <p:ph type="sldNum" sz="quarter" idx="12"/>
          </p:nvPr>
        </p:nvSpPr>
        <p:spPr/>
        <p:txBody>
          <a:bodyPr/>
          <a:lstStyle/>
          <a:p>
            <a:fld id="{54391023-337A-485B-BD41-359E0DCF2E84}" type="slidenum">
              <a:rPr lang="en-US" smtClean="0"/>
              <a:t>‹#›</a:t>
            </a:fld>
            <a:endParaRPr lang="en-US"/>
          </a:p>
        </p:txBody>
      </p:sp>
    </p:spTree>
    <p:extLst>
      <p:ext uri="{BB962C8B-B14F-4D97-AF65-F5344CB8AC3E}">
        <p14:creationId xmlns:p14="http://schemas.microsoft.com/office/powerpoint/2010/main" val="4136180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DFDA6-0771-20EF-B0FA-B2C651A9BD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A842A2-6A05-AE1D-A89F-865D942CD1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1BBF1A-B812-561E-AABB-42903BF7F0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C8685D-78E6-9762-D603-B5FBE94D11DC}"/>
              </a:ext>
            </a:extLst>
          </p:cNvPr>
          <p:cNvSpPr>
            <a:spLocks noGrp="1"/>
          </p:cNvSpPr>
          <p:nvPr>
            <p:ph type="dt" sz="half" idx="10"/>
          </p:nvPr>
        </p:nvSpPr>
        <p:spPr/>
        <p:txBody>
          <a:bodyPr/>
          <a:lstStyle/>
          <a:p>
            <a:fld id="{097E130F-BFF4-49C0-8BB3-48AC9AB004BC}" type="datetimeFigureOut">
              <a:rPr lang="en-US" smtClean="0"/>
              <a:t>12/18/2022</a:t>
            </a:fld>
            <a:endParaRPr lang="en-US"/>
          </a:p>
        </p:txBody>
      </p:sp>
      <p:sp>
        <p:nvSpPr>
          <p:cNvPr id="6" name="Footer Placeholder 5">
            <a:extLst>
              <a:ext uri="{FF2B5EF4-FFF2-40B4-BE49-F238E27FC236}">
                <a16:creationId xmlns:a16="http://schemas.microsoft.com/office/drawing/2014/main" id="{9529DEC3-FC87-6958-3357-BE20242BFD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86E494-8A85-EB3C-F09F-E6800A6872F7}"/>
              </a:ext>
            </a:extLst>
          </p:cNvPr>
          <p:cNvSpPr>
            <a:spLocks noGrp="1"/>
          </p:cNvSpPr>
          <p:nvPr>
            <p:ph type="sldNum" sz="quarter" idx="12"/>
          </p:nvPr>
        </p:nvSpPr>
        <p:spPr/>
        <p:txBody>
          <a:bodyPr/>
          <a:lstStyle/>
          <a:p>
            <a:fld id="{54391023-337A-485B-BD41-359E0DCF2E84}" type="slidenum">
              <a:rPr lang="en-US" smtClean="0"/>
              <a:t>‹#›</a:t>
            </a:fld>
            <a:endParaRPr lang="en-US"/>
          </a:p>
        </p:txBody>
      </p:sp>
    </p:spTree>
    <p:extLst>
      <p:ext uri="{BB962C8B-B14F-4D97-AF65-F5344CB8AC3E}">
        <p14:creationId xmlns:p14="http://schemas.microsoft.com/office/powerpoint/2010/main" val="1311609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19FDB-BB21-F66B-FE66-9662CBB4F5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CAFAED-B75C-CA3A-ED1C-347BDFAEB7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635F5E-8DEF-85C7-B1D3-1AD329123F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0FBE84-58D9-E7F6-3BBB-62A0EF5AEABE}"/>
              </a:ext>
            </a:extLst>
          </p:cNvPr>
          <p:cNvSpPr>
            <a:spLocks noGrp="1"/>
          </p:cNvSpPr>
          <p:nvPr>
            <p:ph type="dt" sz="half" idx="10"/>
          </p:nvPr>
        </p:nvSpPr>
        <p:spPr/>
        <p:txBody>
          <a:bodyPr/>
          <a:lstStyle/>
          <a:p>
            <a:fld id="{097E130F-BFF4-49C0-8BB3-48AC9AB004BC}" type="datetimeFigureOut">
              <a:rPr lang="en-US" smtClean="0"/>
              <a:t>12/18/2022</a:t>
            </a:fld>
            <a:endParaRPr lang="en-US"/>
          </a:p>
        </p:txBody>
      </p:sp>
      <p:sp>
        <p:nvSpPr>
          <p:cNvPr id="6" name="Footer Placeholder 5">
            <a:extLst>
              <a:ext uri="{FF2B5EF4-FFF2-40B4-BE49-F238E27FC236}">
                <a16:creationId xmlns:a16="http://schemas.microsoft.com/office/drawing/2014/main" id="{BB64F194-5441-D2A9-5B31-E5AA9CBEFA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A32954-4757-0849-F6E3-0E6FDD5DE2AB}"/>
              </a:ext>
            </a:extLst>
          </p:cNvPr>
          <p:cNvSpPr>
            <a:spLocks noGrp="1"/>
          </p:cNvSpPr>
          <p:nvPr>
            <p:ph type="sldNum" sz="quarter" idx="12"/>
          </p:nvPr>
        </p:nvSpPr>
        <p:spPr/>
        <p:txBody>
          <a:bodyPr/>
          <a:lstStyle/>
          <a:p>
            <a:fld id="{54391023-337A-485B-BD41-359E0DCF2E84}" type="slidenum">
              <a:rPr lang="en-US" smtClean="0"/>
              <a:t>‹#›</a:t>
            </a:fld>
            <a:endParaRPr lang="en-US"/>
          </a:p>
        </p:txBody>
      </p:sp>
    </p:spTree>
    <p:extLst>
      <p:ext uri="{BB962C8B-B14F-4D97-AF65-F5344CB8AC3E}">
        <p14:creationId xmlns:p14="http://schemas.microsoft.com/office/powerpoint/2010/main" val="3948461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409D7E-48AA-F9A0-BF41-B27FEC7C0D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FC04F1-ECD5-DB51-2CE2-5D3825527D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A79881-0ED8-867A-A55B-06CFCBFDA3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7E130F-BFF4-49C0-8BB3-48AC9AB004BC}" type="datetimeFigureOut">
              <a:rPr lang="en-US" smtClean="0"/>
              <a:t>12/18/2022</a:t>
            </a:fld>
            <a:endParaRPr lang="en-US"/>
          </a:p>
        </p:txBody>
      </p:sp>
      <p:sp>
        <p:nvSpPr>
          <p:cNvPr id="5" name="Footer Placeholder 4">
            <a:extLst>
              <a:ext uri="{FF2B5EF4-FFF2-40B4-BE49-F238E27FC236}">
                <a16:creationId xmlns:a16="http://schemas.microsoft.com/office/drawing/2014/main" id="{921E7B84-A09E-20E2-734E-58E97A2FE1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E2D521-4D80-79CE-2239-88CFB97247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391023-337A-485B-BD41-359E0DCF2E84}" type="slidenum">
              <a:rPr lang="en-US" smtClean="0"/>
              <a:t>‹#›</a:t>
            </a:fld>
            <a:endParaRPr lang="en-US"/>
          </a:p>
        </p:txBody>
      </p:sp>
    </p:spTree>
    <p:extLst>
      <p:ext uri="{BB962C8B-B14F-4D97-AF65-F5344CB8AC3E}">
        <p14:creationId xmlns:p14="http://schemas.microsoft.com/office/powerpoint/2010/main" val="1529768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FD10E-F9A5-21DF-5D15-0958912CDA85}"/>
              </a:ext>
            </a:extLst>
          </p:cNvPr>
          <p:cNvSpPr>
            <a:spLocks noGrp="1"/>
          </p:cNvSpPr>
          <p:nvPr>
            <p:ph type="ctrTitle"/>
          </p:nvPr>
        </p:nvSpPr>
        <p:spPr>
          <a:xfrm>
            <a:off x="1524000" y="641100"/>
            <a:ext cx="9144000" cy="2387600"/>
          </a:xfrm>
        </p:spPr>
        <p:txBody>
          <a:bodyPr>
            <a:normAutofit fontScale="90000"/>
          </a:bodyPr>
          <a:lstStyle/>
          <a:p>
            <a:r>
              <a:rPr lang="en-US" dirty="0"/>
              <a:t>MET CS 677	</a:t>
            </a:r>
            <a:br>
              <a:rPr lang="en-US" dirty="0"/>
            </a:br>
            <a:r>
              <a:rPr lang="en-US" dirty="0"/>
              <a:t>Data Science with Python</a:t>
            </a:r>
            <a:br>
              <a:rPr lang="en-US" dirty="0"/>
            </a:br>
            <a:r>
              <a:rPr lang="en-US" dirty="0"/>
              <a:t>Project Presentation </a:t>
            </a:r>
          </a:p>
        </p:txBody>
      </p:sp>
      <p:sp>
        <p:nvSpPr>
          <p:cNvPr id="3" name="Subtitle 2">
            <a:extLst>
              <a:ext uri="{FF2B5EF4-FFF2-40B4-BE49-F238E27FC236}">
                <a16:creationId xmlns:a16="http://schemas.microsoft.com/office/drawing/2014/main" id="{13CA3136-6290-1F72-0AFF-E47EFF0BA6EA}"/>
              </a:ext>
            </a:extLst>
          </p:cNvPr>
          <p:cNvSpPr>
            <a:spLocks noGrp="1"/>
          </p:cNvSpPr>
          <p:nvPr>
            <p:ph type="subTitle" idx="1"/>
          </p:nvPr>
        </p:nvSpPr>
        <p:spPr>
          <a:xfrm>
            <a:off x="6994358" y="4432968"/>
            <a:ext cx="3673642" cy="1747837"/>
          </a:xfrm>
        </p:spPr>
        <p:txBody>
          <a:bodyPr/>
          <a:lstStyle/>
          <a:p>
            <a:endParaRPr lang="en-US" dirty="0"/>
          </a:p>
          <a:p>
            <a:r>
              <a:rPr lang="en-US" dirty="0"/>
              <a:t>Raghav Jindal </a:t>
            </a:r>
          </a:p>
          <a:p>
            <a:r>
              <a:rPr lang="en-US" dirty="0"/>
              <a:t>U83386066</a:t>
            </a:r>
          </a:p>
          <a:p>
            <a:endParaRPr lang="en-US" dirty="0"/>
          </a:p>
          <a:p>
            <a:endParaRPr lang="en-US" dirty="0"/>
          </a:p>
        </p:txBody>
      </p:sp>
    </p:spTree>
    <p:extLst>
      <p:ext uri="{BB962C8B-B14F-4D97-AF65-F5344CB8AC3E}">
        <p14:creationId xmlns:p14="http://schemas.microsoft.com/office/powerpoint/2010/main" val="1417580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35DA8D-6233-6AC6-1345-B135853731F0}"/>
              </a:ext>
            </a:extLst>
          </p:cNvPr>
          <p:cNvPicPr>
            <a:picLocks noChangeAspect="1"/>
          </p:cNvPicPr>
          <p:nvPr/>
        </p:nvPicPr>
        <p:blipFill>
          <a:blip r:embed="rId2"/>
          <a:stretch>
            <a:fillRect/>
          </a:stretch>
        </p:blipFill>
        <p:spPr>
          <a:xfrm>
            <a:off x="3514567" y="234462"/>
            <a:ext cx="8220075" cy="6248400"/>
          </a:xfrm>
          <a:prstGeom prst="rect">
            <a:avLst/>
          </a:prstGeom>
        </p:spPr>
      </p:pic>
      <p:sp>
        <p:nvSpPr>
          <p:cNvPr id="6" name="TextBox 5">
            <a:extLst>
              <a:ext uri="{FF2B5EF4-FFF2-40B4-BE49-F238E27FC236}">
                <a16:creationId xmlns:a16="http://schemas.microsoft.com/office/drawing/2014/main" id="{FD750C3F-CF35-733E-E717-BDF160DE7B60}"/>
              </a:ext>
            </a:extLst>
          </p:cNvPr>
          <p:cNvSpPr txBox="1"/>
          <p:nvPr/>
        </p:nvSpPr>
        <p:spPr>
          <a:xfrm>
            <a:off x="457358" y="325316"/>
            <a:ext cx="2714205" cy="369332"/>
          </a:xfrm>
          <a:prstGeom prst="rect">
            <a:avLst/>
          </a:prstGeom>
          <a:noFill/>
        </p:spPr>
        <p:txBody>
          <a:bodyPr wrap="none" rtlCol="0">
            <a:spAutoFit/>
          </a:bodyPr>
          <a:lstStyle/>
          <a:p>
            <a:r>
              <a:rPr lang="en-US" dirty="0"/>
              <a:t>Machine Learning Models</a:t>
            </a:r>
          </a:p>
        </p:txBody>
      </p:sp>
      <p:sp>
        <p:nvSpPr>
          <p:cNvPr id="7" name="TextBox 6">
            <a:extLst>
              <a:ext uri="{FF2B5EF4-FFF2-40B4-BE49-F238E27FC236}">
                <a16:creationId xmlns:a16="http://schemas.microsoft.com/office/drawing/2014/main" id="{6684807F-3A19-721C-FAF8-E372EED50678}"/>
              </a:ext>
            </a:extLst>
          </p:cNvPr>
          <p:cNvSpPr txBox="1"/>
          <p:nvPr/>
        </p:nvSpPr>
        <p:spPr>
          <a:xfrm>
            <a:off x="457358" y="694648"/>
            <a:ext cx="1947969" cy="369332"/>
          </a:xfrm>
          <a:prstGeom prst="rect">
            <a:avLst/>
          </a:prstGeom>
          <a:noFill/>
        </p:spPr>
        <p:txBody>
          <a:bodyPr wrap="none" rtlCol="0">
            <a:spAutoFit/>
          </a:bodyPr>
          <a:lstStyle/>
          <a:p>
            <a:r>
              <a:rPr lang="en-US" dirty="0"/>
              <a:t>Logistic Regression</a:t>
            </a:r>
          </a:p>
        </p:txBody>
      </p:sp>
    </p:spTree>
    <p:extLst>
      <p:ext uri="{BB962C8B-B14F-4D97-AF65-F5344CB8AC3E}">
        <p14:creationId xmlns:p14="http://schemas.microsoft.com/office/powerpoint/2010/main" val="1317498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48F148-641E-EE84-0D7F-BCA80CE3C38D}"/>
              </a:ext>
            </a:extLst>
          </p:cNvPr>
          <p:cNvPicPr>
            <a:picLocks noChangeAspect="1"/>
          </p:cNvPicPr>
          <p:nvPr/>
        </p:nvPicPr>
        <p:blipFill>
          <a:blip r:embed="rId2"/>
          <a:stretch>
            <a:fillRect/>
          </a:stretch>
        </p:blipFill>
        <p:spPr>
          <a:xfrm>
            <a:off x="4053200" y="204787"/>
            <a:ext cx="8029575" cy="6448425"/>
          </a:xfrm>
          <a:prstGeom prst="rect">
            <a:avLst/>
          </a:prstGeom>
        </p:spPr>
      </p:pic>
      <p:sp>
        <p:nvSpPr>
          <p:cNvPr id="6" name="TextBox 5">
            <a:extLst>
              <a:ext uri="{FF2B5EF4-FFF2-40B4-BE49-F238E27FC236}">
                <a16:creationId xmlns:a16="http://schemas.microsoft.com/office/drawing/2014/main" id="{63EFE562-CF06-B083-DF33-9BD156DB2156}"/>
              </a:ext>
            </a:extLst>
          </p:cNvPr>
          <p:cNvSpPr txBox="1"/>
          <p:nvPr/>
        </p:nvSpPr>
        <p:spPr>
          <a:xfrm>
            <a:off x="307889" y="204787"/>
            <a:ext cx="2764090" cy="369332"/>
          </a:xfrm>
          <a:prstGeom prst="rect">
            <a:avLst/>
          </a:prstGeom>
          <a:noFill/>
        </p:spPr>
        <p:txBody>
          <a:bodyPr wrap="none" rtlCol="0">
            <a:spAutoFit/>
          </a:bodyPr>
          <a:lstStyle/>
          <a:p>
            <a:r>
              <a:rPr lang="en-US" dirty="0"/>
              <a:t>Gradient Boosting Classifier</a:t>
            </a:r>
          </a:p>
        </p:txBody>
      </p:sp>
    </p:spTree>
    <p:extLst>
      <p:ext uri="{BB962C8B-B14F-4D97-AF65-F5344CB8AC3E}">
        <p14:creationId xmlns:p14="http://schemas.microsoft.com/office/powerpoint/2010/main" val="370297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AB36B7-FA1A-915D-E8DB-39087EFB028D}"/>
              </a:ext>
            </a:extLst>
          </p:cNvPr>
          <p:cNvPicPr>
            <a:picLocks noChangeAspect="1"/>
          </p:cNvPicPr>
          <p:nvPr/>
        </p:nvPicPr>
        <p:blipFill>
          <a:blip r:embed="rId2"/>
          <a:stretch>
            <a:fillRect/>
          </a:stretch>
        </p:blipFill>
        <p:spPr>
          <a:xfrm>
            <a:off x="4054614" y="0"/>
            <a:ext cx="7752931" cy="6858000"/>
          </a:xfrm>
          <a:prstGeom prst="rect">
            <a:avLst/>
          </a:prstGeom>
        </p:spPr>
      </p:pic>
      <p:sp>
        <p:nvSpPr>
          <p:cNvPr id="4" name="TextBox 3">
            <a:extLst>
              <a:ext uri="{FF2B5EF4-FFF2-40B4-BE49-F238E27FC236}">
                <a16:creationId xmlns:a16="http://schemas.microsoft.com/office/drawing/2014/main" id="{F1D3C90F-1551-9FB4-F4F7-79CFB4683946}"/>
              </a:ext>
            </a:extLst>
          </p:cNvPr>
          <p:cNvSpPr txBox="1"/>
          <p:nvPr/>
        </p:nvSpPr>
        <p:spPr>
          <a:xfrm>
            <a:off x="457358" y="325316"/>
            <a:ext cx="2329805" cy="369332"/>
          </a:xfrm>
          <a:prstGeom prst="rect">
            <a:avLst/>
          </a:prstGeom>
          <a:noFill/>
        </p:spPr>
        <p:txBody>
          <a:bodyPr wrap="none" rtlCol="0">
            <a:spAutoFit/>
          </a:bodyPr>
          <a:lstStyle/>
          <a:p>
            <a:r>
              <a:rPr lang="en-US" dirty="0"/>
              <a:t>Decision Tree Classifier</a:t>
            </a:r>
          </a:p>
        </p:txBody>
      </p:sp>
    </p:spTree>
    <p:extLst>
      <p:ext uri="{BB962C8B-B14F-4D97-AF65-F5344CB8AC3E}">
        <p14:creationId xmlns:p14="http://schemas.microsoft.com/office/powerpoint/2010/main" val="3959607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3AF4A0-2B4B-4E2F-9043-FD51EB996E67}"/>
              </a:ext>
            </a:extLst>
          </p:cNvPr>
          <p:cNvPicPr>
            <a:picLocks noChangeAspect="1"/>
          </p:cNvPicPr>
          <p:nvPr/>
        </p:nvPicPr>
        <p:blipFill>
          <a:blip r:embed="rId2"/>
          <a:stretch>
            <a:fillRect/>
          </a:stretch>
        </p:blipFill>
        <p:spPr>
          <a:xfrm>
            <a:off x="4043834" y="295275"/>
            <a:ext cx="7962900" cy="6267450"/>
          </a:xfrm>
          <a:prstGeom prst="rect">
            <a:avLst/>
          </a:prstGeom>
        </p:spPr>
      </p:pic>
      <p:sp>
        <p:nvSpPr>
          <p:cNvPr id="4" name="TextBox 3">
            <a:extLst>
              <a:ext uri="{FF2B5EF4-FFF2-40B4-BE49-F238E27FC236}">
                <a16:creationId xmlns:a16="http://schemas.microsoft.com/office/drawing/2014/main" id="{134CA73B-4E96-090C-B1CF-0E9C47B2E39A}"/>
              </a:ext>
            </a:extLst>
          </p:cNvPr>
          <p:cNvSpPr txBox="1"/>
          <p:nvPr/>
        </p:nvSpPr>
        <p:spPr>
          <a:xfrm>
            <a:off x="457358" y="325316"/>
            <a:ext cx="2495491" cy="369332"/>
          </a:xfrm>
          <a:prstGeom prst="rect">
            <a:avLst/>
          </a:prstGeom>
          <a:noFill/>
        </p:spPr>
        <p:txBody>
          <a:bodyPr wrap="none" rtlCol="0">
            <a:spAutoFit/>
          </a:bodyPr>
          <a:lstStyle/>
          <a:p>
            <a:r>
              <a:rPr lang="en-US" dirty="0"/>
              <a:t>Random Forest Classifier</a:t>
            </a:r>
          </a:p>
        </p:txBody>
      </p:sp>
    </p:spTree>
    <p:extLst>
      <p:ext uri="{BB962C8B-B14F-4D97-AF65-F5344CB8AC3E}">
        <p14:creationId xmlns:p14="http://schemas.microsoft.com/office/powerpoint/2010/main" val="1749311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C4A09-AFBB-63D1-17A1-BF258A57A19E}"/>
              </a:ext>
            </a:extLst>
          </p:cNvPr>
          <p:cNvSpPr>
            <a:spLocks noGrp="1"/>
          </p:cNvSpPr>
          <p:nvPr>
            <p:ph type="title"/>
          </p:nvPr>
        </p:nvSpPr>
        <p:spPr>
          <a:xfrm>
            <a:off x="838200" y="365125"/>
            <a:ext cx="10515600" cy="747395"/>
          </a:xfrm>
        </p:spPr>
        <p:txBody>
          <a:bodyPr>
            <a:normAutofit/>
          </a:bodyPr>
          <a:lstStyle/>
          <a:p>
            <a:r>
              <a:rPr lang="en-US" dirty="0"/>
              <a:t>Conclusion</a:t>
            </a:r>
          </a:p>
        </p:txBody>
      </p:sp>
      <p:sp>
        <p:nvSpPr>
          <p:cNvPr id="7" name="TextBox 6">
            <a:extLst>
              <a:ext uri="{FF2B5EF4-FFF2-40B4-BE49-F238E27FC236}">
                <a16:creationId xmlns:a16="http://schemas.microsoft.com/office/drawing/2014/main" id="{DCBDA3A9-EBF4-DE55-4276-A78C33ADCCCE}"/>
              </a:ext>
            </a:extLst>
          </p:cNvPr>
          <p:cNvSpPr txBox="1"/>
          <p:nvPr/>
        </p:nvSpPr>
        <p:spPr>
          <a:xfrm>
            <a:off x="838200" y="3870293"/>
            <a:ext cx="10515600" cy="1754326"/>
          </a:xfrm>
          <a:prstGeom prst="rect">
            <a:avLst/>
          </a:prstGeom>
          <a:noFill/>
        </p:spPr>
        <p:txBody>
          <a:bodyPr wrap="square">
            <a:spAutoFit/>
          </a:bodyPr>
          <a:lstStyle/>
          <a:p>
            <a:r>
              <a:rPr lang="en-US" dirty="0"/>
              <a:t>In order to improve our environment and reduce attrition, we recommend that we strive to concentrate on these factors going forward. The fact that sales representatives and laboratory technicians have a substantially higher coefficient for the job role factor than other positions, which indicates that they are leaving at a larger rate than other positions, is another major problem that we identified. If everything else is constant, we suggest digging deeper into the reasons why people are leaving these jobs at a higher rate </a:t>
            </a:r>
            <a:r>
              <a:rPr lang="en-US" sz="1800" kern="100" dirty="0">
                <a:effectLst/>
                <a:latin typeface="Liberation Serif"/>
                <a:ea typeface="AR PL SungtiL GB"/>
                <a:cs typeface="Lohit Devanagari"/>
              </a:rPr>
              <a:t>and simultaneously apply different models and check the accuracy of those.</a:t>
            </a:r>
            <a:endParaRPr lang="en-US" dirty="0"/>
          </a:p>
        </p:txBody>
      </p:sp>
      <p:sp>
        <p:nvSpPr>
          <p:cNvPr id="4" name="TextBox 3">
            <a:extLst>
              <a:ext uri="{FF2B5EF4-FFF2-40B4-BE49-F238E27FC236}">
                <a16:creationId xmlns:a16="http://schemas.microsoft.com/office/drawing/2014/main" id="{46B0FCDD-A76F-AF53-2ABC-3F98FFAD1004}"/>
              </a:ext>
            </a:extLst>
          </p:cNvPr>
          <p:cNvSpPr txBox="1"/>
          <p:nvPr/>
        </p:nvSpPr>
        <p:spPr>
          <a:xfrm>
            <a:off x="940777" y="1112520"/>
            <a:ext cx="8205420" cy="2266261"/>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KEY RESULTS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1.Random Forest Classifier algorithm gives the best result for classification of match results.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2.The accuracy achieved for the model is 97.54%.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3.The ROC score achieved for the model is 97.56%.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4.The Cross Validation Score achieved for the model is 99.08%.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6095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F29468-5327-DB77-8350-A4C1109EE71A}"/>
              </a:ext>
            </a:extLst>
          </p:cNvPr>
          <p:cNvSpPr txBox="1"/>
          <p:nvPr/>
        </p:nvSpPr>
        <p:spPr>
          <a:xfrm>
            <a:off x="562708" y="528156"/>
            <a:ext cx="11201400" cy="3337773"/>
          </a:xfrm>
          <a:prstGeom prst="rect">
            <a:avLst/>
          </a:prstGeom>
          <a:noFill/>
        </p:spPr>
        <p:txBody>
          <a:bodyPr wrap="square">
            <a:spAutoFit/>
          </a:bodyPr>
          <a:lstStyle/>
          <a:p>
            <a:pPr marL="0" marR="0">
              <a:lnSpc>
                <a:spcPct val="107000"/>
              </a:lnSpc>
              <a:spcBef>
                <a:spcPts val="0"/>
              </a:spcBef>
              <a:spcAft>
                <a:spcPts val="0"/>
              </a:spcAft>
            </a:pPr>
            <a:r>
              <a:rPr lang="en-US" sz="36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Employee Attrition</a:t>
            </a:r>
            <a:r>
              <a:rPr lang="en-US" sz="3600"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 </a:t>
            </a:r>
          </a:p>
          <a:p>
            <a:pPr marL="0" marR="0">
              <a:lnSpc>
                <a:spcPct val="107000"/>
              </a:lnSpc>
              <a:spcBef>
                <a:spcPts val="0"/>
              </a:spcBef>
              <a:spcAft>
                <a:spcPts val="0"/>
              </a:spcAft>
            </a:pPr>
            <a:r>
              <a:rPr lang="en-US"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Employee Attrition, in layman terms can be explained as a long time period when a company fails to fulfill the vacancies. These vacancies could be a result of layoffs, resignation, retirements, illness, death or unable to rejoin from a leave of absence.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In the field of business management, over the years, a lot of emphasis is being put to Human Resources as importance of worker quality and skills id being factored in. In order to, feed the needs artificial intelligence has started to direct employee-related decisions with the HR department. This technological advancement is aimed to understand the factors that influence employee attrition and the reasons for such an attrition. Hence, it can be concluded that with the help of AI, behavioral data is being collected and analyzed in order to curb attrition and the contributing reasons.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05720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D1B6443-69C1-AAB8-C036-0DFC5A884604}"/>
              </a:ext>
            </a:extLst>
          </p:cNvPr>
          <p:cNvSpPr txBox="1"/>
          <p:nvPr/>
        </p:nvSpPr>
        <p:spPr>
          <a:xfrm>
            <a:off x="477715" y="540731"/>
            <a:ext cx="11236569" cy="4923271"/>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GENERAL DESCRIPTION OF USECASE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kern="100" dirty="0">
                <a:effectLst/>
                <a:latin typeface="Times New Roman" panose="02020603050405020304" pitchFamily="18" charset="0"/>
                <a:ea typeface="AR PL SungtiL GB"/>
                <a:cs typeface="Lohit Devanagari"/>
              </a:rPr>
              <a:t>Layoffs and the variables behind employee attrition are particularly important in the current situation and how the recession is anticipated since they have a significant impact on future economic situations.</a:t>
            </a:r>
            <a:endParaRPr lang="en-US" sz="1800" kern="100" dirty="0">
              <a:effectLst/>
              <a:latin typeface="Liberation Serif"/>
              <a:ea typeface="AR PL SungtiL GB"/>
              <a:cs typeface="Lohit Devanagari"/>
            </a:endParaRPr>
          </a:p>
          <a:p>
            <a:pPr marL="0" marR="0">
              <a:spcBef>
                <a:spcPts val="0"/>
              </a:spcBef>
              <a:spcAft>
                <a:spcPts val="0"/>
              </a:spcAft>
            </a:pPr>
            <a:r>
              <a:rPr lang="en-US" sz="1800" kern="100" dirty="0">
                <a:effectLst/>
                <a:latin typeface="Times New Roman" panose="02020603050405020304" pitchFamily="18" charset="0"/>
                <a:ea typeface="AR PL SungtiL GB"/>
                <a:cs typeface="Lohit Devanagari"/>
              </a:rPr>
              <a:t>We'll delve deeply into attrition and examine what factors—such as job satisfaction—drive employees to quit. Or which factors differ depending on the group of people? We'll make an effort to resolve that.</a:t>
            </a:r>
            <a:endParaRPr lang="en-US" sz="1800" kern="100" dirty="0">
              <a:effectLst/>
              <a:latin typeface="Liberation Serif"/>
              <a:ea typeface="AR PL SungtiL GB"/>
              <a:cs typeface="Lohit Devanagari"/>
            </a:endParaRPr>
          </a:p>
          <a:p>
            <a:pPr marL="0" marR="0">
              <a:spcBef>
                <a:spcPts val="0"/>
              </a:spcBef>
              <a:spcAft>
                <a:spcPts val="0"/>
              </a:spcAft>
            </a:pPr>
            <a:r>
              <a:rPr lang="en-US" sz="1800" kern="100" dirty="0">
                <a:effectLst/>
                <a:latin typeface="Times New Roman" panose="02020603050405020304" pitchFamily="18" charset="0"/>
                <a:ea typeface="AR PL SungtiL GB"/>
                <a:cs typeface="Lohit Devanagari"/>
              </a:rPr>
              <a:t> </a:t>
            </a:r>
            <a:endParaRPr lang="en-US" sz="1800" kern="100" dirty="0">
              <a:effectLst/>
              <a:latin typeface="Liberation Serif"/>
              <a:ea typeface="AR PL SungtiL GB"/>
              <a:cs typeface="Lohit Devanagari"/>
            </a:endParaRPr>
          </a:p>
          <a:p>
            <a:pPr marL="0" marR="0">
              <a:spcBef>
                <a:spcPts val="0"/>
              </a:spcBef>
              <a:spcAft>
                <a:spcPts val="0"/>
              </a:spcAft>
            </a:pPr>
            <a:r>
              <a:rPr lang="en-US" sz="1800" kern="100" dirty="0">
                <a:effectLst/>
                <a:latin typeface="Times New Roman" panose="02020603050405020304" pitchFamily="18" charset="0"/>
                <a:ea typeface="AR PL SungtiL GB"/>
                <a:cs typeface="Lohit Devanagari"/>
              </a:rPr>
              <a:t>Need for predicting Attrition </a:t>
            </a:r>
            <a:endParaRPr lang="en-US" sz="1800" kern="100" dirty="0">
              <a:effectLst/>
              <a:latin typeface="Liberation Serif"/>
              <a:ea typeface="AR PL SungtiL GB"/>
              <a:cs typeface="Lohit Devanagari"/>
            </a:endParaRPr>
          </a:p>
          <a:p>
            <a:pPr marL="342900" marR="0" lvl="0" indent="-342900">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AR PL SungtiL GB"/>
                <a:cs typeface="Lohit Devanagari"/>
              </a:rPr>
              <a:t>Demand for forecasting Attrition - A crucial worker quitting in the middle of a project could delay its conclusion. If a key team member were to quit, the team dynamics might be affected.</a:t>
            </a:r>
            <a:endParaRPr lang="en-US" sz="1800" kern="100" dirty="0">
              <a:effectLst/>
              <a:latin typeface="Liberation Serif"/>
              <a:ea typeface="AR PL SungtiL GB"/>
              <a:cs typeface="Lohit Devanagari"/>
            </a:endParaRPr>
          </a:p>
          <a:p>
            <a:pPr marL="342900" marR="0" lvl="0" indent="-342900">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AR PL SungtiL GB"/>
                <a:cs typeface="Lohit Devanagari"/>
              </a:rPr>
              <a:t>Finding the perfect replacement for a lost employee can be challenging, and the cost of onboarding the new employee may rise.</a:t>
            </a:r>
            <a:endParaRPr lang="en-US" sz="1800" kern="100" dirty="0">
              <a:effectLst/>
              <a:latin typeface="Liberation Serif"/>
              <a:ea typeface="AR PL SungtiL GB"/>
              <a:cs typeface="Lohit Devanagari"/>
            </a:endParaRPr>
          </a:p>
          <a:p>
            <a:pPr marL="342900" marR="0" lvl="0" indent="-342900">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AR PL SungtiL GB"/>
                <a:cs typeface="Lohit Devanagari"/>
              </a:rPr>
              <a:t>These unfavorable conditions could be prevented by anticipating employee turnover and providing incentives for staying to employees who have a high risk of leaving.</a:t>
            </a:r>
            <a:endParaRPr lang="en-US" sz="1800" kern="100" dirty="0">
              <a:effectLst/>
              <a:latin typeface="Liberation Serif"/>
              <a:ea typeface="AR PL SungtiL GB"/>
              <a:cs typeface="Lohit Devanagari"/>
            </a:endParaRPr>
          </a:p>
          <a:p>
            <a:r>
              <a:rPr lang="en-US" sz="1800" dirty="0">
                <a:effectLst/>
                <a:latin typeface="Times New Roman" panose="02020603050405020304" pitchFamily="18" charset="0"/>
                <a:ea typeface="Calibri" panose="020F0502020204030204" pitchFamily="34" charset="0"/>
              </a:rPr>
              <a:t>The project's objective is to pinpoint the elements that influence employee attrition, including pay raises, career opportunities, the workplace, travel opportunities for business, relationships between managers and staff, appreciation and recognition, the length of time since the last promotion, etc. These factors would then be used to predict worker attrition.</a:t>
            </a:r>
            <a:endParaRPr lang="en-US" dirty="0"/>
          </a:p>
        </p:txBody>
      </p:sp>
    </p:spTree>
    <p:extLst>
      <p:ext uri="{BB962C8B-B14F-4D97-AF65-F5344CB8AC3E}">
        <p14:creationId xmlns:p14="http://schemas.microsoft.com/office/powerpoint/2010/main" val="354389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6D2DE0-A5C5-8E21-B4DB-CA977B17D703}"/>
              </a:ext>
            </a:extLst>
          </p:cNvPr>
          <p:cNvSpPr txBox="1"/>
          <p:nvPr/>
        </p:nvSpPr>
        <p:spPr>
          <a:xfrm>
            <a:off x="486508" y="603162"/>
            <a:ext cx="11218984" cy="5651675"/>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KEY STEPS INVOLVED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Data Understanding– understanding the data and variables that can have an impact on the prediction.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Data Cleaning: The dataset had multiple columns with NULL values. The data cleaning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 involved filling the missing values with the median of the values.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Exploratory Data Analysis: In the exploratory data analysis section, we analyze the data and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try and find various patterns in the features of the dataset. Some of the key observations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are: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correlation values between features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Looking at categorical and numerical variables by using different plots and diagrams to make inferences about the data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4.Data Splitting – Splitting the data set into the train (70%) and test (30%) data sets.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5. Model Building: To predict the final result of a Attrition we use various classification machine learning algorithms such as logistic regression, Decision Tree Classifier, Random Forest Classifier, and Gradient Boosting Classifier.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6. Model Evaluation: To evaluate the classification model we calculate the confusion matrix, accuracy score, roc score, cross validation score.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31518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29F794A-2E7E-47A9-CFFB-9FD5F6F6EA4D}"/>
              </a:ext>
            </a:extLst>
          </p:cNvPr>
          <p:cNvPicPr>
            <a:picLocks noChangeAspect="1"/>
          </p:cNvPicPr>
          <p:nvPr/>
        </p:nvPicPr>
        <p:blipFill>
          <a:blip r:embed="rId2"/>
          <a:stretch>
            <a:fillRect/>
          </a:stretch>
        </p:blipFill>
        <p:spPr>
          <a:xfrm>
            <a:off x="560090" y="1495425"/>
            <a:ext cx="7067550" cy="5362575"/>
          </a:xfrm>
          <a:prstGeom prst="rect">
            <a:avLst/>
          </a:prstGeom>
        </p:spPr>
      </p:pic>
      <p:sp>
        <p:nvSpPr>
          <p:cNvPr id="10" name="TextBox 9">
            <a:extLst>
              <a:ext uri="{FF2B5EF4-FFF2-40B4-BE49-F238E27FC236}">
                <a16:creationId xmlns:a16="http://schemas.microsoft.com/office/drawing/2014/main" id="{0035CE2A-F5ED-8BB0-B3C7-FC53026DE39B}"/>
              </a:ext>
            </a:extLst>
          </p:cNvPr>
          <p:cNvSpPr txBox="1"/>
          <p:nvPr/>
        </p:nvSpPr>
        <p:spPr>
          <a:xfrm>
            <a:off x="560090" y="228861"/>
            <a:ext cx="6097464" cy="645113"/>
          </a:xfrm>
          <a:prstGeom prst="rect">
            <a:avLst/>
          </a:prstGeom>
          <a:noFill/>
        </p:spPr>
        <p:txBody>
          <a:bodyPr wrap="square">
            <a:spAutoFit/>
          </a:bodyPr>
          <a:lstStyle/>
          <a:p>
            <a:pPr marL="0" marR="0">
              <a:lnSpc>
                <a:spcPct val="107000"/>
              </a:lnSpc>
              <a:spcBef>
                <a:spcPts val="0"/>
              </a:spcBef>
              <a:spcAft>
                <a:spcPts val="0"/>
              </a:spcAft>
            </a:pPr>
            <a:r>
              <a:rPr lang="en-US" sz="36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EDA</a:t>
            </a:r>
            <a:r>
              <a:rPr lang="en-US" sz="3600"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75675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FF79C5-AA87-1242-DABD-D65B5B6A0DD8}"/>
              </a:ext>
            </a:extLst>
          </p:cNvPr>
          <p:cNvPicPr>
            <a:picLocks noChangeAspect="1"/>
          </p:cNvPicPr>
          <p:nvPr/>
        </p:nvPicPr>
        <p:blipFill>
          <a:blip r:embed="rId2"/>
          <a:stretch>
            <a:fillRect/>
          </a:stretch>
        </p:blipFill>
        <p:spPr>
          <a:xfrm>
            <a:off x="178933" y="217714"/>
            <a:ext cx="7400925" cy="2819400"/>
          </a:xfrm>
          <a:prstGeom prst="rect">
            <a:avLst/>
          </a:prstGeom>
        </p:spPr>
      </p:pic>
      <p:pic>
        <p:nvPicPr>
          <p:cNvPr id="5" name="Picture 4">
            <a:extLst>
              <a:ext uri="{FF2B5EF4-FFF2-40B4-BE49-F238E27FC236}">
                <a16:creationId xmlns:a16="http://schemas.microsoft.com/office/drawing/2014/main" id="{AA233821-EE21-2253-9F7F-7EF31167C058}"/>
              </a:ext>
            </a:extLst>
          </p:cNvPr>
          <p:cNvPicPr>
            <a:picLocks noChangeAspect="1"/>
          </p:cNvPicPr>
          <p:nvPr/>
        </p:nvPicPr>
        <p:blipFill>
          <a:blip r:embed="rId3"/>
          <a:stretch>
            <a:fillRect/>
          </a:stretch>
        </p:blipFill>
        <p:spPr>
          <a:xfrm>
            <a:off x="1906143" y="3820887"/>
            <a:ext cx="10081070" cy="2819399"/>
          </a:xfrm>
          <a:prstGeom prst="rect">
            <a:avLst/>
          </a:prstGeom>
        </p:spPr>
      </p:pic>
    </p:spTree>
    <p:extLst>
      <p:ext uri="{BB962C8B-B14F-4D97-AF65-F5344CB8AC3E}">
        <p14:creationId xmlns:p14="http://schemas.microsoft.com/office/powerpoint/2010/main" val="75138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2B69B4-A112-C273-8420-388EA0D92C40}"/>
              </a:ext>
            </a:extLst>
          </p:cNvPr>
          <p:cNvPicPr>
            <a:picLocks noChangeAspect="1"/>
          </p:cNvPicPr>
          <p:nvPr/>
        </p:nvPicPr>
        <p:blipFill>
          <a:blip r:embed="rId2"/>
          <a:stretch>
            <a:fillRect/>
          </a:stretch>
        </p:blipFill>
        <p:spPr>
          <a:xfrm>
            <a:off x="562449" y="174852"/>
            <a:ext cx="11067102" cy="3254148"/>
          </a:xfrm>
          <a:prstGeom prst="rect">
            <a:avLst/>
          </a:prstGeom>
        </p:spPr>
      </p:pic>
      <p:pic>
        <p:nvPicPr>
          <p:cNvPr id="5" name="Picture 4">
            <a:extLst>
              <a:ext uri="{FF2B5EF4-FFF2-40B4-BE49-F238E27FC236}">
                <a16:creationId xmlns:a16="http://schemas.microsoft.com/office/drawing/2014/main" id="{94957927-9DFA-925A-8F49-56C3189217A7}"/>
              </a:ext>
            </a:extLst>
          </p:cNvPr>
          <p:cNvPicPr>
            <a:picLocks noChangeAspect="1"/>
          </p:cNvPicPr>
          <p:nvPr/>
        </p:nvPicPr>
        <p:blipFill>
          <a:blip r:embed="rId3"/>
          <a:stretch>
            <a:fillRect/>
          </a:stretch>
        </p:blipFill>
        <p:spPr>
          <a:xfrm>
            <a:off x="727301" y="3429000"/>
            <a:ext cx="10902250" cy="3168048"/>
          </a:xfrm>
          <a:prstGeom prst="rect">
            <a:avLst/>
          </a:prstGeom>
        </p:spPr>
      </p:pic>
    </p:spTree>
    <p:extLst>
      <p:ext uri="{BB962C8B-B14F-4D97-AF65-F5344CB8AC3E}">
        <p14:creationId xmlns:p14="http://schemas.microsoft.com/office/powerpoint/2010/main" val="2329329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4BDC3C-9C12-7F0A-910B-7C6A49EF758F}"/>
              </a:ext>
            </a:extLst>
          </p:cNvPr>
          <p:cNvPicPr>
            <a:picLocks noChangeAspect="1"/>
          </p:cNvPicPr>
          <p:nvPr/>
        </p:nvPicPr>
        <p:blipFill>
          <a:blip r:embed="rId2"/>
          <a:stretch>
            <a:fillRect/>
          </a:stretch>
        </p:blipFill>
        <p:spPr>
          <a:xfrm>
            <a:off x="246289" y="200024"/>
            <a:ext cx="11624582" cy="3496825"/>
          </a:xfrm>
          <a:prstGeom prst="rect">
            <a:avLst/>
          </a:prstGeom>
        </p:spPr>
      </p:pic>
      <p:pic>
        <p:nvPicPr>
          <p:cNvPr id="5" name="Picture 4">
            <a:extLst>
              <a:ext uri="{FF2B5EF4-FFF2-40B4-BE49-F238E27FC236}">
                <a16:creationId xmlns:a16="http://schemas.microsoft.com/office/drawing/2014/main" id="{1B83340E-4AF7-A521-E776-5CAEDD96FEBA}"/>
              </a:ext>
            </a:extLst>
          </p:cNvPr>
          <p:cNvPicPr>
            <a:picLocks noChangeAspect="1"/>
          </p:cNvPicPr>
          <p:nvPr/>
        </p:nvPicPr>
        <p:blipFill>
          <a:blip r:embed="rId3"/>
          <a:stretch>
            <a:fillRect/>
          </a:stretch>
        </p:blipFill>
        <p:spPr>
          <a:xfrm>
            <a:off x="246289" y="3429000"/>
            <a:ext cx="11624582" cy="3372854"/>
          </a:xfrm>
          <a:prstGeom prst="rect">
            <a:avLst/>
          </a:prstGeom>
        </p:spPr>
      </p:pic>
    </p:spTree>
    <p:extLst>
      <p:ext uri="{BB962C8B-B14F-4D97-AF65-F5344CB8AC3E}">
        <p14:creationId xmlns:p14="http://schemas.microsoft.com/office/powerpoint/2010/main" val="453686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84A97A-B2B1-C3AF-E5EB-01B62FDD9732}"/>
              </a:ext>
            </a:extLst>
          </p:cNvPr>
          <p:cNvPicPr>
            <a:picLocks noChangeAspect="1"/>
          </p:cNvPicPr>
          <p:nvPr/>
        </p:nvPicPr>
        <p:blipFill>
          <a:blip r:embed="rId2"/>
          <a:stretch>
            <a:fillRect/>
          </a:stretch>
        </p:blipFill>
        <p:spPr>
          <a:xfrm>
            <a:off x="2376487" y="33337"/>
            <a:ext cx="7439025" cy="6791325"/>
          </a:xfrm>
          <a:prstGeom prst="rect">
            <a:avLst/>
          </a:prstGeom>
        </p:spPr>
      </p:pic>
    </p:spTree>
    <p:extLst>
      <p:ext uri="{BB962C8B-B14F-4D97-AF65-F5344CB8AC3E}">
        <p14:creationId xmlns:p14="http://schemas.microsoft.com/office/powerpoint/2010/main" val="333469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2310</TotalTime>
  <Words>769</Words>
  <Application>Microsoft Office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Liberation Serif</vt:lpstr>
      <vt:lpstr>Symbol</vt:lpstr>
      <vt:lpstr>Times New Roman</vt:lpstr>
      <vt:lpstr>Office Theme</vt:lpstr>
      <vt:lpstr>MET CS 677  Data Science with Python Project Presentation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 CS 555  Foundation Machine Learning Project Presentation </dc:title>
  <dc:creator>Raghav Jindal</dc:creator>
  <cp:lastModifiedBy>Raghav Jindal</cp:lastModifiedBy>
  <cp:revision>18</cp:revision>
  <dcterms:created xsi:type="dcterms:W3CDTF">2022-12-08T19:12:31Z</dcterms:created>
  <dcterms:modified xsi:type="dcterms:W3CDTF">2022-12-20T17:23:58Z</dcterms:modified>
</cp:coreProperties>
</file>