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5" r:id="rId6"/>
    <p:sldId id="266" r:id="rId7"/>
    <p:sldId id="267" r:id="rId8"/>
    <p:sldId id="260" r:id="rId9"/>
    <p:sldId id="261" r:id="rId10"/>
    <p:sldId id="262" r:id="rId11"/>
    <p:sldId id="264"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6" autoAdjust="0"/>
    <p:restoredTop sz="94660"/>
  </p:normalViewPr>
  <p:slideViewPr>
    <p:cSldViewPr snapToGrid="0">
      <p:cViewPr varScale="1">
        <p:scale>
          <a:sx n="87" d="100"/>
          <a:sy n="87" d="100"/>
        </p:scale>
        <p:origin x="48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B89E-7796-7F9E-6F0D-8B9766328E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B68230-8566-88F6-6D1A-EEC10C888A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7A19B-2891-042A-0898-118EAC5D0B4B}"/>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5" name="Footer Placeholder 4">
            <a:extLst>
              <a:ext uri="{FF2B5EF4-FFF2-40B4-BE49-F238E27FC236}">
                <a16:creationId xmlns:a16="http://schemas.microsoft.com/office/drawing/2014/main" id="{ACEAEBFF-0D19-81B5-83F6-46F005A0D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5D29F-CE98-63D4-21BA-54E90BBB71D7}"/>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428842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0B33-C6AB-31D1-9010-4C3BC96E0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69B840-7959-A6AF-8354-F18F104631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0EF93-B722-0498-0D6B-B7357FC4E37A}"/>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5" name="Footer Placeholder 4">
            <a:extLst>
              <a:ext uri="{FF2B5EF4-FFF2-40B4-BE49-F238E27FC236}">
                <a16:creationId xmlns:a16="http://schemas.microsoft.com/office/drawing/2014/main" id="{E2BC9FE9-2396-6F6B-CEC2-17B11D8B6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6C4CC-FE6B-B386-6CEB-5CF141370E01}"/>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203119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6059C-AEAA-64D2-03C1-8E4B9488BF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9FFA46-9EA0-54F3-C516-5684808E84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C0A09-45D8-F2E8-620E-76148A7B159E}"/>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5" name="Footer Placeholder 4">
            <a:extLst>
              <a:ext uri="{FF2B5EF4-FFF2-40B4-BE49-F238E27FC236}">
                <a16:creationId xmlns:a16="http://schemas.microsoft.com/office/drawing/2014/main" id="{2653D239-8281-5912-AA6B-79293EC70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B397A-B54A-439F-5B1A-084283378847}"/>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89197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1FEF-A3FC-E5AF-E090-85A432535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65836-7E91-0D06-E523-A0C7BF043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D94F8-5B0E-D9CF-66F3-22FF63C45354}"/>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5" name="Footer Placeholder 4">
            <a:extLst>
              <a:ext uri="{FF2B5EF4-FFF2-40B4-BE49-F238E27FC236}">
                <a16:creationId xmlns:a16="http://schemas.microsoft.com/office/drawing/2014/main" id="{B2FB086A-D02A-4FDD-F541-24BFC38B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1AAB0-A060-CC1C-457A-F155EF1FCD03}"/>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238203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9548-5F68-E7E7-8BC7-F3EBD29E6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03EFF-C6B3-DD08-F730-1D15795F6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9C593A-DBF4-C14C-1D87-5CB16F52ABA3}"/>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5" name="Footer Placeholder 4">
            <a:extLst>
              <a:ext uri="{FF2B5EF4-FFF2-40B4-BE49-F238E27FC236}">
                <a16:creationId xmlns:a16="http://schemas.microsoft.com/office/drawing/2014/main" id="{4D14C7ED-A0B6-6B8B-3A96-27C5C4F03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9383D-28BF-1D75-E502-C3BE5EB30D18}"/>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360434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982E-1708-E445-F034-B7DB63E0B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53241-EB09-37E8-FE9B-F742E7F6A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E9721-86D7-AEA8-5C29-3D6CC0853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DC84E4-2B76-E7F3-7548-C0F5E552F55C}"/>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6" name="Footer Placeholder 5">
            <a:extLst>
              <a:ext uri="{FF2B5EF4-FFF2-40B4-BE49-F238E27FC236}">
                <a16:creationId xmlns:a16="http://schemas.microsoft.com/office/drawing/2014/main" id="{A34E4E63-F32A-4456-D3F5-83537F025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7585B-4060-A7B8-CC5D-D932B9333C92}"/>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345515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042B-5651-FD46-54F6-945A42090E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ABCEBF-5F11-67D8-A2C2-EEEACAD9D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BDB50F-D945-EEF2-76AF-4E8F615DF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015BE3-E602-9FCF-7106-412F48861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A7BD8-F487-AEC1-77B2-01E2AFDD5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041F91-0563-1B79-C9D7-BC3A88EFD17B}"/>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8" name="Footer Placeholder 7">
            <a:extLst>
              <a:ext uri="{FF2B5EF4-FFF2-40B4-BE49-F238E27FC236}">
                <a16:creationId xmlns:a16="http://schemas.microsoft.com/office/drawing/2014/main" id="{DBF3525E-55CA-6B4F-8F03-B10B8265B5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156D76-CC1D-BE9C-9DA6-EBA7553766C4}"/>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2213014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B046-5502-2923-33C3-FD7CE2706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3B27DD-860B-C08F-5136-54DBE75B0161}"/>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4" name="Footer Placeholder 3">
            <a:extLst>
              <a:ext uri="{FF2B5EF4-FFF2-40B4-BE49-F238E27FC236}">
                <a16:creationId xmlns:a16="http://schemas.microsoft.com/office/drawing/2014/main" id="{41DBF9AC-23FB-53ED-7449-07E30A898F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860274-A82A-D77A-450D-EC3A2E4D796A}"/>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326405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3C6E5-B1AC-475E-22E4-FAD2029888DC}"/>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3" name="Footer Placeholder 2">
            <a:extLst>
              <a:ext uri="{FF2B5EF4-FFF2-40B4-BE49-F238E27FC236}">
                <a16:creationId xmlns:a16="http://schemas.microsoft.com/office/drawing/2014/main" id="{86D2DC68-E4E6-917A-9F9F-D95392CAE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DE77A9-FC85-C0FE-F319-A6867B2C046D}"/>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413618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FDA6-0771-20EF-B0FA-B2C651A9B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A842A2-6A05-AE1D-A89F-865D942CD1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1BBF1A-B812-561E-AABB-42903BF7F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8685D-78E6-9762-D603-B5FBE94D11DC}"/>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6" name="Footer Placeholder 5">
            <a:extLst>
              <a:ext uri="{FF2B5EF4-FFF2-40B4-BE49-F238E27FC236}">
                <a16:creationId xmlns:a16="http://schemas.microsoft.com/office/drawing/2014/main" id="{9529DEC3-FC87-6958-3357-BE20242BF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6E494-8A85-EB3C-F09F-E6800A6872F7}"/>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131160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9FDB-BB21-F66B-FE66-9662CBB4F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CAFAED-B75C-CA3A-ED1C-347BDFAEB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35F5E-8DEF-85C7-B1D3-1AD329123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FBE84-58D9-E7F6-3BBB-62A0EF5AEABE}"/>
              </a:ext>
            </a:extLst>
          </p:cNvPr>
          <p:cNvSpPr>
            <a:spLocks noGrp="1"/>
          </p:cNvSpPr>
          <p:nvPr>
            <p:ph type="dt" sz="half" idx="10"/>
          </p:nvPr>
        </p:nvSpPr>
        <p:spPr/>
        <p:txBody>
          <a:bodyPr/>
          <a:lstStyle/>
          <a:p>
            <a:fld id="{097E130F-BFF4-49C0-8BB3-48AC9AB004BC}" type="datetimeFigureOut">
              <a:rPr lang="en-US" smtClean="0"/>
              <a:t>12/8/2022</a:t>
            </a:fld>
            <a:endParaRPr lang="en-US"/>
          </a:p>
        </p:txBody>
      </p:sp>
      <p:sp>
        <p:nvSpPr>
          <p:cNvPr id="6" name="Footer Placeholder 5">
            <a:extLst>
              <a:ext uri="{FF2B5EF4-FFF2-40B4-BE49-F238E27FC236}">
                <a16:creationId xmlns:a16="http://schemas.microsoft.com/office/drawing/2014/main" id="{BB64F194-5441-D2A9-5B31-E5AA9CBEF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32954-4757-0849-F6E3-0E6FDD5DE2AB}"/>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394846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09D7E-48AA-F9A0-BF41-B27FEC7C0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FC04F1-ECD5-DB51-2CE2-5D3825527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79881-0ED8-867A-A55B-06CFCBFDA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E130F-BFF4-49C0-8BB3-48AC9AB004BC}" type="datetimeFigureOut">
              <a:rPr lang="en-US" smtClean="0"/>
              <a:t>12/8/2022</a:t>
            </a:fld>
            <a:endParaRPr lang="en-US"/>
          </a:p>
        </p:txBody>
      </p:sp>
      <p:sp>
        <p:nvSpPr>
          <p:cNvPr id="5" name="Footer Placeholder 4">
            <a:extLst>
              <a:ext uri="{FF2B5EF4-FFF2-40B4-BE49-F238E27FC236}">
                <a16:creationId xmlns:a16="http://schemas.microsoft.com/office/drawing/2014/main" id="{921E7B84-A09E-20E2-734E-58E97A2FE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E2D521-4D80-79CE-2239-88CFB9724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91023-337A-485B-BD41-359E0DCF2E84}" type="slidenum">
              <a:rPr lang="en-US" smtClean="0"/>
              <a:t>‹#›</a:t>
            </a:fld>
            <a:endParaRPr lang="en-US"/>
          </a:p>
        </p:txBody>
      </p:sp>
    </p:spTree>
    <p:extLst>
      <p:ext uri="{BB962C8B-B14F-4D97-AF65-F5344CB8AC3E}">
        <p14:creationId xmlns:p14="http://schemas.microsoft.com/office/powerpoint/2010/main" val="152976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10E-F9A5-21DF-5D15-0958912CDA85}"/>
              </a:ext>
            </a:extLst>
          </p:cNvPr>
          <p:cNvSpPr>
            <a:spLocks noGrp="1"/>
          </p:cNvSpPr>
          <p:nvPr>
            <p:ph type="ctrTitle"/>
          </p:nvPr>
        </p:nvSpPr>
        <p:spPr>
          <a:xfrm>
            <a:off x="1524000" y="641100"/>
            <a:ext cx="9144000" cy="2387600"/>
          </a:xfrm>
        </p:spPr>
        <p:txBody>
          <a:bodyPr>
            <a:normAutofit fontScale="90000"/>
          </a:bodyPr>
          <a:lstStyle/>
          <a:p>
            <a:r>
              <a:rPr lang="en-US" dirty="0"/>
              <a:t>MET CS 555	</a:t>
            </a:r>
            <a:br>
              <a:rPr lang="en-US" dirty="0"/>
            </a:br>
            <a:r>
              <a:rPr lang="en-US" dirty="0"/>
              <a:t>Foundation Machine Learning</a:t>
            </a:r>
            <a:br>
              <a:rPr lang="en-US" dirty="0"/>
            </a:br>
            <a:r>
              <a:rPr lang="en-US" dirty="0"/>
              <a:t>Project Presentation </a:t>
            </a:r>
          </a:p>
        </p:txBody>
      </p:sp>
      <p:sp>
        <p:nvSpPr>
          <p:cNvPr id="3" name="Subtitle 2">
            <a:extLst>
              <a:ext uri="{FF2B5EF4-FFF2-40B4-BE49-F238E27FC236}">
                <a16:creationId xmlns:a16="http://schemas.microsoft.com/office/drawing/2014/main" id="{13CA3136-6290-1F72-0AFF-E47EFF0BA6EA}"/>
              </a:ext>
            </a:extLst>
          </p:cNvPr>
          <p:cNvSpPr>
            <a:spLocks noGrp="1"/>
          </p:cNvSpPr>
          <p:nvPr>
            <p:ph type="subTitle" idx="1"/>
          </p:nvPr>
        </p:nvSpPr>
        <p:spPr>
          <a:xfrm>
            <a:off x="6994358" y="4432968"/>
            <a:ext cx="3673642" cy="1747837"/>
          </a:xfrm>
        </p:spPr>
        <p:txBody>
          <a:bodyPr/>
          <a:lstStyle/>
          <a:p>
            <a:endParaRPr lang="en-US" dirty="0"/>
          </a:p>
          <a:p>
            <a:r>
              <a:rPr lang="en-US" dirty="0"/>
              <a:t>Raghav Jindal </a:t>
            </a:r>
          </a:p>
          <a:p>
            <a:r>
              <a:rPr lang="en-US" dirty="0"/>
              <a:t>U83386066</a:t>
            </a:r>
          </a:p>
          <a:p>
            <a:endParaRPr lang="en-US" dirty="0"/>
          </a:p>
          <a:p>
            <a:endParaRPr lang="en-US" dirty="0"/>
          </a:p>
        </p:txBody>
      </p:sp>
    </p:spTree>
    <p:extLst>
      <p:ext uri="{BB962C8B-B14F-4D97-AF65-F5344CB8AC3E}">
        <p14:creationId xmlns:p14="http://schemas.microsoft.com/office/powerpoint/2010/main" val="141758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B10F5-1431-14A3-3840-1D4B0372FEF4}"/>
              </a:ext>
            </a:extLst>
          </p:cNvPr>
          <p:cNvSpPr>
            <a:spLocks noGrp="1"/>
          </p:cNvSpPr>
          <p:nvPr>
            <p:ph idx="1"/>
          </p:nvPr>
        </p:nvSpPr>
        <p:spPr>
          <a:xfrm>
            <a:off x="838200" y="472440"/>
            <a:ext cx="10515600" cy="5704523"/>
          </a:xfrm>
        </p:spPr>
        <p:txBody>
          <a:bodyPr/>
          <a:lstStyle/>
          <a:p>
            <a:r>
              <a:rPr lang="en-US" dirty="0"/>
              <a:t>3 Total Working Years</a:t>
            </a:r>
          </a:p>
        </p:txBody>
      </p:sp>
      <p:pic>
        <p:nvPicPr>
          <p:cNvPr id="5" name="Picture 4">
            <a:extLst>
              <a:ext uri="{FF2B5EF4-FFF2-40B4-BE49-F238E27FC236}">
                <a16:creationId xmlns:a16="http://schemas.microsoft.com/office/drawing/2014/main" id="{4BEC189A-F816-0AEE-1BE7-D95294F2BC36}"/>
              </a:ext>
            </a:extLst>
          </p:cNvPr>
          <p:cNvPicPr>
            <a:picLocks noChangeAspect="1"/>
          </p:cNvPicPr>
          <p:nvPr/>
        </p:nvPicPr>
        <p:blipFill>
          <a:blip r:embed="rId2"/>
          <a:stretch>
            <a:fillRect/>
          </a:stretch>
        </p:blipFill>
        <p:spPr>
          <a:xfrm>
            <a:off x="838200" y="1076324"/>
            <a:ext cx="7065539" cy="1346835"/>
          </a:xfrm>
          <a:prstGeom prst="rect">
            <a:avLst/>
          </a:prstGeom>
        </p:spPr>
      </p:pic>
      <p:pic>
        <p:nvPicPr>
          <p:cNvPr id="7" name="Picture 6">
            <a:extLst>
              <a:ext uri="{FF2B5EF4-FFF2-40B4-BE49-F238E27FC236}">
                <a16:creationId xmlns:a16="http://schemas.microsoft.com/office/drawing/2014/main" id="{8C4C2A26-C5B9-CB94-D701-56BBE0754F4D}"/>
              </a:ext>
            </a:extLst>
          </p:cNvPr>
          <p:cNvPicPr>
            <a:picLocks noChangeAspect="1"/>
          </p:cNvPicPr>
          <p:nvPr/>
        </p:nvPicPr>
        <p:blipFill>
          <a:blip r:embed="rId3"/>
          <a:stretch>
            <a:fillRect/>
          </a:stretch>
        </p:blipFill>
        <p:spPr>
          <a:xfrm>
            <a:off x="456894" y="2594482"/>
            <a:ext cx="8184185" cy="3427792"/>
          </a:xfrm>
          <a:prstGeom prst="rect">
            <a:avLst/>
          </a:prstGeom>
        </p:spPr>
      </p:pic>
      <p:sp>
        <p:nvSpPr>
          <p:cNvPr id="9" name="TextBox 8">
            <a:extLst>
              <a:ext uri="{FF2B5EF4-FFF2-40B4-BE49-F238E27FC236}">
                <a16:creationId xmlns:a16="http://schemas.microsoft.com/office/drawing/2014/main" id="{0B84D6DA-4233-09D7-F061-8F452C24A277}"/>
              </a:ext>
            </a:extLst>
          </p:cNvPr>
          <p:cNvSpPr txBox="1"/>
          <p:nvPr/>
        </p:nvSpPr>
        <p:spPr>
          <a:xfrm>
            <a:off x="838200" y="6022274"/>
            <a:ext cx="9413240" cy="339773"/>
          </a:xfrm>
          <a:prstGeom prst="rect">
            <a:avLst/>
          </a:prstGeom>
          <a:noFill/>
        </p:spPr>
        <p:txBody>
          <a:bodyPr wrap="square">
            <a:spAutoFit/>
          </a:bodyPr>
          <a:lstStyle/>
          <a:p>
            <a:pPr marL="0" marR="0" algn="just">
              <a:lnSpc>
                <a:spcPct val="15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Credit Suisse Type Arabic Light"/>
              </a:rPr>
              <a:t>Employees who are working in the company for a shorter span of time have been </a:t>
            </a:r>
            <a:r>
              <a:rPr lang="en-US" sz="1200" dirty="0" err="1">
                <a:solidFill>
                  <a:srgbClr val="000000"/>
                </a:solidFill>
                <a:effectLst/>
                <a:latin typeface="Times New Roman" panose="02020603050405020304" pitchFamily="18" charset="0"/>
                <a:ea typeface="Times New Roman" panose="02020603050405020304" pitchFamily="18" charset="0"/>
                <a:cs typeface="Credit Suisse Type Arabic Light"/>
              </a:rPr>
              <a:t>attiritioned</a:t>
            </a:r>
            <a:r>
              <a:rPr lang="en-US" sz="1200" dirty="0">
                <a:solidFill>
                  <a:srgbClr val="000000"/>
                </a:solidFill>
                <a:effectLst/>
                <a:latin typeface="Times New Roman" panose="02020603050405020304" pitchFamily="18" charset="0"/>
                <a:ea typeface="Times New Roman" panose="02020603050405020304" pitchFamily="18" charset="0"/>
                <a:cs typeface="Credit Suisse Type Arabic Light"/>
              </a:rPr>
              <a:t> rather than the ones who are working for longer duration</a:t>
            </a:r>
            <a:endParaRPr lang="en-US" sz="1200" dirty="0">
              <a:effectLst/>
              <a:latin typeface="Credit Suisse Type Light"/>
              <a:ea typeface="Credit Suisse Type Light"/>
              <a:cs typeface="Credit Suisse Type Arabic Light"/>
            </a:endParaRPr>
          </a:p>
        </p:txBody>
      </p:sp>
    </p:spTree>
    <p:extLst>
      <p:ext uri="{BB962C8B-B14F-4D97-AF65-F5344CB8AC3E}">
        <p14:creationId xmlns:p14="http://schemas.microsoft.com/office/powerpoint/2010/main" val="385345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6F3F5-CFE9-A24A-4375-1915E6D751D8}"/>
              </a:ext>
            </a:extLst>
          </p:cNvPr>
          <p:cNvSpPr>
            <a:spLocks noGrp="1"/>
          </p:cNvSpPr>
          <p:nvPr>
            <p:ph idx="1"/>
          </p:nvPr>
        </p:nvSpPr>
        <p:spPr>
          <a:xfrm>
            <a:off x="838200" y="457200"/>
            <a:ext cx="10515600" cy="5719763"/>
          </a:xfrm>
        </p:spPr>
        <p:txBody>
          <a:bodyPr/>
          <a:lstStyle/>
          <a:p>
            <a:r>
              <a:rPr lang="en-US" dirty="0"/>
              <a:t>4 Overtime</a:t>
            </a:r>
          </a:p>
          <a:p>
            <a:endParaRPr lang="en-US" dirty="0"/>
          </a:p>
        </p:txBody>
      </p:sp>
      <p:pic>
        <p:nvPicPr>
          <p:cNvPr id="5" name="Picture 4">
            <a:extLst>
              <a:ext uri="{FF2B5EF4-FFF2-40B4-BE49-F238E27FC236}">
                <a16:creationId xmlns:a16="http://schemas.microsoft.com/office/drawing/2014/main" id="{4CDBA69D-52E2-4D9E-9E4B-A060147164B7}"/>
              </a:ext>
            </a:extLst>
          </p:cNvPr>
          <p:cNvPicPr>
            <a:picLocks noChangeAspect="1"/>
          </p:cNvPicPr>
          <p:nvPr/>
        </p:nvPicPr>
        <p:blipFill>
          <a:blip r:embed="rId2"/>
          <a:stretch>
            <a:fillRect/>
          </a:stretch>
        </p:blipFill>
        <p:spPr>
          <a:xfrm>
            <a:off x="838200" y="1016317"/>
            <a:ext cx="6305550" cy="1228725"/>
          </a:xfrm>
          <a:prstGeom prst="rect">
            <a:avLst/>
          </a:prstGeom>
        </p:spPr>
      </p:pic>
      <p:pic>
        <p:nvPicPr>
          <p:cNvPr id="7" name="Picture 6">
            <a:extLst>
              <a:ext uri="{FF2B5EF4-FFF2-40B4-BE49-F238E27FC236}">
                <a16:creationId xmlns:a16="http://schemas.microsoft.com/office/drawing/2014/main" id="{1D5C8722-BE48-457A-2072-C244B85145A9}"/>
              </a:ext>
            </a:extLst>
          </p:cNvPr>
          <p:cNvPicPr>
            <a:picLocks noChangeAspect="1"/>
          </p:cNvPicPr>
          <p:nvPr/>
        </p:nvPicPr>
        <p:blipFill>
          <a:blip r:embed="rId3"/>
          <a:stretch>
            <a:fillRect/>
          </a:stretch>
        </p:blipFill>
        <p:spPr>
          <a:xfrm>
            <a:off x="838200" y="2245041"/>
            <a:ext cx="8442960" cy="3536175"/>
          </a:xfrm>
          <a:prstGeom prst="rect">
            <a:avLst/>
          </a:prstGeom>
        </p:spPr>
      </p:pic>
      <p:sp>
        <p:nvSpPr>
          <p:cNvPr id="9" name="TextBox 8">
            <a:extLst>
              <a:ext uri="{FF2B5EF4-FFF2-40B4-BE49-F238E27FC236}">
                <a16:creationId xmlns:a16="http://schemas.microsoft.com/office/drawing/2014/main" id="{1FF17FEB-B74F-D22A-37E9-0BB90B5DCA15}"/>
              </a:ext>
            </a:extLst>
          </p:cNvPr>
          <p:cNvSpPr txBox="1"/>
          <p:nvPr/>
        </p:nvSpPr>
        <p:spPr>
          <a:xfrm>
            <a:off x="838200" y="5611330"/>
            <a:ext cx="9321800" cy="339773"/>
          </a:xfrm>
          <a:prstGeom prst="rect">
            <a:avLst/>
          </a:prstGeom>
          <a:noFill/>
        </p:spPr>
        <p:txBody>
          <a:bodyPr wrap="square">
            <a:spAutoFit/>
          </a:bodyPr>
          <a:lstStyle/>
          <a:p>
            <a:pPr marL="0" marR="0" algn="just">
              <a:lnSpc>
                <a:spcPct val="15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Credit Suisse Type Arabic Light"/>
              </a:rPr>
              <a:t>From the above image it looks like employees who are not doing over time are staying with the company for longer period.</a:t>
            </a:r>
            <a:endParaRPr lang="en-US" sz="1200" dirty="0">
              <a:effectLst/>
              <a:latin typeface="Credit Suisse Type Light"/>
              <a:ea typeface="Credit Suisse Type Light"/>
              <a:cs typeface="Credit Suisse Type Arabic Light"/>
            </a:endParaRPr>
          </a:p>
        </p:txBody>
      </p:sp>
    </p:spTree>
    <p:extLst>
      <p:ext uri="{BB962C8B-B14F-4D97-AF65-F5344CB8AC3E}">
        <p14:creationId xmlns:p14="http://schemas.microsoft.com/office/powerpoint/2010/main" val="123698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B06B-F878-9067-1B03-6DC364CA8C5C}"/>
              </a:ext>
            </a:extLst>
          </p:cNvPr>
          <p:cNvSpPr>
            <a:spLocks noGrp="1"/>
          </p:cNvSpPr>
          <p:nvPr>
            <p:ph type="title"/>
          </p:nvPr>
        </p:nvSpPr>
        <p:spPr>
          <a:xfrm>
            <a:off x="838200" y="365125"/>
            <a:ext cx="10515600" cy="1036955"/>
          </a:xfrm>
        </p:spPr>
        <p:txBody>
          <a:bodyPr/>
          <a:lstStyle/>
          <a:p>
            <a:r>
              <a:rPr lang="en-US" dirty="0"/>
              <a:t>MODEL	&amp; EVALUATION (Logistic Regression)</a:t>
            </a:r>
          </a:p>
        </p:txBody>
      </p:sp>
      <p:sp>
        <p:nvSpPr>
          <p:cNvPr id="3" name="Content Placeholder 2">
            <a:extLst>
              <a:ext uri="{FF2B5EF4-FFF2-40B4-BE49-F238E27FC236}">
                <a16:creationId xmlns:a16="http://schemas.microsoft.com/office/drawing/2014/main" id="{C7A29996-B5D6-E8BE-2044-6A5944FE3A96}"/>
              </a:ext>
            </a:extLst>
          </p:cNvPr>
          <p:cNvSpPr>
            <a:spLocks noGrp="1"/>
          </p:cNvSpPr>
          <p:nvPr>
            <p:ph idx="1"/>
          </p:nvPr>
        </p:nvSpPr>
        <p:spPr>
          <a:xfrm>
            <a:off x="838200" y="1554480"/>
            <a:ext cx="10515600" cy="4622483"/>
          </a:xfrm>
        </p:spPr>
        <p:txBody>
          <a:bodyPr/>
          <a:lstStyle/>
          <a:p>
            <a:r>
              <a:rPr lang="en-US" dirty="0"/>
              <a:t>A multiple logistic regression seeks to find an equation that best predicts the probability of a Y variable value as a function of the X variables. The independent variables can then be measured on a new individual to estimate the likelihood of it having a specific value of the dependent variable.</a:t>
            </a:r>
          </a:p>
        </p:txBody>
      </p:sp>
      <p:pic>
        <p:nvPicPr>
          <p:cNvPr id="5" name="Picture 4">
            <a:extLst>
              <a:ext uri="{FF2B5EF4-FFF2-40B4-BE49-F238E27FC236}">
                <a16:creationId xmlns:a16="http://schemas.microsoft.com/office/drawing/2014/main" id="{105FBF66-6457-9141-5195-E0BFF0F151BB}"/>
              </a:ext>
            </a:extLst>
          </p:cNvPr>
          <p:cNvPicPr>
            <a:picLocks noChangeAspect="1"/>
          </p:cNvPicPr>
          <p:nvPr/>
        </p:nvPicPr>
        <p:blipFill>
          <a:blip r:embed="rId2"/>
          <a:stretch>
            <a:fillRect/>
          </a:stretch>
        </p:blipFill>
        <p:spPr>
          <a:xfrm>
            <a:off x="838200" y="3865720"/>
            <a:ext cx="7749553" cy="1681639"/>
          </a:xfrm>
          <a:prstGeom prst="rect">
            <a:avLst/>
          </a:prstGeom>
        </p:spPr>
      </p:pic>
    </p:spTree>
    <p:extLst>
      <p:ext uri="{BB962C8B-B14F-4D97-AF65-F5344CB8AC3E}">
        <p14:creationId xmlns:p14="http://schemas.microsoft.com/office/powerpoint/2010/main" val="180901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7DA6-E98C-A7A9-6E55-4DD49949AC1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D4DFAFE-21A5-73EB-F6A0-8998933C30E9}"/>
              </a:ext>
            </a:extLst>
          </p:cNvPr>
          <p:cNvSpPr>
            <a:spLocks noGrp="1"/>
          </p:cNvSpPr>
          <p:nvPr>
            <p:ph idx="1"/>
          </p:nvPr>
        </p:nvSpPr>
        <p:spPr>
          <a:xfrm>
            <a:off x="838200" y="2057400"/>
            <a:ext cx="5257800" cy="563563"/>
          </a:xfrm>
        </p:spPr>
        <p:txBody>
          <a:bodyPr/>
          <a:lstStyle/>
          <a:p>
            <a:r>
              <a:rPr lang="en-US" dirty="0"/>
              <a:t>Creating Model</a:t>
            </a:r>
          </a:p>
          <a:p>
            <a:endParaRPr lang="en-US" dirty="0"/>
          </a:p>
        </p:txBody>
      </p:sp>
      <p:pic>
        <p:nvPicPr>
          <p:cNvPr id="7" name="Picture 6">
            <a:extLst>
              <a:ext uri="{FF2B5EF4-FFF2-40B4-BE49-F238E27FC236}">
                <a16:creationId xmlns:a16="http://schemas.microsoft.com/office/drawing/2014/main" id="{6B02E3A8-D32A-6745-1A3A-6AD61B0948B0}"/>
              </a:ext>
            </a:extLst>
          </p:cNvPr>
          <p:cNvPicPr>
            <a:picLocks noChangeAspect="1"/>
          </p:cNvPicPr>
          <p:nvPr/>
        </p:nvPicPr>
        <p:blipFill>
          <a:blip r:embed="rId2"/>
          <a:stretch>
            <a:fillRect/>
          </a:stretch>
        </p:blipFill>
        <p:spPr>
          <a:xfrm>
            <a:off x="838200" y="927895"/>
            <a:ext cx="5629451" cy="1128712"/>
          </a:xfrm>
          <a:prstGeom prst="rect">
            <a:avLst/>
          </a:prstGeom>
        </p:spPr>
      </p:pic>
      <p:sp>
        <p:nvSpPr>
          <p:cNvPr id="8" name="Content Placeholder 2">
            <a:extLst>
              <a:ext uri="{FF2B5EF4-FFF2-40B4-BE49-F238E27FC236}">
                <a16:creationId xmlns:a16="http://schemas.microsoft.com/office/drawing/2014/main" id="{37BEA2E6-5E4C-EE79-B03F-E084307FF973}"/>
              </a:ext>
            </a:extLst>
          </p:cNvPr>
          <p:cNvSpPr txBox="1">
            <a:spLocks/>
          </p:cNvSpPr>
          <p:nvPr/>
        </p:nvSpPr>
        <p:spPr>
          <a:xfrm>
            <a:off x="923925" y="365125"/>
            <a:ext cx="5257800" cy="56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Splitting Dataset</a:t>
            </a:r>
          </a:p>
        </p:txBody>
      </p:sp>
      <p:pic>
        <p:nvPicPr>
          <p:cNvPr id="11" name="Picture 10">
            <a:extLst>
              <a:ext uri="{FF2B5EF4-FFF2-40B4-BE49-F238E27FC236}">
                <a16:creationId xmlns:a16="http://schemas.microsoft.com/office/drawing/2014/main" id="{D53A3ABC-5E42-57CB-6CF7-792378E56143}"/>
              </a:ext>
            </a:extLst>
          </p:cNvPr>
          <p:cNvPicPr>
            <a:picLocks noChangeAspect="1"/>
          </p:cNvPicPr>
          <p:nvPr/>
        </p:nvPicPr>
        <p:blipFill>
          <a:blip r:embed="rId3"/>
          <a:stretch>
            <a:fillRect/>
          </a:stretch>
        </p:blipFill>
        <p:spPr>
          <a:xfrm>
            <a:off x="923925" y="2620963"/>
            <a:ext cx="4882515" cy="1173184"/>
          </a:xfrm>
          <a:prstGeom prst="rect">
            <a:avLst/>
          </a:prstGeom>
        </p:spPr>
      </p:pic>
      <p:sp>
        <p:nvSpPr>
          <p:cNvPr id="12" name="Content Placeholder 2">
            <a:extLst>
              <a:ext uri="{FF2B5EF4-FFF2-40B4-BE49-F238E27FC236}">
                <a16:creationId xmlns:a16="http://schemas.microsoft.com/office/drawing/2014/main" id="{0337F3E8-9B67-95EF-261C-A0B364900B95}"/>
              </a:ext>
            </a:extLst>
          </p:cNvPr>
          <p:cNvSpPr txBox="1">
            <a:spLocks/>
          </p:cNvSpPr>
          <p:nvPr/>
        </p:nvSpPr>
        <p:spPr>
          <a:xfrm>
            <a:off x="923925" y="3794147"/>
            <a:ext cx="5257800" cy="56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Prediction</a:t>
            </a:r>
          </a:p>
          <a:p>
            <a:pPr marL="0" indent="0">
              <a:buNone/>
            </a:pPr>
            <a:endParaRPr lang="en-US" dirty="0"/>
          </a:p>
        </p:txBody>
      </p:sp>
      <p:pic>
        <p:nvPicPr>
          <p:cNvPr id="14" name="Picture 13">
            <a:extLst>
              <a:ext uri="{FF2B5EF4-FFF2-40B4-BE49-F238E27FC236}">
                <a16:creationId xmlns:a16="http://schemas.microsoft.com/office/drawing/2014/main" id="{61E0BE0F-4F64-3DE7-E82D-273251613052}"/>
              </a:ext>
            </a:extLst>
          </p:cNvPr>
          <p:cNvPicPr>
            <a:picLocks noChangeAspect="1"/>
          </p:cNvPicPr>
          <p:nvPr/>
        </p:nvPicPr>
        <p:blipFill>
          <a:blip r:embed="rId4"/>
          <a:stretch>
            <a:fillRect/>
          </a:stretch>
        </p:blipFill>
        <p:spPr>
          <a:xfrm>
            <a:off x="995362" y="4244340"/>
            <a:ext cx="5797348" cy="982980"/>
          </a:xfrm>
          <a:prstGeom prst="rect">
            <a:avLst/>
          </a:prstGeom>
        </p:spPr>
      </p:pic>
      <p:pic>
        <p:nvPicPr>
          <p:cNvPr id="16" name="Picture 15">
            <a:extLst>
              <a:ext uri="{FF2B5EF4-FFF2-40B4-BE49-F238E27FC236}">
                <a16:creationId xmlns:a16="http://schemas.microsoft.com/office/drawing/2014/main" id="{E28BEF31-F914-D60D-D68A-8370F5E581B4}"/>
              </a:ext>
            </a:extLst>
          </p:cNvPr>
          <p:cNvPicPr>
            <a:picLocks noChangeAspect="1"/>
          </p:cNvPicPr>
          <p:nvPr/>
        </p:nvPicPr>
        <p:blipFill>
          <a:blip r:embed="rId5"/>
          <a:stretch>
            <a:fillRect/>
          </a:stretch>
        </p:blipFill>
        <p:spPr>
          <a:xfrm>
            <a:off x="995362" y="5140369"/>
            <a:ext cx="3697523" cy="563563"/>
          </a:xfrm>
          <a:prstGeom prst="rect">
            <a:avLst/>
          </a:prstGeom>
        </p:spPr>
      </p:pic>
    </p:spTree>
    <p:extLst>
      <p:ext uri="{BB962C8B-B14F-4D97-AF65-F5344CB8AC3E}">
        <p14:creationId xmlns:p14="http://schemas.microsoft.com/office/powerpoint/2010/main" val="363271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E080-BA70-7447-5598-4C2E84E5D2D1}"/>
              </a:ext>
            </a:extLst>
          </p:cNvPr>
          <p:cNvSpPr>
            <a:spLocks noGrp="1"/>
          </p:cNvSpPr>
          <p:nvPr>
            <p:ph type="title"/>
          </p:nvPr>
        </p:nvSpPr>
        <p:spPr>
          <a:xfrm>
            <a:off x="838200" y="365125"/>
            <a:ext cx="10515600" cy="793115"/>
          </a:xfrm>
        </p:spPr>
        <p:txBody>
          <a:bodyPr/>
          <a:lstStyle/>
          <a:p>
            <a:r>
              <a:rPr lang="en-US" dirty="0"/>
              <a:t>Confusion Matrix and other Metrics</a:t>
            </a:r>
          </a:p>
        </p:txBody>
      </p:sp>
      <p:pic>
        <p:nvPicPr>
          <p:cNvPr id="5" name="Picture 4">
            <a:extLst>
              <a:ext uri="{FF2B5EF4-FFF2-40B4-BE49-F238E27FC236}">
                <a16:creationId xmlns:a16="http://schemas.microsoft.com/office/drawing/2014/main" id="{118FC8A8-08F7-F2E2-3E14-F204B2B82D73}"/>
              </a:ext>
            </a:extLst>
          </p:cNvPr>
          <p:cNvPicPr>
            <a:picLocks noChangeAspect="1"/>
          </p:cNvPicPr>
          <p:nvPr/>
        </p:nvPicPr>
        <p:blipFill>
          <a:blip r:embed="rId2"/>
          <a:stretch>
            <a:fillRect/>
          </a:stretch>
        </p:blipFill>
        <p:spPr>
          <a:xfrm>
            <a:off x="838200" y="1158240"/>
            <a:ext cx="6385560" cy="5127190"/>
          </a:xfrm>
          <a:prstGeom prst="rect">
            <a:avLst/>
          </a:prstGeom>
        </p:spPr>
      </p:pic>
    </p:spTree>
    <p:extLst>
      <p:ext uri="{BB962C8B-B14F-4D97-AF65-F5344CB8AC3E}">
        <p14:creationId xmlns:p14="http://schemas.microsoft.com/office/powerpoint/2010/main" val="2695959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1AB2-C690-B7C5-4378-F6EFB9C1B5F0}"/>
              </a:ext>
            </a:extLst>
          </p:cNvPr>
          <p:cNvSpPr>
            <a:spLocks noGrp="1"/>
          </p:cNvSpPr>
          <p:nvPr>
            <p:ph type="title"/>
          </p:nvPr>
        </p:nvSpPr>
        <p:spPr>
          <a:xfrm>
            <a:off x="838200" y="365125"/>
            <a:ext cx="10515600" cy="640715"/>
          </a:xfrm>
        </p:spPr>
        <p:txBody>
          <a:bodyPr>
            <a:normAutofit fontScale="90000"/>
          </a:bodyPr>
          <a:lstStyle/>
          <a:p>
            <a:r>
              <a:rPr lang="en-US" dirty="0"/>
              <a:t>Summary Model</a:t>
            </a:r>
          </a:p>
        </p:txBody>
      </p:sp>
      <p:pic>
        <p:nvPicPr>
          <p:cNvPr id="5" name="Picture 4">
            <a:extLst>
              <a:ext uri="{FF2B5EF4-FFF2-40B4-BE49-F238E27FC236}">
                <a16:creationId xmlns:a16="http://schemas.microsoft.com/office/drawing/2014/main" id="{D531ED0B-E174-42C1-DFF3-9F094BF35561}"/>
              </a:ext>
            </a:extLst>
          </p:cNvPr>
          <p:cNvPicPr>
            <a:picLocks noChangeAspect="1"/>
          </p:cNvPicPr>
          <p:nvPr/>
        </p:nvPicPr>
        <p:blipFill>
          <a:blip r:embed="rId2"/>
          <a:stretch>
            <a:fillRect/>
          </a:stretch>
        </p:blipFill>
        <p:spPr>
          <a:xfrm>
            <a:off x="4572000" y="365124"/>
            <a:ext cx="5059680" cy="6224005"/>
          </a:xfrm>
          <a:prstGeom prst="rect">
            <a:avLst/>
          </a:prstGeom>
        </p:spPr>
      </p:pic>
    </p:spTree>
    <p:extLst>
      <p:ext uri="{BB962C8B-B14F-4D97-AF65-F5344CB8AC3E}">
        <p14:creationId xmlns:p14="http://schemas.microsoft.com/office/powerpoint/2010/main" val="319737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475B6-B131-AD53-B47A-ABDB33CC6CC2}"/>
              </a:ext>
            </a:extLst>
          </p:cNvPr>
          <p:cNvSpPr>
            <a:spLocks noGrp="1"/>
          </p:cNvSpPr>
          <p:nvPr>
            <p:ph type="title"/>
          </p:nvPr>
        </p:nvSpPr>
        <p:spPr>
          <a:xfrm>
            <a:off x="838200" y="365125"/>
            <a:ext cx="10515600" cy="640715"/>
          </a:xfrm>
        </p:spPr>
        <p:txBody>
          <a:bodyPr>
            <a:normAutofit fontScale="90000"/>
          </a:bodyPr>
          <a:lstStyle/>
          <a:p>
            <a:r>
              <a:rPr lang="en-US" dirty="0" err="1"/>
              <a:t>Anova</a:t>
            </a:r>
            <a:r>
              <a:rPr lang="en-US" dirty="0"/>
              <a:t> Model</a:t>
            </a:r>
          </a:p>
        </p:txBody>
      </p:sp>
      <p:pic>
        <p:nvPicPr>
          <p:cNvPr id="5" name="Picture 4">
            <a:extLst>
              <a:ext uri="{FF2B5EF4-FFF2-40B4-BE49-F238E27FC236}">
                <a16:creationId xmlns:a16="http://schemas.microsoft.com/office/drawing/2014/main" id="{6359ADF4-4C54-7AE9-1C26-6B21B5662F7E}"/>
              </a:ext>
            </a:extLst>
          </p:cNvPr>
          <p:cNvPicPr>
            <a:picLocks noChangeAspect="1"/>
          </p:cNvPicPr>
          <p:nvPr/>
        </p:nvPicPr>
        <p:blipFill>
          <a:blip r:embed="rId2"/>
          <a:stretch>
            <a:fillRect/>
          </a:stretch>
        </p:blipFill>
        <p:spPr>
          <a:xfrm>
            <a:off x="3986212" y="365125"/>
            <a:ext cx="5020628" cy="6053384"/>
          </a:xfrm>
          <a:prstGeom prst="rect">
            <a:avLst/>
          </a:prstGeom>
        </p:spPr>
      </p:pic>
    </p:spTree>
    <p:extLst>
      <p:ext uri="{BB962C8B-B14F-4D97-AF65-F5344CB8AC3E}">
        <p14:creationId xmlns:p14="http://schemas.microsoft.com/office/powerpoint/2010/main" val="225599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A0C5-5507-19C3-85C2-CA87D2B34BA9}"/>
              </a:ext>
            </a:extLst>
          </p:cNvPr>
          <p:cNvSpPr>
            <a:spLocks noGrp="1"/>
          </p:cNvSpPr>
          <p:nvPr>
            <p:ph type="title"/>
          </p:nvPr>
        </p:nvSpPr>
        <p:spPr/>
        <p:txBody>
          <a:bodyPr/>
          <a:lstStyle/>
          <a:p>
            <a:r>
              <a:rPr lang="en-US" dirty="0"/>
              <a:t>AUC- Area under the curve</a:t>
            </a:r>
          </a:p>
        </p:txBody>
      </p:sp>
      <p:pic>
        <p:nvPicPr>
          <p:cNvPr id="5" name="Content Placeholder 4">
            <a:extLst>
              <a:ext uri="{FF2B5EF4-FFF2-40B4-BE49-F238E27FC236}">
                <a16:creationId xmlns:a16="http://schemas.microsoft.com/office/drawing/2014/main" id="{37664BCF-5494-8410-A819-890E5C3A8C68}"/>
              </a:ext>
            </a:extLst>
          </p:cNvPr>
          <p:cNvPicPr>
            <a:picLocks noGrp="1" noChangeAspect="1"/>
          </p:cNvPicPr>
          <p:nvPr>
            <p:ph idx="1"/>
          </p:nvPr>
        </p:nvPicPr>
        <p:blipFill>
          <a:blip r:embed="rId2"/>
          <a:stretch>
            <a:fillRect/>
          </a:stretch>
        </p:blipFill>
        <p:spPr>
          <a:xfrm>
            <a:off x="838200" y="1619250"/>
            <a:ext cx="10541468" cy="2023110"/>
          </a:xfrm>
        </p:spPr>
      </p:pic>
    </p:spTree>
    <p:extLst>
      <p:ext uri="{BB962C8B-B14F-4D97-AF65-F5344CB8AC3E}">
        <p14:creationId xmlns:p14="http://schemas.microsoft.com/office/powerpoint/2010/main" val="84809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4A09-AFBB-63D1-17A1-BF258A57A19E}"/>
              </a:ext>
            </a:extLst>
          </p:cNvPr>
          <p:cNvSpPr>
            <a:spLocks noGrp="1"/>
          </p:cNvSpPr>
          <p:nvPr>
            <p:ph type="title"/>
          </p:nvPr>
        </p:nvSpPr>
        <p:spPr>
          <a:xfrm>
            <a:off x="838200" y="365125"/>
            <a:ext cx="10515600" cy="747395"/>
          </a:xfrm>
        </p:spPr>
        <p:txBody>
          <a:bodyPr>
            <a:normAutofit/>
          </a:bodyPr>
          <a:lstStyle/>
          <a:p>
            <a:r>
              <a:rPr lang="en-US" dirty="0"/>
              <a:t>Conclusion</a:t>
            </a:r>
          </a:p>
        </p:txBody>
      </p:sp>
      <p:sp>
        <p:nvSpPr>
          <p:cNvPr id="5" name="TextBox 4">
            <a:extLst>
              <a:ext uri="{FF2B5EF4-FFF2-40B4-BE49-F238E27FC236}">
                <a16:creationId xmlns:a16="http://schemas.microsoft.com/office/drawing/2014/main" id="{81DD6B7F-D124-ED76-C393-DDEC626265D8}"/>
              </a:ext>
            </a:extLst>
          </p:cNvPr>
          <p:cNvSpPr txBox="1"/>
          <p:nvPr/>
        </p:nvSpPr>
        <p:spPr>
          <a:xfrm>
            <a:off x="838200" y="1112521"/>
            <a:ext cx="10515600" cy="646331"/>
          </a:xfrm>
          <a:prstGeom prst="rect">
            <a:avLst/>
          </a:prstGeom>
          <a:noFill/>
        </p:spPr>
        <p:txBody>
          <a:bodyPr wrap="square">
            <a:spAutoFit/>
          </a:bodyPr>
          <a:lstStyle/>
          <a:p>
            <a:r>
              <a:rPr lang="en-US"/>
              <a:t>I have </a:t>
            </a:r>
            <a:r>
              <a:rPr lang="en-US" dirty="0"/>
              <a:t>created a very model that predicts employee attrition with an accuracy of 82.17 percent on the actual data using basic exploratory data analysis and learning models like a Logistic Regression classifier.</a:t>
            </a:r>
          </a:p>
        </p:txBody>
      </p:sp>
      <p:sp>
        <p:nvSpPr>
          <p:cNvPr id="7" name="TextBox 6">
            <a:extLst>
              <a:ext uri="{FF2B5EF4-FFF2-40B4-BE49-F238E27FC236}">
                <a16:creationId xmlns:a16="http://schemas.microsoft.com/office/drawing/2014/main" id="{DCBDA3A9-EBF4-DE55-4276-A78C33ADCCCE}"/>
              </a:ext>
            </a:extLst>
          </p:cNvPr>
          <p:cNvSpPr txBox="1"/>
          <p:nvPr/>
        </p:nvSpPr>
        <p:spPr>
          <a:xfrm>
            <a:off x="838200" y="1998760"/>
            <a:ext cx="10515600" cy="1754326"/>
          </a:xfrm>
          <a:prstGeom prst="rect">
            <a:avLst/>
          </a:prstGeom>
          <a:noFill/>
        </p:spPr>
        <p:txBody>
          <a:bodyPr wrap="square">
            <a:spAutoFit/>
          </a:bodyPr>
          <a:lstStyle/>
          <a:p>
            <a:r>
              <a:rPr lang="en-US" dirty="0"/>
              <a:t>In order to improve our environment and reduce attrition, we recommend that we strive to concentrate on these factors going forward. The fact that sales representatives and laboratory technicians have a substantially higher coefficient for the job role factor than other positions, which indicates that they are leaving at a larger rate than other positions, is another major problem that we identified. If everything else is constant, we suggest digging deeper into the reasons why people are leaving these jobs at a higher rate </a:t>
            </a:r>
            <a:r>
              <a:rPr lang="en-US" sz="1800" kern="100" dirty="0">
                <a:effectLst/>
                <a:latin typeface="Liberation Serif"/>
                <a:ea typeface="AR PL SungtiL GB"/>
                <a:cs typeface="Lohit Devanagari"/>
              </a:rPr>
              <a:t>and simultaneously apply different models and check the accuracy of those.</a:t>
            </a:r>
            <a:endParaRPr lang="en-US" dirty="0"/>
          </a:p>
        </p:txBody>
      </p:sp>
    </p:spTree>
    <p:extLst>
      <p:ext uri="{BB962C8B-B14F-4D97-AF65-F5344CB8AC3E}">
        <p14:creationId xmlns:p14="http://schemas.microsoft.com/office/powerpoint/2010/main" val="250609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DF82-336C-CD67-174D-8D036EC12B30}"/>
              </a:ext>
            </a:extLst>
          </p:cNvPr>
          <p:cNvSpPr>
            <a:spLocks noGrp="1"/>
          </p:cNvSpPr>
          <p:nvPr>
            <p:ph type="title"/>
          </p:nvPr>
        </p:nvSpPr>
        <p:spPr/>
        <p:txBody>
          <a:bodyPr/>
          <a:lstStyle/>
          <a:p>
            <a:r>
              <a:rPr lang="en-US" dirty="0"/>
              <a:t>Predicting Employee Attrition </a:t>
            </a:r>
          </a:p>
        </p:txBody>
      </p:sp>
      <p:sp>
        <p:nvSpPr>
          <p:cNvPr id="4" name="Content Placeholder 2">
            <a:extLst>
              <a:ext uri="{FF2B5EF4-FFF2-40B4-BE49-F238E27FC236}">
                <a16:creationId xmlns:a16="http://schemas.microsoft.com/office/drawing/2014/main" id="{65E1B58D-9F98-7A20-0548-98E4CAA8A74D}"/>
              </a:ext>
            </a:extLst>
          </p:cNvPr>
          <p:cNvSpPr>
            <a:spLocks noGrp="1"/>
          </p:cNvSpPr>
          <p:nvPr>
            <p:ph idx="1"/>
          </p:nvPr>
        </p:nvSpPr>
        <p:spPr>
          <a:xfrm>
            <a:off x="838200" y="1690688"/>
            <a:ext cx="10515600" cy="1325563"/>
          </a:xfrm>
        </p:spPr>
        <p:txBody>
          <a:bodyPr/>
          <a:lstStyle/>
          <a:p>
            <a:r>
              <a:rPr lang="en-US" dirty="0"/>
              <a:t>Attrition is defined as a gradual but intentional reduction in staff numbers that occurs when employees leave a company and are not replaced.</a:t>
            </a:r>
          </a:p>
          <a:p>
            <a:endParaRPr lang="en-US" dirty="0"/>
          </a:p>
        </p:txBody>
      </p:sp>
      <p:sp>
        <p:nvSpPr>
          <p:cNvPr id="5" name="TextBox 4">
            <a:extLst>
              <a:ext uri="{FF2B5EF4-FFF2-40B4-BE49-F238E27FC236}">
                <a16:creationId xmlns:a16="http://schemas.microsoft.com/office/drawing/2014/main" id="{39F79EA5-C96C-B009-CC6A-A3308AD2CCB0}"/>
              </a:ext>
            </a:extLst>
          </p:cNvPr>
          <p:cNvSpPr txBox="1"/>
          <p:nvPr/>
        </p:nvSpPr>
        <p:spPr>
          <a:xfrm>
            <a:off x="838200" y="3016251"/>
            <a:ext cx="11094720" cy="3448829"/>
          </a:xfrm>
          <a:prstGeom prst="rect">
            <a:avLst/>
          </a:prstGeom>
          <a:noFill/>
        </p:spPr>
        <p:txBody>
          <a:bodyPr wrap="square">
            <a:spAutoFit/>
          </a:bodyPr>
          <a:lstStyle/>
          <a:p>
            <a:pPr marL="0" marR="0">
              <a:lnSpc>
                <a:spcPct val="150000"/>
              </a:lnSpc>
              <a:spcBef>
                <a:spcPts val="0"/>
              </a:spcBef>
              <a:spcAft>
                <a:spcPts val="600"/>
              </a:spcAft>
            </a:pPr>
            <a:r>
              <a:rPr lang="en-US" sz="1800" dirty="0">
                <a:effectLst/>
                <a:latin typeface="Times New Roman" panose="02020603050405020304" pitchFamily="18" charset="0"/>
                <a:ea typeface="Credit Suisse Type Light"/>
                <a:cs typeface="Credit Suisse Type Arabic Light"/>
              </a:rPr>
              <a:t>The predictive analysis is performed in the following stages:</a:t>
            </a:r>
            <a:endParaRPr lang="en-US" sz="1200" dirty="0">
              <a:effectLst/>
              <a:latin typeface="Credit Suisse Type Light"/>
              <a:ea typeface="Credit Suisse Type Light"/>
              <a:cs typeface="Credit Suisse Type Arabic Light"/>
            </a:endParaRPr>
          </a:p>
          <a:p>
            <a:pPr marL="342900" marR="0" lvl="0" indent="-342900">
              <a:lnSpc>
                <a:spcPct val="150000"/>
              </a:lnSpc>
              <a:spcBef>
                <a:spcPts val="0"/>
              </a:spcBef>
              <a:spcAft>
                <a:spcPts val="0"/>
              </a:spcAft>
              <a:buFont typeface="Symbol" panose="05050102010706020507" pitchFamily="18" charset="2"/>
              <a:buChar char=""/>
            </a:pPr>
            <a:r>
              <a:rPr lang="en-US" sz="1800" b="1" dirty="0">
                <a:solidFill>
                  <a:srgbClr val="333333"/>
                </a:solidFill>
                <a:effectLst/>
                <a:latin typeface="Times New Roman" panose="02020603050405020304" pitchFamily="18" charset="0"/>
                <a:ea typeface="Times New Roman" panose="02020603050405020304" pitchFamily="18" charset="0"/>
                <a:cs typeface="Credit Suisse Type Arabic Light"/>
              </a:rPr>
              <a:t>Data Understanding</a:t>
            </a:r>
            <a:r>
              <a:rPr lang="en-US" sz="1800" dirty="0">
                <a:solidFill>
                  <a:srgbClr val="595858"/>
                </a:solidFill>
                <a:effectLst/>
                <a:latin typeface="Times New Roman" panose="02020603050405020304" pitchFamily="18" charset="0"/>
                <a:ea typeface="Times New Roman" panose="02020603050405020304" pitchFamily="18" charset="0"/>
                <a:cs typeface="Credit Suisse Type Arabic Light"/>
              </a:rPr>
              <a:t>– understanding the data and variables that can have an impact on the prediction.</a:t>
            </a:r>
            <a:endParaRPr lang="en-US" sz="1200" dirty="0">
              <a:solidFill>
                <a:srgbClr val="595858"/>
              </a:solidFill>
              <a:effectLst/>
              <a:latin typeface="Credit Suisse Type Light"/>
              <a:ea typeface="Credit Suisse Type Light"/>
              <a:cs typeface="Credit Suisse Type Arabic Light"/>
            </a:endParaRPr>
          </a:p>
          <a:p>
            <a:pPr marL="342900" marR="0" lvl="0" indent="-342900">
              <a:lnSpc>
                <a:spcPct val="150000"/>
              </a:lnSpc>
              <a:spcBef>
                <a:spcPts val="0"/>
              </a:spcBef>
              <a:spcAft>
                <a:spcPts val="0"/>
              </a:spcAft>
              <a:buFont typeface="Symbol" panose="05050102010706020507" pitchFamily="18" charset="2"/>
              <a:buChar char=""/>
            </a:pPr>
            <a:r>
              <a:rPr lang="en-US" sz="1800" b="1" dirty="0">
                <a:solidFill>
                  <a:srgbClr val="333333"/>
                </a:solidFill>
                <a:effectLst/>
                <a:latin typeface="Times New Roman" panose="02020603050405020304" pitchFamily="18" charset="0"/>
                <a:ea typeface="Times New Roman" panose="02020603050405020304" pitchFamily="18" charset="0"/>
                <a:cs typeface="Credit Suisse Type Arabic Light"/>
              </a:rPr>
              <a:t>Data Exploration (EDA)</a:t>
            </a:r>
            <a:r>
              <a:rPr lang="en-US" sz="1800" dirty="0">
                <a:solidFill>
                  <a:srgbClr val="595858"/>
                </a:solidFill>
                <a:effectLst/>
                <a:latin typeface="Times New Roman" panose="02020603050405020304" pitchFamily="18" charset="0"/>
                <a:ea typeface="Times New Roman" panose="02020603050405020304" pitchFamily="18" charset="0"/>
                <a:cs typeface="Credit Suisse Type Arabic Light"/>
              </a:rPr>
              <a:t> – looking at categorical and numerical variables by using different plots and diagrams to make inferences about the data </a:t>
            </a:r>
            <a:endParaRPr lang="en-US" sz="1200" dirty="0">
              <a:solidFill>
                <a:srgbClr val="595858"/>
              </a:solidFill>
              <a:effectLst/>
              <a:latin typeface="Credit Suisse Type Light"/>
              <a:ea typeface="Credit Suisse Type Light"/>
              <a:cs typeface="Credit Suisse Type Arabic Light"/>
            </a:endParaRPr>
          </a:p>
          <a:p>
            <a:pPr marL="342900" marR="0" lvl="0" indent="-342900">
              <a:lnSpc>
                <a:spcPct val="150000"/>
              </a:lnSpc>
              <a:spcBef>
                <a:spcPts val="0"/>
              </a:spcBef>
              <a:spcAft>
                <a:spcPts val="0"/>
              </a:spcAft>
              <a:buFont typeface="Symbol" panose="05050102010706020507" pitchFamily="18" charset="2"/>
              <a:buChar char=""/>
            </a:pPr>
            <a:r>
              <a:rPr lang="en-US" sz="1800" b="1" dirty="0">
                <a:solidFill>
                  <a:srgbClr val="333333"/>
                </a:solidFill>
                <a:effectLst/>
                <a:latin typeface="Times New Roman" panose="02020603050405020304" pitchFamily="18" charset="0"/>
                <a:ea typeface="Times New Roman" panose="02020603050405020304" pitchFamily="18" charset="0"/>
                <a:cs typeface="Credit Suisse Type Arabic Light"/>
              </a:rPr>
              <a:t>Data Cleaning</a:t>
            </a:r>
            <a:r>
              <a:rPr lang="en-US" sz="1800" dirty="0">
                <a:solidFill>
                  <a:srgbClr val="595858"/>
                </a:solidFill>
                <a:effectLst/>
                <a:latin typeface="Times New Roman" panose="02020603050405020304" pitchFamily="18" charset="0"/>
                <a:ea typeface="Times New Roman" panose="02020603050405020304" pitchFamily="18" charset="0"/>
                <a:cs typeface="Credit Suisse Type Arabic Light"/>
              </a:rPr>
              <a:t> – imputing missing values in the data and eliminating the variables that don’t have any significance. </a:t>
            </a:r>
            <a:endParaRPr lang="en-US" sz="1200" dirty="0">
              <a:solidFill>
                <a:srgbClr val="595858"/>
              </a:solidFill>
              <a:effectLst/>
              <a:latin typeface="Credit Suisse Type Light"/>
              <a:ea typeface="Credit Suisse Type Light"/>
              <a:cs typeface="Credit Suisse Type Arabic Light"/>
            </a:endParaRPr>
          </a:p>
          <a:p>
            <a:pPr marL="342900" marR="0" lvl="0" indent="-342900">
              <a:lnSpc>
                <a:spcPct val="150000"/>
              </a:lnSpc>
              <a:spcBef>
                <a:spcPts val="0"/>
              </a:spcBef>
              <a:spcAft>
                <a:spcPts val="0"/>
              </a:spcAft>
              <a:buFont typeface="Symbol" panose="05050102010706020507" pitchFamily="18" charset="2"/>
              <a:buChar char=""/>
            </a:pPr>
            <a:r>
              <a:rPr lang="en-US" sz="1800" b="1" dirty="0">
                <a:solidFill>
                  <a:srgbClr val="333333"/>
                </a:solidFill>
                <a:effectLst/>
                <a:latin typeface="Times New Roman" panose="02020603050405020304" pitchFamily="18" charset="0"/>
                <a:ea typeface="Times New Roman" panose="02020603050405020304" pitchFamily="18" charset="0"/>
                <a:cs typeface="Credit Suisse Type Arabic Light"/>
              </a:rPr>
              <a:t>Data Splitting </a:t>
            </a:r>
            <a:r>
              <a:rPr lang="en-US" sz="1800" dirty="0">
                <a:solidFill>
                  <a:srgbClr val="595858"/>
                </a:solidFill>
                <a:effectLst/>
                <a:latin typeface="Times New Roman" panose="02020603050405020304" pitchFamily="18" charset="0"/>
                <a:ea typeface="Times New Roman" panose="02020603050405020304" pitchFamily="18" charset="0"/>
                <a:cs typeface="Credit Suisse Type Arabic Light"/>
              </a:rPr>
              <a:t>– Splitting the data set into the train (70%) and test (30%) data sets. </a:t>
            </a:r>
            <a:endParaRPr lang="en-US" sz="1200" dirty="0">
              <a:solidFill>
                <a:srgbClr val="595858"/>
              </a:solidFill>
              <a:effectLst/>
              <a:latin typeface="Credit Suisse Type Light"/>
              <a:ea typeface="Credit Suisse Type Light"/>
              <a:cs typeface="Credit Suisse Type Arabic Light"/>
            </a:endParaRPr>
          </a:p>
          <a:p>
            <a:pPr marL="342900" marR="0" lvl="0" indent="-342900">
              <a:lnSpc>
                <a:spcPct val="150000"/>
              </a:lnSpc>
              <a:spcBef>
                <a:spcPts val="0"/>
              </a:spcBef>
              <a:spcAft>
                <a:spcPts val="0"/>
              </a:spcAft>
              <a:buFont typeface="Symbol" panose="05050102010706020507" pitchFamily="18" charset="2"/>
              <a:buChar char=""/>
            </a:pPr>
            <a:r>
              <a:rPr lang="en-US" sz="1800" b="1" dirty="0">
                <a:solidFill>
                  <a:srgbClr val="333333"/>
                </a:solidFill>
                <a:effectLst/>
                <a:latin typeface="Times New Roman" panose="02020603050405020304" pitchFamily="18" charset="0"/>
                <a:ea typeface="Times New Roman" panose="02020603050405020304" pitchFamily="18" charset="0"/>
              </a:rPr>
              <a:t>Model Building</a:t>
            </a:r>
            <a:r>
              <a:rPr lang="en-US" sz="1800" dirty="0">
                <a:solidFill>
                  <a:srgbClr val="595858"/>
                </a:solidFill>
                <a:effectLst/>
                <a:latin typeface="Times New Roman" panose="02020603050405020304" pitchFamily="18" charset="0"/>
                <a:ea typeface="Times New Roman" panose="02020603050405020304" pitchFamily="18" charset="0"/>
              </a:rPr>
              <a:t> – using Logistic Regression </a:t>
            </a:r>
            <a:endParaRPr lang="en-US" dirty="0"/>
          </a:p>
        </p:txBody>
      </p:sp>
    </p:spTree>
    <p:extLst>
      <p:ext uri="{BB962C8B-B14F-4D97-AF65-F5344CB8AC3E}">
        <p14:creationId xmlns:p14="http://schemas.microsoft.com/office/powerpoint/2010/main" val="408506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18F6-F87C-E778-B406-3DC25218CB55}"/>
              </a:ext>
            </a:extLst>
          </p:cNvPr>
          <p:cNvSpPr>
            <a:spLocks noGrp="1"/>
          </p:cNvSpPr>
          <p:nvPr>
            <p:ph type="title"/>
          </p:nvPr>
        </p:nvSpPr>
        <p:spPr/>
        <p:txBody>
          <a:bodyPr/>
          <a:lstStyle/>
          <a:p>
            <a:r>
              <a:rPr lang="en-US" dirty="0"/>
              <a:t>Data before cleaning</a:t>
            </a:r>
          </a:p>
        </p:txBody>
      </p:sp>
      <p:pic>
        <p:nvPicPr>
          <p:cNvPr id="5" name="Picture 4">
            <a:extLst>
              <a:ext uri="{FF2B5EF4-FFF2-40B4-BE49-F238E27FC236}">
                <a16:creationId xmlns:a16="http://schemas.microsoft.com/office/drawing/2014/main" id="{F6E62054-1483-8593-58FE-21054844D58A}"/>
              </a:ext>
            </a:extLst>
          </p:cNvPr>
          <p:cNvPicPr>
            <a:picLocks noChangeAspect="1"/>
          </p:cNvPicPr>
          <p:nvPr/>
        </p:nvPicPr>
        <p:blipFill>
          <a:blip r:embed="rId2"/>
          <a:stretch>
            <a:fillRect/>
          </a:stretch>
        </p:blipFill>
        <p:spPr>
          <a:xfrm>
            <a:off x="838201" y="1393674"/>
            <a:ext cx="5437922" cy="2716129"/>
          </a:xfrm>
          <a:prstGeom prst="rect">
            <a:avLst/>
          </a:prstGeom>
        </p:spPr>
      </p:pic>
      <p:pic>
        <p:nvPicPr>
          <p:cNvPr id="7" name="Picture 6">
            <a:extLst>
              <a:ext uri="{FF2B5EF4-FFF2-40B4-BE49-F238E27FC236}">
                <a16:creationId xmlns:a16="http://schemas.microsoft.com/office/drawing/2014/main" id="{270B0FE7-4F15-9F24-C54F-CCAE8F59B007}"/>
              </a:ext>
            </a:extLst>
          </p:cNvPr>
          <p:cNvPicPr>
            <a:picLocks noChangeAspect="1"/>
          </p:cNvPicPr>
          <p:nvPr/>
        </p:nvPicPr>
        <p:blipFill>
          <a:blip r:embed="rId3"/>
          <a:stretch>
            <a:fillRect/>
          </a:stretch>
        </p:blipFill>
        <p:spPr>
          <a:xfrm>
            <a:off x="6515734" y="3809247"/>
            <a:ext cx="5332278" cy="2716129"/>
          </a:xfrm>
          <a:prstGeom prst="rect">
            <a:avLst/>
          </a:prstGeom>
        </p:spPr>
      </p:pic>
    </p:spTree>
    <p:extLst>
      <p:ext uri="{BB962C8B-B14F-4D97-AF65-F5344CB8AC3E}">
        <p14:creationId xmlns:p14="http://schemas.microsoft.com/office/powerpoint/2010/main" val="366777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4B76-3871-9A0D-70C6-75C99DB6604F}"/>
              </a:ext>
            </a:extLst>
          </p:cNvPr>
          <p:cNvSpPr>
            <a:spLocks noGrp="1"/>
          </p:cNvSpPr>
          <p:nvPr>
            <p:ph type="title"/>
          </p:nvPr>
        </p:nvSpPr>
        <p:spPr>
          <a:xfrm>
            <a:off x="838200" y="365126"/>
            <a:ext cx="10515600" cy="1109980"/>
          </a:xfrm>
        </p:spPr>
        <p:txBody>
          <a:bodyPr/>
          <a:lstStyle/>
          <a:p>
            <a:r>
              <a:rPr lang="en-US" dirty="0"/>
              <a:t>Data After Cleaning 	</a:t>
            </a:r>
          </a:p>
        </p:txBody>
      </p:sp>
      <p:sp>
        <p:nvSpPr>
          <p:cNvPr id="3" name="Content Placeholder 2">
            <a:extLst>
              <a:ext uri="{FF2B5EF4-FFF2-40B4-BE49-F238E27FC236}">
                <a16:creationId xmlns:a16="http://schemas.microsoft.com/office/drawing/2014/main" id="{DD04788B-0DDC-6E44-5E17-C099C6E4529B}"/>
              </a:ext>
            </a:extLst>
          </p:cNvPr>
          <p:cNvSpPr>
            <a:spLocks noGrp="1"/>
          </p:cNvSpPr>
          <p:nvPr>
            <p:ph idx="1"/>
          </p:nvPr>
        </p:nvSpPr>
        <p:spPr>
          <a:xfrm>
            <a:off x="838200" y="1475105"/>
            <a:ext cx="10515600" cy="4351338"/>
          </a:xfrm>
        </p:spPr>
        <p:txBody>
          <a:bodyPr/>
          <a:lstStyle/>
          <a:p>
            <a:r>
              <a:rPr lang="en-US" dirty="0"/>
              <a:t>Converting Categorical variables</a:t>
            </a:r>
          </a:p>
          <a:p>
            <a:r>
              <a:rPr lang="en-US" dirty="0"/>
              <a:t>Checking Null Values</a:t>
            </a:r>
          </a:p>
          <a:p>
            <a:endParaRPr lang="en-US" dirty="0"/>
          </a:p>
        </p:txBody>
      </p:sp>
      <p:pic>
        <p:nvPicPr>
          <p:cNvPr id="5" name="Picture 4">
            <a:extLst>
              <a:ext uri="{FF2B5EF4-FFF2-40B4-BE49-F238E27FC236}">
                <a16:creationId xmlns:a16="http://schemas.microsoft.com/office/drawing/2014/main" id="{1B6C156E-F724-83CF-E1E0-E1A53DC8EB29}"/>
              </a:ext>
            </a:extLst>
          </p:cNvPr>
          <p:cNvPicPr>
            <a:picLocks noChangeAspect="1"/>
          </p:cNvPicPr>
          <p:nvPr/>
        </p:nvPicPr>
        <p:blipFill>
          <a:blip r:embed="rId2"/>
          <a:stretch>
            <a:fillRect/>
          </a:stretch>
        </p:blipFill>
        <p:spPr>
          <a:xfrm>
            <a:off x="838200" y="2648585"/>
            <a:ext cx="8658225" cy="3676650"/>
          </a:xfrm>
          <a:prstGeom prst="rect">
            <a:avLst/>
          </a:prstGeom>
        </p:spPr>
      </p:pic>
      <p:pic>
        <p:nvPicPr>
          <p:cNvPr id="7" name="Picture 6">
            <a:extLst>
              <a:ext uri="{FF2B5EF4-FFF2-40B4-BE49-F238E27FC236}">
                <a16:creationId xmlns:a16="http://schemas.microsoft.com/office/drawing/2014/main" id="{429B51FE-79AD-4F9C-114D-E8799A9DFBB1}"/>
              </a:ext>
            </a:extLst>
          </p:cNvPr>
          <p:cNvPicPr>
            <a:picLocks noChangeAspect="1"/>
          </p:cNvPicPr>
          <p:nvPr/>
        </p:nvPicPr>
        <p:blipFill>
          <a:blip r:embed="rId3"/>
          <a:stretch>
            <a:fillRect/>
          </a:stretch>
        </p:blipFill>
        <p:spPr>
          <a:xfrm>
            <a:off x="4493895" y="1959293"/>
            <a:ext cx="4819650" cy="381000"/>
          </a:xfrm>
          <a:prstGeom prst="rect">
            <a:avLst/>
          </a:prstGeom>
        </p:spPr>
      </p:pic>
    </p:spTree>
    <p:extLst>
      <p:ext uri="{BB962C8B-B14F-4D97-AF65-F5344CB8AC3E}">
        <p14:creationId xmlns:p14="http://schemas.microsoft.com/office/powerpoint/2010/main" val="161166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E02B48-ACAB-521B-B25E-65C2F571A3DC}"/>
              </a:ext>
            </a:extLst>
          </p:cNvPr>
          <p:cNvPicPr>
            <a:picLocks noChangeAspect="1"/>
          </p:cNvPicPr>
          <p:nvPr/>
        </p:nvPicPr>
        <p:blipFill>
          <a:blip r:embed="rId2"/>
          <a:stretch>
            <a:fillRect/>
          </a:stretch>
        </p:blipFill>
        <p:spPr>
          <a:xfrm>
            <a:off x="198120" y="304895"/>
            <a:ext cx="11490960" cy="6248210"/>
          </a:xfrm>
          <a:prstGeom prst="rect">
            <a:avLst/>
          </a:prstGeom>
        </p:spPr>
      </p:pic>
    </p:spTree>
    <p:extLst>
      <p:ext uri="{BB962C8B-B14F-4D97-AF65-F5344CB8AC3E}">
        <p14:creationId xmlns:p14="http://schemas.microsoft.com/office/powerpoint/2010/main" val="118646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4A087-8BD4-16F7-2505-F94A616BDF0E}"/>
              </a:ext>
            </a:extLst>
          </p:cNvPr>
          <p:cNvSpPr>
            <a:spLocks noGrp="1"/>
          </p:cNvSpPr>
          <p:nvPr>
            <p:ph idx="1"/>
          </p:nvPr>
        </p:nvSpPr>
        <p:spPr/>
        <p:txBody>
          <a:bodyPr/>
          <a:lstStyle/>
          <a:p>
            <a:r>
              <a:rPr lang="en-US" dirty="0"/>
              <a:t>CORRPLOT</a:t>
            </a:r>
          </a:p>
        </p:txBody>
      </p:sp>
      <p:sp>
        <p:nvSpPr>
          <p:cNvPr id="4" name="Title 1">
            <a:extLst>
              <a:ext uri="{FF2B5EF4-FFF2-40B4-BE49-F238E27FC236}">
                <a16:creationId xmlns:a16="http://schemas.microsoft.com/office/drawing/2014/main" id="{D5CDC90F-7CBC-8830-A521-676C2EDD9788}"/>
              </a:ext>
            </a:extLst>
          </p:cNvPr>
          <p:cNvSpPr>
            <a:spLocks noGrp="1"/>
          </p:cNvSpPr>
          <p:nvPr>
            <p:ph type="title"/>
          </p:nvPr>
        </p:nvSpPr>
        <p:spPr>
          <a:xfrm>
            <a:off x="838200" y="365125"/>
            <a:ext cx="10515600" cy="1325563"/>
          </a:xfrm>
        </p:spPr>
        <p:txBody>
          <a:bodyPr/>
          <a:lstStyle/>
          <a:p>
            <a:r>
              <a:rPr lang="en-US" dirty="0"/>
              <a:t>Exploratory Data Analysis</a:t>
            </a:r>
          </a:p>
        </p:txBody>
      </p:sp>
      <p:pic>
        <p:nvPicPr>
          <p:cNvPr id="6" name="Picture 5">
            <a:extLst>
              <a:ext uri="{FF2B5EF4-FFF2-40B4-BE49-F238E27FC236}">
                <a16:creationId xmlns:a16="http://schemas.microsoft.com/office/drawing/2014/main" id="{EDC8E570-F5A0-9D39-2A5D-38D80F65449A}"/>
              </a:ext>
            </a:extLst>
          </p:cNvPr>
          <p:cNvPicPr>
            <a:picLocks noChangeAspect="1"/>
          </p:cNvPicPr>
          <p:nvPr/>
        </p:nvPicPr>
        <p:blipFill>
          <a:blip r:embed="rId2"/>
          <a:stretch>
            <a:fillRect/>
          </a:stretch>
        </p:blipFill>
        <p:spPr>
          <a:xfrm>
            <a:off x="838200" y="2563019"/>
            <a:ext cx="10171344" cy="2008981"/>
          </a:xfrm>
          <a:prstGeom prst="rect">
            <a:avLst/>
          </a:prstGeom>
        </p:spPr>
      </p:pic>
    </p:spTree>
    <p:extLst>
      <p:ext uri="{BB962C8B-B14F-4D97-AF65-F5344CB8AC3E}">
        <p14:creationId xmlns:p14="http://schemas.microsoft.com/office/powerpoint/2010/main" val="165213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F669F2-CCEF-2363-E0CE-9AB8AC3DF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1649"/>
          </a:xfrm>
          <a:prstGeom prst="rect">
            <a:avLst/>
          </a:prstGeom>
        </p:spPr>
      </p:pic>
    </p:spTree>
    <p:extLst>
      <p:ext uri="{BB962C8B-B14F-4D97-AF65-F5344CB8AC3E}">
        <p14:creationId xmlns:p14="http://schemas.microsoft.com/office/powerpoint/2010/main" val="5061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B603A-C875-257A-31D9-79EB22A96B7F}"/>
              </a:ext>
            </a:extLst>
          </p:cNvPr>
          <p:cNvSpPr>
            <a:spLocks noGrp="1"/>
          </p:cNvSpPr>
          <p:nvPr>
            <p:ph idx="1"/>
          </p:nvPr>
        </p:nvSpPr>
        <p:spPr>
          <a:xfrm>
            <a:off x="838200" y="522366"/>
            <a:ext cx="10515600" cy="4351338"/>
          </a:xfrm>
        </p:spPr>
        <p:txBody>
          <a:bodyPr/>
          <a:lstStyle/>
          <a:p>
            <a:r>
              <a:rPr lang="en-US" dirty="0"/>
              <a:t>1 Age</a:t>
            </a:r>
          </a:p>
          <a:p>
            <a:endParaRPr lang="en-US" dirty="0"/>
          </a:p>
        </p:txBody>
      </p:sp>
      <p:pic>
        <p:nvPicPr>
          <p:cNvPr id="5" name="Picture 4">
            <a:extLst>
              <a:ext uri="{FF2B5EF4-FFF2-40B4-BE49-F238E27FC236}">
                <a16:creationId xmlns:a16="http://schemas.microsoft.com/office/drawing/2014/main" id="{54510E40-43DE-A8EA-04C9-398003B4FD8B}"/>
              </a:ext>
            </a:extLst>
          </p:cNvPr>
          <p:cNvPicPr>
            <a:picLocks noChangeAspect="1"/>
          </p:cNvPicPr>
          <p:nvPr/>
        </p:nvPicPr>
        <p:blipFill>
          <a:blip r:embed="rId2"/>
          <a:stretch>
            <a:fillRect/>
          </a:stretch>
        </p:blipFill>
        <p:spPr>
          <a:xfrm>
            <a:off x="838200" y="1319411"/>
            <a:ext cx="6614160" cy="1165447"/>
          </a:xfrm>
          <a:prstGeom prst="rect">
            <a:avLst/>
          </a:prstGeom>
        </p:spPr>
      </p:pic>
      <p:pic>
        <p:nvPicPr>
          <p:cNvPr id="7" name="Picture 6">
            <a:extLst>
              <a:ext uri="{FF2B5EF4-FFF2-40B4-BE49-F238E27FC236}">
                <a16:creationId xmlns:a16="http://schemas.microsoft.com/office/drawing/2014/main" id="{C660C37B-6E12-EA0D-5AAC-6BE7F21AF374}"/>
              </a:ext>
            </a:extLst>
          </p:cNvPr>
          <p:cNvPicPr>
            <a:picLocks noChangeAspect="1"/>
          </p:cNvPicPr>
          <p:nvPr/>
        </p:nvPicPr>
        <p:blipFill>
          <a:blip r:embed="rId3"/>
          <a:stretch>
            <a:fillRect/>
          </a:stretch>
        </p:blipFill>
        <p:spPr>
          <a:xfrm>
            <a:off x="838200" y="2730318"/>
            <a:ext cx="8199120" cy="3400922"/>
          </a:xfrm>
          <a:prstGeom prst="rect">
            <a:avLst/>
          </a:prstGeom>
        </p:spPr>
      </p:pic>
      <p:sp>
        <p:nvSpPr>
          <p:cNvPr id="11" name="TextBox 10">
            <a:extLst>
              <a:ext uri="{FF2B5EF4-FFF2-40B4-BE49-F238E27FC236}">
                <a16:creationId xmlns:a16="http://schemas.microsoft.com/office/drawing/2014/main" id="{1C78ECD4-311E-3E0B-186F-CCAF4C61E53A}"/>
              </a:ext>
            </a:extLst>
          </p:cNvPr>
          <p:cNvSpPr txBox="1"/>
          <p:nvPr/>
        </p:nvSpPr>
        <p:spPr>
          <a:xfrm>
            <a:off x="1889760" y="6131240"/>
            <a:ext cx="6096000" cy="339773"/>
          </a:xfrm>
          <a:prstGeom prst="rect">
            <a:avLst/>
          </a:prstGeom>
          <a:noFill/>
        </p:spPr>
        <p:txBody>
          <a:bodyPr wrap="square">
            <a:spAutoFit/>
          </a:bodyPr>
          <a:lstStyle/>
          <a:p>
            <a:pPr marL="0" marR="0" algn="just">
              <a:lnSpc>
                <a:spcPct val="15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Credit Suisse Type Arabic Light"/>
              </a:rPr>
              <a:t>Employees in the age group of 30-35 have leave the company more than any other age group.</a:t>
            </a:r>
            <a:endParaRPr lang="en-US" sz="1200" dirty="0">
              <a:effectLst/>
              <a:latin typeface="Credit Suisse Type Light"/>
              <a:ea typeface="Credit Suisse Type Light"/>
              <a:cs typeface="Credit Suisse Type Arabic Light"/>
            </a:endParaRPr>
          </a:p>
        </p:txBody>
      </p:sp>
    </p:spTree>
    <p:extLst>
      <p:ext uri="{BB962C8B-B14F-4D97-AF65-F5344CB8AC3E}">
        <p14:creationId xmlns:p14="http://schemas.microsoft.com/office/powerpoint/2010/main" val="341721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D109B-6E7E-1E9D-9C7A-288A2531B74F}"/>
              </a:ext>
            </a:extLst>
          </p:cNvPr>
          <p:cNvSpPr>
            <a:spLocks noGrp="1"/>
          </p:cNvSpPr>
          <p:nvPr>
            <p:ph idx="1"/>
          </p:nvPr>
        </p:nvSpPr>
        <p:spPr>
          <a:xfrm>
            <a:off x="838200" y="365760"/>
            <a:ext cx="10515600" cy="5811203"/>
          </a:xfrm>
        </p:spPr>
        <p:txBody>
          <a:bodyPr/>
          <a:lstStyle/>
          <a:p>
            <a:r>
              <a:rPr lang="en-US" dirty="0"/>
              <a:t>2 Job Role </a:t>
            </a:r>
          </a:p>
        </p:txBody>
      </p:sp>
      <p:pic>
        <p:nvPicPr>
          <p:cNvPr id="5" name="Picture 4">
            <a:extLst>
              <a:ext uri="{FF2B5EF4-FFF2-40B4-BE49-F238E27FC236}">
                <a16:creationId xmlns:a16="http://schemas.microsoft.com/office/drawing/2014/main" id="{06AB7769-8E8E-95CF-48C3-D3839949AE1F}"/>
              </a:ext>
            </a:extLst>
          </p:cNvPr>
          <p:cNvPicPr>
            <a:picLocks noChangeAspect="1"/>
          </p:cNvPicPr>
          <p:nvPr/>
        </p:nvPicPr>
        <p:blipFill>
          <a:blip r:embed="rId2"/>
          <a:stretch>
            <a:fillRect/>
          </a:stretch>
        </p:blipFill>
        <p:spPr>
          <a:xfrm>
            <a:off x="838200" y="1052036"/>
            <a:ext cx="6343650" cy="2219325"/>
          </a:xfrm>
          <a:prstGeom prst="rect">
            <a:avLst/>
          </a:prstGeom>
        </p:spPr>
      </p:pic>
      <p:pic>
        <p:nvPicPr>
          <p:cNvPr id="7" name="Picture 6">
            <a:extLst>
              <a:ext uri="{FF2B5EF4-FFF2-40B4-BE49-F238E27FC236}">
                <a16:creationId xmlns:a16="http://schemas.microsoft.com/office/drawing/2014/main" id="{30C28235-7B26-E7CA-1905-09F9FE54366D}"/>
              </a:ext>
            </a:extLst>
          </p:cNvPr>
          <p:cNvPicPr>
            <a:picLocks noChangeAspect="1"/>
          </p:cNvPicPr>
          <p:nvPr/>
        </p:nvPicPr>
        <p:blipFill>
          <a:blip r:embed="rId3"/>
          <a:stretch>
            <a:fillRect/>
          </a:stretch>
        </p:blipFill>
        <p:spPr>
          <a:xfrm>
            <a:off x="696762" y="3271361"/>
            <a:ext cx="10798476" cy="2949196"/>
          </a:xfrm>
          <a:prstGeom prst="rect">
            <a:avLst/>
          </a:prstGeom>
        </p:spPr>
      </p:pic>
      <p:sp>
        <p:nvSpPr>
          <p:cNvPr id="9" name="TextBox 8">
            <a:extLst>
              <a:ext uri="{FF2B5EF4-FFF2-40B4-BE49-F238E27FC236}">
                <a16:creationId xmlns:a16="http://schemas.microsoft.com/office/drawing/2014/main" id="{CE46223B-30A8-BDE8-FB86-BE178BDA031C}"/>
              </a:ext>
            </a:extLst>
          </p:cNvPr>
          <p:cNvSpPr txBox="1"/>
          <p:nvPr/>
        </p:nvSpPr>
        <p:spPr>
          <a:xfrm>
            <a:off x="845184" y="6152467"/>
            <a:ext cx="7496175" cy="339773"/>
          </a:xfrm>
          <a:prstGeom prst="rect">
            <a:avLst/>
          </a:prstGeom>
          <a:noFill/>
        </p:spPr>
        <p:txBody>
          <a:bodyPr wrap="square">
            <a:spAutoFit/>
          </a:bodyPr>
          <a:lstStyle/>
          <a:p>
            <a:pPr marL="0" marR="0" algn="just">
              <a:lnSpc>
                <a:spcPct val="15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Credit Suisse Type Arabic Light"/>
              </a:rPr>
              <a:t>Job Role of laboratory Technician and Sales Executive and Research Scientist have high attrition rate.</a:t>
            </a:r>
            <a:endParaRPr lang="en-US" sz="1200" dirty="0">
              <a:effectLst/>
              <a:latin typeface="Credit Suisse Type Light"/>
              <a:ea typeface="Credit Suisse Type Light"/>
              <a:cs typeface="Credit Suisse Type Arabic Light"/>
            </a:endParaRPr>
          </a:p>
        </p:txBody>
      </p:sp>
    </p:spTree>
    <p:extLst>
      <p:ext uri="{BB962C8B-B14F-4D97-AF65-F5344CB8AC3E}">
        <p14:creationId xmlns:p14="http://schemas.microsoft.com/office/powerpoint/2010/main" val="3567653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467</Words>
  <Application>Microsoft Office PowerPoint</Application>
  <PresentationFormat>Widescreen</PresentationFormat>
  <Paragraphs>39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Credit Suisse Type Light</vt:lpstr>
      <vt:lpstr>Liberation Serif</vt:lpstr>
      <vt:lpstr>Symbol</vt:lpstr>
      <vt:lpstr>Times New Roman</vt:lpstr>
      <vt:lpstr>Office Theme</vt:lpstr>
      <vt:lpstr>MET CS 555  Foundation Machine Learning Project Presentation </vt:lpstr>
      <vt:lpstr>Predicting Employee Attrition </vt:lpstr>
      <vt:lpstr>Data before cleaning</vt:lpstr>
      <vt:lpstr>Data After Cleaning  </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MODEL &amp; EVALUATION (Logistic Regression)</vt:lpstr>
      <vt:lpstr> </vt:lpstr>
      <vt:lpstr>Confusion Matrix and other Metrics</vt:lpstr>
      <vt:lpstr>Summary Model</vt:lpstr>
      <vt:lpstr>Anova Model</vt:lpstr>
      <vt:lpstr>AUC- Area under the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CS 555  Foundation Machine Learning Project Presentation </dc:title>
  <dc:creator>Raghav Jindal</dc:creator>
  <cp:lastModifiedBy>Raghav Jindal</cp:lastModifiedBy>
  <cp:revision>14</cp:revision>
  <dcterms:created xsi:type="dcterms:W3CDTF">2022-12-08T19:12:31Z</dcterms:created>
  <dcterms:modified xsi:type="dcterms:W3CDTF">2022-12-09T01:04:36Z</dcterms:modified>
</cp:coreProperties>
</file>