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7" r:id="rId1"/>
  </p:sldMasterIdLst>
  <p:sldIdLst>
    <p:sldId id="256" r:id="rId2"/>
    <p:sldId id="257" r:id="rId3"/>
    <p:sldId id="258" r:id="rId4"/>
    <p:sldId id="272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4" r:id="rId13"/>
    <p:sldId id="275" r:id="rId14"/>
    <p:sldId id="273" r:id="rId15"/>
    <p:sldId id="266" r:id="rId16"/>
    <p:sldId id="267" r:id="rId17"/>
    <p:sldId id="268" r:id="rId18"/>
    <p:sldId id="269" r:id="rId19"/>
    <p:sldId id="270" r:id="rId20"/>
    <p:sldId id="271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5"/>
    <p:restoredTop sz="94734"/>
  </p:normalViewPr>
  <p:slideViewPr>
    <p:cSldViewPr snapToGrid="0">
      <p:cViewPr varScale="1">
        <p:scale>
          <a:sx n="111" d="100"/>
          <a:sy n="111" d="100"/>
        </p:scale>
        <p:origin x="168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December 13,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47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December 13,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20951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December 13,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5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December 13,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51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December 13,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3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December 13,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582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December 13,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26160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December 13,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5576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December 13,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03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December 13,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66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December 13,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34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December 13,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181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76" r:id="rId7"/>
    <p:sldLayoutId id="2147483777" r:id="rId8"/>
    <p:sldLayoutId id="2147483778" r:id="rId9"/>
    <p:sldLayoutId id="2147483779" r:id="rId10"/>
    <p:sldLayoutId id="2147483786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RP9aTaBKoLg" TargetMode="External"/><Relationship Id="rId2" Type="http://schemas.openxmlformats.org/officeDocument/2006/relationships/hyperlink" Target="https://youtu.be/Ao5izxCJhR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3FE92E-FF21-46DB-BE36-B3A5D414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9DFFEE-526A-4D56-A70C-EADE7289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11869F-945C-47A7-2881-CB9193EE0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1126" y="979714"/>
            <a:ext cx="5320206" cy="2262250"/>
          </a:xfrm>
        </p:spPr>
        <p:txBody>
          <a:bodyPr>
            <a:normAutofit/>
          </a:bodyPr>
          <a:lstStyle/>
          <a:p>
            <a:r>
              <a:rPr lang="en-US" dirty="0"/>
              <a:t>STOCK ANALYSIS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9595B-3A9E-B9A1-C1BF-77B5ACF74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1731" y="4112623"/>
            <a:ext cx="5078996" cy="1594839"/>
          </a:xfrm>
        </p:spPr>
        <p:txBody>
          <a:bodyPr>
            <a:normAutofit/>
          </a:bodyPr>
          <a:lstStyle/>
          <a:p>
            <a:r>
              <a:rPr lang="en-US" dirty="0"/>
              <a:t>Category: AI in Finance</a:t>
            </a:r>
          </a:p>
          <a:p>
            <a:r>
              <a:rPr lang="en-US" dirty="0"/>
              <a:t>Subject: Advanced Machine Learning and Neural Networks</a:t>
            </a:r>
          </a:p>
          <a:p>
            <a:r>
              <a:rPr lang="en-US" dirty="0"/>
              <a:t>Presented By: Raghav Jindal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667A62-C0B6-096B-F393-23A7D96005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56" r="46991"/>
          <a:stretch/>
        </p:blipFill>
        <p:spPr>
          <a:xfrm>
            <a:off x="7616215" y="-23854"/>
            <a:ext cx="4575785" cy="6892740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47244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131-A109-F64E-CEF8-A466B4D1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08FB3-1B50-2862-D810-13F0287E0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A. Key Evaluation Metrics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Mean Absolute Error (MAE): Measures the average magnitude of errors in predictions.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Mean Squared Error (MSE): Quantifies the average of the squares of the prediction errors.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Root Mean Square Error (RMSE): Provides the square root of MSE for more interpretable error scale.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R-Squared (R2) Score: Indicates the proportion of the variance in the dependent variable predictable from the independent variables.</a:t>
            </a:r>
          </a:p>
          <a:p>
            <a:pPr marL="0" indent="0" algn="l">
              <a:buNone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Söhne"/>
            </a:endParaRPr>
          </a:p>
          <a:p>
            <a:pPr marL="0" indent="0" algn="l">
              <a:buNone/>
            </a:pPr>
            <a:endParaRPr lang="en-US" sz="16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en-US" dirty="0"/>
              <a:t>B. Analysis of Model Performance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Evaluated each model's accuracy in stock price prediction using the above metrics.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Compared how each model's performance improved with the refined feature 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963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88EBF-FC59-7AA5-B04F-44CB85BFA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8F8A7-6B0B-171C-5784-D7AE60644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C. Insights from the Evaluation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Identified models that most effectively captured the variance in stock prices.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Analyzed whether the feature reduction techniques contributed to a decrease in prediction errors.</a:t>
            </a:r>
          </a:p>
          <a:p>
            <a:pPr marL="0" indent="0" algn="l">
              <a:buNone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indent="0" algn="l">
              <a:buNone/>
            </a:pPr>
            <a:endParaRPr lang="en-US" dirty="0">
              <a:solidFill>
                <a:srgbClr val="D1D5DB"/>
              </a:solidFill>
              <a:latin typeface="Söhne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en-US" dirty="0"/>
              <a:t>D. Conclusion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The evaluation phase provided critical feedback on the effectiveness of the feature engineering and model refinement processes.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These insights are essential for guiding future improvements and establishing robust methods for financial market prediction.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655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showing the price of a stock&#10;&#10;Description automatically generated">
            <a:extLst>
              <a:ext uri="{FF2B5EF4-FFF2-40B4-BE49-F238E27FC236}">
                <a16:creationId xmlns:a16="http://schemas.microsoft.com/office/drawing/2014/main" id="{8A42E474-8A5B-79BD-0C94-ADCDD3E6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187" y="486137"/>
            <a:ext cx="8911991" cy="564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24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distribution of error&#10;&#10;Description automatically generated">
            <a:extLst>
              <a:ext uri="{FF2B5EF4-FFF2-40B4-BE49-F238E27FC236}">
                <a16:creationId xmlns:a16="http://schemas.microsoft.com/office/drawing/2014/main" id="{2AEF183D-2FE1-7A12-6CD2-503C336F5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466" y="321501"/>
            <a:ext cx="7415031" cy="586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161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table of numbers and letters&#10;&#10;Description automatically generated">
            <a:extLst>
              <a:ext uri="{FF2B5EF4-FFF2-40B4-BE49-F238E27FC236}">
                <a16:creationId xmlns:a16="http://schemas.microsoft.com/office/drawing/2014/main" id="{C21A00AE-EB34-656B-0D2B-C38761B1C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31" y="640110"/>
            <a:ext cx="4602866" cy="5577779"/>
          </a:xfrm>
          <a:prstGeom prst="rect">
            <a:avLst/>
          </a:prstGeom>
        </p:spPr>
      </p:pic>
      <p:pic>
        <p:nvPicPr>
          <p:cNvPr id="11" name="Picture 10" descr="A screenshot of a table&#10;&#10;Description automatically generated">
            <a:extLst>
              <a:ext uri="{FF2B5EF4-FFF2-40B4-BE49-F238E27FC236}">
                <a16:creationId xmlns:a16="http://schemas.microsoft.com/office/drawing/2014/main" id="{895CB63E-06A0-6DA9-4FB0-8068E19EE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40110"/>
            <a:ext cx="4696367" cy="1755849"/>
          </a:xfrm>
          <a:prstGeom prst="rect">
            <a:avLst/>
          </a:prstGeom>
        </p:spPr>
      </p:pic>
      <p:pic>
        <p:nvPicPr>
          <p:cNvPr id="13" name="Picture 12" descr="A screenshot of a graph&#10;&#10;Description automatically generated">
            <a:extLst>
              <a:ext uri="{FF2B5EF4-FFF2-40B4-BE49-F238E27FC236}">
                <a16:creationId xmlns:a16="http://schemas.microsoft.com/office/drawing/2014/main" id="{B27C8162-D73B-35EC-373F-A6C372E523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3428998"/>
            <a:ext cx="4620915" cy="191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46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54EDF-145C-6ADA-3FE2-E5E71FB1E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6C1DC-AAEC-F4F9-CB79-E93E3403C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A. Impact of Future Selection Techniques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Analyzed the varying effects of feature reduction methods like PCA and RFR across different models.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Observed notable improvements in LSTM and MLP models with certain feature selection strategies.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Identified the varying effectiveness of techniques, highlighting the need for model-specific feature optimization.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B. Model Performance Insights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GRU and LSTM models showed high efficacy in capturing stock price dynamics with refined features.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MLP model demonstrated significant performance enhancement with Mutual Information.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CNN model's adaptation to financial time-series data provided unique insights into pattern recognition capabilities.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877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69D09-BFBC-7A98-B54E-8D26ED4C5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DD087-33B1-C530-7D73-D74D578E3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C. Future Model Interdependency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Revealed the importance of tailored feature selection for each neural network architecture.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Highlighted how different models respond distinctively to the same set of features.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D. Conclusion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The study underscores the complexity of feature-model interplay in stock price prediction.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These findings contribute to a deeper understanding of applying neural networks in financial market analysis.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044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32D98-D362-8EFB-8748-FE3AEE9BD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24810-763E-AA9E-0F5A-8B1E9103B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A. Data Quality and Preprocessing Challenges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Ensuring data accuracy and completeness for over 40 years of stock information.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Implementing techniques to handle missing values, outliers, and data normalization.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B. Overcoming Overfitting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Balancing model complexity with generalizability to prevent learning noise and fluctuations.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Utilizing dropout, regularization, and cross-validation to mitigate overfitting risks.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Söhne"/>
            </a:endParaRPr>
          </a:p>
          <a:p>
            <a:pPr marL="0" indent="0">
              <a:buNone/>
            </a:pPr>
            <a:r>
              <a:rPr lang="en-US" dirty="0"/>
              <a:t>C. Model Selection and Complexity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Challenges </a:t>
            </a: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in choosing the optimal model architecture for the dataset's high dimensionality.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Navigating trade-offs between model accuracy and computational efficiency.</a:t>
            </a:r>
          </a:p>
          <a:p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 algn="l">
              <a:buNone/>
            </a:pPr>
            <a:endParaRPr lang="en-US" sz="16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85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58925-B6C7-6359-981F-6499AD73C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4BB74-DBAA-0D12-1919-51D796EFD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D. Reliance on Historical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Recognizing the limitations of using historical stock data to predict future market trends.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Addressing the unpredictability of the stock market and external market-shaping events.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E. Conclusion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These challenges highlight the intricacies and complexities involved in financial modeling using AI.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Learning from these challenges is essential for advancing the field of AI in finance.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98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80A7C-09CD-D523-B2F9-ABD500BAB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BF086-B8B7-7DA1-4953-693B1D31F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A. Key Findings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Demonstrated the effectiveness of neural network models in predicting AAPL stock prices.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Highlighted the importance of feature engineering and selection in enhancing model performance.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Revealed the differential impact of various neural network architectures on financial time series analysis.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 algn="l">
              <a:buNone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 algn="l">
              <a:buNone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B. Key Findings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Understanding the complexity of financial datasets and the need for meticulous data preprocessing.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Recognizing the challenge of model selection and the balance between complexity and accuracy.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 algn="l">
              <a:buNone/>
            </a:pPr>
            <a:endParaRPr lang="en-US" sz="16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90241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F52EB-0653-F09C-CF50-0E835DB47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</a:rPr>
              <a:t>Introduction to Stock Analysis Prediction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51C1D-9983-6CEF-1059-3FDD1F992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Purpose: Harnessing machine learning to predict stock market trends.</a:t>
            </a:r>
          </a:p>
          <a:p>
            <a:pPr marL="0" indent="0" algn="l">
              <a:buNone/>
            </a:pPr>
            <a:endParaRPr lang="en-US" sz="16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Focus: Analyzing the stock of Apple Inc. (AAPL), a significant market player.</a:t>
            </a:r>
          </a:p>
          <a:p>
            <a:pPr marL="0" indent="0" algn="l">
              <a:buNone/>
            </a:pPr>
            <a:endParaRPr lang="en-US" sz="16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Aim: To explore and compare the effectiveness of various neural network architectures in predicting stock prices.</a:t>
            </a:r>
          </a:p>
          <a:p>
            <a:pPr marL="0" indent="0" algn="l">
              <a:buNone/>
            </a:pPr>
            <a:endParaRPr lang="en-US" sz="16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Relevance: AAPL's performance mirrors broader market trends, making it an ideal candidate for this study.</a:t>
            </a:r>
          </a:p>
          <a:p>
            <a:pPr marL="0" indent="0" algn="l">
              <a:buNone/>
            </a:pPr>
            <a:endParaRPr lang="en-US" sz="16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Innovation: Applying and contrasting different machine learning models to a challenging financial dataset.</a:t>
            </a:r>
          </a:p>
          <a:p>
            <a:pPr marL="0" indent="0" algn="l">
              <a:buNone/>
            </a:pPr>
            <a:endParaRPr lang="en-US" sz="16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Contribution: Providing insights into the capabilities and limitations of each neural network architecture in financial time series analysis.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910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73F4E-12DE-A1BE-AFE7-6F3FF3336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2C06E-D4D9-96E8-84D1-C186C74A9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C. Future Research Directions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Integrating ARIMA with neural networks to address forecast stagnation and enhance adaptiveness.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Exploring hybrid models and advanced neural network architectures for improved predictions.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Expanding data sources to include real-time data, economic indicators, and global market trends.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Investigating transfer learning for application across various financial instruments.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Söhne"/>
            </a:endParaRPr>
          </a:p>
          <a:p>
            <a:pPr marL="0" indent="0" algn="l">
              <a:buNone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Söhne"/>
            </a:endParaRPr>
          </a:p>
          <a:p>
            <a:pPr marL="0" indent="0">
              <a:buNone/>
            </a:pPr>
            <a:r>
              <a:rPr lang="en-US" dirty="0"/>
              <a:t>D. Conclusion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This project lays a foundational step towards sophisticated AI applications in stock market analysis.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Continued refinement and exploration in this field promise to unlock more accurate and efficient financial forecasting tools.</a:t>
            </a:r>
          </a:p>
          <a:p>
            <a:pPr marL="0" indent="0">
              <a:buNone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 algn="l">
              <a:buNone/>
            </a:pPr>
            <a:endParaRPr lang="en-US" sz="16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Söhne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5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73F4E-12DE-A1BE-AFE7-6F3FF3336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YouTube URL’s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2C06E-D4D9-96E8-84D1-C186C74A9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 algn="l">
              <a:buNone/>
            </a:pP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öhne"/>
              </a:rPr>
              <a:t>3 Minute Video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öhne"/>
              </a:rPr>
              <a:t>-</a:t>
            </a: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öhne"/>
              </a:rPr>
              <a:t> </a:t>
            </a: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öhne"/>
                <a:hlinkClick r:id="rId2"/>
              </a:rPr>
              <a:t>https://youtu.be/Ao5izxCJhR0</a:t>
            </a:r>
            <a:endParaRPr lang="en-US" sz="16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öhne"/>
              </a:rPr>
              <a:t>15 Minute Video -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öhne"/>
                <a:hlinkClick r:id="rId3"/>
              </a:rPr>
              <a:t>https://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öhne"/>
                <a:hlinkClick r:id="rId3"/>
              </a:rPr>
              <a:t>youtu.be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öhne"/>
                <a:hlinkClick r:id="rId3"/>
              </a:rPr>
              <a:t>/RP9aTaBKoLg</a:t>
            </a:r>
            <a:endParaRPr lang="en-US" sz="16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730907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29CEC-B57A-0942-D2EB-82EC273C9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33308-7D74-8E9F-72E6-ABFD47274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Historical Data Span: Collected Apple Inc. (AAPL) stock prices from 1980 to 2023.</a:t>
            </a:r>
          </a:p>
          <a:p>
            <a:pPr marL="0" indent="0" algn="l">
              <a:buNone/>
            </a:pPr>
            <a:endParaRPr lang="en-US" sz="16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Data Source: Utilized the </a:t>
            </a:r>
            <a:r>
              <a:rPr lang="en-US" sz="16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YFinance</a:t>
            </a: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 library to extract comprehensive financial data.</a:t>
            </a:r>
          </a:p>
          <a:p>
            <a:pPr marL="0" indent="0" algn="l">
              <a:buNone/>
            </a:pPr>
            <a:endParaRPr lang="en-US" sz="16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Dataset Features: Included daily opening price, closing price, high, low, and volume of stocks traded.</a:t>
            </a:r>
          </a:p>
          <a:p>
            <a:pPr marL="0" indent="0" algn="l">
              <a:buNone/>
            </a:pPr>
            <a:endParaRPr lang="en-US" sz="16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Significance: Over four decades of data ensure a robust foundation for analyzing long-term stock price movements.</a:t>
            </a:r>
          </a:p>
          <a:p>
            <a:pPr marL="0" indent="0" algn="l">
              <a:buNone/>
            </a:pPr>
            <a:endParaRPr lang="en-US" sz="16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Strategic Choice: AAPL's stock performance offers valuable insights into market trends and investor sentiment.</a:t>
            </a:r>
          </a:p>
          <a:p>
            <a:pPr marL="0" indent="0" algn="l">
              <a:buNone/>
            </a:pPr>
            <a:endParaRPr lang="en-US" sz="16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Analytical Depth: Extensive historical data allows for nuanced understanding of market fluctuations and stock behavior.</a:t>
            </a:r>
          </a:p>
          <a:p>
            <a:pPr marL="0" indent="0" algn="l">
              <a:buNone/>
            </a:pPr>
            <a:endParaRPr lang="en-US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866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40124A6D-3BEE-9482-9187-EBA127C41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5221" y="589458"/>
            <a:ext cx="7441557" cy="5679083"/>
          </a:xfrm>
        </p:spPr>
      </p:pic>
    </p:spTree>
    <p:extLst>
      <p:ext uri="{BB962C8B-B14F-4D97-AF65-F5344CB8AC3E}">
        <p14:creationId xmlns:p14="http://schemas.microsoft.com/office/powerpoint/2010/main" val="2128057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DF7F6-1A96-961A-BDCB-E4645502A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predictive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F6AB9-76C0-C8A3-8CAC-92027C168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A. Neural Network Architecture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Long Short-Term Memory (LSTM): Specialized in capturing long-term dependencies in time-series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Gated Recurrent Unit (GRU): A variant of LSTM known for its efficiency and streamlined structure.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Multi-Layer Perceptron (MLP): A foundational neural network ideal for regression and classification tasks.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Convolutional Neural Network (CNN): Adapted from image processing to analyze sequential data patterns.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B. Applications and Advantages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LSTM &amp; GRU: Suited for modeling the sequential nature and volatility of stock market prices.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MLP: Serves as a baseline to test the hypothesis of simpler architectures against complex ones.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CNN: Explores the potential of extracting complex patterns from time-series data, akin to feature identification in images.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80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F7876-B831-79E3-745A-AA5F9E9F9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predictive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C6AAB-2106-DF34-F517-4D22DDAC8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C. Project Goals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To determine which model most effectively predicts stock price fluctuations.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To understand the temporal and pattern recognition capabilities of each architecture within the context of stock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To compare the performance of traditional neural networks against more recent and complex architectures in finance.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161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DB8DA-84D8-A022-DD91-125B13E57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 for enhanced predictive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43E64-54F7-0C6B-471A-6802A37C1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Objective: Enrich the dataset with derived financial indicators to better capture market dynamics.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Simple Moving Average (SMA): Utilized to smooth out price trends over a specific time frame.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Exponentially Moving Average (EMA): Gives greater weight to recent prices, providing a responsive indicator of current trends.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Price Change and Range: Captures daily stock price movements and volatility.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Log Returns: Measures continuous stock price movements, emphasizing the rate of return or loss.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Volatility: Quantifies the extent of stock price fluctuations, indicating the inherent risk level.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Relative Strength Index (RSI): Gauges momentum by identifying overbought or oversold conditions.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On Balance Volume (OBV): Correlates volume flow with stock price changes, indicating potential price movements.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Bollinger Bands: Assesses market volatility and identifies potential breakouts.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Typical Price and Weighted Close: Offers alternative perspectives on a stock's closing price behavior.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Conclusion: These engineered features aim to provide the models with a multifaceted view of the stock market, enhancing the predictive capabilities.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557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2EB8F-14E1-D894-524C-D9F92C3D1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input features for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62F17-FDED-FCC2-206B-0E74122F0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Implemented feature selection to identify the most predictive indicators for stock price movement.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Correlation Analysis: Evaluated the linear relationship between features and stock prices.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Principal Component Analysis (PCA): Transformed correlated features into a set of linearly uncorrelated components.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Random Forest Regressor (RFR): Assessed feature importance based on contribution to model accuracy.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Lasso CV (Least Absolute Shrinkage and Selection Operator with Cross-Validation): Applied regularization to highlight significant features while reducing overfitting.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Recursive Feature Elimination (RFE): Iteratively refined the feature set to retain only the most impactful predictors.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Mutual Information: Captured non-linear dependencies between features and stock prices.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Conclusion: These methods streamlined the feature set, reducing dimensionality and enhancing the models' focus on relevant predictors.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14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A9ACD-04D2-5B30-E90A-D5AC42430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refinement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6EDE7-8624-72C2-900B-5E3A6A069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A. Process of Retraining</a:t>
            </a:r>
          </a:p>
          <a:p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Adjusted models to work with a refined feature set for improved relevancy.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Focused </a:t>
            </a: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on recalibrating internal weights and biases to align with new inputs.</a:t>
            </a:r>
          </a:p>
          <a:p>
            <a:pPr marL="0" indent="0">
              <a:buNone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B. Evaluation of Refined Models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Assessed models post-retraining using key performance metrics.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Metrics used: Mean Absolute Error (MAE), Mean Squared Error (MSE), Root Mean Square Error (RMSE), R-Squared (R2) Score.</a:t>
            </a:r>
          </a:p>
          <a:p>
            <a:pPr marL="0" indent="0" algn="l">
              <a:buNone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C. Expected Outcomes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Anticipated enhanced predictive accuracy due to more targeted training.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Aimed to reduce overfitting by eliminating noise and less relevant features.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696772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LightSeed_2SEEDS">
      <a:dk1>
        <a:srgbClr val="000000"/>
      </a:dk1>
      <a:lt1>
        <a:srgbClr val="FFFFFF"/>
      </a:lt1>
      <a:dk2>
        <a:srgbClr val="393220"/>
      </a:dk2>
      <a:lt2>
        <a:srgbClr val="E2E4E8"/>
      </a:lt2>
      <a:accent1>
        <a:srgbClr val="B5A065"/>
      </a:accent1>
      <a:accent2>
        <a:srgbClr val="CC9479"/>
      </a:accent2>
      <a:accent3>
        <a:srgbClr val="9DA66D"/>
      </a:accent3>
      <a:accent4>
        <a:srgbClr val="62AFA0"/>
      </a:accent4>
      <a:accent5>
        <a:srgbClr val="62ACC1"/>
      </a:accent5>
      <a:accent6>
        <a:srgbClr val="7090C9"/>
      </a:accent6>
      <a:hlink>
        <a:srgbClr val="697BAE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124</TotalTime>
  <Words>1560</Words>
  <Application>Microsoft Macintosh PowerPoint</Application>
  <PresentationFormat>Widescreen</PresentationFormat>
  <Paragraphs>174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Bembo</vt:lpstr>
      <vt:lpstr>Söhne</vt:lpstr>
      <vt:lpstr>ArchiveVTI</vt:lpstr>
      <vt:lpstr>STOCK ANALYSIS PREDICTION</vt:lpstr>
      <vt:lpstr>Introduction to Stock Analysis Prediction</vt:lpstr>
      <vt:lpstr>DATA COLLECTION</vt:lpstr>
      <vt:lpstr>PowerPoint Presentation</vt:lpstr>
      <vt:lpstr>Building the predictive models</vt:lpstr>
      <vt:lpstr>Building the predictive models</vt:lpstr>
      <vt:lpstr>Feature engineering for enhanced predictive analysis</vt:lpstr>
      <vt:lpstr>Optimizing input features for prediction</vt:lpstr>
      <vt:lpstr>Model refinement</vt:lpstr>
      <vt:lpstr>Results and evaluation</vt:lpstr>
      <vt:lpstr>Results and evaluation</vt:lpstr>
      <vt:lpstr>PowerPoint Presentation</vt:lpstr>
      <vt:lpstr>PowerPoint Presentation</vt:lpstr>
      <vt:lpstr>PowerPoint Presentation</vt:lpstr>
      <vt:lpstr>Discussion and analysis</vt:lpstr>
      <vt:lpstr>Discussion and analysis</vt:lpstr>
      <vt:lpstr>Challenges and limitations</vt:lpstr>
      <vt:lpstr>Challenges and limitations</vt:lpstr>
      <vt:lpstr>Conclusion and future work</vt:lpstr>
      <vt:lpstr>Conclusion and future work</vt:lpstr>
      <vt:lpstr>YouTube URL’s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ANALYSIS PREDICTION</dc:title>
  <dc:creator>Prakriti Sinha</dc:creator>
  <cp:lastModifiedBy>Raghav Jindal</cp:lastModifiedBy>
  <cp:revision>6</cp:revision>
  <dcterms:created xsi:type="dcterms:W3CDTF">2023-12-13T06:08:53Z</dcterms:created>
  <dcterms:modified xsi:type="dcterms:W3CDTF">2023-12-13T18:08:24Z</dcterms:modified>
</cp:coreProperties>
</file>