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42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8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85304A-C30E-4DF2-AAFD-D3A5F091DC0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4A26-1E02-431F-AD25-E0153736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7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afe=strict&amp;biw=1366&amp;bih=625&amp;tbm=isch&amp;sa=1&amp;ei=MhTMXKm2OKiKgge67YLADQ&amp;q=pharmaceutical+companies&amp;oq=pha&amp;gs_l=img.1.0.35i39l2j0i67l5j0j0i67l2.16013.16831..17850...0.0..0.142.316.1j2......1....1..gws-wiz-img.a9d5-grC1mA#imgrc=o1rzIc-pFQ6L3M:" TargetMode="External"/><Relationship Id="rId2" Type="http://schemas.openxmlformats.org/officeDocument/2006/relationships/hyperlink" Target="https://www.google.com/search?q=drug+drug+interaction&amp;safe=strict&amp;tbm=isch&amp;source=iu&amp;ictx=1&amp;fir=GEaSnLz3mM6v4M:,TO9K10mkzfmDZM,_&amp;vet=1&amp;usg=AI4_-kRmCBQ95Ww562xNehCn56XC5dfj8w&amp;sa=X&amp;ved=2ahUKEwj7ucTFi__hAhVHhuAKHSs4A4gQ9QEwAHoECA0QCA&amp;biw=1366&amp;bih=625#imgrc=GEaSnLz3mM6v4M: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safe=strict&amp;biw=1366&amp;bih=625&amp;tbm=isch&amp;sa=1&amp;ei=cxTMXLSlOcGt_QbK3ofwDg&amp;q=machine+learning+model+to+predict+drug-drug+interactions&amp;oq=machine+learning+model+to+predict+drug-drug+interactions&amp;gs_l=img.3...339979.352655..354940...16.0..0.137.4662.63j2......1....1..gws-wiz-img.....0..35i39j0j0i67j0i5i30j0i24.frfwEEyPyJQ#imgrc=LBQRloMEQhr9nM:" TargetMode="External"/><Relationship Id="rId4" Type="http://schemas.openxmlformats.org/officeDocument/2006/relationships/hyperlink" Target="https://www.google.com/search?safe=strict&amp;biw=1366&amp;bih=625&amp;tbm=isch&amp;sa=1&amp;ei=RRTMXIvqIvGg_Qbc07WgDA&amp;q=public+health+and+safety&amp;oq=public&amp;gs_l=img.1.0.35i39j0i67l5j0j0i67j0j0i67.43590.44416..45474...0.0..0.73.417.6......1....1..gws-wiz-img.YwUlKWdoLJg#imgrc=2Jmrblo6buhGJM: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4F4CC-F1FA-41FF-954B-C307B69BC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to predict Drug-Drug Interactions by integrating drug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FBD4-7166-4C63-AFF7-7F33607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Raghav Krishnaswamy</a:t>
            </a:r>
          </a:p>
        </p:txBody>
      </p:sp>
    </p:spTree>
    <p:extLst>
      <p:ext uri="{BB962C8B-B14F-4D97-AF65-F5344CB8AC3E}">
        <p14:creationId xmlns:p14="http://schemas.microsoft.com/office/powerpoint/2010/main" val="37760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A8895-A532-4A63-B15A-F7CB86EA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D644-D833-4642-9193-AAB59070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am using machine learning to predict drug-drug interactions by integrating different drug properties. I will be integrating drug phenotypic, chemical, genomic, therapeutic properties, dosage/strength, length of application, and structural similarity. A model will be created from this in order to help predict drug-drug interactions in the future. This will greatly help reduce healthcare costs as well as save lives and morbidity.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94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2540-BBB3-4C7F-86C1-56D1DBCE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97AC-8E1D-4946-B726-0FD95A9B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68" y="1615188"/>
            <a:ext cx="9876115" cy="21745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Drug-Drug Interactions are a reason for increased healthcare cost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reactions found after clinical testing caused drugs to no longer be in use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 much time and money (Can cause patients up to 22% more.(Aegis Labs,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3328D-BB9C-43A4-BC7A-28A2752DE70D}"/>
              </a:ext>
            </a:extLst>
          </p:cNvPr>
          <p:cNvSpPr txBox="1"/>
          <p:nvPr/>
        </p:nvSpPr>
        <p:spPr>
          <a:xfrm>
            <a:off x="381068" y="3065414"/>
            <a:ext cx="9889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Drug-Drug interactions can potentially harm people and end lives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not found in the lab could be harmful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result in permanent harm or be fatal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DDIs often lead to patient morbidity and mortality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3-5% of all inpatient medication errors (Cheng,2014)</a:t>
            </a:r>
          </a:p>
        </p:txBody>
      </p:sp>
      <p:pic>
        <p:nvPicPr>
          <p:cNvPr id="1026" name="Picture 2" descr="Image result for adverse effects of drug drug interactions">
            <a:extLst>
              <a:ext uri="{FF2B5EF4-FFF2-40B4-BE49-F238E27FC236}">
                <a16:creationId xmlns:a16="http://schemas.microsoft.com/office/drawing/2014/main" id="{536A0CAD-851E-4D34-AB6E-BDDB822C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69" y="3789713"/>
            <a:ext cx="4196546" cy="20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3B3E8-AA89-4A06-9475-2F03740014DE}"/>
              </a:ext>
            </a:extLst>
          </p:cNvPr>
          <p:cNvSpPr txBox="1"/>
          <p:nvPr/>
        </p:nvSpPr>
        <p:spPr>
          <a:xfrm>
            <a:off x="394320" y="5102087"/>
            <a:ext cx="738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Diseases results in new Drugs as Cures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model it takes much time for lab testing of DDIs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 lost may cost lives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2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424C-DB19-4053-8E4D-03C2D1C8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Why it matters and Who cares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1515-1A27-46D8-9C51-9A03DD58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2187"/>
            <a:ext cx="8946541" cy="13935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Pharmaceutical Companies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Will save them much money from future research and development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Save their reputation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14D35-EEF5-45AB-8E9D-8C186B39DD92}"/>
              </a:ext>
            </a:extLst>
          </p:cNvPr>
          <p:cNvSpPr txBox="1"/>
          <p:nvPr/>
        </p:nvSpPr>
        <p:spPr>
          <a:xfrm>
            <a:off x="875201" y="2997845"/>
            <a:ext cx="99709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Public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Health and Safety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prevent unnecessary deaths or injuries</a:t>
            </a:r>
          </a:p>
        </p:txBody>
      </p:sp>
      <p:pic>
        <p:nvPicPr>
          <p:cNvPr id="2060" name="Picture 12" descr="Image result for public health and safety">
            <a:extLst>
              <a:ext uri="{FF2B5EF4-FFF2-40B4-BE49-F238E27FC236}">
                <a16:creationId xmlns:a16="http://schemas.microsoft.com/office/drawing/2014/main" id="{1035ED00-1BCA-44D3-9F81-336B5168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4458796"/>
            <a:ext cx="5739620" cy="19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harmaceutical companies">
            <a:extLst>
              <a:ext uri="{FF2B5EF4-FFF2-40B4-BE49-F238E27FC236}">
                <a16:creationId xmlns:a16="http://schemas.microsoft.com/office/drawing/2014/main" id="{492F51A8-C3E6-45E9-8CA5-FDB1F680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32" y="2701657"/>
            <a:ext cx="5087743" cy="35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1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1143E-3E22-40CA-BC02-ACE03662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Present Research and how mine is Different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CA339E8-C3D7-476D-AC8A-9B101D1A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1E016-E80D-4E92-BCC1-FA587DB39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13" y="1492931"/>
            <a:ext cx="3374647" cy="4128008"/>
          </a:xfrm>
          <a:prstGeom prst="rect">
            <a:avLst/>
          </a:prstGeom>
          <a:effectLst/>
        </p:spPr>
      </p:pic>
      <p:sp>
        <p:nvSpPr>
          <p:cNvPr id="138" name="Freeform 31">
            <a:extLst>
              <a:ext uri="{FF2B5EF4-FFF2-40B4-BE49-F238E27FC236}">
                <a16:creationId xmlns:a16="http://schemas.microsoft.com/office/drawing/2014/main" id="{066DF7B3-9ED5-41D5-A5B2-B2C5775B1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CA25C-7D8B-47B6-AF51-D64B6DBA9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4847" y="1523492"/>
            <a:ext cx="3472947" cy="40946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9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858-57B3-4B13-8B55-645262D9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1D20D-DCF5-4BFB-A3C6-DCCF8868FDA9}"/>
              </a:ext>
            </a:extLst>
          </p:cNvPr>
          <p:cNvSpPr/>
          <p:nvPr/>
        </p:nvSpPr>
        <p:spPr>
          <a:xfrm>
            <a:off x="80451" y="1595512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299C4-7B42-4C87-8FF5-54A26E259510}"/>
              </a:ext>
            </a:extLst>
          </p:cNvPr>
          <p:cNvSpPr/>
          <p:nvPr/>
        </p:nvSpPr>
        <p:spPr>
          <a:xfrm>
            <a:off x="2799236" y="1567999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E02DB-013C-474B-B6B7-EE819D3EDD82}"/>
              </a:ext>
            </a:extLst>
          </p:cNvPr>
          <p:cNvSpPr/>
          <p:nvPr/>
        </p:nvSpPr>
        <p:spPr>
          <a:xfrm>
            <a:off x="5604692" y="4018167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B876B-E364-4AB2-B1B3-7105EACE22EE}"/>
              </a:ext>
            </a:extLst>
          </p:cNvPr>
          <p:cNvSpPr/>
          <p:nvPr/>
        </p:nvSpPr>
        <p:spPr>
          <a:xfrm>
            <a:off x="5622056" y="1608146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8174F-2255-4790-89CA-582C639F126E}"/>
              </a:ext>
            </a:extLst>
          </p:cNvPr>
          <p:cNvSpPr/>
          <p:nvPr/>
        </p:nvSpPr>
        <p:spPr>
          <a:xfrm>
            <a:off x="8361218" y="1541887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19DC5-BBFD-4504-AAE9-2D12808C0630}"/>
              </a:ext>
            </a:extLst>
          </p:cNvPr>
          <p:cNvSpPr/>
          <p:nvPr/>
        </p:nvSpPr>
        <p:spPr>
          <a:xfrm>
            <a:off x="8361218" y="4018167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64F219-0DCE-4BF5-A910-63FEFDF1878C}"/>
              </a:ext>
            </a:extLst>
          </p:cNvPr>
          <p:cNvSpPr/>
          <p:nvPr/>
        </p:nvSpPr>
        <p:spPr>
          <a:xfrm>
            <a:off x="2223559" y="2348448"/>
            <a:ext cx="808855" cy="4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63662C-E12D-4DB2-8752-8FA2473B835B}"/>
              </a:ext>
            </a:extLst>
          </p:cNvPr>
          <p:cNvSpPr/>
          <p:nvPr/>
        </p:nvSpPr>
        <p:spPr>
          <a:xfrm>
            <a:off x="7930227" y="2230382"/>
            <a:ext cx="808855" cy="4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296E58-7662-45FC-BA03-EF5D87B9750C}"/>
              </a:ext>
            </a:extLst>
          </p:cNvPr>
          <p:cNvSpPr/>
          <p:nvPr/>
        </p:nvSpPr>
        <p:spPr>
          <a:xfrm>
            <a:off x="5054265" y="2258091"/>
            <a:ext cx="808855" cy="4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3C9C7-B0C5-4A16-A152-76E62DBF81E8}"/>
              </a:ext>
            </a:extLst>
          </p:cNvPr>
          <p:cNvSpPr/>
          <p:nvPr/>
        </p:nvSpPr>
        <p:spPr>
          <a:xfrm>
            <a:off x="117817" y="4043078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F08A6-7242-4298-958A-C1C35814D4FA}"/>
              </a:ext>
            </a:extLst>
          </p:cNvPr>
          <p:cNvSpPr/>
          <p:nvPr/>
        </p:nvSpPr>
        <p:spPr>
          <a:xfrm>
            <a:off x="2870188" y="4031067"/>
            <a:ext cx="2549236" cy="2140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F6855F6-D385-4AB1-8FE3-E105A5F8D6A6}"/>
              </a:ext>
            </a:extLst>
          </p:cNvPr>
          <p:cNvSpPr/>
          <p:nvPr/>
        </p:nvSpPr>
        <p:spPr>
          <a:xfrm>
            <a:off x="9379527" y="3429000"/>
            <a:ext cx="512618" cy="810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02D224E-2C0E-4ABA-A2E9-54609A252262}"/>
              </a:ext>
            </a:extLst>
          </p:cNvPr>
          <p:cNvSpPr/>
          <p:nvPr/>
        </p:nvSpPr>
        <p:spPr>
          <a:xfrm>
            <a:off x="7894896" y="4740492"/>
            <a:ext cx="631882" cy="346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BF7E308-1A11-458F-B3B2-46F1AAE85E2A}"/>
              </a:ext>
            </a:extLst>
          </p:cNvPr>
          <p:cNvSpPr/>
          <p:nvPr/>
        </p:nvSpPr>
        <p:spPr>
          <a:xfrm>
            <a:off x="2351112" y="4766978"/>
            <a:ext cx="631882" cy="346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4FA238ED-E255-4F7E-855C-0E4BDA85FFD2}"/>
              </a:ext>
            </a:extLst>
          </p:cNvPr>
          <p:cNvSpPr/>
          <p:nvPr/>
        </p:nvSpPr>
        <p:spPr>
          <a:xfrm>
            <a:off x="5170785" y="4766978"/>
            <a:ext cx="631882" cy="346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501FD-C7D9-43A8-836A-04AD516FA1FB}"/>
              </a:ext>
            </a:extLst>
          </p:cNvPr>
          <p:cNvSpPr txBox="1"/>
          <p:nvPr/>
        </p:nvSpPr>
        <p:spPr>
          <a:xfrm>
            <a:off x="2993156" y="1763466"/>
            <a:ext cx="21197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comprehensive DDI network which contains many unique DDI pairs based on a set of Drugs from the DrugBank Database.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8792D-19C7-4EF2-B9DA-F3F4FC94176A}"/>
              </a:ext>
            </a:extLst>
          </p:cNvPr>
          <p:cNvSpPr txBox="1"/>
          <p:nvPr/>
        </p:nvSpPr>
        <p:spPr>
          <a:xfrm>
            <a:off x="5891012" y="1700581"/>
            <a:ext cx="1849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different drug-drug similarities as features of every drug-drug pair utilizing different databases. Ex: Drug Phenotypic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3575B58-846C-4D60-9532-266F2E7B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65" y="131758"/>
            <a:ext cx="4809120" cy="13107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0B6D3-0C55-454E-929E-968FFC63ED0C}"/>
              </a:ext>
            </a:extLst>
          </p:cNvPr>
          <p:cNvSpPr txBox="1"/>
          <p:nvPr/>
        </p:nvSpPr>
        <p:spPr>
          <a:xfrm>
            <a:off x="194387" y="1757834"/>
            <a:ext cx="2029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Heterogenous Network assisted inference framework which will help with large scale prediction of DDIs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53CD5-7C5A-4785-89CE-AE2990573FD8}"/>
              </a:ext>
            </a:extLst>
          </p:cNvPr>
          <p:cNvSpPr txBox="1"/>
          <p:nvPr/>
        </p:nvSpPr>
        <p:spPr>
          <a:xfrm>
            <a:off x="8855489" y="1710306"/>
            <a:ext cx="1761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algorithms which will be predictive models for this HNAI framework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C54027-A497-4B6B-9728-625E18301221}"/>
              </a:ext>
            </a:extLst>
          </p:cNvPr>
          <p:cNvSpPr txBox="1"/>
          <p:nvPr/>
        </p:nvSpPr>
        <p:spPr>
          <a:xfrm>
            <a:off x="5622056" y="3034145"/>
            <a:ext cx="47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48730-D289-4557-9E9E-F5CC88B04513}"/>
              </a:ext>
            </a:extLst>
          </p:cNvPr>
          <p:cNvSpPr txBox="1"/>
          <p:nvPr/>
        </p:nvSpPr>
        <p:spPr>
          <a:xfrm>
            <a:off x="8672100" y="4328511"/>
            <a:ext cx="207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fold cross-validation techniques would be used to evaluate the performance of all the models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26BB5-DF4E-4A23-8E17-B413BAE26DE7}"/>
              </a:ext>
            </a:extLst>
          </p:cNvPr>
          <p:cNvSpPr txBox="1"/>
          <p:nvPr/>
        </p:nvSpPr>
        <p:spPr>
          <a:xfrm>
            <a:off x="5950028" y="4159234"/>
            <a:ext cx="19448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network graph will then be built and statistical analysis will be done to the data. Ex: Wilcoxon test using the R 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547DC-7284-4989-9642-B133FE1FCBD6}"/>
              </a:ext>
            </a:extLst>
          </p:cNvPr>
          <p:cNvSpPr txBox="1"/>
          <p:nvPr/>
        </p:nvSpPr>
        <p:spPr>
          <a:xfrm>
            <a:off x="3032414" y="4239491"/>
            <a:ext cx="2138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 of the statistical tests and the information shown by the DDI network and its graph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AEF196-BD8D-4F61-87D4-D7513EDE9DE5}"/>
              </a:ext>
            </a:extLst>
          </p:cNvPr>
          <p:cNvSpPr txBox="1"/>
          <p:nvPr/>
        </p:nvSpPr>
        <p:spPr>
          <a:xfrm>
            <a:off x="194387" y="4180496"/>
            <a:ext cx="2156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area under the ROC curve for the models and analyze these results to determine the most accurate and efficient models as well as overall conclusions</a:t>
            </a:r>
          </a:p>
        </p:txBody>
      </p:sp>
    </p:spTree>
    <p:extLst>
      <p:ext uri="{BB962C8B-B14F-4D97-AF65-F5344CB8AC3E}">
        <p14:creationId xmlns:p14="http://schemas.microsoft.com/office/powerpoint/2010/main" val="42628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EA02-9F53-4B99-9F52-4C4317E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E2C6D-1CA9-411E-AC04-A671EE852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10" y="459963"/>
            <a:ext cx="4286055" cy="3514566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369C-E025-43C9-8066-9E911571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11965"/>
            <a:ext cx="4165146" cy="50933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found from DrugBank, Therapeutic Target Database,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MetaAEDB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Dosage and Length of Application were found using DrugBank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Phenotypic - Based on Drug ADR network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Therapeutic similarity based on drug anatomical therapeutic chemical classification system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Similarity- chemical structural data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similarities are based on drug-target interaction network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BEA91-AFDD-4315-BD44-EA512A05E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4121410"/>
            <a:ext cx="5449471" cy="20914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2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72B1-435C-4271-B53E-803E28E5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02" y="217191"/>
            <a:ext cx="9404723" cy="1400530"/>
          </a:xfrm>
        </p:spPr>
        <p:txBody>
          <a:bodyPr/>
          <a:lstStyle/>
          <a:p>
            <a:r>
              <a:rPr lang="en-US" dirty="0"/>
              <a:t>References/Citations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6C67F-71F3-4F98-8E0C-8F048A3B2471}"/>
              </a:ext>
            </a:extLst>
          </p:cNvPr>
          <p:cNvSpPr txBox="1"/>
          <p:nvPr/>
        </p:nvSpPr>
        <p:spPr>
          <a:xfrm>
            <a:off x="313602" y="1079622"/>
            <a:ext cx="9819861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Aegis Labs. (2018). </a:t>
            </a:r>
            <a:r>
              <a:rPr lang="en-US" sz="1700" i="1" dirty="0"/>
              <a:t>Aegis Sciences rebrands drug interaction test to </a:t>
            </a:r>
            <a:r>
              <a:rPr lang="en-US" sz="1700" i="1" dirty="0" err="1"/>
              <a:t>InterACT</a:t>
            </a:r>
            <a:r>
              <a:rPr lang="en-US" sz="1700" i="1" dirty="0"/>
              <a:t> Tx. 	</a:t>
            </a:r>
            <a:r>
              <a:rPr lang="en-US" sz="1700" dirty="0"/>
              <a:t>Retrieved from https://www.aegislabs.com/news/aegis-sciences-rebrands-drug-i	</a:t>
            </a:r>
            <a:r>
              <a:rPr lang="en-US" sz="1700" dirty="0" err="1"/>
              <a:t>nteraction</a:t>
            </a:r>
            <a:r>
              <a:rPr lang="en-US" sz="1700" dirty="0"/>
              <a:t>-test-to-interact-</a:t>
            </a:r>
            <a:r>
              <a:rPr lang="en-US" sz="1700" dirty="0" err="1"/>
              <a:t>rxtm</a:t>
            </a:r>
            <a:endParaRPr lang="en-US" sz="1700" dirty="0"/>
          </a:p>
          <a:p>
            <a:endParaRPr lang="en-US" dirty="0"/>
          </a:p>
          <a:p>
            <a:r>
              <a:rPr lang="en-US" dirty="0"/>
              <a:t>Cami, A., </a:t>
            </a:r>
            <a:r>
              <a:rPr lang="en-US" dirty="0" err="1"/>
              <a:t>Manzi</a:t>
            </a:r>
            <a:r>
              <a:rPr lang="en-US" dirty="0"/>
              <a:t>, S., Arnold, A., &amp; Reis, B. Y. (2013). </a:t>
            </a:r>
            <a:r>
              <a:rPr lang="en-US" i="1" dirty="0"/>
              <a:t>Pharmacointeraction Network 	Models Predict Unknown Drug-Drug Interactions. PLoS ONE, 8(4), 	e61468.</a:t>
            </a:r>
            <a:r>
              <a:rPr lang="en-US" dirty="0"/>
              <a:t>doi:10.1371/journal.pone.0061468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Cheng, F., &amp; Zhao, Z. (2014). </a:t>
            </a:r>
            <a:r>
              <a:rPr lang="en-US" sz="1700" i="1" dirty="0"/>
              <a:t>Machine learning-based prediction of drug–drug 	interactions 	by integrating drug phenotypic, therapeutic, chemical, and genomic 	properties. 	Journal of the American Medical Informatics Association, 21(e2), e278–	e286.</a:t>
            </a:r>
            <a:r>
              <a:rPr lang="en-US" sz="1700" dirty="0"/>
              <a:t>doi:10.1136/amiajnl-2013-002512</a:t>
            </a:r>
          </a:p>
          <a:p>
            <a:endParaRPr lang="en-US" sz="1700" dirty="0"/>
          </a:p>
          <a:p>
            <a:r>
              <a:rPr lang="en-US" sz="1700" dirty="0"/>
              <a:t>Duke, J. D., Han, X., Wang, Z., Subhadarshini, A., Karnik, S. D., Li, X., et al. (2012). </a:t>
            </a:r>
            <a:r>
              <a:rPr lang="en-US" sz="1700" i="1" dirty="0"/>
              <a:t>Literature 	Based Drug Interaction Prediction with Clinical Assessment Using Electronic Medical 	Records: Novel Myopathy Associated Drug Interactions. PLoS Computational Biology, 	8(8), e1002614.</a:t>
            </a:r>
            <a:r>
              <a:rPr lang="en-US" sz="1700" dirty="0"/>
              <a:t>doi:10.1371/journal.pcbi.1002614</a:t>
            </a:r>
          </a:p>
          <a:p>
            <a:endParaRPr lang="en-US" sz="1700" dirty="0"/>
          </a:p>
          <a:p>
            <a:r>
              <a:rPr lang="en-US" sz="1700" dirty="0"/>
              <a:t>Tari, L., Anwar, S., Liang, S., Cai, J., &amp; </a:t>
            </a:r>
            <a:r>
              <a:rPr lang="en-US" sz="1700" dirty="0" err="1"/>
              <a:t>Baral</a:t>
            </a:r>
            <a:r>
              <a:rPr lang="en-US" sz="1700" dirty="0"/>
              <a:t>, C. (2010). </a:t>
            </a:r>
            <a:r>
              <a:rPr lang="en-US" sz="1700" i="1" dirty="0"/>
              <a:t>Discovering drug-drug interactions: a t	</a:t>
            </a:r>
            <a:r>
              <a:rPr lang="en-US" sz="1700" i="1" dirty="0" err="1"/>
              <a:t>ext</a:t>
            </a:r>
            <a:r>
              <a:rPr lang="en-US" sz="1700" i="1" dirty="0"/>
              <a:t>-mining and reasoning approach based on properties of drug 	metabolism. 	Bioinformatics, 26(18), i547–i553.</a:t>
            </a:r>
            <a:r>
              <a:rPr lang="en-US" sz="1700" dirty="0"/>
              <a:t>doi:10.1093/bioinformatics/btq382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3698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637B-ED5C-4EA8-BBCA-C02EEC04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24" y="240683"/>
            <a:ext cx="9404723" cy="1400530"/>
          </a:xfrm>
        </p:spPr>
        <p:txBody>
          <a:bodyPr/>
          <a:lstStyle/>
          <a:p>
            <a:r>
              <a:rPr lang="en-US" dirty="0"/>
              <a:t>Image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BDC-B6F3-446B-90C7-D70B7DF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258956"/>
            <a:ext cx="10933043" cy="54598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oogle.com/search?q=drug+drug+interaction&amp;safe=strict&amp;tbm=isch&amp;source=iu&amp;ictx=1&amp;fir=GEaSnLz3mM6v4M%253A%252CTO9K10mkzfmDZM%252C_&amp;vet=1&amp;usg=AI4_-kRmCBQ95Ww562xNehCn56XC5dfj8w&amp;sa=X&amp;ved=2ahUKEwj7ucTFi__hAhVHhuAKHSs4A4gQ9QEwAHoECA0QCA&amp;biw=1366&amp;bih=625#imgrc=GEaSnLz3mM6v4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search?safe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strict&amp;biw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=1366&amp;bih=625&amp;tbm=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isch&amp;sa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=1&amp;ei=MhTMXKm2OKiKgge67YLADQ&amp;q=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pharmaceutical+companies&amp;oq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pha&amp;gs_l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=img.1.0.35i39l2j0i67l5j0j0i67l2.16013.16831..17850...0.0..0.142.316.1j2......1....1..gws-wiz-img.a9d5-grC1mA#imgrc=o1rzIc-pFQ6L3M: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https://www.google.com/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search?safe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strict&amp;biw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=1366&amp;bih=625&amp;tbm=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isch&amp;sa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=1&amp;ei=RRTMXIvqIvGg_Qbc07WgDA&amp;q=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public+health+and+safety&amp;oq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public&amp;gs_l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=img.1.0.35i39j0i67l5j0j0i67j0j0i67.43590.44416..45474...0.0..0.73.417.6......1....1..gws-wiz-img.YwUlKWdoLJg#imgrc=2Jmrblo6buhGJM: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search?safe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strict&amp;biw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=1366&amp;bih=625&amp;tbm=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isch&amp;sa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=1&amp;ei=cxTMXLSlOcGt_QbK3ofwDg&amp;q=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machine+learning+model+to+predict+drug-drug+interactions&amp;oq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machine+learning+model+to+predict+drug-drug+interactions&amp;gs_l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=img.3...339979.352655..354940...16.0..0.137.4662.63j2......1....1..gws-wiz-img.....0..35i39j0j0i67j0i5i30j0i24.frfwEEyPyJQ#imgrc=LBQRloMEQhr9nM: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3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789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 Using Machine Learning to predict Drug-Drug Interactions by integrating drug properties</vt:lpstr>
      <vt:lpstr>Purpose</vt:lpstr>
      <vt:lpstr>Why this is important</vt:lpstr>
      <vt:lpstr>Why it matters and Who cares</vt:lpstr>
      <vt:lpstr>Present Research and how mine is Different</vt:lpstr>
      <vt:lpstr>Method</vt:lpstr>
      <vt:lpstr>Data</vt:lpstr>
      <vt:lpstr>References/Citations</vt:lpstr>
      <vt:lpstr>Image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Using Machine Learning to predict Drug-Drug Interactions by integrating drug properties</dc:title>
  <dc:creator>RAGHAV KRISHNASWAMY (831165)</dc:creator>
  <cp:lastModifiedBy>RAGHAV KRISHNASWAMY (831165)</cp:lastModifiedBy>
  <cp:revision>10</cp:revision>
  <dcterms:created xsi:type="dcterms:W3CDTF">2019-05-03T10:02:58Z</dcterms:created>
  <dcterms:modified xsi:type="dcterms:W3CDTF">2019-05-03T11:53:10Z</dcterms:modified>
</cp:coreProperties>
</file>