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_rels/notesSlide12.xml.rels" ContentType="application/vnd.openxmlformats-package.relationships+xml"/>
  <Override PartName="/ppt/notesSlides/_rels/notesSlide1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0"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1"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2"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EDEAB0F5-DEB4-45CC-9C62-CFE4E4A6EE4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1260000" y="801720"/>
            <a:ext cx="5039640" cy="4009320"/>
          </a:xfrm>
          <a:prstGeom prst="rect">
            <a:avLst/>
          </a:prstGeom>
          <a:ln w="0">
            <a:noFill/>
          </a:ln>
        </p:spPr>
      </p:sp>
      <p:sp>
        <p:nvSpPr>
          <p:cNvPr id="148" name="PlaceHolder 2"/>
          <p:cNvSpPr>
            <a:spLocks noGrp="1"/>
          </p:cNvSpPr>
          <p:nvPr>
            <p:ph type="body"/>
          </p:nvPr>
        </p:nvSpPr>
        <p:spPr>
          <a:xfrm>
            <a:off x="756000" y="5078520"/>
            <a:ext cx="6047280" cy="4811040"/>
          </a:xfrm>
          <a:prstGeom prst="rect">
            <a:avLst/>
          </a:prstGeom>
          <a:noFill/>
          <a:ln w="0">
            <a:noFill/>
          </a:ln>
        </p:spPr>
        <p:txBody>
          <a:bodyPr tIns="91440" bIns="91440" anchor="t">
            <a:noAutofit/>
          </a:bodyPr>
          <a:p>
            <a:pPr indent="0">
              <a:lnSpc>
                <a:spcPct val="100000"/>
              </a:lnSpc>
              <a:buNone/>
              <a:tabLst>
                <a:tab algn="l" pos="0"/>
              </a:tabLst>
            </a:pPr>
            <a:r>
              <a:rPr b="0" lang="en-IN" sz="1100" spc="-1" strike="noStrike">
                <a:solidFill>
                  <a:srgbClr val="000000"/>
                </a:solidFill>
                <a:latin typeface="Arial"/>
                <a:ea typeface="Arial"/>
              </a:rPr>
              <a:t>A cause and effect diagram, often called a “fishbone” diagram, can help in brainstorming to identify possible causes of a problem and in sorting ideas into useful categories. A fishbone diagram is </a:t>
            </a:r>
            <a:r>
              <a:rPr b="1" lang="en-IN" sz="1100" spc="-1" strike="noStrike">
                <a:solidFill>
                  <a:srgbClr val="000000"/>
                </a:solidFill>
                <a:latin typeface="Arial"/>
                <a:ea typeface="Arial"/>
              </a:rPr>
              <a:t>a visual way to look at cause and effect.</a:t>
            </a:r>
            <a:endParaRPr b="0" lang="en-US" sz="11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217440" y="801720"/>
            <a:ext cx="7125840" cy="4009680"/>
          </a:xfrm>
          <a:prstGeom prst="rect">
            <a:avLst/>
          </a:prstGeom>
          <a:ln w="0">
            <a:noFill/>
          </a:ln>
        </p:spPr>
      </p:sp>
      <p:sp>
        <p:nvSpPr>
          <p:cNvPr id="150" name="PlaceHolder 2"/>
          <p:cNvSpPr>
            <a:spLocks noGrp="1"/>
          </p:cNvSpPr>
          <p:nvPr>
            <p:ph type="body"/>
          </p:nvPr>
        </p:nvSpPr>
        <p:spPr>
          <a:xfrm>
            <a:off x="756000" y="5078520"/>
            <a:ext cx="6047280" cy="4811040"/>
          </a:xfrm>
          <a:prstGeom prst="rect">
            <a:avLst/>
          </a:prstGeom>
          <a:noFill/>
          <a:ln w="0">
            <a:noFill/>
          </a:ln>
        </p:spPr>
        <p:txBody>
          <a:bodyPr tIns="91440" bIns="91440" anchor="t">
            <a:noAutofit/>
          </a:bodyPr>
          <a:p>
            <a:pPr indent="0">
              <a:lnSpc>
                <a:spcPct val="100000"/>
              </a:lnSpc>
              <a:buNone/>
              <a:tabLst>
                <a:tab algn="l" pos="0"/>
              </a:tabLst>
            </a:pPr>
            <a:r>
              <a:rPr b="0" lang="en-IN" sz="1100" spc="-1" strike="noStrike">
                <a:solidFill>
                  <a:srgbClr val="000000"/>
                </a:solidFill>
                <a:latin typeface="Arial"/>
                <a:ea typeface="Arial"/>
              </a:rPr>
              <a:t>A cause and effect diagram, often called a “fishbone” diagram, can help in brainstorming to identify possible causes of a problem and in sorting ideas into useful categories. A fishbone diagram is </a:t>
            </a:r>
            <a:r>
              <a:rPr b="1" lang="en-IN" sz="1100" spc="-1" strike="noStrike">
                <a:solidFill>
                  <a:srgbClr val="000000"/>
                </a:solidFill>
                <a:latin typeface="Arial"/>
                <a:ea typeface="Arial"/>
              </a:rPr>
              <a:t>a visual way to look at cause and effect.</a:t>
            </a: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6;p5"/>
          <p:cNvSpPr/>
          <p:nvPr/>
        </p:nvSpPr>
        <p:spPr>
          <a:xfrm>
            <a:off x="10661760" y="471960"/>
            <a:ext cx="928440" cy="1393920"/>
          </a:xfrm>
          <a:prstGeom prst="rect">
            <a:avLst/>
          </a:prstGeom>
          <a:blipFill rotWithShape="0">
            <a:blip r:embed="rId2"/>
            <a:srcRect/>
            <a:stretch/>
          </a:blip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6;p5"/>
          <p:cNvSpPr/>
          <p:nvPr/>
        </p:nvSpPr>
        <p:spPr>
          <a:xfrm>
            <a:off x="10661760" y="471960"/>
            <a:ext cx="928440" cy="1393920"/>
          </a:xfrm>
          <a:prstGeom prst="rect">
            <a:avLst/>
          </a:prstGeom>
          <a:blipFill rotWithShape="0">
            <a:blip r:embed="rId2"/>
            <a:srcRect/>
            <a:stretch/>
          </a:blip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www.cms.gov/medicare/provider-enrollment-and-certification/qapi/downloads/fishbonerevised.pdf" TargetMode="External"/><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Google Shape;59;p1"/>
          <p:cNvSpPr/>
          <p:nvPr/>
        </p:nvSpPr>
        <p:spPr>
          <a:xfrm>
            <a:off x="-9360" y="1277640"/>
            <a:ext cx="360" cy="53280"/>
          </a:xfrm>
          <a:custGeom>
            <a:avLst/>
            <a:gdLst>
              <a:gd name="textAreaLeft" fmla="*/ 0 w 360"/>
              <a:gd name="textAreaRight" fmla="*/ 720 w 360"/>
              <a:gd name="textAreaTop" fmla="*/ 0 h 53280"/>
              <a:gd name="textAreaBottom" fmla="*/ 53640 h 53280"/>
            </a:gdLst>
            <a:ahLst/>
            <a:rect l="textAreaLeft" t="textAreaTop" r="textAreaRight" b="textAreaBottom"/>
            <a:pathLst>
              <a:path w="120000" h="58419">
                <a:moveTo>
                  <a:pt x="0" y="0"/>
                </a:moveTo>
                <a:lnTo>
                  <a:pt x="0" y="58008"/>
                </a:lnTo>
              </a:path>
            </a:pathLst>
          </a:custGeom>
          <a:noFill/>
          <a:ln w="19075">
            <a:solidFill>
              <a:srgbClr val="c55a11"/>
            </a:solidFill>
            <a:round/>
          </a:ln>
        </p:spPr>
        <p:style>
          <a:lnRef idx="0"/>
          <a:fillRef idx="0"/>
          <a:effectRef idx="0"/>
          <a:fontRef idx="minor"/>
        </p:style>
        <p:txBody>
          <a:bodyPr lIns="90000" rIns="90000" tIns="8640" bIns="8640" anchor="t">
            <a:noAutofit/>
          </a:bodyPr>
          <a:p>
            <a:endParaRPr b="0" lang="en-US" sz="1800" spc="-1" strike="noStrike">
              <a:solidFill>
                <a:srgbClr val="000000"/>
              </a:solidFill>
              <a:latin typeface="Arial"/>
            </a:endParaRPr>
          </a:p>
        </p:txBody>
      </p:sp>
      <p:sp>
        <p:nvSpPr>
          <p:cNvPr id="85" name="Google Shape;60;p1"/>
          <p:cNvSpPr/>
          <p:nvPr/>
        </p:nvSpPr>
        <p:spPr>
          <a:xfrm>
            <a:off x="484560" y="353880"/>
            <a:ext cx="6329160" cy="573840"/>
          </a:xfrm>
          <a:prstGeom prst="rect">
            <a:avLst/>
          </a:prstGeom>
          <a:noFill/>
          <a:ln w="0">
            <a:noFill/>
          </a:ln>
        </p:spPr>
        <p:style>
          <a:lnRef idx="0"/>
          <a:fillRef idx="0"/>
          <a:effectRef idx="0"/>
          <a:fontRef idx="minor"/>
        </p:style>
        <p:txBody>
          <a:bodyPr lIns="0" rIns="0" tIns="0" bIns="0" anchor="t">
            <a:noAutofit/>
          </a:bodyPr>
          <a:p>
            <a:pPr>
              <a:lnSpc>
                <a:spcPct val="33000"/>
              </a:lnSpc>
              <a:tabLst>
                <a:tab algn="l" pos="0"/>
              </a:tabLst>
            </a:pPr>
            <a:r>
              <a:rPr b="1" lang="en-IN" sz="2400" spc="-1" strike="noStrike">
                <a:solidFill>
                  <a:srgbClr val="2f5597"/>
                </a:solidFill>
                <a:latin typeface="Calibri"/>
                <a:ea typeface="Calibri"/>
              </a:rPr>
              <a:t>OBJECT ORIENTED MODELLING &amp; DESIGN (OOMD)</a:t>
            </a:r>
            <a:endParaRPr b="0" lang="en-US" sz="2400" spc="-1" strike="noStrike">
              <a:solidFill>
                <a:srgbClr val="000000"/>
              </a:solidFill>
              <a:latin typeface="Arial"/>
            </a:endParaRPr>
          </a:p>
        </p:txBody>
      </p:sp>
      <p:sp>
        <p:nvSpPr>
          <p:cNvPr id="86" name="Google Shape;61;p1"/>
          <p:cNvSpPr/>
          <p:nvPr/>
        </p:nvSpPr>
        <p:spPr>
          <a:xfrm>
            <a:off x="4860720" y="3393000"/>
            <a:ext cx="5711400" cy="55692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87" name="Google Shape;62;p1"/>
          <p:cNvSpPr/>
          <p:nvPr/>
        </p:nvSpPr>
        <p:spPr>
          <a:xfrm>
            <a:off x="4853520" y="2664000"/>
            <a:ext cx="5718600" cy="1223640"/>
          </a:xfrm>
          <a:prstGeom prst="rect">
            <a:avLst/>
          </a:prstGeom>
          <a:noFill/>
          <a:ln w="0">
            <a:noFill/>
          </a:ln>
        </p:spPr>
        <p:style>
          <a:lnRef idx="0"/>
          <a:fillRef idx="0"/>
          <a:effectRef idx="0"/>
          <a:fontRef idx="minor"/>
        </p:style>
        <p:txBody>
          <a:bodyPr lIns="0" rIns="0" tIns="12600" bIns="0" anchor="t">
            <a:noAutofit/>
          </a:bodyPr>
          <a:p>
            <a:pPr marL="12600">
              <a:lnSpc>
                <a:spcPct val="100000"/>
              </a:lnSpc>
              <a:tabLst>
                <a:tab algn="l" pos="0"/>
              </a:tabLst>
            </a:pPr>
            <a:r>
              <a:rPr b="1" lang="en-IN" sz="3600" spc="-1" strike="noStrike">
                <a:solidFill>
                  <a:srgbClr val="c55a11"/>
                </a:solidFill>
                <a:latin typeface="Calibri"/>
                <a:ea typeface="Calibri"/>
              </a:rPr>
              <a:t>SOFTWARE TESTING</a:t>
            </a:r>
            <a:endParaRPr b="0" lang="en-US" sz="3600" spc="-1" strike="noStrike">
              <a:solidFill>
                <a:srgbClr val="000000"/>
              </a:solidFill>
              <a:latin typeface="Arial"/>
            </a:endParaRPr>
          </a:p>
          <a:p>
            <a:pPr marL="12600">
              <a:lnSpc>
                <a:spcPct val="100000"/>
              </a:lnSpc>
              <a:tabLst>
                <a:tab algn="l" pos="0"/>
              </a:tabLst>
            </a:pPr>
            <a:r>
              <a:rPr b="1" lang="en-IN" sz="2500" spc="-1" strike="noStrike">
                <a:solidFill>
                  <a:srgbClr val="c55a11"/>
                </a:solidFill>
                <a:latin typeface="Calibri"/>
                <a:ea typeface="Calibri"/>
              </a:rPr>
              <a:t>UE19CS400SB</a:t>
            </a:r>
            <a:endParaRPr b="0" lang="en-US" sz="2500" spc="-1" strike="noStrike">
              <a:solidFill>
                <a:srgbClr val="000000"/>
              </a:solidFill>
              <a:latin typeface="Arial"/>
            </a:endParaRPr>
          </a:p>
        </p:txBody>
      </p:sp>
      <p:sp>
        <p:nvSpPr>
          <p:cNvPr id="88" name="Google Shape;63;p1"/>
          <p:cNvSpPr/>
          <p:nvPr/>
        </p:nvSpPr>
        <p:spPr>
          <a:xfrm>
            <a:off x="4655880" y="4396680"/>
            <a:ext cx="6072120" cy="1533960"/>
          </a:xfrm>
          <a:prstGeom prst="rect">
            <a:avLst/>
          </a:prstGeom>
          <a:noFill/>
          <a:ln w="0">
            <a:noFill/>
          </a:ln>
        </p:spPr>
        <p:style>
          <a:lnRef idx="0"/>
          <a:fillRef idx="0"/>
          <a:effectRef idx="0"/>
          <a:fontRef idx="minor"/>
        </p:style>
        <p:txBody>
          <a:bodyPr lIns="0" rIns="0" tIns="44280" bIns="0" anchor="t">
            <a:noAutofit/>
          </a:bodyPr>
          <a:p>
            <a:pPr marL="12600">
              <a:lnSpc>
                <a:spcPct val="100000"/>
              </a:lnSpc>
            </a:pPr>
            <a:r>
              <a:rPr b="0" lang="en-IN" sz="2400" spc="-1" strike="noStrike">
                <a:solidFill>
                  <a:srgbClr val="000000"/>
                </a:solidFill>
                <a:latin typeface="Calibri"/>
                <a:ea typeface="Calibri"/>
              </a:rPr>
              <a:t>Prof. Venkatesh Prasad/Ms. Sumy Joseph</a:t>
            </a:r>
            <a:endParaRPr b="0" lang="en-US" sz="2400" spc="-1" strike="noStrike">
              <a:solidFill>
                <a:srgbClr val="000000"/>
              </a:solidFill>
              <a:latin typeface="Arial"/>
            </a:endParaRPr>
          </a:p>
          <a:p>
            <a:pPr marL="12600">
              <a:lnSpc>
                <a:spcPct val="100000"/>
              </a:lnSpc>
            </a:pPr>
            <a:r>
              <a:rPr b="0" lang="en-IN" sz="2400" spc="-1" strike="noStrike">
                <a:solidFill>
                  <a:srgbClr val="000000"/>
                </a:solidFill>
                <a:latin typeface="Calibri"/>
                <a:ea typeface="Calibri"/>
              </a:rPr>
              <a:t>venkateshprasad@pes.edu</a:t>
            </a:r>
            <a:endParaRPr b="0" lang="en-US" sz="2400" spc="-1" strike="noStrike">
              <a:solidFill>
                <a:srgbClr val="000000"/>
              </a:solidFill>
              <a:latin typeface="Arial"/>
            </a:endParaRPr>
          </a:p>
          <a:p>
            <a:pPr marL="12600">
              <a:lnSpc>
                <a:spcPct val="100000"/>
              </a:lnSpc>
              <a:tabLst>
                <a:tab algn="l" pos="0"/>
              </a:tabLst>
            </a:pPr>
            <a:r>
              <a:rPr b="0" lang="en-IN" sz="2400" spc="-1" strike="noStrike">
                <a:solidFill>
                  <a:srgbClr val="000000"/>
                </a:solidFill>
                <a:latin typeface="Calibri"/>
                <a:ea typeface="Calibri"/>
              </a:rPr>
              <a:t>Department of Computer Science &amp; Engineering</a:t>
            </a:r>
            <a:endParaRPr b="0" lang="en-US" sz="2400" spc="-1" strike="noStrike">
              <a:solidFill>
                <a:srgbClr val="000000"/>
              </a:solidFill>
              <a:latin typeface="Arial"/>
            </a:endParaRPr>
          </a:p>
        </p:txBody>
      </p:sp>
      <p:sp>
        <p:nvSpPr>
          <p:cNvPr id="89" name="Google Shape;64;p1"/>
          <p:cNvSpPr/>
          <p:nvPr/>
        </p:nvSpPr>
        <p:spPr>
          <a:xfrm>
            <a:off x="313920" y="5489640"/>
            <a:ext cx="1062360" cy="1073160"/>
          </a:xfrm>
          <a:custGeom>
            <a:avLst/>
            <a:gdLst>
              <a:gd name="textAreaLeft" fmla="*/ 0 w 1062360"/>
              <a:gd name="textAreaRight" fmla="*/ 1062720 w 1062360"/>
              <a:gd name="textAreaTop" fmla="*/ 0 h 1073160"/>
              <a:gd name="textAreaBottom" fmla="*/ 1073520 h 1073160"/>
            </a:gdLst>
            <a:ahLst/>
            <a:rect l="textAreaLeft" t="textAreaTop" r="textAreaRight" b="textAreaBottom"/>
            <a:pathLst>
              <a:path w="1067435" h="1078229">
                <a:moveTo>
                  <a:pt x="1066901" y="1032446"/>
                </a:moveTo>
                <a:lnTo>
                  <a:pt x="45720" y="1032446"/>
                </a:lnTo>
                <a:lnTo>
                  <a:pt x="45720" y="0"/>
                </a:lnTo>
                <a:lnTo>
                  <a:pt x="0" y="0"/>
                </a:lnTo>
                <a:lnTo>
                  <a:pt x="0" y="1032446"/>
                </a:lnTo>
                <a:lnTo>
                  <a:pt x="0" y="1066901"/>
                </a:lnTo>
                <a:lnTo>
                  <a:pt x="0" y="1078166"/>
                </a:lnTo>
                <a:lnTo>
                  <a:pt x="1066901" y="1078166"/>
                </a:lnTo>
                <a:lnTo>
                  <a:pt x="1066901" y="1032446"/>
                </a:lnTo>
                <a:close/>
              </a:path>
            </a:pathLst>
          </a:custGeom>
          <a:solidFill>
            <a:srgbClr val="c55a1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0" name="Google Shape;65;p1"/>
          <p:cNvSpPr/>
          <p:nvPr/>
        </p:nvSpPr>
        <p:spPr>
          <a:xfrm>
            <a:off x="4781880" y="4101120"/>
            <a:ext cx="5867280" cy="7200"/>
          </a:xfrm>
          <a:custGeom>
            <a:avLst/>
            <a:gdLst>
              <a:gd name="textAreaLeft" fmla="*/ 0 w 5867280"/>
              <a:gd name="textAreaRight" fmla="*/ 5867640 w 5867280"/>
              <a:gd name="textAreaTop" fmla="*/ 0 h 7200"/>
              <a:gd name="textAreaBottom" fmla="*/ 7560 h 7200"/>
            </a:gdLst>
            <a:ahLst/>
            <a:rect l="textAreaLeft" t="textAreaTop" r="textAreaRight" b="textAreaBottom"/>
            <a:pathLst>
              <a:path w="5872480" h="12064">
                <a:moveTo>
                  <a:pt x="0" y="11493"/>
                </a:moveTo>
                <a:lnTo>
                  <a:pt x="5872226" y="0"/>
                </a:lnTo>
              </a:path>
            </a:pathLst>
          </a:custGeom>
          <a:noFill/>
          <a:ln w="38150">
            <a:solidFill>
              <a:srgbClr val="c55a11"/>
            </a:solidFill>
            <a:round/>
          </a:ln>
        </p:spPr>
        <p:style>
          <a:lnRef idx="0"/>
          <a:fillRef idx="0"/>
          <a:effectRef idx="0"/>
          <a:fontRef idx="minor"/>
        </p:style>
        <p:txBody>
          <a:bodyPr lIns="90000" rIns="90000" tIns="-37440" bIns="-37440" anchor="t">
            <a:noAutofit/>
          </a:bodyPr>
          <a:p>
            <a:endParaRPr b="0" lang="en-US" sz="1800" spc="-1" strike="noStrike">
              <a:solidFill>
                <a:srgbClr val="000000"/>
              </a:solidFill>
              <a:latin typeface="Arial"/>
            </a:endParaRPr>
          </a:p>
        </p:txBody>
      </p:sp>
      <p:sp>
        <p:nvSpPr>
          <p:cNvPr id="91" name="Google Shape;66;p1"/>
          <p:cNvSpPr/>
          <p:nvPr/>
        </p:nvSpPr>
        <p:spPr>
          <a:xfrm>
            <a:off x="1747800" y="1608480"/>
            <a:ext cx="2364120" cy="3545280"/>
          </a:xfrm>
          <a:prstGeom prst="rect">
            <a:avLst/>
          </a:prstGeom>
          <a:blipFill rotWithShape="0">
            <a:blip r:embed="rId1"/>
            <a:srcRect/>
            <a:stretch/>
          </a:blip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92" name="Google Shape;67;p1"/>
          <p:cNvSpPr/>
          <p:nvPr/>
        </p:nvSpPr>
        <p:spPr>
          <a:xfrm>
            <a:off x="10855800" y="266040"/>
            <a:ext cx="1062360" cy="1073160"/>
          </a:xfrm>
          <a:custGeom>
            <a:avLst/>
            <a:gdLst>
              <a:gd name="textAreaLeft" fmla="*/ 0 w 1062360"/>
              <a:gd name="textAreaRight" fmla="*/ 1062720 w 1062360"/>
              <a:gd name="textAreaTop" fmla="*/ 0 h 1073160"/>
              <a:gd name="textAreaBottom" fmla="*/ 1073520 h 1073160"/>
            </a:gdLst>
            <a:ahLst/>
            <a:rect l="textAreaLeft" t="textAreaTop" r="textAreaRight" b="textAreaBottom"/>
            <a:pathLst>
              <a:path w="1067434" h="1078230">
                <a:moveTo>
                  <a:pt x="1066888" y="0"/>
                </a:moveTo>
                <a:lnTo>
                  <a:pt x="0" y="0"/>
                </a:lnTo>
                <a:lnTo>
                  <a:pt x="0" y="45720"/>
                </a:lnTo>
                <a:lnTo>
                  <a:pt x="1021168" y="45720"/>
                </a:lnTo>
                <a:lnTo>
                  <a:pt x="1021168" y="1078141"/>
                </a:lnTo>
                <a:lnTo>
                  <a:pt x="1066888" y="1078141"/>
                </a:lnTo>
                <a:lnTo>
                  <a:pt x="1066888" y="45720"/>
                </a:lnTo>
                <a:lnTo>
                  <a:pt x="1066888" y="11252"/>
                </a:lnTo>
                <a:lnTo>
                  <a:pt x="1066888" y="0"/>
                </a:lnTo>
                <a:close/>
              </a:path>
            </a:pathLst>
          </a:custGeom>
          <a:solidFill>
            <a:srgbClr val="c55a1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3" name="Google Shape;68;p1"/>
          <p:cNvSpPr/>
          <p:nvPr/>
        </p:nvSpPr>
        <p:spPr>
          <a:xfrm>
            <a:off x="10501920" y="470880"/>
            <a:ext cx="1284120" cy="1658160"/>
          </a:xfrm>
          <a:custGeom>
            <a:avLst/>
            <a:gdLst>
              <a:gd name="textAreaLeft" fmla="*/ 0 w 1284120"/>
              <a:gd name="textAreaRight" fmla="*/ 1284480 w 1284120"/>
              <a:gd name="textAreaTop" fmla="*/ 0 h 1658160"/>
              <a:gd name="textAreaBottom" fmla="*/ 1658520 h 1658160"/>
            </a:gdLst>
            <a:ahLst/>
            <a:rect l="textAreaLeft" t="textAreaTop" r="textAreaRight" b="textAreaBottom"/>
            <a:pathLst>
              <a:path w="1289050" h="1663064">
                <a:moveTo>
                  <a:pt x="1288478" y="0"/>
                </a:moveTo>
                <a:lnTo>
                  <a:pt x="0" y="0"/>
                </a:lnTo>
                <a:lnTo>
                  <a:pt x="0" y="1662544"/>
                </a:lnTo>
                <a:lnTo>
                  <a:pt x="1288478" y="1662544"/>
                </a:lnTo>
                <a:lnTo>
                  <a:pt x="1288478" y="0"/>
                </a:lnTo>
                <a:close/>
              </a:path>
            </a:pathLst>
          </a:custGeom>
          <a:solidFill>
            <a:srgbClr val="ffffff"/>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4" name="Google Shape;69;p1"/>
          <p:cNvSpPr/>
          <p:nvPr/>
        </p:nvSpPr>
        <p:spPr>
          <a:xfrm>
            <a:off x="180000" y="152280"/>
            <a:ext cx="7005240" cy="1048320"/>
          </a:xfrm>
          <a:custGeom>
            <a:avLst/>
            <a:gdLst>
              <a:gd name="textAreaLeft" fmla="*/ 0 w 7005240"/>
              <a:gd name="textAreaRight" fmla="*/ 7005600 w 7005240"/>
              <a:gd name="textAreaTop" fmla="*/ 0 h 1048320"/>
              <a:gd name="textAreaBottom" fmla="*/ 1048680 h 1048320"/>
            </a:gdLst>
            <a:ahLst/>
            <a:rect l="textAreaLeft" t="textAreaTop" r="textAreaRight" b="textAreaBottom"/>
            <a:pathLst>
              <a:path w="7010400" h="1053465">
                <a:moveTo>
                  <a:pt x="7010400" y="0"/>
                </a:moveTo>
                <a:lnTo>
                  <a:pt x="0" y="0"/>
                </a:lnTo>
                <a:lnTo>
                  <a:pt x="0" y="1052944"/>
                </a:lnTo>
                <a:lnTo>
                  <a:pt x="7010400" y="1052944"/>
                </a:lnTo>
                <a:lnTo>
                  <a:pt x="7010400" y="0"/>
                </a:lnTo>
                <a:close/>
              </a:path>
            </a:pathLst>
          </a:custGeom>
          <a:solidFill>
            <a:srgbClr val="ffffff"/>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Google Shape;102;gb536f6fdbe_0_8"/>
          <p:cNvSpPr/>
          <p:nvPr/>
        </p:nvSpPr>
        <p:spPr>
          <a:xfrm>
            <a:off x="533520" y="302760"/>
            <a:ext cx="9582120" cy="10904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1" lang="en-IN" sz="2300" spc="-1" strike="noStrike">
                <a:solidFill>
                  <a:srgbClr val="0000ff"/>
                </a:solidFill>
                <a:latin typeface="Arial"/>
                <a:ea typeface="Arial"/>
              </a:rPr>
              <a:t>Difference between Quality Assurance and Quality Control</a:t>
            </a:r>
            <a:endParaRPr b="0" lang="en-US" sz="2300" spc="-1" strike="noStrike">
              <a:solidFill>
                <a:srgbClr val="000000"/>
              </a:solidFill>
              <a:latin typeface="Arial"/>
            </a:endParaRPr>
          </a:p>
        </p:txBody>
      </p:sp>
      <p:pic>
        <p:nvPicPr>
          <p:cNvPr id="117" name="Google Shape;103;gb536f6fdbe_0_8" descr=""/>
          <p:cNvPicPr/>
          <p:nvPr/>
        </p:nvPicPr>
        <p:blipFill>
          <a:blip r:embed="rId1"/>
          <a:stretch/>
        </p:blipFill>
        <p:spPr>
          <a:xfrm>
            <a:off x="645120" y="1393560"/>
            <a:ext cx="9581760" cy="43761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pPr>
            <a:r>
              <a:rPr b="0" lang="en-US" sz="2400" spc="-1" strike="noStrike">
                <a:solidFill>
                  <a:srgbClr val="000000"/>
                </a:solidFill>
                <a:latin typeface="Times New Roman"/>
                <a:ea typeface="Arial"/>
              </a:rPr>
              <a:t>QA Vs QC</a:t>
            </a:r>
            <a:endParaRPr b="0" lang="en-US" sz="2400" spc="-1" strike="noStrike">
              <a:solidFill>
                <a:srgbClr val="000000"/>
              </a:solidFill>
              <a:latin typeface="Arial"/>
            </a:endParaRPr>
          </a:p>
        </p:txBody>
      </p:sp>
      <p:sp>
        <p:nvSpPr>
          <p:cNvPr id="119" name="PlaceHolder 2"/>
          <p:cNvSpPr>
            <a:spLocks noGrp="1"/>
          </p:cNvSpPr>
          <p:nvPr>
            <p:ph type="subTitle"/>
          </p:nvPr>
        </p:nvSpPr>
        <p:spPr>
          <a:xfrm>
            <a:off x="609480" y="1196640"/>
            <a:ext cx="9878760" cy="4384800"/>
          </a:xfrm>
          <a:prstGeom prst="rect">
            <a:avLst/>
          </a:prstGeom>
          <a:noFill/>
          <a:ln w="0">
            <a:noFill/>
          </a:ln>
        </p:spPr>
        <p:txBody>
          <a:bodyPr lIns="0" rIns="0" tIns="0" bIns="0" anchor="ctr">
            <a:noAutofit/>
          </a:bodyPr>
          <a:p>
            <a:pPr marL="457200" indent="0" algn="just">
              <a:lnSpc>
                <a:spcPct val="150000"/>
              </a:lnSpc>
              <a:buNone/>
              <a:tabLst>
                <a:tab algn="l" pos="0"/>
              </a:tabLst>
            </a:pPr>
            <a:endParaRPr b="0" lang="en-US" sz="1800" spc="-1" strike="noStrike">
              <a:solidFill>
                <a:srgbClr val="000000"/>
              </a:solidFill>
              <a:latin typeface="Arial"/>
            </a:endParaRPr>
          </a:p>
          <a:p>
            <a:pPr marL="457200" indent="0" algn="just">
              <a:lnSpc>
                <a:spcPct val="150000"/>
              </a:lnSpc>
              <a:buNone/>
              <a:tabLst>
                <a:tab algn="l" pos="0"/>
              </a:tabLst>
            </a:pPr>
            <a:endParaRPr b="0" lang="en-US" sz="1800" spc="-1" strike="noStrike">
              <a:solidFill>
                <a:srgbClr val="000000"/>
              </a:solidFill>
              <a:latin typeface="Arial"/>
            </a:endParaRPr>
          </a:p>
          <a:p>
            <a:pPr marL="457200" indent="0" algn="just">
              <a:lnSpc>
                <a:spcPct val="150000"/>
              </a:lnSpc>
              <a:buNone/>
              <a:tabLst>
                <a:tab algn="l" pos="0"/>
              </a:tabLst>
            </a:pPr>
            <a:endParaRPr b="0" lang="en-US" sz="1800" spc="-1" strike="noStrike">
              <a:solidFill>
                <a:srgbClr val="000000"/>
              </a:solidFill>
              <a:latin typeface="Arial"/>
            </a:endParaRPr>
          </a:p>
          <a:p>
            <a:pPr marL="457200" indent="0" algn="just">
              <a:lnSpc>
                <a:spcPct val="150000"/>
              </a:lnSpc>
              <a:buNone/>
              <a:tabLst>
                <a:tab algn="l" pos="0"/>
              </a:tabLst>
            </a:pPr>
            <a:r>
              <a:rPr b="1" lang="en-IN" sz="1800" spc="-1" strike="noStrike" u="sng">
                <a:solidFill>
                  <a:srgbClr val="ff0000"/>
                </a:solidFill>
                <a:uFillTx/>
                <a:latin typeface="Arial"/>
                <a:ea typeface="Arial"/>
              </a:rPr>
              <a:t>QA: QUALITY ASSURANCE</a:t>
            </a:r>
            <a:endParaRPr b="0" lang="en-US" sz="1800" spc="-1" strike="noStrike">
              <a:solidFill>
                <a:srgbClr val="000000"/>
              </a:solidFill>
              <a:latin typeface="Arial"/>
            </a:endParaRPr>
          </a:p>
          <a:p>
            <a:pPr marL="457200" indent="0" algn="just">
              <a:lnSpc>
                <a:spcPct val="150000"/>
              </a:lnSpc>
              <a:buNone/>
              <a:tabLst>
                <a:tab algn="l" pos="0"/>
              </a:tabLst>
            </a:pPr>
            <a:r>
              <a:rPr b="0" lang="en-IN" sz="1800" spc="-1" strike="noStrike">
                <a:solidFill>
                  <a:srgbClr val="000000"/>
                </a:solidFill>
                <a:latin typeface="Arial"/>
                <a:ea typeface="Arial"/>
              </a:rPr>
              <a:t>QA is process oriented ,define the process (high level management people)</a:t>
            </a:r>
            <a:endParaRPr b="0" lang="en-US" sz="1800" spc="-1" strike="noStrike">
              <a:solidFill>
                <a:srgbClr val="000000"/>
              </a:solidFill>
              <a:latin typeface="Arial"/>
            </a:endParaRPr>
          </a:p>
          <a:p>
            <a:pPr marL="457200" indent="0" algn="just">
              <a:lnSpc>
                <a:spcPct val="150000"/>
              </a:lnSpc>
              <a:buNone/>
              <a:tabLst>
                <a:tab algn="l" pos="0"/>
              </a:tabLst>
            </a:pPr>
            <a:r>
              <a:rPr b="0" lang="en-IN" sz="1800" spc="-1" strike="noStrike">
                <a:solidFill>
                  <a:srgbClr val="000000"/>
                </a:solidFill>
                <a:latin typeface="Arial"/>
                <a:ea typeface="Arial"/>
              </a:rPr>
              <a:t>QA will be involved throughout the development process</a:t>
            </a:r>
            <a:endParaRPr b="0" lang="en-US" sz="1800" spc="-1" strike="noStrike">
              <a:solidFill>
                <a:srgbClr val="000000"/>
              </a:solidFill>
              <a:latin typeface="Arial"/>
            </a:endParaRPr>
          </a:p>
          <a:p>
            <a:pPr marL="457200" indent="0" algn="just">
              <a:lnSpc>
                <a:spcPct val="150000"/>
              </a:lnSpc>
              <a:buNone/>
              <a:tabLst>
                <a:tab algn="l" pos="0"/>
              </a:tabLst>
            </a:pPr>
            <a:r>
              <a:rPr b="0" lang="en-IN" sz="1800" spc="-1" strike="noStrike">
                <a:solidFill>
                  <a:srgbClr val="000000"/>
                </a:solidFill>
                <a:latin typeface="Arial"/>
                <a:ea typeface="Arial"/>
              </a:rPr>
              <a:t>Focuses on building the quality</a:t>
            </a:r>
            <a:endParaRPr b="0" lang="en-US" sz="1800" spc="-1" strike="noStrike">
              <a:solidFill>
                <a:srgbClr val="000000"/>
              </a:solidFill>
              <a:latin typeface="Arial"/>
            </a:endParaRPr>
          </a:p>
          <a:p>
            <a:pPr marL="457200" indent="0" algn="just">
              <a:lnSpc>
                <a:spcPct val="150000"/>
              </a:lnSpc>
              <a:buNone/>
              <a:tabLst>
                <a:tab algn="l" pos="0"/>
              </a:tabLst>
            </a:pPr>
            <a:r>
              <a:rPr b="0" lang="en-IN" sz="1800" spc="-1" strike="noStrike">
                <a:solidFill>
                  <a:srgbClr val="000000"/>
                </a:solidFill>
                <a:latin typeface="Arial"/>
                <a:ea typeface="Arial"/>
              </a:rPr>
              <a:t>QA is for preventing the defects</a:t>
            </a:r>
            <a:endParaRPr b="0" lang="en-US" sz="1800" spc="-1" strike="noStrike">
              <a:solidFill>
                <a:srgbClr val="000000"/>
              </a:solidFill>
              <a:latin typeface="Arial"/>
            </a:endParaRPr>
          </a:p>
          <a:p>
            <a:pPr marL="457200" indent="0" algn="just">
              <a:lnSpc>
                <a:spcPct val="150000"/>
              </a:lnSpc>
              <a:buNone/>
              <a:tabLst>
                <a:tab algn="l" pos="0"/>
              </a:tabLst>
            </a:pPr>
            <a:r>
              <a:rPr b="1" lang="en-IN" sz="1800" spc="-1" strike="noStrike" u="sng">
                <a:solidFill>
                  <a:srgbClr val="ff0000"/>
                </a:solidFill>
                <a:uFillTx/>
                <a:latin typeface="Arial"/>
                <a:ea typeface="Arial"/>
              </a:rPr>
              <a:t>QC: QUALITY CONTROL</a:t>
            </a:r>
            <a:endParaRPr b="0" lang="en-US" sz="1800" spc="-1" strike="noStrike">
              <a:solidFill>
                <a:srgbClr val="000000"/>
              </a:solidFill>
              <a:latin typeface="Arial"/>
            </a:endParaRPr>
          </a:p>
          <a:p>
            <a:pPr marL="457200" indent="0" algn="just">
              <a:lnSpc>
                <a:spcPct val="150000"/>
              </a:lnSpc>
              <a:buNone/>
              <a:tabLst>
                <a:tab algn="l" pos="0"/>
              </a:tabLst>
            </a:pPr>
            <a:r>
              <a:rPr b="0" lang="en-IN" sz="1800" spc="-1" strike="noStrike">
                <a:solidFill>
                  <a:srgbClr val="000000"/>
                </a:solidFill>
                <a:latin typeface="Arial"/>
                <a:ea typeface="Arial"/>
              </a:rPr>
              <a:t>-&gt; Associated with people, testers</a:t>
            </a:r>
            <a:endParaRPr b="0" lang="en-US" sz="1800" spc="-1" strike="noStrike">
              <a:solidFill>
                <a:srgbClr val="000000"/>
              </a:solidFill>
              <a:latin typeface="Arial"/>
            </a:endParaRPr>
          </a:p>
          <a:p>
            <a:pPr marL="457200" indent="0" algn="just">
              <a:lnSpc>
                <a:spcPct val="150000"/>
              </a:lnSpc>
              <a:buNone/>
              <a:tabLst>
                <a:tab algn="l" pos="0"/>
              </a:tabLst>
            </a:pPr>
            <a:r>
              <a:rPr b="0" lang="en-IN" sz="1800" spc="-1" strike="noStrike">
                <a:solidFill>
                  <a:srgbClr val="000000"/>
                </a:solidFill>
                <a:latin typeface="Arial"/>
                <a:ea typeface="Arial"/>
              </a:rPr>
              <a:t>-&gt; QC will focuses on testing the quality</a:t>
            </a:r>
            <a:endParaRPr b="0" lang="en-US" sz="1800" spc="-1" strike="noStrike">
              <a:solidFill>
                <a:srgbClr val="000000"/>
              </a:solidFill>
              <a:latin typeface="Arial"/>
            </a:endParaRPr>
          </a:p>
          <a:p>
            <a:pPr marL="457200" indent="0" algn="just">
              <a:lnSpc>
                <a:spcPct val="150000"/>
              </a:lnSpc>
              <a:buNone/>
              <a:tabLst>
                <a:tab algn="l" pos="0"/>
              </a:tabLst>
            </a:pPr>
            <a:r>
              <a:rPr b="0" lang="en-IN" sz="1800" spc="-1" strike="noStrike">
                <a:solidFill>
                  <a:srgbClr val="000000"/>
                </a:solidFill>
                <a:latin typeface="Arial"/>
                <a:ea typeface="Arial"/>
              </a:rPr>
              <a:t>-&gt; QC is for detecting the defects/bugs</a:t>
            </a:r>
            <a:endParaRPr b="0" lang="en-US" sz="1800" spc="-1" strike="noStrike">
              <a:solidFill>
                <a:srgbClr val="000000"/>
              </a:solidFill>
              <a:latin typeface="Arial"/>
            </a:endParaRPr>
          </a:p>
          <a:p>
            <a:pPr marL="457200" indent="0" algn="just">
              <a:lnSpc>
                <a:spcPct val="150000"/>
              </a:lnSpc>
              <a:buNone/>
              <a:tabLst>
                <a:tab algn="l" pos="0"/>
              </a:tabLst>
            </a:pPr>
            <a:r>
              <a:rPr b="1" lang="en-IN" sz="1800" spc="-1" strike="noStrike" u="sng">
                <a:solidFill>
                  <a:srgbClr val="ff0000"/>
                </a:solidFill>
                <a:uFillTx/>
                <a:latin typeface="Arial"/>
                <a:ea typeface="Arial"/>
              </a:rPr>
              <a:t>QE: QUALITY ENGINEERING: AUTOMATION TESTERS</a:t>
            </a:r>
            <a:endParaRPr b="0" lang="en-US" sz="1800" spc="-1" strike="noStrike">
              <a:solidFill>
                <a:srgbClr val="000000"/>
              </a:solidFill>
              <a:latin typeface="Arial"/>
            </a:endParaRPr>
          </a:p>
          <a:p>
            <a:pPr marL="457200" indent="0" algn="just">
              <a:lnSpc>
                <a:spcPct val="150000"/>
              </a:lnSpc>
              <a:buNone/>
              <a:tabLst>
                <a:tab algn="l" pos="0"/>
              </a:tabLst>
            </a:pPr>
            <a:endParaRPr b="0" lang="en-US" sz="1800" spc="-1" strike="noStrike">
              <a:solidFill>
                <a:srgbClr val="000000"/>
              </a:solidFill>
              <a:latin typeface="Arial"/>
            </a:endParaRPr>
          </a:p>
          <a:p>
            <a:pPr marL="457200" indent="0" algn="just">
              <a:lnSpc>
                <a:spcPct val="150000"/>
              </a:lnSpc>
              <a:buNone/>
              <a:tabLst>
                <a:tab algn="l" pos="0"/>
              </a:tabLst>
            </a:pPr>
            <a:endParaRPr b="0" lang="en-US" sz="1800" spc="-1" strike="noStrike">
              <a:solidFill>
                <a:srgbClr val="000000"/>
              </a:solidFill>
              <a:latin typeface="Arial"/>
            </a:endParaRPr>
          </a:p>
          <a:p>
            <a:pPr marL="457200" indent="0">
              <a:lnSpc>
                <a:spcPct val="100000"/>
              </a:lnSpc>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Google Shape;96;gae2fccbc17_0_1"/>
          <p:cNvSpPr/>
          <p:nvPr/>
        </p:nvSpPr>
        <p:spPr>
          <a:xfrm>
            <a:off x="294480" y="324720"/>
            <a:ext cx="10724040" cy="6346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3100" spc="-1" strike="noStrike">
                <a:solidFill>
                  <a:srgbClr val="0000ff"/>
                </a:solidFill>
                <a:latin typeface="Arial"/>
                <a:ea typeface="Arial"/>
              </a:rPr>
              <a:t>Quality Control- Fish Bone Analysis to review defects</a:t>
            </a:r>
            <a:endParaRPr b="0" lang="en-US" sz="3100" spc="-1" strike="noStrike">
              <a:solidFill>
                <a:srgbClr val="000000"/>
              </a:solidFill>
              <a:latin typeface="Arial"/>
            </a:endParaRPr>
          </a:p>
        </p:txBody>
      </p:sp>
      <p:pic>
        <p:nvPicPr>
          <p:cNvPr id="121" name="Google Shape;97;gae2fccbc17_0_1" descr=""/>
          <p:cNvPicPr/>
          <p:nvPr/>
        </p:nvPicPr>
        <p:blipFill>
          <a:blip r:embed="rId1"/>
          <a:stretch/>
        </p:blipFill>
        <p:spPr>
          <a:xfrm>
            <a:off x="152280" y="1047240"/>
            <a:ext cx="11497320" cy="5390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Google Shape;96;gae2fccbc17_0_1"/>
          <p:cNvSpPr/>
          <p:nvPr/>
        </p:nvSpPr>
        <p:spPr>
          <a:xfrm>
            <a:off x="294480" y="324720"/>
            <a:ext cx="10724040" cy="6346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3100" spc="-1" strike="noStrike">
                <a:solidFill>
                  <a:srgbClr val="0000ff"/>
                </a:solidFill>
                <a:latin typeface="Arial"/>
                <a:ea typeface="Arial"/>
              </a:rPr>
              <a:t>Fish Bone Analysis (Cont.)</a:t>
            </a:r>
            <a:endParaRPr b="0" lang="en-US" sz="3100" spc="-1" strike="noStrike">
              <a:solidFill>
                <a:srgbClr val="000000"/>
              </a:solidFill>
              <a:latin typeface="Arial"/>
            </a:endParaRPr>
          </a:p>
        </p:txBody>
      </p:sp>
      <p:sp>
        <p:nvSpPr>
          <p:cNvPr id="123" name="Rectangle 3"/>
          <p:cNvSpPr/>
          <p:nvPr/>
        </p:nvSpPr>
        <p:spPr>
          <a:xfrm>
            <a:off x="809640" y="6119280"/>
            <a:ext cx="6095520" cy="72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400" spc="-1" strike="noStrike">
                <a:solidFill>
                  <a:srgbClr val="000000"/>
                </a:solidFill>
                <a:latin typeface="Arial"/>
                <a:ea typeface="Arial"/>
              </a:rPr>
              <a:t>Ref: </a:t>
            </a:r>
            <a:r>
              <a:rPr b="0" lang="en-IN" sz="1400" spc="-1" strike="noStrike" u="sng">
                <a:solidFill>
                  <a:srgbClr val="0000ff"/>
                </a:solidFill>
                <a:uFillTx/>
                <a:latin typeface="Arial"/>
                <a:ea typeface="Arial"/>
                <a:hlinkClick r:id="rId1"/>
              </a:rPr>
              <a:t>https://www.cms.gov/medicare/provider-enrollment-and-certification/qapi/downloads/fishbonerevised.pdf</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
        <p:nvSpPr>
          <p:cNvPr id="124" name="Rectangle 4"/>
          <p:cNvSpPr/>
          <p:nvPr/>
        </p:nvSpPr>
        <p:spPr>
          <a:xfrm>
            <a:off x="738000" y="1285920"/>
            <a:ext cx="9357840" cy="4478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800" spc="-1" strike="noStrike">
                <a:solidFill>
                  <a:srgbClr val="002060"/>
                </a:solidFill>
                <a:latin typeface="Arial"/>
                <a:ea typeface="Arial"/>
              </a:rPr>
              <a:t>The team using the fishbone diagram tool should carry out these steps.</a:t>
            </a:r>
            <a:endParaRPr b="0" lang="en-US" sz="1800" spc="-1" strike="noStrike">
              <a:solidFill>
                <a:srgbClr val="000000"/>
              </a:solidFill>
              <a:latin typeface="Arial"/>
            </a:endParaRPr>
          </a:p>
          <a:p>
            <a:pPr>
              <a:lnSpc>
                <a:spcPct val="100000"/>
              </a:lnSpc>
            </a:pPr>
            <a:r>
              <a:rPr b="0" lang="en-IN" sz="1600" spc="-1" strike="noStrike">
                <a:solidFill>
                  <a:srgbClr val="000000"/>
                </a:solidFill>
                <a:latin typeface="Arial"/>
                <a:ea typeface="Arial"/>
              </a:rPr>
              <a:t> </a:t>
            </a:r>
            <a:r>
              <a:rPr b="0" lang="en-IN" sz="1800" spc="-1" strike="noStrike">
                <a:solidFill>
                  <a:srgbClr val="000000"/>
                </a:solidFill>
                <a:latin typeface="Arial"/>
                <a:ea typeface="Arial"/>
              </a:rPr>
              <a:t>● </a:t>
            </a:r>
            <a:r>
              <a:rPr b="0" lang="en-IN" sz="1800" spc="-1" strike="noStrike">
                <a:solidFill>
                  <a:srgbClr val="000000"/>
                </a:solidFill>
                <a:latin typeface="Arial"/>
                <a:ea typeface="Arial"/>
              </a:rPr>
              <a:t>Agree on the problem statement (also referred to as the </a:t>
            </a:r>
            <a:r>
              <a:rPr b="1" lang="en-IN" sz="1800" spc="-1" strike="noStrike">
                <a:solidFill>
                  <a:srgbClr val="000000"/>
                </a:solidFill>
                <a:latin typeface="Arial"/>
                <a:ea typeface="Arial"/>
              </a:rPr>
              <a:t>effect</a:t>
            </a:r>
            <a:r>
              <a:rPr b="0" lang="en-IN" sz="1800" spc="-1" strike="noStrike">
                <a:solidFill>
                  <a:srgbClr val="000000"/>
                </a:solidFill>
                <a:latin typeface="Arial"/>
                <a:ea typeface="Arial"/>
              </a:rPr>
              <a:t>). This is written at the mouth of the “fish.” Be as clear and specific as you can about the problem. Beware of defining the problem in terms of a solution (e.g., we need more of something). </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Agree on the major categories of </a:t>
            </a:r>
            <a:r>
              <a:rPr b="1" lang="en-IN" sz="1800" spc="-1" strike="noStrike">
                <a:solidFill>
                  <a:srgbClr val="000000"/>
                </a:solidFill>
                <a:latin typeface="Arial"/>
                <a:ea typeface="Arial"/>
              </a:rPr>
              <a:t>causes</a:t>
            </a:r>
            <a:r>
              <a:rPr b="0" lang="en-IN" sz="1800" spc="-1" strike="noStrike">
                <a:solidFill>
                  <a:srgbClr val="000000"/>
                </a:solidFill>
                <a:latin typeface="Arial"/>
                <a:ea typeface="Arial"/>
              </a:rPr>
              <a:t> of the problem (written as branches from the main arrow). Major categories often include: equipment or supply factors, environmental factors, rules/policy/procedure factors, and people/staff factors. </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Brainstorm all the possible causes of the problem. Ask “Why does this happen?” As each idea is given, the facilitator writes the causal factor as a branch from the appropriate category (places it on the fishbone diagram). Causes can be written in several places if they relate to several categories. </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Again asks “Why does this happen?” about each cause. Write sub-causes branching off the cause branches. </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Continues to ask “Why?” and generate deeper levels of causes and continue organizing them under related causes or categories. This will help you to identify and then address root causes to prevent future problems.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Google Shape;108;gabbf6da373_0_90"/>
          <p:cNvSpPr/>
          <p:nvPr/>
        </p:nvSpPr>
        <p:spPr>
          <a:xfrm>
            <a:off x="453960" y="369360"/>
            <a:ext cx="9319680" cy="8834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3600" spc="-1" strike="noStrike">
                <a:solidFill>
                  <a:srgbClr val="4a86e8"/>
                </a:solidFill>
                <a:latin typeface="Arial"/>
                <a:ea typeface="Arial"/>
              </a:rPr>
              <a:t>Cost of Quality</a:t>
            </a:r>
            <a:endParaRPr b="0" lang="en-US" sz="3600" spc="-1" strike="noStrike">
              <a:solidFill>
                <a:srgbClr val="000000"/>
              </a:solidFill>
              <a:latin typeface="Arial"/>
            </a:endParaRPr>
          </a:p>
        </p:txBody>
      </p:sp>
      <p:sp>
        <p:nvSpPr>
          <p:cNvPr id="126" name="Google Shape;109;gabbf6da373_0_90"/>
          <p:cNvSpPr/>
          <p:nvPr/>
        </p:nvSpPr>
        <p:spPr>
          <a:xfrm>
            <a:off x="730080" y="1048680"/>
            <a:ext cx="9650520" cy="5312880"/>
          </a:xfrm>
          <a:prstGeom prst="rect">
            <a:avLst/>
          </a:prstGeom>
          <a:noFill/>
          <a:ln w="0">
            <a:noFill/>
          </a:ln>
        </p:spPr>
        <p:style>
          <a:lnRef idx="0"/>
          <a:fillRef idx="0"/>
          <a:effectRef idx="0"/>
          <a:fontRef idx="minor"/>
        </p:style>
        <p:txBody>
          <a:bodyPr tIns="91440" bIns="91440" anchor="t">
            <a:noAutofit/>
          </a:bodyPr>
          <a:p>
            <a:pPr marL="457200" indent="-406440">
              <a:lnSpc>
                <a:spcPct val="100000"/>
              </a:lnSpc>
              <a:buClr>
                <a:srgbClr val="000000"/>
              </a:buClr>
              <a:buFont typeface="Arial"/>
              <a:buChar char="●"/>
            </a:pPr>
            <a:r>
              <a:rPr b="0" lang="en-IN" sz="2800" spc="-1" strike="noStrike">
                <a:solidFill>
                  <a:srgbClr val="000000"/>
                </a:solidFill>
                <a:latin typeface="Arial"/>
                <a:ea typeface="Arial"/>
              </a:rPr>
              <a:t>The cost of quality is the total price of all efforts to achieve product or service quality. This includes the work to build a product or service that conforms to the requirements and all work resulting non-conformance to the requirements.</a:t>
            </a:r>
            <a:endParaRPr b="0" lang="en-US" sz="2800" spc="-1" strike="noStrike">
              <a:solidFill>
                <a:srgbClr val="000000"/>
              </a:solidFill>
              <a:latin typeface="Arial"/>
            </a:endParaRPr>
          </a:p>
          <a:p>
            <a:pPr marL="457200" indent="-406440">
              <a:lnSpc>
                <a:spcPct val="100000"/>
              </a:lnSpc>
              <a:buClr>
                <a:srgbClr val="000000"/>
              </a:buClr>
              <a:buFont typeface="Arial"/>
              <a:buChar char="●"/>
            </a:pPr>
            <a:r>
              <a:rPr b="0" lang="en-IN" sz="2800" spc="-1" strike="noStrike">
                <a:solidFill>
                  <a:srgbClr val="000000"/>
                </a:solidFill>
                <a:latin typeface="Arial"/>
                <a:ea typeface="Arial"/>
              </a:rPr>
              <a:t>A typical project should have a goal of 3 to 5 percent of the total value devoted to the cost of a quality program.</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Google Shape;98;gb568264ccc_0_4"/>
          <p:cNvSpPr/>
          <p:nvPr/>
        </p:nvSpPr>
        <p:spPr>
          <a:xfrm>
            <a:off x="369360" y="286560"/>
            <a:ext cx="8726040" cy="676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4200" spc="-1" strike="noStrike">
                <a:solidFill>
                  <a:srgbClr val="0000ff"/>
                </a:solidFill>
                <a:latin typeface="Arial"/>
                <a:ea typeface="Arial"/>
              </a:rPr>
              <a:t>VERIFICATION AND VALIDATION</a:t>
            </a:r>
            <a:endParaRPr b="0" lang="en-US" sz="4200" spc="-1" strike="noStrike">
              <a:solidFill>
                <a:srgbClr val="000000"/>
              </a:solidFill>
              <a:latin typeface="Arial"/>
            </a:endParaRPr>
          </a:p>
        </p:txBody>
      </p:sp>
      <p:sp>
        <p:nvSpPr>
          <p:cNvPr id="128" name="Google Shape;99;gb568264ccc_0_4"/>
          <p:cNvSpPr/>
          <p:nvPr/>
        </p:nvSpPr>
        <p:spPr>
          <a:xfrm>
            <a:off x="769680" y="1446480"/>
            <a:ext cx="8325720" cy="46526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endParaRPr b="0" lang="en-US" sz="1400" spc="-1" strike="noStrike">
              <a:solidFill>
                <a:srgbClr val="000000"/>
              </a:solidFill>
              <a:latin typeface="Arial"/>
              <a:ea typeface="Arial"/>
            </a:endParaRPr>
          </a:p>
        </p:txBody>
      </p:sp>
      <p:pic>
        <p:nvPicPr>
          <p:cNvPr id="129" name="Google Shape;100;gb568264ccc_0_4" descr=""/>
          <p:cNvPicPr/>
          <p:nvPr/>
        </p:nvPicPr>
        <p:blipFill>
          <a:blip r:embed="rId1"/>
          <a:stretch/>
        </p:blipFill>
        <p:spPr>
          <a:xfrm>
            <a:off x="184680" y="1178280"/>
            <a:ext cx="5576760" cy="5299920"/>
          </a:xfrm>
          <a:prstGeom prst="rect">
            <a:avLst/>
          </a:prstGeom>
          <a:ln w="0">
            <a:noFill/>
          </a:ln>
        </p:spPr>
      </p:pic>
      <p:sp>
        <p:nvSpPr>
          <p:cNvPr id="130" name="Google Shape;101;gb568264ccc_0_4"/>
          <p:cNvSpPr/>
          <p:nvPr/>
        </p:nvSpPr>
        <p:spPr>
          <a:xfrm>
            <a:off x="6047280" y="1347120"/>
            <a:ext cx="4453200" cy="49334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endParaRPr b="0" lang="en-US" sz="1400" spc="-1" strike="noStrike">
              <a:solidFill>
                <a:srgbClr val="000000"/>
              </a:solidFill>
              <a:latin typeface="Arial"/>
              <a:ea typeface="Arial"/>
            </a:endParaRPr>
          </a:p>
        </p:txBody>
      </p:sp>
      <p:pic>
        <p:nvPicPr>
          <p:cNvPr id="131" name="Google Shape;102;gb568264ccc_0_4" descr=""/>
          <p:cNvPicPr/>
          <p:nvPr/>
        </p:nvPicPr>
        <p:blipFill>
          <a:blip r:embed="rId2"/>
          <a:stretch/>
        </p:blipFill>
        <p:spPr>
          <a:xfrm>
            <a:off x="6540840" y="2158560"/>
            <a:ext cx="3414600" cy="3861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Google Shape;135;gb568264ccc_0_12"/>
          <p:cNvSpPr/>
          <p:nvPr/>
        </p:nvSpPr>
        <p:spPr>
          <a:xfrm>
            <a:off x="369360" y="286560"/>
            <a:ext cx="10410480" cy="8283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3600" spc="-1" strike="noStrike">
                <a:solidFill>
                  <a:srgbClr val="0000ff"/>
                </a:solidFill>
                <a:latin typeface="Arial"/>
                <a:ea typeface="Arial"/>
              </a:rPr>
              <a:t>Process Model to Represent Different Phases</a:t>
            </a:r>
            <a:endParaRPr b="0" lang="en-US" sz="3600" spc="-1" strike="noStrike">
              <a:solidFill>
                <a:srgbClr val="000000"/>
              </a:solidFill>
              <a:latin typeface="Arial"/>
            </a:endParaRPr>
          </a:p>
        </p:txBody>
      </p:sp>
      <p:sp>
        <p:nvSpPr>
          <p:cNvPr id="133" name="Google Shape;136;gb568264ccc_0_12"/>
          <p:cNvSpPr/>
          <p:nvPr/>
        </p:nvSpPr>
        <p:spPr>
          <a:xfrm>
            <a:off x="369360" y="1115280"/>
            <a:ext cx="9692280" cy="501156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r>
              <a:rPr b="0" lang="en-IN" sz="2300" spc="-1" strike="noStrike">
                <a:solidFill>
                  <a:srgbClr val="000000"/>
                </a:solidFill>
                <a:latin typeface="Arial"/>
                <a:ea typeface="Arial"/>
              </a:rPr>
              <a:t>It is a way to represent any given phase of software development that effectively builds in the concepts of validation and verification to prevent and minimize the delay between defect injection and defect detection. In this model. each phase of a software project is characterized by following:</a:t>
            </a:r>
            <a:endParaRPr b="0" lang="en-US" sz="2300" spc="-1" strike="noStrike">
              <a:solidFill>
                <a:srgbClr val="000000"/>
              </a:solidFill>
              <a:latin typeface="Arial"/>
            </a:endParaRPr>
          </a:p>
          <a:p>
            <a:pPr>
              <a:lnSpc>
                <a:spcPct val="100000"/>
              </a:lnSpc>
              <a:tabLst>
                <a:tab algn="l" pos="0"/>
              </a:tabLst>
            </a:pPr>
            <a:endParaRPr b="0" lang="en-US" sz="2300" spc="-1" strike="noStrike">
              <a:solidFill>
                <a:srgbClr val="000000"/>
              </a:solidFill>
              <a:latin typeface="Arial"/>
            </a:endParaRPr>
          </a:p>
          <a:p>
            <a:pPr marL="1371600" indent="-380880">
              <a:lnSpc>
                <a:spcPct val="100000"/>
              </a:lnSpc>
              <a:buClr>
                <a:srgbClr val="000000"/>
              </a:buClr>
              <a:buFont typeface="Arial"/>
              <a:buAutoNum type="arabicPeriod"/>
              <a:tabLst>
                <a:tab algn="l" pos="0"/>
              </a:tabLst>
            </a:pPr>
            <a:r>
              <a:rPr b="1" lang="en-IN" sz="2400" spc="-1" strike="noStrike">
                <a:solidFill>
                  <a:srgbClr val="000000"/>
                </a:solidFill>
                <a:latin typeface="Arial"/>
                <a:ea typeface="Arial"/>
              </a:rPr>
              <a:t>E</a:t>
            </a:r>
            <a:r>
              <a:rPr b="0" lang="en-IN" sz="2400" spc="-1" strike="noStrike">
                <a:solidFill>
                  <a:srgbClr val="000000"/>
                </a:solidFill>
                <a:latin typeface="Arial"/>
                <a:ea typeface="Arial"/>
              </a:rPr>
              <a:t>ntry</a:t>
            </a:r>
            <a:endParaRPr b="0" lang="en-US" sz="2400" spc="-1" strike="noStrike">
              <a:solidFill>
                <a:srgbClr val="000000"/>
              </a:solidFill>
              <a:latin typeface="Arial"/>
            </a:endParaRPr>
          </a:p>
          <a:p>
            <a:pPr marL="1371600" indent="-380880">
              <a:lnSpc>
                <a:spcPct val="100000"/>
              </a:lnSpc>
              <a:buClr>
                <a:srgbClr val="000000"/>
              </a:buClr>
              <a:buFont typeface="Arial"/>
              <a:buAutoNum type="arabicPeriod"/>
              <a:tabLst>
                <a:tab algn="l" pos="0"/>
              </a:tabLst>
            </a:pPr>
            <a:r>
              <a:rPr b="1" lang="en-IN" sz="2400" spc="-1" strike="noStrike">
                <a:solidFill>
                  <a:srgbClr val="000000"/>
                </a:solidFill>
                <a:latin typeface="Arial"/>
                <a:ea typeface="Arial"/>
              </a:rPr>
              <a:t>T</a:t>
            </a:r>
            <a:r>
              <a:rPr b="0" lang="en-IN" sz="2400" spc="-1" strike="noStrike">
                <a:solidFill>
                  <a:srgbClr val="000000"/>
                </a:solidFill>
                <a:latin typeface="Arial"/>
                <a:ea typeface="Arial"/>
              </a:rPr>
              <a:t>ask </a:t>
            </a:r>
            <a:endParaRPr b="0" lang="en-US" sz="2400" spc="-1" strike="noStrike">
              <a:solidFill>
                <a:srgbClr val="000000"/>
              </a:solidFill>
              <a:latin typeface="Arial"/>
            </a:endParaRPr>
          </a:p>
          <a:p>
            <a:pPr marL="1371600" indent="-380880">
              <a:lnSpc>
                <a:spcPct val="100000"/>
              </a:lnSpc>
              <a:buClr>
                <a:srgbClr val="000000"/>
              </a:buClr>
              <a:buFont typeface="Arial"/>
              <a:buAutoNum type="arabicPeriod"/>
              <a:tabLst>
                <a:tab algn="l" pos="0"/>
              </a:tabLst>
            </a:pPr>
            <a:r>
              <a:rPr b="1" lang="en-IN" sz="2400" spc="-1" strike="noStrike">
                <a:solidFill>
                  <a:srgbClr val="000000"/>
                </a:solidFill>
                <a:latin typeface="Arial"/>
                <a:ea typeface="Arial"/>
              </a:rPr>
              <a:t>V</a:t>
            </a:r>
            <a:r>
              <a:rPr b="0" lang="en-IN" sz="2400" spc="-1" strike="noStrike">
                <a:solidFill>
                  <a:srgbClr val="000000"/>
                </a:solidFill>
                <a:latin typeface="Arial"/>
                <a:ea typeface="Arial"/>
              </a:rPr>
              <a:t>erification</a:t>
            </a:r>
            <a:endParaRPr b="0" lang="en-US" sz="2400" spc="-1" strike="noStrike">
              <a:solidFill>
                <a:srgbClr val="000000"/>
              </a:solidFill>
              <a:latin typeface="Arial"/>
            </a:endParaRPr>
          </a:p>
          <a:p>
            <a:pPr marL="1371600" indent="-380880">
              <a:lnSpc>
                <a:spcPct val="100000"/>
              </a:lnSpc>
              <a:buClr>
                <a:srgbClr val="000000"/>
              </a:buClr>
              <a:buFont typeface="Arial"/>
              <a:buAutoNum type="arabicPeriod"/>
              <a:tabLst>
                <a:tab algn="l" pos="0"/>
              </a:tabLst>
            </a:pPr>
            <a:r>
              <a:rPr b="0" lang="en-IN" sz="2400" spc="-1" strike="noStrike">
                <a:solidFill>
                  <a:srgbClr val="000000"/>
                </a:solidFill>
                <a:latin typeface="Arial"/>
                <a:ea typeface="Arial"/>
              </a:rPr>
              <a:t>e</a:t>
            </a:r>
            <a:r>
              <a:rPr b="1" lang="en-IN" sz="2400" spc="-1" strike="noStrike">
                <a:solidFill>
                  <a:srgbClr val="000000"/>
                </a:solidFill>
                <a:latin typeface="Arial"/>
                <a:ea typeface="Arial"/>
              </a:rPr>
              <a:t>X</a:t>
            </a:r>
            <a:r>
              <a:rPr b="0" lang="en-IN" sz="2400" spc="-1" strike="noStrike">
                <a:solidFill>
                  <a:srgbClr val="000000"/>
                </a:solidFill>
                <a:latin typeface="Arial"/>
                <a:ea typeface="Arial"/>
              </a:rPr>
              <a:t>it</a:t>
            </a:r>
            <a:endParaRPr b="0" lang="en-US" sz="2400" spc="-1" strike="noStrike">
              <a:solidFill>
                <a:srgbClr val="000000"/>
              </a:solidFill>
              <a:latin typeface="Arial"/>
            </a:endParaRPr>
          </a:p>
          <a:p>
            <a:pPr>
              <a:lnSpc>
                <a:spcPct val="100000"/>
              </a:lnSpc>
              <a:tabLst>
                <a:tab algn="l" pos="0"/>
              </a:tabLst>
            </a:pPr>
            <a:endParaRPr b="0" lang="en-US" sz="2300" spc="-1" strike="noStrike">
              <a:solidFill>
                <a:srgbClr val="000000"/>
              </a:solidFill>
              <a:latin typeface="Arial"/>
            </a:endParaRPr>
          </a:p>
          <a:p>
            <a:pPr>
              <a:lnSpc>
                <a:spcPct val="100000"/>
              </a:lnSpc>
              <a:tabLst>
                <a:tab algn="l" pos="0"/>
              </a:tabLst>
            </a:pPr>
            <a:r>
              <a:rPr b="0" lang="en-IN" sz="2300" spc="-1" strike="noStrike">
                <a:solidFill>
                  <a:srgbClr val="000000"/>
                </a:solidFill>
                <a:latin typeface="Arial"/>
                <a:ea typeface="Arial"/>
              </a:rPr>
              <a:t>This model is also known as </a:t>
            </a:r>
            <a:r>
              <a:rPr b="1" lang="en-IN" sz="2300" spc="-1" strike="noStrike">
                <a:solidFill>
                  <a:srgbClr val="000000"/>
                </a:solidFill>
                <a:latin typeface="Arial"/>
                <a:ea typeface="Arial"/>
              </a:rPr>
              <a:t>ETVX.</a:t>
            </a:r>
            <a:endParaRPr b="0" lang="en-US" sz="23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n-IN" sz="1400" spc="-1" strike="noStrike">
                <a:solidFill>
                  <a:srgbClr val="000000"/>
                </a:solidFill>
                <a:latin typeface="Arial"/>
                <a:ea typeface="Arial"/>
              </a:rPr>
              <a:t> </a:t>
            </a:r>
            <a:endParaRPr b="0" lang="en-US" sz="1400" spc="-1" strike="noStrike">
              <a:solidFill>
                <a:srgbClr val="000000"/>
              </a:solidFill>
              <a:latin typeface="Arial"/>
            </a:endParaRPr>
          </a:p>
          <a:p>
            <a:pPr>
              <a:lnSpc>
                <a:spcPct val="100000"/>
              </a:lnSpc>
              <a:tabLst>
                <a:tab algn="l" pos="0"/>
              </a:tabLst>
            </a:pPr>
            <a:r>
              <a:rPr b="0" lang="en-IN" sz="1400" spc="-1" strike="noStrike">
                <a:solidFill>
                  <a:srgbClr val="000000"/>
                </a:solidFill>
                <a:latin typeface="Arial"/>
                <a:ea typeface="Arial"/>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Google Shape;141;gb568264ccc_0_24"/>
          <p:cNvSpPr/>
          <p:nvPr/>
        </p:nvSpPr>
        <p:spPr>
          <a:xfrm>
            <a:off x="369360" y="286560"/>
            <a:ext cx="10410480" cy="8283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3600" spc="-1" strike="noStrike">
                <a:solidFill>
                  <a:srgbClr val="0000ff"/>
                </a:solidFill>
                <a:latin typeface="Arial"/>
                <a:ea typeface="Arial"/>
              </a:rPr>
              <a:t>ETVX model applied to design</a:t>
            </a:r>
            <a:endParaRPr b="0" lang="en-US" sz="3600" spc="-1" strike="noStrike">
              <a:solidFill>
                <a:srgbClr val="000000"/>
              </a:solidFill>
              <a:latin typeface="Arial"/>
            </a:endParaRPr>
          </a:p>
        </p:txBody>
      </p:sp>
      <p:sp>
        <p:nvSpPr>
          <p:cNvPr id="135" name="Google Shape;142;gb568264ccc_0_24"/>
          <p:cNvSpPr/>
          <p:nvPr/>
        </p:nvSpPr>
        <p:spPr>
          <a:xfrm>
            <a:off x="369360" y="1115280"/>
            <a:ext cx="11100960" cy="5011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endParaRPr b="0" lang="en-US" sz="23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n-IN" sz="1400" spc="-1" strike="noStrike">
                <a:solidFill>
                  <a:srgbClr val="000000"/>
                </a:solidFill>
                <a:latin typeface="Arial"/>
                <a:ea typeface="Arial"/>
              </a:rPr>
              <a:t> </a:t>
            </a:r>
            <a:endParaRPr b="0" lang="en-US" sz="1400" spc="-1" strike="noStrike">
              <a:solidFill>
                <a:srgbClr val="000000"/>
              </a:solidFill>
              <a:latin typeface="Arial"/>
            </a:endParaRPr>
          </a:p>
          <a:p>
            <a:pPr>
              <a:lnSpc>
                <a:spcPct val="100000"/>
              </a:lnSpc>
              <a:tabLst>
                <a:tab algn="l" pos="0"/>
              </a:tabLst>
            </a:pPr>
            <a:r>
              <a:rPr b="0" lang="en-IN" sz="1400" spc="-1" strike="noStrike">
                <a:solidFill>
                  <a:srgbClr val="000000"/>
                </a:solidFill>
                <a:latin typeface="Arial"/>
                <a:ea typeface="Arial"/>
              </a:rPr>
              <a:t>‘</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136" name="Google Shape;143;gb568264ccc_0_24"/>
          <p:cNvSpPr/>
          <p:nvPr/>
        </p:nvSpPr>
        <p:spPr>
          <a:xfrm>
            <a:off x="465840" y="2661480"/>
            <a:ext cx="275760" cy="828360"/>
          </a:xfrm>
          <a:prstGeom prst="flowChartProcess">
            <a:avLst/>
          </a:prstGeom>
          <a:solidFill>
            <a:schemeClr val="lt2"/>
          </a:solidFill>
          <a:ln w="9525">
            <a:solidFill>
              <a:srgbClr val="1f497d"/>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37" name="Google Shape;144;gb568264ccc_0_24"/>
          <p:cNvSpPr/>
          <p:nvPr/>
        </p:nvSpPr>
        <p:spPr>
          <a:xfrm>
            <a:off x="894600" y="2661480"/>
            <a:ext cx="510120" cy="828360"/>
          </a:xfrm>
          <a:prstGeom prst="flowChartProcess">
            <a:avLst/>
          </a:prstGeom>
          <a:solidFill>
            <a:schemeClr val="lt2"/>
          </a:solidFill>
          <a:ln w="9525">
            <a:solidFill>
              <a:srgbClr val="1f497d"/>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38" name="Google Shape;145;gb568264ccc_0_24"/>
          <p:cNvSpPr/>
          <p:nvPr/>
        </p:nvSpPr>
        <p:spPr>
          <a:xfrm>
            <a:off x="1557360" y="2696040"/>
            <a:ext cx="1297440" cy="759240"/>
          </a:xfrm>
          <a:prstGeom prst="rightArrow">
            <a:avLst>
              <a:gd name="adj1" fmla="val 50000"/>
              <a:gd name="adj2" fmla="val 50000"/>
            </a:avLst>
          </a:prstGeom>
          <a:solidFill>
            <a:schemeClr val="lt2"/>
          </a:solidFill>
          <a:ln w="9525">
            <a:solidFill>
              <a:srgbClr val="1f497d"/>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39" name="Google Shape;146;gb568264ccc_0_24"/>
          <p:cNvSpPr/>
          <p:nvPr/>
        </p:nvSpPr>
        <p:spPr>
          <a:xfrm>
            <a:off x="2847960" y="2109240"/>
            <a:ext cx="3548160" cy="21812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2000" spc="-1" strike="noStrike">
                <a:solidFill>
                  <a:srgbClr val="000000"/>
                </a:solidFill>
                <a:latin typeface="Arial"/>
                <a:ea typeface="Arial"/>
              </a:rPr>
              <a:t>Steps:</a:t>
            </a:r>
            <a:endParaRPr b="0" lang="en-US" sz="2000" spc="-1" strike="noStrike">
              <a:solidFill>
                <a:srgbClr val="000000"/>
              </a:solidFill>
              <a:latin typeface="Arial"/>
            </a:endParaRPr>
          </a:p>
          <a:p>
            <a:pPr marL="457200" indent="-355680">
              <a:lnSpc>
                <a:spcPct val="100000"/>
              </a:lnSpc>
              <a:buClr>
                <a:srgbClr val="000000"/>
              </a:buClr>
              <a:buFont typeface="Arial"/>
              <a:buChar char="●"/>
              <a:tabLst>
                <a:tab algn="l" pos="0"/>
              </a:tabLst>
            </a:pPr>
            <a:r>
              <a:rPr b="0" lang="en-IN" sz="2000" spc="-1" strike="noStrike">
                <a:solidFill>
                  <a:srgbClr val="000000"/>
                </a:solidFill>
                <a:latin typeface="Arial"/>
                <a:ea typeface="Arial"/>
              </a:rPr>
              <a:t>evolve an architecture</a:t>
            </a:r>
            <a:endParaRPr b="0" lang="en-US" sz="2000" spc="-1" strike="noStrike">
              <a:solidFill>
                <a:srgbClr val="000000"/>
              </a:solidFill>
              <a:latin typeface="Arial"/>
            </a:endParaRPr>
          </a:p>
          <a:p>
            <a:pPr marL="457200" indent="-355680">
              <a:lnSpc>
                <a:spcPct val="100000"/>
              </a:lnSpc>
              <a:buClr>
                <a:srgbClr val="000000"/>
              </a:buClr>
              <a:buFont typeface="Arial"/>
              <a:buChar char="●"/>
              <a:tabLst>
                <a:tab algn="l" pos="0"/>
              </a:tabLst>
            </a:pPr>
            <a:r>
              <a:rPr b="0" lang="en-IN" sz="2000" spc="-1" strike="noStrike">
                <a:solidFill>
                  <a:srgbClr val="000000"/>
                </a:solidFill>
                <a:latin typeface="Arial"/>
                <a:ea typeface="Arial"/>
              </a:rPr>
              <a:t>perform high level design</a:t>
            </a:r>
            <a:endParaRPr b="0" lang="en-US" sz="2000" spc="-1" strike="noStrike">
              <a:solidFill>
                <a:srgbClr val="000000"/>
              </a:solidFill>
              <a:latin typeface="Arial"/>
            </a:endParaRPr>
          </a:p>
          <a:p>
            <a:pPr marL="457200" indent="-355680">
              <a:lnSpc>
                <a:spcPct val="100000"/>
              </a:lnSpc>
              <a:buClr>
                <a:srgbClr val="000000"/>
              </a:buClr>
              <a:buFont typeface="Arial"/>
              <a:buChar char="●"/>
              <a:tabLst>
                <a:tab algn="l" pos="0"/>
              </a:tabLst>
            </a:pPr>
            <a:r>
              <a:rPr b="0" lang="en-IN" sz="2000" spc="-1" strike="noStrike">
                <a:solidFill>
                  <a:srgbClr val="000000"/>
                </a:solidFill>
                <a:latin typeface="Arial"/>
                <a:ea typeface="Arial"/>
              </a:rPr>
              <a:t>perform detailed/ low level design</a:t>
            </a:r>
            <a:endParaRPr b="0" lang="en-US" sz="2000" spc="-1" strike="noStrike">
              <a:solidFill>
                <a:srgbClr val="000000"/>
              </a:solidFill>
              <a:latin typeface="Arial"/>
            </a:endParaRPr>
          </a:p>
          <a:p>
            <a:pPr marL="457200" indent="-355680">
              <a:lnSpc>
                <a:spcPct val="100000"/>
              </a:lnSpc>
              <a:buClr>
                <a:srgbClr val="000000"/>
              </a:buClr>
              <a:buFont typeface="Arial"/>
              <a:buChar char="●"/>
              <a:tabLst>
                <a:tab algn="l" pos="0"/>
              </a:tabLst>
            </a:pPr>
            <a:r>
              <a:rPr b="0" lang="en-IN" sz="2000" spc="-1" strike="noStrike">
                <a:solidFill>
                  <a:srgbClr val="000000"/>
                </a:solidFill>
                <a:latin typeface="Arial"/>
                <a:ea typeface="Arial"/>
              </a:rPr>
              <a:t>write program spaces</a:t>
            </a:r>
            <a:endParaRPr b="0" lang="en-US" sz="20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140" name="Google Shape;147;gb568264ccc_0_24"/>
          <p:cNvSpPr/>
          <p:nvPr/>
        </p:nvSpPr>
        <p:spPr>
          <a:xfrm>
            <a:off x="6299640" y="2626920"/>
            <a:ext cx="275760" cy="828360"/>
          </a:xfrm>
          <a:prstGeom prst="flowChartProcess">
            <a:avLst/>
          </a:prstGeom>
          <a:solidFill>
            <a:schemeClr val="lt2"/>
          </a:solidFill>
          <a:ln w="9525">
            <a:solidFill>
              <a:srgbClr val="1f497d"/>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41" name="Google Shape;148;gb568264ccc_0_24"/>
          <p:cNvSpPr/>
          <p:nvPr/>
        </p:nvSpPr>
        <p:spPr>
          <a:xfrm>
            <a:off x="6763320" y="2626920"/>
            <a:ext cx="510120" cy="828360"/>
          </a:xfrm>
          <a:prstGeom prst="flowChartProcess">
            <a:avLst/>
          </a:prstGeom>
          <a:solidFill>
            <a:schemeClr val="lt2"/>
          </a:solidFill>
          <a:ln w="9525">
            <a:solidFill>
              <a:srgbClr val="1f497d"/>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42" name="Google Shape;149;gb568264ccc_0_24"/>
          <p:cNvSpPr/>
          <p:nvPr/>
        </p:nvSpPr>
        <p:spPr>
          <a:xfrm>
            <a:off x="7364520" y="2661480"/>
            <a:ext cx="1297440" cy="759240"/>
          </a:xfrm>
          <a:prstGeom prst="rightArrow">
            <a:avLst>
              <a:gd name="adj1" fmla="val 50000"/>
              <a:gd name="adj2" fmla="val 50000"/>
            </a:avLst>
          </a:prstGeom>
          <a:solidFill>
            <a:schemeClr val="lt2"/>
          </a:solidFill>
          <a:ln w="9525">
            <a:solidFill>
              <a:srgbClr val="1f497d"/>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43" name="Google Shape;150;gb568264ccc_0_24"/>
          <p:cNvSpPr/>
          <p:nvPr/>
        </p:nvSpPr>
        <p:spPr>
          <a:xfrm>
            <a:off x="907920" y="3931560"/>
            <a:ext cx="1863720" cy="565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IN" sz="1400" spc="-1" strike="noStrike">
                <a:solidFill>
                  <a:srgbClr val="000000"/>
                </a:solidFill>
                <a:latin typeface="Arial"/>
                <a:ea typeface="Arial"/>
              </a:rPr>
              <a:t>Input</a:t>
            </a:r>
            <a:r>
              <a:rPr b="0" lang="en-IN" sz="1400" spc="-1" strike="noStrike">
                <a:solidFill>
                  <a:srgbClr val="000000"/>
                </a:solidFill>
                <a:latin typeface="Arial"/>
                <a:ea typeface="Arial"/>
              </a:rPr>
              <a:t>:</a:t>
            </a:r>
            <a:endParaRPr b="0" lang="en-US" sz="1400" spc="-1" strike="noStrike">
              <a:solidFill>
                <a:srgbClr val="000000"/>
              </a:solidFill>
              <a:latin typeface="Arial"/>
            </a:endParaRPr>
          </a:p>
          <a:p>
            <a:pPr algn="ctr">
              <a:lnSpc>
                <a:spcPct val="100000"/>
              </a:lnSpc>
              <a:tabLst>
                <a:tab algn="l" pos="0"/>
              </a:tabLst>
            </a:pPr>
            <a:r>
              <a:rPr b="0" lang="en-IN" sz="1400" spc="-1" strike="noStrike">
                <a:solidFill>
                  <a:srgbClr val="000000"/>
                </a:solidFill>
                <a:latin typeface="Arial"/>
                <a:ea typeface="Arial"/>
              </a:rPr>
              <a:t>Approved SRS</a:t>
            </a:r>
            <a:endParaRPr b="0" lang="en-US" sz="1400" spc="-1" strike="noStrike">
              <a:solidFill>
                <a:srgbClr val="000000"/>
              </a:solidFill>
              <a:latin typeface="Arial"/>
            </a:endParaRPr>
          </a:p>
        </p:txBody>
      </p:sp>
      <p:sp>
        <p:nvSpPr>
          <p:cNvPr id="144" name="Google Shape;151;gb568264ccc_0_24"/>
          <p:cNvSpPr/>
          <p:nvPr/>
        </p:nvSpPr>
        <p:spPr>
          <a:xfrm>
            <a:off x="534960" y="1391040"/>
            <a:ext cx="3078720" cy="5659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1400" spc="-1" strike="noStrike">
                <a:solidFill>
                  <a:srgbClr val="000000"/>
                </a:solidFill>
                <a:latin typeface="Arial"/>
                <a:ea typeface="Arial"/>
              </a:rPr>
              <a:t>Entry Criteria</a:t>
            </a:r>
            <a:r>
              <a:rPr b="0" lang="en-IN" sz="1400" spc="-1" strike="noStrike">
                <a:solidFill>
                  <a:srgbClr val="000000"/>
                </a:solidFill>
                <a:latin typeface="Arial"/>
                <a:ea typeface="Arial"/>
              </a:rPr>
              <a:t>:</a:t>
            </a:r>
            <a:endParaRPr b="0" lang="en-US" sz="1400" spc="-1" strike="noStrike">
              <a:solidFill>
                <a:srgbClr val="000000"/>
              </a:solidFill>
              <a:latin typeface="Arial"/>
            </a:endParaRPr>
          </a:p>
          <a:p>
            <a:pPr>
              <a:lnSpc>
                <a:spcPct val="100000"/>
              </a:lnSpc>
              <a:tabLst>
                <a:tab algn="l" pos="0"/>
              </a:tabLst>
            </a:pPr>
            <a:r>
              <a:rPr b="0" lang="en-IN" sz="1400" spc="-1" strike="noStrike">
                <a:solidFill>
                  <a:srgbClr val="000000"/>
                </a:solidFill>
                <a:latin typeface="Arial"/>
                <a:ea typeface="Arial"/>
              </a:rPr>
              <a:t>Approval of SRS by customer</a:t>
            </a:r>
            <a:endParaRPr b="0" lang="en-US" sz="1400" spc="-1" strike="noStrike">
              <a:solidFill>
                <a:srgbClr val="000000"/>
              </a:solidFill>
              <a:latin typeface="Arial"/>
            </a:endParaRPr>
          </a:p>
        </p:txBody>
      </p:sp>
      <p:sp>
        <p:nvSpPr>
          <p:cNvPr id="145" name="Google Shape;152;gb568264ccc_0_24"/>
          <p:cNvSpPr/>
          <p:nvPr/>
        </p:nvSpPr>
        <p:spPr>
          <a:xfrm>
            <a:off x="7364520" y="1115280"/>
            <a:ext cx="3258360" cy="1318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1400" spc="-1" strike="noStrike">
                <a:solidFill>
                  <a:srgbClr val="000000"/>
                </a:solidFill>
                <a:latin typeface="Arial"/>
                <a:ea typeface="Arial"/>
              </a:rPr>
              <a:t>Exit Criteria:</a:t>
            </a:r>
            <a:endParaRPr b="0" lang="en-US" sz="1400" spc="-1" strike="noStrike">
              <a:solidFill>
                <a:srgbClr val="000000"/>
              </a:solidFill>
              <a:latin typeface="Arial"/>
            </a:endParaRPr>
          </a:p>
          <a:p>
            <a:pPr marL="457200" indent="-317520">
              <a:lnSpc>
                <a:spcPct val="100000"/>
              </a:lnSpc>
              <a:buClr>
                <a:srgbClr val="000000"/>
              </a:buClr>
              <a:buFont typeface="Arial"/>
              <a:buAutoNum type="arabicPeriod"/>
              <a:tabLst>
                <a:tab algn="l" pos="0"/>
              </a:tabLst>
            </a:pPr>
            <a:r>
              <a:rPr b="0" lang="en-IN" sz="1400" spc="-1" strike="noStrike">
                <a:solidFill>
                  <a:srgbClr val="000000"/>
                </a:solidFill>
                <a:latin typeface="Arial"/>
                <a:ea typeface="Arial"/>
              </a:rPr>
              <a:t>Complete traceability between design and SRS</a:t>
            </a:r>
            <a:endParaRPr b="0" lang="en-US" sz="1400" spc="-1" strike="noStrike">
              <a:solidFill>
                <a:srgbClr val="000000"/>
              </a:solidFill>
              <a:latin typeface="Arial"/>
            </a:endParaRPr>
          </a:p>
          <a:p>
            <a:pPr marL="457200" indent="-317520">
              <a:lnSpc>
                <a:spcPct val="100000"/>
              </a:lnSpc>
              <a:buClr>
                <a:srgbClr val="000000"/>
              </a:buClr>
              <a:buFont typeface="Arial"/>
              <a:buAutoNum type="arabicPeriod"/>
              <a:tabLst>
                <a:tab algn="l" pos="0"/>
              </a:tabLst>
            </a:pPr>
            <a:r>
              <a:rPr b="0" lang="en-IN" sz="1400" spc="-1" strike="noStrike">
                <a:solidFill>
                  <a:srgbClr val="000000"/>
                </a:solidFill>
                <a:latin typeface="Arial"/>
                <a:ea typeface="Arial"/>
              </a:rPr>
              <a:t>Development team ready to start programming</a:t>
            </a:r>
            <a:endParaRPr b="0" lang="en-US" sz="1400" spc="-1" strike="noStrike">
              <a:solidFill>
                <a:srgbClr val="000000"/>
              </a:solidFill>
              <a:latin typeface="Arial"/>
            </a:endParaRPr>
          </a:p>
        </p:txBody>
      </p:sp>
      <p:sp>
        <p:nvSpPr>
          <p:cNvPr id="146" name="Google Shape;153;gb568264ccc_0_24"/>
          <p:cNvSpPr/>
          <p:nvPr/>
        </p:nvSpPr>
        <p:spPr>
          <a:xfrm>
            <a:off x="7729200" y="3724560"/>
            <a:ext cx="1863720" cy="565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IN" sz="1400" spc="-1" strike="noStrike">
                <a:solidFill>
                  <a:srgbClr val="000000"/>
                </a:solidFill>
                <a:latin typeface="Arial"/>
                <a:ea typeface="Arial"/>
              </a:rPr>
              <a:t>Output</a:t>
            </a:r>
            <a:r>
              <a:rPr b="0" lang="en-IN" sz="1400" spc="-1" strike="noStrike">
                <a:solidFill>
                  <a:srgbClr val="000000"/>
                </a:solidFill>
                <a:latin typeface="Arial"/>
                <a:ea typeface="Arial"/>
              </a:rPr>
              <a:t>:</a:t>
            </a:r>
            <a:endParaRPr b="0" lang="en-US" sz="1400" spc="-1" strike="noStrike">
              <a:solidFill>
                <a:srgbClr val="000000"/>
              </a:solidFill>
              <a:latin typeface="Arial"/>
            </a:endParaRPr>
          </a:p>
          <a:p>
            <a:pPr algn="ctr">
              <a:lnSpc>
                <a:spcPct val="100000"/>
              </a:lnSpc>
              <a:tabLst>
                <a:tab algn="l" pos="0"/>
              </a:tabLst>
            </a:pPr>
            <a:r>
              <a:rPr b="0" lang="en-IN" sz="1400" spc="-1" strike="noStrike">
                <a:solidFill>
                  <a:srgbClr val="000000"/>
                </a:solidFill>
                <a:latin typeface="Arial"/>
                <a:ea typeface="Arial"/>
              </a:rPr>
              <a:t>Approved SRS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Google Shape;74;gb4f409f2cf_0_0"/>
          <p:cNvSpPr/>
          <p:nvPr/>
        </p:nvSpPr>
        <p:spPr>
          <a:xfrm>
            <a:off x="314280" y="1682280"/>
            <a:ext cx="4860000" cy="107532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1" lang="en-IN" sz="4500" spc="-1" strike="noStrike">
                <a:solidFill>
                  <a:srgbClr val="4a86e8"/>
                </a:solidFill>
                <a:latin typeface="Arial"/>
                <a:ea typeface="Arial"/>
              </a:rPr>
              <a:t>Contents </a:t>
            </a:r>
            <a:endParaRPr b="0" lang="en-US" sz="4500" spc="-1" strike="noStrike">
              <a:solidFill>
                <a:srgbClr val="000000"/>
              </a:solidFill>
              <a:latin typeface="Arial"/>
            </a:endParaRPr>
          </a:p>
        </p:txBody>
      </p:sp>
      <p:sp>
        <p:nvSpPr>
          <p:cNvPr id="96" name="Google Shape;75;gb4f409f2cf_0_0"/>
          <p:cNvSpPr/>
          <p:nvPr/>
        </p:nvSpPr>
        <p:spPr>
          <a:xfrm>
            <a:off x="355680" y="1777680"/>
            <a:ext cx="10106640" cy="4694400"/>
          </a:xfrm>
          <a:prstGeom prst="rect">
            <a:avLst/>
          </a:prstGeom>
          <a:noFill/>
          <a:ln w="0">
            <a:noFill/>
          </a:ln>
        </p:spPr>
        <p:style>
          <a:lnRef idx="0"/>
          <a:fillRef idx="0"/>
          <a:effectRef idx="0"/>
          <a:fontRef idx="minor"/>
        </p:style>
        <p:txBody>
          <a:bodyPr tIns="91440" bIns="91440" anchor="ctr">
            <a:noAutofit/>
          </a:bodyPr>
          <a:p>
            <a:pPr algn="just">
              <a:lnSpc>
                <a:spcPct val="100000"/>
              </a:lnSpc>
              <a:tabLst>
                <a:tab algn="l" pos="0"/>
              </a:tabLst>
            </a:pPr>
            <a:endParaRPr b="0" lang="en-US" sz="2600" spc="-1" strike="noStrike">
              <a:solidFill>
                <a:srgbClr val="000000"/>
              </a:solidFill>
              <a:latin typeface="Arial"/>
            </a:endParaRPr>
          </a:p>
          <a:p>
            <a:pPr marL="457200" indent="-393840" algn="just">
              <a:lnSpc>
                <a:spcPct val="100000"/>
              </a:lnSpc>
              <a:tabLst>
                <a:tab algn="l" pos="0"/>
              </a:tabLst>
            </a:pPr>
            <a:r>
              <a:rPr b="0" lang="en-IN" sz="2600" spc="-1" strike="noStrike">
                <a:solidFill>
                  <a:srgbClr val="00000a"/>
                </a:solidFill>
                <a:latin typeface="Calibiri"/>
                <a:ea typeface="Calibiri"/>
              </a:rPr>
              <a:t>Levels of Testing, QA &amp; QC, Testing Models</a:t>
            </a:r>
            <a:endParaRPr b="0" lang="en-US" sz="2600" spc="-1" strike="noStrike">
              <a:solidFill>
                <a:srgbClr val="000000"/>
              </a:solidFill>
              <a:latin typeface="Arial"/>
            </a:endParaRPr>
          </a:p>
          <a:p>
            <a:pPr marL="914400" algn="just">
              <a:lnSpc>
                <a:spcPct val="100000"/>
              </a:lnSpc>
              <a:tabLst>
                <a:tab algn="l" pos="0"/>
              </a:tabLst>
            </a:pPr>
            <a:endParaRPr b="0" lang="en-US" sz="2600" spc="-1" strike="noStrike">
              <a:solidFill>
                <a:srgbClr val="000000"/>
              </a:solidFill>
              <a:latin typeface="Arial"/>
            </a:endParaRPr>
          </a:p>
        </p:txBody>
      </p:sp>
      <p:sp>
        <p:nvSpPr>
          <p:cNvPr id="97" name="Google Shape;76;gb4f409f2cf_0_0"/>
          <p:cNvSpPr/>
          <p:nvPr/>
        </p:nvSpPr>
        <p:spPr>
          <a:xfrm>
            <a:off x="355680" y="424440"/>
            <a:ext cx="8311680" cy="135252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endParaRPr b="1" lang="en-US" sz="3200" spc="-1" strike="noStrike">
              <a:solidFill>
                <a:srgbClr val="4a86e8"/>
              </a:solidFill>
              <a:latin typeface="Arial"/>
              <a:ea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pPr>
            <a:r>
              <a:rPr b="1" lang="en-IN" sz="2000" spc="-1" strike="noStrike">
                <a:solidFill>
                  <a:srgbClr val="000000"/>
                </a:solidFill>
                <a:latin typeface="Arial"/>
                <a:ea typeface="Arial"/>
              </a:rPr>
              <a:t>LEVELS OF TESTING</a:t>
            </a:r>
            <a:endParaRPr b="0" lang="en-US" sz="2000" spc="-1" strike="noStrike">
              <a:solidFill>
                <a:srgbClr val="000000"/>
              </a:solidFill>
              <a:latin typeface="Arial"/>
            </a:endParaRPr>
          </a:p>
        </p:txBody>
      </p:sp>
      <p:sp>
        <p:nvSpPr>
          <p:cNvPr id="99"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marL="457200" indent="0" algn="just">
              <a:lnSpc>
                <a:spcPct val="150000"/>
              </a:lnSpc>
              <a:buNone/>
              <a:tabLst>
                <a:tab algn="l" pos="0"/>
              </a:tabLst>
            </a:pPr>
            <a:r>
              <a:rPr b="0" lang="en-IN" sz="2000" spc="-1" strike="noStrike">
                <a:solidFill>
                  <a:srgbClr val="000000"/>
                </a:solidFill>
                <a:latin typeface="Arial"/>
                <a:ea typeface="Arial"/>
              </a:rPr>
              <a:t>Unit Testing</a:t>
            </a:r>
            <a:endParaRPr b="0" lang="en-US" sz="2000" spc="-1" strike="noStrike">
              <a:solidFill>
                <a:srgbClr val="000000"/>
              </a:solidFill>
              <a:latin typeface="Arial"/>
            </a:endParaRPr>
          </a:p>
          <a:p>
            <a:pPr marL="457200" indent="0" algn="just">
              <a:lnSpc>
                <a:spcPct val="150000"/>
              </a:lnSpc>
              <a:buNone/>
              <a:tabLst>
                <a:tab algn="l" pos="0"/>
              </a:tabLst>
            </a:pPr>
            <a:r>
              <a:rPr b="0" lang="en-IN" sz="2000" spc="-1" strike="noStrike">
                <a:solidFill>
                  <a:srgbClr val="000000"/>
                </a:solidFill>
                <a:latin typeface="Arial"/>
                <a:ea typeface="Arial"/>
              </a:rPr>
              <a:t>Integration Testing</a:t>
            </a:r>
            <a:endParaRPr b="0" lang="en-US" sz="2000" spc="-1" strike="noStrike">
              <a:solidFill>
                <a:srgbClr val="000000"/>
              </a:solidFill>
              <a:latin typeface="Arial"/>
            </a:endParaRPr>
          </a:p>
          <a:p>
            <a:pPr marL="457200" indent="0" algn="just">
              <a:lnSpc>
                <a:spcPct val="150000"/>
              </a:lnSpc>
              <a:buNone/>
              <a:tabLst>
                <a:tab algn="l" pos="0"/>
              </a:tabLst>
            </a:pPr>
            <a:r>
              <a:rPr b="0" lang="en-IN" sz="2000" spc="-1" strike="noStrike">
                <a:solidFill>
                  <a:srgbClr val="000000"/>
                </a:solidFill>
                <a:latin typeface="Arial"/>
                <a:ea typeface="Arial"/>
              </a:rPr>
              <a:t>System Testing</a:t>
            </a:r>
            <a:endParaRPr b="0" lang="en-US" sz="2000" spc="-1" strike="noStrike">
              <a:solidFill>
                <a:srgbClr val="000000"/>
              </a:solidFill>
              <a:latin typeface="Arial"/>
            </a:endParaRPr>
          </a:p>
          <a:p>
            <a:pPr marL="457200" indent="0" algn="just">
              <a:lnSpc>
                <a:spcPct val="150000"/>
              </a:lnSpc>
              <a:buNone/>
              <a:tabLst>
                <a:tab algn="l" pos="0"/>
              </a:tabLst>
            </a:pPr>
            <a:r>
              <a:rPr b="0" lang="en-IN" sz="2000" spc="-1" strike="noStrike">
                <a:solidFill>
                  <a:srgbClr val="000000"/>
                </a:solidFill>
                <a:latin typeface="Arial"/>
                <a:ea typeface="Arial"/>
              </a:rPr>
              <a:t>User Acceptance Testing (UAT)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pPr>
            <a:r>
              <a:rPr b="0" lang="en-IN" sz="1800" spc="-1" strike="noStrike">
                <a:solidFill>
                  <a:srgbClr val="000000"/>
                </a:solidFill>
                <a:latin typeface="Arial"/>
                <a:ea typeface="Arial"/>
              </a:rPr>
              <a:t>Unit Testing</a:t>
            </a:r>
            <a:endParaRPr b="0" lang="en-US" sz="1800" spc="-1" strike="noStrike">
              <a:solidFill>
                <a:srgbClr val="000000"/>
              </a:solidFill>
              <a:latin typeface="Arial"/>
            </a:endParaRPr>
          </a:p>
        </p:txBody>
      </p:sp>
      <p:pic>
        <p:nvPicPr>
          <p:cNvPr id="101" name="Picture 4" descr=""/>
          <p:cNvPicPr/>
          <p:nvPr/>
        </p:nvPicPr>
        <p:blipFill>
          <a:blip r:embed="rId1"/>
          <a:stretch/>
        </p:blipFill>
        <p:spPr>
          <a:xfrm>
            <a:off x="983520" y="1772640"/>
            <a:ext cx="8208720" cy="3808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pPr>
            <a:r>
              <a:rPr b="0" lang="en-IN" sz="1800" spc="-1" strike="noStrike">
                <a:solidFill>
                  <a:srgbClr val="000000"/>
                </a:solidFill>
                <a:latin typeface="Arial"/>
                <a:ea typeface="Arial"/>
              </a:rPr>
              <a:t>Integration Testing</a:t>
            </a:r>
            <a:endParaRPr b="0" lang="en-US" sz="1800" spc="-1" strike="noStrike">
              <a:solidFill>
                <a:srgbClr val="000000"/>
              </a:solidFill>
              <a:latin typeface="Arial"/>
            </a:endParaRPr>
          </a:p>
        </p:txBody>
      </p:sp>
      <p:pic>
        <p:nvPicPr>
          <p:cNvPr id="103" name="Picture 4" descr=""/>
          <p:cNvPicPr/>
          <p:nvPr/>
        </p:nvPicPr>
        <p:blipFill>
          <a:blip r:embed="rId1"/>
          <a:stretch/>
        </p:blipFill>
        <p:spPr>
          <a:xfrm>
            <a:off x="609480" y="1700640"/>
            <a:ext cx="9590760" cy="2376000"/>
          </a:xfrm>
          <a:prstGeom prst="rect">
            <a:avLst/>
          </a:prstGeom>
          <a:ln w="0">
            <a:noFill/>
          </a:ln>
        </p:spPr>
      </p:pic>
      <p:pic>
        <p:nvPicPr>
          <p:cNvPr id="104" name="Picture 6" descr=""/>
          <p:cNvPicPr/>
          <p:nvPr/>
        </p:nvPicPr>
        <p:blipFill>
          <a:blip r:embed="rId2"/>
          <a:stretch/>
        </p:blipFill>
        <p:spPr>
          <a:xfrm>
            <a:off x="3143520" y="3759840"/>
            <a:ext cx="6336360" cy="29869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gn="just">
              <a:lnSpc>
                <a:spcPct val="100000"/>
              </a:lnSpc>
              <a:buNone/>
            </a:pPr>
            <a:r>
              <a:rPr b="1" lang="en-IN" sz="2000" spc="-1" strike="noStrike">
                <a:solidFill>
                  <a:srgbClr val="000000"/>
                </a:solidFill>
                <a:latin typeface="Arial"/>
                <a:ea typeface="Arial"/>
              </a:rPr>
              <a:t>SYSTEM TESTING</a:t>
            </a:r>
            <a:endParaRPr b="0" lang="en-US" sz="2000" spc="-1" strike="noStrike">
              <a:solidFill>
                <a:srgbClr val="000000"/>
              </a:solidFill>
              <a:latin typeface="Arial"/>
            </a:endParaRPr>
          </a:p>
        </p:txBody>
      </p:sp>
      <p:pic>
        <p:nvPicPr>
          <p:cNvPr id="106" name="Picture 4" descr=""/>
          <p:cNvPicPr/>
          <p:nvPr/>
        </p:nvPicPr>
        <p:blipFill>
          <a:blip r:embed="rId1"/>
          <a:stretch/>
        </p:blipFill>
        <p:spPr>
          <a:xfrm>
            <a:off x="1415520" y="1700640"/>
            <a:ext cx="8568720" cy="4032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pPr>
            <a:r>
              <a:rPr b="0" lang="en-IN" sz="1800" spc="-1" strike="noStrike">
                <a:solidFill>
                  <a:srgbClr val="000000"/>
                </a:solidFill>
                <a:latin typeface="Arial"/>
                <a:ea typeface="Arial"/>
              </a:rPr>
              <a:t>UAT TESTING’</a:t>
            </a:r>
            <a:endParaRPr b="0" lang="en-US" sz="1800" spc="-1" strike="noStrike">
              <a:solidFill>
                <a:srgbClr val="000000"/>
              </a:solidFill>
              <a:latin typeface="Arial"/>
            </a:endParaRPr>
          </a:p>
        </p:txBody>
      </p:sp>
      <p:sp>
        <p:nvSpPr>
          <p:cNvPr id="108"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marL="457200" indent="0" algn="just">
              <a:lnSpc>
                <a:spcPct val="150000"/>
              </a:lnSpc>
              <a:buNone/>
              <a:tabLst>
                <a:tab algn="l" pos="0"/>
              </a:tabLst>
            </a:pPr>
            <a:r>
              <a:rPr b="0" lang="en-IN" sz="2000" spc="-1" strike="noStrike">
                <a:solidFill>
                  <a:srgbClr val="000000"/>
                </a:solidFill>
                <a:latin typeface="Arial"/>
                <a:ea typeface="Arial"/>
              </a:rPr>
              <a:t>After the completion of the system testing , UAT team conducts acceptance testing in 2 levels</a:t>
            </a:r>
            <a:endParaRPr b="0" lang="en-US" sz="2000" spc="-1" strike="noStrike">
              <a:solidFill>
                <a:srgbClr val="000000"/>
              </a:solidFill>
              <a:latin typeface="Arial"/>
            </a:endParaRPr>
          </a:p>
          <a:p>
            <a:pPr marL="457200" indent="0" algn="just">
              <a:lnSpc>
                <a:spcPct val="150000"/>
              </a:lnSpc>
              <a:buNone/>
              <a:tabLst>
                <a:tab algn="l" pos="0"/>
              </a:tabLst>
            </a:pPr>
            <a:r>
              <a:rPr b="0" lang="en-IN" sz="2000" spc="-1" strike="noStrike">
                <a:solidFill>
                  <a:srgbClr val="000000"/>
                </a:solidFill>
                <a:latin typeface="Arial"/>
                <a:ea typeface="Arial"/>
              </a:rPr>
              <a:t>ALPHA TESTING : The customers will come back to the company and do some testing</a:t>
            </a:r>
            <a:endParaRPr b="0" lang="en-US" sz="2000" spc="-1" strike="noStrike">
              <a:solidFill>
                <a:srgbClr val="000000"/>
              </a:solidFill>
              <a:latin typeface="Arial"/>
            </a:endParaRPr>
          </a:p>
          <a:p>
            <a:pPr marL="457200" indent="0" algn="just">
              <a:lnSpc>
                <a:spcPct val="150000"/>
              </a:lnSpc>
              <a:buNone/>
              <a:tabLst>
                <a:tab algn="l" pos="0"/>
              </a:tabLst>
            </a:pPr>
            <a:r>
              <a:rPr b="0" lang="en-IN" sz="2000" spc="-1" strike="noStrike">
                <a:solidFill>
                  <a:srgbClr val="000000"/>
                </a:solidFill>
                <a:latin typeface="Arial"/>
                <a:ea typeface="Arial"/>
              </a:rPr>
              <a:t>BETA </a:t>
            </a:r>
            <a:endParaRPr b="0" lang="en-US" sz="2000" spc="-1" strike="noStrike">
              <a:solidFill>
                <a:srgbClr val="000000"/>
              </a:solidFill>
              <a:latin typeface="Arial"/>
            </a:endParaRPr>
          </a:p>
          <a:p>
            <a:pPr marL="457200" indent="0" algn="just">
              <a:lnSpc>
                <a:spcPct val="150000"/>
              </a:lnSpc>
              <a:buNone/>
              <a:tabLst>
                <a:tab algn="l" pos="0"/>
              </a:tabLst>
            </a:pPr>
            <a:r>
              <a:rPr b="0" lang="en-IN" sz="2000" spc="-1" strike="noStrike">
                <a:solidFill>
                  <a:srgbClr val="000000"/>
                </a:solidFill>
                <a:latin typeface="Arial"/>
                <a:ea typeface="Arial"/>
              </a:rPr>
              <a:t>TESTING : Install the software in user environment and do testing</a:t>
            </a:r>
            <a:endParaRPr b="0" lang="en-US" sz="2000" spc="-1" strike="noStrike">
              <a:solidFill>
                <a:srgbClr val="000000"/>
              </a:solidFill>
              <a:latin typeface="Arial"/>
            </a:endParaRPr>
          </a:p>
          <a:p>
            <a:pPr marL="457200" indent="0" algn="just">
              <a:lnSpc>
                <a:spcPct val="150000"/>
              </a:lnSpc>
              <a:buNone/>
              <a:tabLst>
                <a:tab algn="l" pos="0"/>
              </a:tabLst>
            </a:pPr>
            <a:endParaRPr b="0" lang="en-US" sz="2000" spc="-1" strike="noStrike">
              <a:solidFill>
                <a:srgbClr val="000000"/>
              </a:solidFill>
              <a:latin typeface="Arial"/>
            </a:endParaRPr>
          </a:p>
          <a:p>
            <a:pPr marL="457200" indent="0" algn="just">
              <a:lnSpc>
                <a:spcPct val="150000"/>
              </a:lnSpc>
              <a:buNone/>
              <a:tabLst>
                <a:tab algn="l" pos="0"/>
              </a:tabLst>
            </a:pPr>
            <a:endParaRPr b="0" lang="en-US" sz="2000" spc="-1" strike="noStrike">
              <a:solidFill>
                <a:srgbClr val="000000"/>
              </a:solidFill>
              <a:latin typeface="Arial"/>
            </a:endParaRPr>
          </a:p>
          <a:p>
            <a:pPr marL="457200" indent="0" algn="just">
              <a:lnSpc>
                <a:spcPct val="150000"/>
              </a:lnSpc>
              <a:buNone/>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Google Shape;81;gabbf6da373_0_78"/>
          <p:cNvSpPr/>
          <p:nvPr/>
        </p:nvSpPr>
        <p:spPr>
          <a:xfrm>
            <a:off x="360000" y="288360"/>
            <a:ext cx="8628120" cy="798480"/>
          </a:xfrm>
          <a:prstGeom prst="rect">
            <a:avLst/>
          </a:prstGeom>
          <a:noFill/>
          <a:ln w="0">
            <a:noFill/>
          </a:ln>
        </p:spPr>
        <p:style>
          <a:lnRef idx="0"/>
          <a:fillRef idx="0"/>
          <a:effectRef idx="0"/>
          <a:fontRef idx="minor"/>
        </p:style>
        <p:txBody>
          <a:bodyPr lIns="0" rIns="0" tIns="12600" bIns="0" anchor="t">
            <a:noAutofit/>
          </a:bodyPr>
          <a:p>
            <a:pPr algn="just">
              <a:lnSpc>
                <a:spcPct val="100000"/>
              </a:lnSpc>
              <a:tabLst>
                <a:tab algn="l" pos="0"/>
              </a:tabLst>
            </a:pPr>
            <a:r>
              <a:rPr b="1" lang="en-IN" sz="2800" spc="-1" strike="noStrike">
                <a:solidFill>
                  <a:srgbClr val="2f5597"/>
                </a:solidFill>
                <a:latin typeface="Arial"/>
                <a:ea typeface="Arial"/>
              </a:rPr>
              <a:t>Quality Management</a:t>
            </a:r>
            <a:endParaRPr b="0" lang="en-US" sz="2800" spc="-1" strike="noStrike">
              <a:solidFill>
                <a:srgbClr val="000000"/>
              </a:solidFill>
              <a:latin typeface="Arial"/>
            </a:endParaRPr>
          </a:p>
          <a:p>
            <a:pPr algn="just">
              <a:lnSpc>
                <a:spcPct val="100000"/>
              </a:lnSpc>
              <a:tabLst>
                <a:tab algn="l" pos="0"/>
              </a:tabLst>
            </a:pPr>
            <a:endParaRPr b="0" lang="en-US" sz="2800" spc="-1" strike="noStrike">
              <a:solidFill>
                <a:srgbClr val="000000"/>
              </a:solidFill>
              <a:latin typeface="Arial"/>
            </a:endParaRPr>
          </a:p>
          <a:p>
            <a:pPr algn="just">
              <a:lnSpc>
                <a:spcPct val="100000"/>
              </a:lnSpc>
              <a:tabLst>
                <a:tab algn="l" pos="0"/>
              </a:tabLst>
            </a:pPr>
            <a:endParaRPr b="0" lang="en-US" sz="1800" spc="-1" strike="noStrike">
              <a:solidFill>
                <a:srgbClr val="000000"/>
              </a:solidFill>
              <a:latin typeface="Arial"/>
            </a:endParaRPr>
          </a:p>
          <a:p>
            <a:pPr algn="just">
              <a:lnSpc>
                <a:spcPct val="100000"/>
              </a:lnSpc>
              <a:tabLst>
                <a:tab algn="l" pos="0"/>
              </a:tabLst>
            </a:pPr>
            <a:endParaRPr b="0" lang="en-US" sz="1800" spc="-1" strike="noStrike">
              <a:solidFill>
                <a:srgbClr val="000000"/>
              </a:solidFill>
              <a:latin typeface="Arial"/>
            </a:endParaRPr>
          </a:p>
        </p:txBody>
      </p:sp>
      <p:sp>
        <p:nvSpPr>
          <p:cNvPr id="110" name="Google Shape;82;gabbf6da373_0_78"/>
          <p:cNvSpPr/>
          <p:nvPr/>
        </p:nvSpPr>
        <p:spPr>
          <a:xfrm>
            <a:off x="916920" y="4337640"/>
            <a:ext cx="7846200" cy="15296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1" name="Google Shape;83;gabbf6da373_0_78"/>
          <p:cNvSpPr/>
          <p:nvPr/>
        </p:nvSpPr>
        <p:spPr>
          <a:xfrm>
            <a:off x="360000" y="1224720"/>
            <a:ext cx="10230120" cy="546444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r>
              <a:rPr b="0" lang="en-IN" sz="2700" spc="-1" strike="noStrike">
                <a:solidFill>
                  <a:srgbClr val="000000"/>
                </a:solidFill>
                <a:latin typeface="Arial"/>
                <a:ea typeface="Arial"/>
              </a:rPr>
              <a:t>Project Quality Management consists of the following major processes</a:t>
            </a:r>
            <a:endParaRPr b="0" lang="en-US" sz="2700" spc="-1" strike="noStrike">
              <a:solidFill>
                <a:srgbClr val="000000"/>
              </a:solidFill>
              <a:latin typeface="Arial"/>
            </a:endParaRPr>
          </a:p>
          <a:p>
            <a:pPr algn="just">
              <a:lnSpc>
                <a:spcPct val="100000"/>
              </a:lnSpc>
              <a:tabLst>
                <a:tab algn="l" pos="0"/>
              </a:tabLst>
            </a:pPr>
            <a:endParaRPr b="0" lang="en-US" sz="2700" spc="-1" strike="noStrike">
              <a:solidFill>
                <a:srgbClr val="000000"/>
              </a:solidFill>
              <a:latin typeface="Arial"/>
            </a:endParaRPr>
          </a:p>
          <a:p>
            <a:pPr marL="1371600" indent="-399960" algn="just">
              <a:lnSpc>
                <a:spcPct val="100000"/>
              </a:lnSpc>
              <a:buClr>
                <a:srgbClr val="000000"/>
              </a:buClr>
              <a:buFont typeface="Arial"/>
              <a:buChar char="●"/>
              <a:tabLst>
                <a:tab algn="l" pos="0"/>
              </a:tabLst>
            </a:pPr>
            <a:r>
              <a:rPr b="0" lang="en-IN" sz="2700" spc="-1" strike="noStrike">
                <a:solidFill>
                  <a:srgbClr val="000000"/>
                </a:solidFill>
                <a:latin typeface="Arial"/>
                <a:ea typeface="Arial"/>
              </a:rPr>
              <a:t>Quality Planning (Planning Process)</a:t>
            </a:r>
            <a:endParaRPr b="0" lang="en-US" sz="2700" spc="-1" strike="noStrike">
              <a:solidFill>
                <a:srgbClr val="000000"/>
              </a:solidFill>
              <a:latin typeface="Arial"/>
            </a:endParaRPr>
          </a:p>
          <a:p>
            <a:pPr marL="1371600" indent="-399960" algn="just">
              <a:lnSpc>
                <a:spcPct val="100000"/>
              </a:lnSpc>
              <a:buClr>
                <a:srgbClr val="000000"/>
              </a:buClr>
              <a:buFont typeface="Arial"/>
              <a:buChar char="●"/>
              <a:tabLst>
                <a:tab algn="l" pos="0"/>
              </a:tabLst>
            </a:pPr>
            <a:r>
              <a:rPr b="0" lang="en-IN" sz="2700" spc="-1" strike="noStrike">
                <a:solidFill>
                  <a:srgbClr val="000000"/>
                </a:solidFill>
                <a:latin typeface="Arial"/>
                <a:ea typeface="Arial"/>
              </a:rPr>
              <a:t>Quality Assurance (Execution Process)</a:t>
            </a:r>
            <a:endParaRPr b="0" lang="en-US" sz="2700" spc="-1" strike="noStrike">
              <a:solidFill>
                <a:srgbClr val="000000"/>
              </a:solidFill>
              <a:latin typeface="Arial"/>
            </a:endParaRPr>
          </a:p>
          <a:p>
            <a:pPr marL="1371600" indent="-399960" algn="just">
              <a:lnSpc>
                <a:spcPct val="100000"/>
              </a:lnSpc>
              <a:buClr>
                <a:srgbClr val="000000"/>
              </a:buClr>
              <a:buFont typeface="Arial"/>
              <a:buChar char="●"/>
              <a:tabLst>
                <a:tab algn="l" pos="0"/>
              </a:tabLst>
            </a:pPr>
            <a:r>
              <a:rPr b="0" lang="en-IN" sz="2700" spc="-1" strike="noStrike">
                <a:solidFill>
                  <a:srgbClr val="000000"/>
                </a:solidFill>
                <a:latin typeface="Arial"/>
                <a:ea typeface="Arial"/>
              </a:rPr>
              <a:t>Quality Control (Control Process)</a:t>
            </a:r>
            <a:endParaRPr b="0" lang="en-US" sz="2700" spc="-1" strike="noStrike">
              <a:solidFill>
                <a:srgbClr val="000000"/>
              </a:solidFill>
              <a:latin typeface="Arial"/>
            </a:endParaRPr>
          </a:p>
          <a:p>
            <a:pPr marL="1371600" indent="-399960" algn="just">
              <a:lnSpc>
                <a:spcPct val="100000"/>
              </a:lnSpc>
              <a:buClr>
                <a:srgbClr val="000000"/>
              </a:buClr>
              <a:buFont typeface="Arial"/>
              <a:buChar char="●"/>
              <a:tabLst>
                <a:tab algn="l" pos="0"/>
              </a:tabLst>
            </a:pPr>
            <a:r>
              <a:rPr b="0" lang="en-IN" sz="2700" spc="-1" strike="noStrike">
                <a:solidFill>
                  <a:srgbClr val="000000"/>
                </a:solidFill>
                <a:latin typeface="Arial"/>
                <a:ea typeface="Arial"/>
              </a:rPr>
              <a:t>Quality Improvement.</a:t>
            </a:r>
            <a:endParaRPr b="0" lang="en-US" sz="2700" spc="-1" strike="noStrike">
              <a:solidFill>
                <a:srgbClr val="000000"/>
              </a:solidFill>
              <a:latin typeface="Arial"/>
            </a:endParaRPr>
          </a:p>
          <a:p>
            <a:pPr marL="914400" algn="just">
              <a:lnSpc>
                <a:spcPct val="100000"/>
              </a:lnSpc>
              <a:tabLst>
                <a:tab algn="l" pos="0"/>
              </a:tabLst>
            </a:pPr>
            <a:endParaRPr b="0" lang="en-US" sz="2700" spc="-1" strike="noStrike">
              <a:solidFill>
                <a:srgbClr val="000000"/>
              </a:solidFill>
              <a:latin typeface="Arial"/>
            </a:endParaRPr>
          </a:p>
          <a:p>
            <a:pPr algn="just">
              <a:lnSpc>
                <a:spcPct val="100000"/>
              </a:lnSpc>
              <a:tabLst>
                <a:tab algn="l" pos="0"/>
              </a:tabLst>
            </a:pPr>
            <a:endParaRPr b="0" lang="en-US"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Google Shape;88;gb536f6fdbe_0_3"/>
          <p:cNvSpPr/>
          <p:nvPr/>
        </p:nvSpPr>
        <p:spPr>
          <a:xfrm>
            <a:off x="231120" y="507600"/>
            <a:ext cx="7483320" cy="5518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3100" spc="-1" strike="noStrike">
                <a:solidFill>
                  <a:srgbClr val="0000ff"/>
                </a:solidFill>
                <a:latin typeface="Arial"/>
                <a:ea typeface="Arial"/>
              </a:rPr>
              <a:t>Quality Assurance</a:t>
            </a:r>
            <a:endParaRPr b="0" lang="en-US" sz="3100" spc="-1" strike="noStrike">
              <a:solidFill>
                <a:srgbClr val="000000"/>
              </a:solidFill>
              <a:latin typeface="Arial"/>
            </a:endParaRPr>
          </a:p>
        </p:txBody>
      </p:sp>
      <p:sp>
        <p:nvSpPr>
          <p:cNvPr id="113" name="Google Shape;89;gb536f6fdbe_0_3"/>
          <p:cNvSpPr/>
          <p:nvPr/>
        </p:nvSpPr>
        <p:spPr>
          <a:xfrm>
            <a:off x="308880" y="3351960"/>
            <a:ext cx="3727800" cy="6346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IN" sz="3100" spc="-1" strike="noStrike">
                <a:solidFill>
                  <a:srgbClr val="0000ff"/>
                </a:solidFill>
                <a:latin typeface="Arial"/>
                <a:ea typeface="Arial"/>
              </a:rPr>
              <a:t>Quality Control</a:t>
            </a:r>
            <a:endParaRPr b="0" lang="en-US" sz="3100" spc="-1" strike="noStrike">
              <a:solidFill>
                <a:srgbClr val="000000"/>
              </a:solidFill>
              <a:latin typeface="Arial"/>
            </a:endParaRPr>
          </a:p>
        </p:txBody>
      </p:sp>
      <p:sp>
        <p:nvSpPr>
          <p:cNvPr id="114" name="Google Shape;90;gb536f6fdbe_0_3"/>
          <p:cNvSpPr/>
          <p:nvPr/>
        </p:nvSpPr>
        <p:spPr>
          <a:xfrm>
            <a:off x="162360" y="1197720"/>
            <a:ext cx="10231200" cy="165672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r>
              <a:rPr b="0" lang="en-IN" sz="2900" spc="-1" strike="noStrike">
                <a:solidFill>
                  <a:srgbClr val="000000"/>
                </a:solidFill>
                <a:latin typeface="Arial"/>
                <a:ea typeface="Arial"/>
              </a:rPr>
              <a:t>Attempts defect prevention by concentrating on the process of producing the product rather than working on defect detection / correction after the product is built.</a:t>
            </a:r>
            <a:endParaRPr b="0" lang="en-US" sz="2900" spc="-1" strike="noStrike">
              <a:solidFill>
                <a:srgbClr val="000000"/>
              </a:solidFill>
              <a:latin typeface="Arial"/>
            </a:endParaRPr>
          </a:p>
        </p:txBody>
      </p:sp>
      <p:sp>
        <p:nvSpPr>
          <p:cNvPr id="115" name="Google Shape;91;gb536f6fdbe_0_3"/>
          <p:cNvSpPr/>
          <p:nvPr/>
        </p:nvSpPr>
        <p:spPr>
          <a:xfrm>
            <a:off x="308880" y="4218120"/>
            <a:ext cx="11489400" cy="182592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r>
              <a:rPr b="0" lang="en-IN" sz="2900" spc="-1" strike="noStrike">
                <a:solidFill>
                  <a:srgbClr val="000000"/>
                </a:solidFill>
                <a:latin typeface="Arial"/>
                <a:ea typeface="Arial"/>
              </a:rPr>
              <a:t>Attempts to build a product, test it for expected behavior after it is built and if expected behavior is not same as actual behavior of the product, fixes the product as is necessary and rebuilds the product.</a:t>
            </a:r>
            <a:endParaRPr b="0" lang="en-US" sz="2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152</TotalTime>
  <Application>LibreOffice/7.5.3.2$Windows_X86_64 LibreOffice_project/9f56dff12ba03b9acd7730a5a481eea045e468f3</Application>
  <AppVersion>15.0000</AppVersion>
  <Words>856</Words>
  <Paragraphs>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2020-08-09T05:55:29Z</dcterms:created>
  <dc:creator>Krishna Venkataram</dc:creator>
  <dc:description/>
  <dc:language>en-US</dc:language>
  <cp:lastModifiedBy/>
  <dcterms:modified xsi:type="dcterms:W3CDTF">2023-08-25T07:46:58Z</dcterms:modified>
  <cp:revision>40</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2020-07-08T00:00:00Z</vt:filetime>
  </property>
  <property fmtid="{D5CDD505-2E9C-101B-9397-08002B2CF9AE}" pid="3" name="Creator">
    <vt:lpwstr>Acrobat PDFMaker 10.1 for PowerPoint</vt:lpwstr>
  </property>
  <property fmtid="{D5CDD505-2E9C-101B-9397-08002B2CF9AE}" pid="4" name="HyperlinksChanged">
    <vt:bool>0</vt:bool>
  </property>
  <property fmtid="{D5CDD505-2E9C-101B-9397-08002B2CF9AE}" pid="5" name="LastSaved">
    <vt:filetime>2020-08-09T00:00:00Z</vt:filetime>
  </property>
  <property fmtid="{D5CDD505-2E9C-101B-9397-08002B2CF9AE}" pid="6" name="LinksUpToDate">
    <vt:bool>0</vt:bool>
  </property>
  <property fmtid="{D5CDD505-2E9C-101B-9397-08002B2CF9AE}" pid="7" name="Notes">
    <vt:i4>11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