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1"/>
  </p:notesMasterIdLst>
  <p:sldIdLst>
    <p:sldId id="256" r:id="rId2"/>
    <p:sldId id="269" r:id="rId3"/>
    <p:sldId id="290" r:id="rId4"/>
    <p:sldId id="280" r:id="rId5"/>
    <p:sldId id="295" r:id="rId6"/>
    <p:sldId id="296" r:id="rId7"/>
    <p:sldId id="297" r:id="rId8"/>
    <p:sldId id="298" r:id="rId9"/>
    <p:sldId id="292" r:id="rId10"/>
    <p:sldId id="299" r:id="rId11"/>
    <p:sldId id="301" r:id="rId12"/>
    <p:sldId id="300" r:id="rId13"/>
    <p:sldId id="302" r:id="rId14"/>
    <p:sldId id="303" r:id="rId15"/>
    <p:sldId id="304" r:id="rId16"/>
    <p:sldId id="305" r:id="rId17"/>
    <p:sldId id="270" r:id="rId18"/>
    <p:sldId id="271" r:id="rId19"/>
    <p:sldId id="306" r:id="rId20"/>
    <p:sldId id="272" r:id="rId21"/>
    <p:sldId id="307" r:id="rId22"/>
    <p:sldId id="309" r:id="rId23"/>
    <p:sldId id="310" r:id="rId24"/>
    <p:sldId id="313" r:id="rId25"/>
    <p:sldId id="311" r:id="rId26"/>
    <p:sldId id="273" r:id="rId27"/>
    <p:sldId id="274" r:id="rId28"/>
    <p:sldId id="275" r:id="rId29"/>
    <p:sldId id="314" r:id="rId30"/>
    <p:sldId id="321" r:id="rId31"/>
    <p:sldId id="322" r:id="rId32"/>
    <p:sldId id="315" r:id="rId33"/>
    <p:sldId id="323" r:id="rId34"/>
    <p:sldId id="324" r:id="rId35"/>
    <p:sldId id="276" r:id="rId36"/>
    <p:sldId id="316" r:id="rId37"/>
    <p:sldId id="317" r:id="rId38"/>
    <p:sldId id="325" r:id="rId39"/>
    <p:sldId id="277" r:id="rId40"/>
    <p:sldId id="278" r:id="rId41"/>
    <p:sldId id="318" r:id="rId42"/>
    <p:sldId id="326" r:id="rId43"/>
    <p:sldId id="327" r:id="rId44"/>
    <p:sldId id="329" r:id="rId45"/>
    <p:sldId id="330" r:id="rId46"/>
    <p:sldId id="328" r:id="rId47"/>
    <p:sldId id="331" r:id="rId48"/>
    <p:sldId id="320" r:id="rId49"/>
    <p:sldId id="319" r:id="rId50"/>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UCAXhLxRUgBWDOCBu1nmLlglG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FE7533-73D4-482B-8263-57D5E1FBDD12}">
  <a:tblStyle styleId="{4DFE7533-73D4-482B-8263-57D5E1FBDD1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7" autoAdjust="0"/>
    <p:restoredTop sz="94660"/>
  </p:normalViewPr>
  <p:slideViewPr>
    <p:cSldViewPr>
      <p:cViewPr varScale="1">
        <p:scale>
          <a:sx n="78" d="100"/>
          <a:sy n="78" d="100"/>
        </p:scale>
        <p:origin x="437" y="6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7d30ab385_0_3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7d30ab385_0_3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7d30ab385_0_4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7d30ab385_0_4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7d30ab385_0_4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7d30ab385_0_4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4f409f2cf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4f409f2cf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568264ccc_0_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568264ccc_0_15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7d30ab385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7d30ab385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7d30ab385_0_4: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7d30ab385_0_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7d30ab385_0_8: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7d30ab385_0_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7d30ab385_0_18: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7d30ab385_0_1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7d30ab385_0_2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7d30ab385_0_2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7d30ab385_0_2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7d30ab385_0_2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4"/>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body" idx="2"/>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53" name="Google Shape;53;p20"/>
          <p:cNvPicPr preferRelativeResize="0"/>
          <p:nvPr/>
        </p:nvPicPr>
        <p:blipFill rotWithShape="1">
          <a:blip r:embed="rId2">
            <a:alphaModFix/>
          </a:blip>
          <a:srcRect/>
          <a:stretch/>
        </p:blipFill>
        <p:spPr>
          <a:xfrm>
            <a:off x="3602880" y="1604520"/>
            <a:ext cx="4984920" cy="3977280"/>
          </a:xfrm>
          <a:prstGeom prst="rect">
            <a:avLst/>
          </a:prstGeom>
          <a:noFill/>
          <a:ln>
            <a:noFill/>
          </a:ln>
        </p:spPr>
      </p:pic>
      <p:pic>
        <p:nvPicPr>
          <p:cNvPr id="54" name="Google Shape;54;p20"/>
          <p:cNvPicPr preferRelativeResize="0"/>
          <p:nvPr/>
        </p:nvPicPr>
        <p:blipFill rotWithShape="1">
          <a:blip r:embed="rId2">
            <a:alphaModFix/>
          </a:blip>
          <a:srcRect/>
          <a:stretch/>
        </p:blipFill>
        <p:spPr>
          <a:xfrm>
            <a:off x="360288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Google Shape;11;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 name="Google Shape;12;p1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14"/>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body" idx="2"/>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body" idx="3"/>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p:nvPr/>
        </p:nvSpPr>
        <p:spPr>
          <a:xfrm>
            <a:off x="10661760" y="471960"/>
            <a:ext cx="928800" cy="139428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uru99.com/traceability-matri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TestPlan.do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eclemma.org/download.html" TargetMode="External"/><Relationship Id="rId7" Type="http://schemas.openxmlformats.org/officeDocument/2006/relationships/hyperlink" Target="https://sourceforge.net/projects/cppunit/" TargetMode="External"/><Relationship Id="rId2" Type="http://schemas.openxmlformats.org/officeDocument/2006/relationships/hyperlink" Target="https://bit.ly/2V8ypxo" TargetMode="External"/><Relationship Id="rId1" Type="http://schemas.openxmlformats.org/officeDocument/2006/relationships/slideLayout" Target="../slideLayouts/slideLayout2.xml"/><Relationship Id="rId6" Type="http://schemas.openxmlformats.org/officeDocument/2006/relationships/hyperlink" Target="http://htmlunit.sourceforge.net/" TargetMode="External"/><Relationship Id="rId5" Type="http://schemas.openxmlformats.org/officeDocument/2006/relationships/hyperlink" Target="https://www.guru99.com/python-unit-testing-guide.html" TargetMode="External"/><Relationship Id="rId4" Type="http://schemas.openxmlformats.org/officeDocument/2006/relationships/hyperlink" Target="http://nunit.org/"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guru99.com/performance-testing.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p:nvPr/>
        </p:nvSpPr>
        <p:spPr>
          <a:xfrm>
            <a:off x="-9360" y="1277640"/>
            <a:ext cx="360" cy="53640"/>
          </a:xfrm>
          <a:custGeom>
            <a:avLst/>
            <a:gdLst/>
            <a:ahLst/>
            <a:cxnLst/>
            <a:rect l="l" t="t" r="r" b="b"/>
            <a:pathLst>
              <a:path w="120000" h="58419" extrusionOk="0">
                <a:moveTo>
                  <a:pt x="0" y="0"/>
                </a:moveTo>
                <a:lnTo>
                  <a:pt x="0" y="58008"/>
                </a:lnTo>
              </a:path>
            </a:pathLst>
          </a:custGeom>
          <a:noFill/>
          <a:ln w="19075" cap="flat" cmpd="sng">
            <a:solidFill>
              <a:srgbClr val="C55A11"/>
            </a:solidFill>
            <a:prstDash val="solid"/>
            <a:round/>
            <a:headEnd type="none" w="sm" len="sm"/>
            <a:tailEnd type="none" w="sm" len="sm"/>
          </a:ln>
        </p:spPr>
      </p:sp>
      <p:sp>
        <p:nvSpPr>
          <p:cNvPr id="60" name="Google Shape;60;p1"/>
          <p:cNvSpPr/>
          <p:nvPr/>
        </p:nvSpPr>
        <p:spPr>
          <a:xfrm>
            <a:off x="484560" y="353880"/>
            <a:ext cx="6329520" cy="574200"/>
          </a:xfrm>
          <a:prstGeom prst="rect">
            <a:avLst/>
          </a:prstGeom>
          <a:noFill/>
          <a:ln>
            <a:noFill/>
          </a:ln>
        </p:spPr>
        <p:txBody>
          <a:bodyPr spcFirstLastPara="1" wrap="square" lIns="0" tIns="0" rIns="0" bIns="0" anchor="t" anchorCtr="0">
            <a:noAutofit/>
          </a:bodyPr>
          <a:lstStyle/>
          <a:p>
            <a:pPr marL="0" marR="0" lvl="0" indent="0" algn="l" rtl="0">
              <a:lnSpc>
                <a:spcPct val="33500"/>
              </a:lnSpc>
              <a:spcBef>
                <a:spcPts val="0"/>
              </a:spcBef>
              <a:spcAft>
                <a:spcPts val="0"/>
              </a:spcAft>
              <a:buClr>
                <a:srgbClr val="000000"/>
              </a:buClr>
              <a:buSzPts val="2400"/>
              <a:buFont typeface="Arial"/>
              <a:buNone/>
            </a:pPr>
            <a:r>
              <a:rPr lang="en-IN" sz="2400" b="1" i="0" u="none" strike="noStrike" cap="none">
                <a:solidFill>
                  <a:srgbClr val="2F5597"/>
                </a:solidFill>
                <a:latin typeface="Calibri"/>
                <a:ea typeface="Calibri"/>
                <a:cs typeface="Calibri"/>
                <a:sym typeface="Calibri"/>
              </a:rPr>
              <a:t>OBJECT ORIENTED MODELLING &amp; DESIGN (OOMD)</a:t>
            </a:r>
            <a:endParaRPr sz="1800" b="0" i="0" u="none" strike="noStrike" cap="none">
              <a:solidFill>
                <a:srgbClr val="000000"/>
              </a:solidFill>
              <a:latin typeface="Arial"/>
              <a:ea typeface="Arial"/>
              <a:cs typeface="Arial"/>
              <a:sym typeface="Arial"/>
            </a:endParaRPr>
          </a:p>
        </p:txBody>
      </p:sp>
      <p:sp>
        <p:nvSpPr>
          <p:cNvPr id="61" name="Google Shape;61;p1"/>
          <p:cNvSpPr/>
          <p:nvPr/>
        </p:nvSpPr>
        <p:spPr>
          <a:xfrm>
            <a:off x="4860720" y="3393000"/>
            <a:ext cx="5711760" cy="557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4853520" y="2664000"/>
            <a:ext cx="5718960" cy="12240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Clr>
                <a:srgbClr val="000000"/>
              </a:buClr>
              <a:buSzPts val="3600"/>
              <a:buFont typeface="Arial"/>
              <a:buNone/>
            </a:pPr>
            <a:r>
              <a:rPr lang="en-IN" sz="3600" b="1" i="0" u="none" strike="noStrike" cap="none" dirty="0">
                <a:solidFill>
                  <a:srgbClr val="C55A11"/>
                </a:solidFill>
                <a:latin typeface="Calibri"/>
                <a:ea typeface="Calibri"/>
                <a:cs typeface="Calibri"/>
                <a:sym typeface="Calibri"/>
              </a:rPr>
              <a:t>SOFTWARE TESTING</a:t>
            </a:r>
            <a:endParaRPr sz="3600" b="1" i="0" u="none" strike="noStrike" cap="none" dirty="0">
              <a:solidFill>
                <a:srgbClr val="C55A11"/>
              </a:solidFill>
              <a:latin typeface="Calibri"/>
              <a:ea typeface="Calibri"/>
              <a:cs typeface="Calibri"/>
              <a:sym typeface="Calibri"/>
            </a:endParaRPr>
          </a:p>
          <a:p>
            <a:pPr marL="12600">
              <a:buSzPts val="2500"/>
            </a:pPr>
            <a:r>
              <a:rPr lang="en-IN" sz="2500" b="1" dirty="0">
                <a:solidFill>
                  <a:srgbClr val="C55A11"/>
                </a:solidFill>
                <a:latin typeface="Calibri"/>
                <a:ea typeface="Calibri"/>
                <a:cs typeface="Calibri"/>
                <a:sym typeface="Calibri"/>
              </a:rPr>
              <a:t>UE19CS400SB</a:t>
            </a:r>
          </a:p>
          <a:p>
            <a:pPr marL="12600" marR="0" lvl="0" indent="0" algn="l" rtl="0">
              <a:lnSpc>
                <a:spcPct val="100000"/>
              </a:lnSpc>
              <a:spcBef>
                <a:spcPts val="0"/>
              </a:spcBef>
              <a:spcAft>
                <a:spcPts val="0"/>
              </a:spcAft>
              <a:buClr>
                <a:srgbClr val="000000"/>
              </a:buClr>
              <a:buSzPts val="2500"/>
              <a:buFont typeface="Arial"/>
              <a:buNone/>
            </a:pPr>
            <a:endParaRPr sz="2500" b="1" i="0" u="none" strike="noStrike" cap="none" dirty="0">
              <a:solidFill>
                <a:srgbClr val="C55A11"/>
              </a:solidFill>
              <a:latin typeface="Calibri"/>
              <a:ea typeface="Calibri"/>
              <a:cs typeface="Calibri"/>
              <a:sym typeface="Calibri"/>
            </a:endParaRPr>
          </a:p>
        </p:txBody>
      </p:sp>
      <p:sp>
        <p:nvSpPr>
          <p:cNvPr id="63" name="Google Shape;63;p1"/>
          <p:cNvSpPr/>
          <p:nvPr/>
        </p:nvSpPr>
        <p:spPr>
          <a:xfrm>
            <a:off x="4583832" y="4396675"/>
            <a:ext cx="6144595" cy="1534200"/>
          </a:xfrm>
          <a:prstGeom prst="rect">
            <a:avLst/>
          </a:prstGeom>
          <a:noFill/>
          <a:ln>
            <a:noFill/>
          </a:ln>
        </p:spPr>
        <p:txBody>
          <a:bodyPr spcFirstLastPara="1" wrap="square" lIns="0" tIns="44275" rIns="0" bIns="0" anchor="t" anchorCtr="0">
            <a:noAutofit/>
          </a:bodyPr>
          <a:lstStyle/>
          <a:p>
            <a:pPr marL="12600" lvl="0"/>
            <a:r>
              <a:rPr lang="en-IN" sz="2400" b="0" i="0" u="none" strike="noStrike" cap="none" dirty="0">
                <a:solidFill>
                  <a:srgbClr val="000000"/>
                </a:solidFill>
                <a:latin typeface="Calibri"/>
                <a:ea typeface="Calibri"/>
                <a:cs typeface="Calibri"/>
                <a:sym typeface="Calibri"/>
              </a:rPr>
              <a:t>Prof. </a:t>
            </a:r>
            <a:r>
              <a:rPr lang="en-IN" sz="2400" dirty="0">
                <a:latin typeface="Calibri"/>
                <a:ea typeface="Calibri"/>
                <a:cs typeface="Calibri"/>
                <a:sym typeface="Calibri"/>
              </a:rPr>
              <a:t>Venkatesh Prasad/</a:t>
            </a:r>
            <a:r>
              <a:rPr lang="en-IN" sz="2400" dirty="0" err="1">
                <a:latin typeface="Calibri"/>
                <a:ea typeface="Calibri"/>
                <a:cs typeface="Calibri"/>
                <a:sym typeface="Calibri"/>
              </a:rPr>
              <a:t>Ms.Sumy</a:t>
            </a:r>
            <a:r>
              <a:rPr lang="en-IN" sz="2400" dirty="0">
                <a:latin typeface="Calibri"/>
                <a:ea typeface="Calibri"/>
                <a:cs typeface="Calibri"/>
                <a:sym typeface="Calibri"/>
              </a:rPr>
              <a:t> Joseph</a:t>
            </a:r>
            <a:endParaRPr lang="en-IN" sz="1800" dirty="0"/>
          </a:p>
          <a:p>
            <a:pPr marL="12600" lvl="0"/>
            <a:r>
              <a:rPr lang="en-IN" sz="2400" dirty="0">
                <a:latin typeface="Calibri"/>
                <a:ea typeface="Calibri"/>
                <a:cs typeface="Calibri"/>
                <a:sym typeface="Calibri"/>
              </a:rPr>
              <a:t>venkateshprasad@pes.edu</a:t>
            </a:r>
            <a:endParaRPr lang="en-IN" sz="1800" dirty="0"/>
          </a:p>
          <a:p>
            <a:pPr marL="1260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rgbClr val="000000"/>
                </a:solidFill>
                <a:latin typeface="Calibri"/>
                <a:ea typeface="Calibri"/>
                <a:cs typeface="Calibri"/>
                <a:sym typeface="Calibri"/>
              </a:rPr>
              <a:t>Department of Computer Science &amp; Engineering</a:t>
            </a:r>
            <a:endParaRPr sz="1800" b="0" i="0" u="none" strike="noStrike" cap="none" dirty="0">
              <a:solidFill>
                <a:srgbClr val="000000"/>
              </a:solidFill>
              <a:latin typeface="Arial"/>
              <a:ea typeface="Arial"/>
              <a:cs typeface="Arial"/>
              <a:sym typeface="Arial"/>
            </a:endParaRPr>
          </a:p>
        </p:txBody>
      </p:sp>
      <p:sp>
        <p:nvSpPr>
          <p:cNvPr id="64" name="Google Shape;64;p1"/>
          <p:cNvSpPr/>
          <p:nvPr/>
        </p:nvSpPr>
        <p:spPr>
          <a:xfrm>
            <a:off x="313920" y="5489640"/>
            <a:ext cx="1062720" cy="1073520"/>
          </a:xfrm>
          <a:custGeom>
            <a:avLst/>
            <a:gdLst/>
            <a:ahLst/>
            <a:cxnLst/>
            <a:rect l="l" t="t" r="r" b="b"/>
            <a:pathLst>
              <a:path w="1067435" h="1078229" extrusionOk="0">
                <a:moveTo>
                  <a:pt x="1066901" y="1032446"/>
                </a:moveTo>
                <a:lnTo>
                  <a:pt x="45720" y="1032446"/>
                </a:lnTo>
                <a:lnTo>
                  <a:pt x="45720" y="0"/>
                </a:lnTo>
                <a:lnTo>
                  <a:pt x="0" y="0"/>
                </a:lnTo>
                <a:lnTo>
                  <a:pt x="0" y="1032446"/>
                </a:lnTo>
                <a:lnTo>
                  <a:pt x="0" y="1066901"/>
                </a:lnTo>
                <a:lnTo>
                  <a:pt x="0" y="1078166"/>
                </a:lnTo>
                <a:lnTo>
                  <a:pt x="1066901" y="1078166"/>
                </a:lnTo>
                <a:lnTo>
                  <a:pt x="1066901" y="1032446"/>
                </a:lnTo>
                <a:close/>
              </a:path>
            </a:pathLst>
          </a:custGeom>
          <a:solidFill>
            <a:srgbClr val="C55A11"/>
          </a:solidFill>
          <a:ln>
            <a:noFill/>
          </a:ln>
        </p:spPr>
      </p:sp>
      <p:sp>
        <p:nvSpPr>
          <p:cNvPr id="65" name="Google Shape;65;p1"/>
          <p:cNvSpPr/>
          <p:nvPr/>
        </p:nvSpPr>
        <p:spPr>
          <a:xfrm>
            <a:off x="4781880" y="4101120"/>
            <a:ext cx="5867640" cy="7560"/>
          </a:xfrm>
          <a:custGeom>
            <a:avLst/>
            <a:gdLst/>
            <a:ahLst/>
            <a:cxnLst/>
            <a:rect l="l" t="t" r="r" b="b"/>
            <a:pathLst>
              <a:path w="5872480" h="12064" extrusionOk="0">
                <a:moveTo>
                  <a:pt x="0" y="11493"/>
                </a:moveTo>
                <a:lnTo>
                  <a:pt x="5872226" y="0"/>
                </a:lnTo>
              </a:path>
            </a:pathLst>
          </a:custGeom>
          <a:noFill/>
          <a:ln w="38150" cap="flat" cmpd="sng">
            <a:solidFill>
              <a:srgbClr val="C55A11"/>
            </a:solidFill>
            <a:prstDash val="solid"/>
            <a:round/>
            <a:headEnd type="none" w="sm" len="sm"/>
            <a:tailEnd type="none" w="sm" len="sm"/>
          </a:ln>
        </p:spPr>
      </p:sp>
      <p:sp>
        <p:nvSpPr>
          <p:cNvPr id="66" name="Google Shape;66;p1"/>
          <p:cNvSpPr/>
          <p:nvPr/>
        </p:nvSpPr>
        <p:spPr>
          <a:xfrm>
            <a:off x="1747800" y="1608480"/>
            <a:ext cx="2364480" cy="354564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10855800" y="266040"/>
            <a:ext cx="1062720" cy="1073520"/>
          </a:xfrm>
          <a:custGeom>
            <a:avLst/>
            <a:gdLst/>
            <a:ahLst/>
            <a:cxnLst/>
            <a:rect l="l" t="t" r="r" b="b"/>
            <a:pathLst>
              <a:path w="1067434" h="1078230" extrusionOk="0">
                <a:moveTo>
                  <a:pt x="1066888" y="0"/>
                </a:moveTo>
                <a:lnTo>
                  <a:pt x="0" y="0"/>
                </a:lnTo>
                <a:lnTo>
                  <a:pt x="0" y="45720"/>
                </a:lnTo>
                <a:lnTo>
                  <a:pt x="1021168" y="45720"/>
                </a:lnTo>
                <a:lnTo>
                  <a:pt x="1021168" y="1078141"/>
                </a:lnTo>
                <a:lnTo>
                  <a:pt x="1066888" y="1078141"/>
                </a:lnTo>
                <a:lnTo>
                  <a:pt x="1066888" y="45720"/>
                </a:lnTo>
                <a:lnTo>
                  <a:pt x="1066888" y="11252"/>
                </a:lnTo>
                <a:lnTo>
                  <a:pt x="1066888" y="0"/>
                </a:lnTo>
                <a:close/>
              </a:path>
            </a:pathLst>
          </a:custGeom>
          <a:solidFill>
            <a:srgbClr val="C55A11"/>
          </a:solidFill>
          <a:ln>
            <a:noFill/>
          </a:ln>
        </p:spPr>
      </p:sp>
      <p:sp>
        <p:nvSpPr>
          <p:cNvPr id="68" name="Google Shape;68;p1"/>
          <p:cNvSpPr/>
          <p:nvPr/>
        </p:nvSpPr>
        <p:spPr>
          <a:xfrm>
            <a:off x="10501920" y="470880"/>
            <a:ext cx="1284480" cy="1658520"/>
          </a:xfrm>
          <a:custGeom>
            <a:avLst/>
            <a:gdLst/>
            <a:ahLst/>
            <a:cxnLst/>
            <a:rect l="l" t="t" r="r" b="b"/>
            <a:pathLst>
              <a:path w="1289050" h="1663064" extrusionOk="0">
                <a:moveTo>
                  <a:pt x="1288478" y="0"/>
                </a:moveTo>
                <a:lnTo>
                  <a:pt x="0" y="0"/>
                </a:lnTo>
                <a:lnTo>
                  <a:pt x="0" y="1662544"/>
                </a:lnTo>
                <a:lnTo>
                  <a:pt x="1288478" y="1662544"/>
                </a:lnTo>
                <a:lnTo>
                  <a:pt x="1288478" y="0"/>
                </a:lnTo>
                <a:close/>
              </a:path>
            </a:pathLst>
          </a:custGeom>
          <a:solidFill>
            <a:srgbClr val="FFFFFF"/>
          </a:solidFill>
          <a:ln>
            <a:noFill/>
          </a:ln>
        </p:spPr>
      </p:sp>
      <p:sp>
        <p:nvSpPr>
          <p:cNvPr id="69" name="Google Shape;69;p1"/>
          <p:cNvSpPr/>
          <p:nvPr/>
        </p:nvSpPr>
        <p:spPr>
          <a:xfrm>
            <a:off x="180000" y="152280"/>
            <a:ext cx="7005600" cy="1048680"/>
          </a:xfrm>
          <a:custGeom>
            <a:avLst/>
            <a:gdLst/>
            <a:ahLst/>
            <a:cxnLst/>
            <a:rect l="l" t="t" r="r" b="b"/>
            <a:pathLst>
              <a:path w="7010400" h="1053465" extrusionOk="0">
                <a:moveTo>
                  <a:pt x="7010400" y="0"/>
                </a:moveTo>
                <a:lnTo>
                  <a:pt x="0" y="0"/>
                </a:lnTo>
                <a:lnTo>
                  <a:pt x="0" y="1052944"/>
                </a:lnTo>
                <a:lnTo>
                  <a:pt x="7010400" y="1052944"/>
                </a:lnTo>
                <a:lnTo>
                  <a:pt x="7010400" y="0"/>
                </a:lnTo>
                <a:close/>
              </a:path>
            </a:pathLst>
          </a:custGeom>
          <a:solidFill>
            <a:srgbClr val="FFFFFF"/>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87EC-1EC4-FE09-317B-36FDA1EB4251}"/>
              </a:ext>
            </a:extLst>
          </p:cNvPr>
          <p:cNvSpPr>
            <a:spLocks noGrp="1"/>
          </p:cNvSpPr>
          <p:nvPr>
            <p:ph type="title"/>
          </p:nvPr>
        </p:nvSpPr>
        <p:spPr/>
        <p:txBody>
          <a:bodyPr/>
          <a:lstStyle/>
          <a:p>
            <a:r>
              <a:rPr lang="en-US" dirty="0"/>
              <a:t>STLC PHASES</a:t>
            </a:r>
            <a:endParaRPr lang="en-IN" dirty="0"/>
          </a:p>
        </p:txBody>
      </p:sp>
      <p:sp>
        <p:nvSpPr>
          <p:cNvPr id="3" name="Subtitle 2">
            <a:extLst>
              <a:ext uri="{FF2B5EF4-FFF2-40B4-BE49-F238E27FC236}">
                <a16:creationId xmlns:a16="http://schemas.microsoft.com/office/drawing/2014/main" id="{B32436A7-8BB3-BE69-C1A8-AEFC9636A5A7}"/>
              </a:ext>
            </a:extLst>
          </p:cNvPr>
          <p:cNvSpPr>
            <a:spLocks noGrp="1"/>
          </p:cNvSpPr>
          <p:nvPr>
            <p:ph type="subTitle" idx="1"/>
          </p:nvPr>
        </p:nvSpPr>
        <p:spPr>
          <a:xfrm>
            <a:off x="407368" y="1340768"/>
            <a:ext cx="10153128" cy="4176464"/>
          </a:xfrm>
        </p:spPr>
        <p:txBody>
          <a:bodyPr/>
          <a:lstStyle/>
          <a:p>
            <a:pPr algn="just">
              <a:lnSpc>
                <a:spcPct val="150000"/>
              </a:lnSpc>
            </a:pPr>
            <a:endParaRPr lang="en-US" b="1"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endParaRPr lang="en-US" b="1"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endParaRPr lang="en-US" b="1" dirty="0">
              <a:solidFill>
                <a:srgbClr val="222222"/>
              </a:solidFill>
              <a:latin typeface="Times New Roman" panose="02020603050405020304" pitchFamily="18" charset="0"/>
              <a:cs typeface="Times New Roman" panose="02020603050405020304" pitchFamily="18" charset="0"/>
            </a:endParaRPr>
          </a:p>
          <a:p>
            <a:pPr algn="just">
              <a:lnSpc>
                <a:spcPct val="150000"/>
              </a:lnSpc>
            </a:pPr>
            <a:endParaRPr lang="en-US" b="1"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r>
              <a:rPr lang="en-US" b="1" i="0" u="sng" dirty="0">
                <a:solidFill>
                  <a:srgbClr val="222222"/>
                </a:solidFill>
                <a:effectLst/>
                <a:latin typeface="Times New Roman" panose="02020603050405020304" pitchFamily="18" charset="0"/>
                <a:cs typeface="Times New Roman" panose="02020603050405020304" pitchFamily="18" charset="0"/>
              </a:rPr>
              <a:t>1. Requirement Phase Testing</a:t>
            </a:r>
          </a:p>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Requirement Phase Testing</a:t>
            </a:r>
            <a:r>
              <a:rPr lang="en-US" b="0" i="0" dirty="0">
                <a:solidFill>
                  <a:srgbClr val="222222"/>
                </a:solidFill>
                <a:effectLst/>
                <a:latin typeface="Times New Roman" panose="02020603050405020304" pitchFamily="18" charset="0"/>
                <a:cs typeface="Times New Roman" panose="02020603050405020304" pitchFamily="18" charset="0"/>
              </a:rPr>
              <a:t> also known as Requirement Analysis in which test team studies the requirements from a testing point of view to identify testable requirements and the QA team may interact with various stakeholders to understand requirements in detail.</a:t>
            </a:r>
          </a:p>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Activities in Requirement Phase Testing</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Identify types of tests to be performed.</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Gather details about testing priorities and focus.</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Prepare </a:t>
            </a:r>
            <a:r>
              <a:rPr lang="en-US" b="0" i="0" u="none" strike="noStrike" dirty="0">
                <a:solidFill>
                  <a:srgbClr val="222222"/>
                </a:solidFill>
                <a:effectLst/>
                <a:latin typeface="Times New Roman" panose="02020603050405020304" pitchFamily="18" charset="0"/>
                <a:cs typeface="Times New Roman" panose="02020603050405020304" pitchFamily="18" charset="0"/>
                <a:hlinkClick r:id="rId2"/>
              </a:rPr>
              <a:t>Requirement Traceability Matrix (RTM)</a:t>
            </a:r>
            <a:r>
              <a:rPr lang="en-US" b="0" i="0" dirty="0">
                <a:solidFill>
                  <a:srgbClr val="222222"/>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Identify test environment details where testing is supposed to be carried out.</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Automation feasibility analysis (if required).</a:t>
            </a:r>
          </a:p>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Deliverables of Requirement Phase Testing</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RTM</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Automation feasibility report. (if applicable)</a:t>
            </a:r>
          </a:p>
          <a:p>
            <a:pPr algn="l"/>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105814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5C3E432-3429-A5D0-7B31-315090C4D685}"/>
              </a:ext>
            </a:extLst>
          </p:cNvPr>
          <p:cNvSpPr>
            <a:spLocks noGrp="1"/>
          </p:cNvSpPr>
          <p:nvPr>
            <p:ph type="subTitle" idx="1"/>
          </p:nvPr>
        </p:nvSpPr>
        <p:spPr>
          <a:xfrm>
            <a:off x="609480" y="1052736"/>
            <a:ext cx="9951016" cy="4529064"/>
          </a:xfrm>
        </p:spPr>
        <p:txBody>
          <a:bodyPr/>
          <a:lstStyle/>
          <a:p>
            <a:r>
              <a:rPr lang="en-US" b="1" u="sng" dirty="0">
                <a:solidFill>
                  <a:srgbClr val="222222"/>
                </a:solidFill>
                <a:latin typeface="Source Sans Pro" panose="020B0503030403020204" pitchFamily="34" charset="0"/>
              </a:rPr>
              <a:t>2. TEST PLAN</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Test Planning in STLC</a:t>
            </a:r>
            <a:r>
              <a:rPr lang="en-US" sz="2400" b="0" i="0" dirty="0">
                <a:solidFill>
                  <a:srgbClr val="222222"/>
                </a:solidFill>
                <a:effectLst/>
                <a:latin typeface="Times New Roman" panose="02020603050405020304" pitchFamily="18" charset="0"/>
                <a:cs typeface="Times New Roman" panose="02020603050405020304" pitchFamily="18" charset="0"/>
              </a:rPr>
              <a:t> is a phase in which a Senior QA manager determines the test plan strategy along with efforts and cost estimates for the project. </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Moreover, the resources, test environment, test limitations and the testing schedule are also determined.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450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376C-DCB3-28CA-F9C2-DA3489D58C61}"/>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Test Planning in STLC</a:t>
            </a:r>
            <a:br>
              <a:rPr lang="en-IN" b="1" i="0" dirty="0">
                <a:solidFill>
                  <a:srgbClr val="222222"/>
                </a:solidFill>
                <a:effectLst/>
                <a:latin typeface="Source Sans Pro" panose="020B0503030403020204" pitchFamily="34" charset="0"/>
              </a:rPr>
            </a:br>
            <a:endParaRPr lang="en-IN" dirty="0"/>
          </a:p>
        </p:txBody>
      </p:sp>
      <p:sp>
        <p:nvSpPr>
          <p:cNvPr id="3" name="Subtitle 2">
            <a:extLst>
              <a:ext uri="{FF2B5EF4-FFF2-40B4-BE49-F238E27FC236}">
                <a16:creationId xmlns:a16="http://schemas.microsoft.com/office/drawing/2014/main" id="{267780EC-3F00-7CE2-53FE-E4511A8A06FA}"/>
              </a:ext>
            </a:extLst>
          </p:cNvPr>
          <p:cNvSpPr>
            <a:spLocks noGrp="1"/>
          </p:cNvSpPr>
          <p:nvPr>
            <p:ph type="subTitle" idx="1"/>
          </p:nvPr>
        </p:nvSpPr>
        <p:spPr>
          <a:xfrm>
            <a:off x="609480" y="1268760"/>
            <a:ext cx="9879008" cy="5112568"/>
          </a:xfrm>
        </p:spPr>
        <p:txBody>
          <a:bodyPr/>
          <a:lstStyle/>
          <a:p>
            <a:pPr algn="just">
              <a:lnSpc>
                <a:spcPct val="150000"/>
              </a:lnSpc>
            </a:pPr>
            <a:endParaRPr lang="en-US" sz="2400" b="1"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Test Planning Activities</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Preparation of test plan/strategy document for various types of testing</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Test tool selection</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Test effort estimation</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Resource planning and determining roles and responsibilities.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Training requirement</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Deliverables of Test Planning</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u="none" strike="noStrike" dirty="0">
                <a:solidFill>
                  <a:srgbClr val="222222"/>
                </a:solidFill>
                <a:effectLst/>
                <a:latin typeface="Times New Roman" panose="02020603050405020304" pitchFamily="18" charset="0"/>
                <a:cs typeface="Times New Roman" panose="02020603050405020304" pitchFamily="18" charset="0"/>
              </a:rPr>
              <a:t>Test Plan </a:t>
            </a:r>
            <a:r>
              <a:rPr lang="en-US" sz="2400" b="0" i="0" dirty="0">
                <a:solidFill>
                  <a:srgbClr val="222222"/>
                </a:solidFill>
                <a:effectLst/>
                <a:latin typeface="Times New Roman" panose="02020603050405020304" pitchFamily="18" charset="0"/>
                <a:cs typeface="Times New Roman" panose="02020603050405020304" pitchFamily="18" charset="0"/>
              </a:rPr>
              <a:t>/strategy document. </a:t>
            </a:r>
            <a:r>
              <a:rPr lang="en-US" sz="2400" b="0" i="0" dirty="0">
                <a:solidFill>
                  <a:srgbClr val="222222"/>
                </a:solidFill>
                <a:effectLst/>
                <a:latin typeface="Times New Roman" panose="02020603050405020304" pitchFamily="18" charset="0"/>
                <a:cs typeface="Times New Roman" panose="02020603050405020304" pitchFamily="18" charset="0"/>
                <a:hlinkClick r:id="rId2" action="ppaction://hlinkfile"/>
              </a:rPr>
              <a:t>TestPlan.doc</a:t>
            </a:r>
            <a:endParaRPr lang="en-US" sz="2400"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3312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D9EB39-C9A7-B642-F6FF-14BB0314E71F}"/>
              </a:ext>
            </a:extLst>
          </p:cNvPr>
          <p:cNvSpPr>
            <a:spLocks noGrp="1"/>
          </p:cNvSpPr>
          <p:nvPr>
            <p:ph type="subTitle" idx="1"/>
          </p:nvPr>
        </p:nvSpPr>
        <p:spPr>
          <a:xfrm>
            <a:off x="609480" y="1772816"/>
            <a:ext cx="10095032" cy="4320480"/>
          </a:xfrm>
        </p:spPr>
        <p:txBody>
          <a:bodyPr/>
          <a:lstStyle/>
          <a:p>
            <a:r>
              <a:rPr lang="en-IN" b="1" i="0" u="sng" dirty="0">
                <a:solidFill>
                  <a:srgbClr val="222222"/>
                </a:solidFill>
                <a:effectLst/>
                <a:latin typeface="Source Sans Pro" panose="020B0503030403020204" pitchFamily="34" charset="0"/>
              </a:rPr>
              <a:t>3. Test Case Development Phase</a:t>
            </a: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The </a:t>
            </a:r>
            <a:r>
              <a:rPr lang="en-US" b="1" i="0" dirty="0">
                <a:solidFill>
                  <a:srgbClr val="222222"/>
                </a:solidFill>
                <a:effectLst/>
                <a:latin typeface="Times New Roman" panose="02020603050405020304" pitchFamily="18" charset="0"/>
                <a:cs typeface="Times New Roman" panose="02020603050405020304" pitchFamily="18" charset="0"/>
              </a:rPr>
              <a:t>Test Case Development Phase</a:t>
            </a:r>
            <a:r>
              <a:rPr lang="en-US" b="0" i="0" dirty="0">
                <a:solidFill>
                  <a:srgbClr val="222222"/>
                </a:solidFill>
                <a:effectLst/>
                <a:latin typeface="Times New Roman" panose="02020603050405020304" pitchFamily="18" charset="0"/>
                <a:cs typeface="Times New Roman" panose="02020603050405020304" pitchFamily="18" charset="0"/>
              </a:rPr>
              <a:t> involves the creation, verification and rework of test cases &amp; test scripts after the test plan is ready.</a:t>
            </a:r>
            <a:endParaRPr lang="en-IN" b="1" u="sng"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Test Case Development Activities</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Create test cases, automation scripts (if applicable)</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Review and baseline test cases and scripts</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Create test data (If Test Environment is available)</a:t>
            </a:r>
          </a:p>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Deliverables of Test Case Development</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Test cases/scripts</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Test data</a:t>
            </a:r>
          </a:p>
          <a:p>
            <a:pPr algn="just">
              <a:lnSpc>
                <a:spcPct val="150000"/>
              </a:lnSpc>
            </a:pPr>
            <a:endParaRPr lang="en-IN" b="1" i="0" u="sng"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4601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D3EBD1-C9BE-4FCC-19C4-2429D1EDE1AD}"/>
              </a:ext>
            </a:extLst>
          </p:cNvPr>
          <p:cNvSpPr>
            <a:spLocks noGrp="1"/>
          </p:cNvSpPr>
          <p:nvPr>
            <p:ph type="subTitle" idx="1"/>
          </p:nvPr>
        </p:nvSpPr>
        <p:spPr>
          <a:xfrm>
            <a:off x="335360" y="1604520"/>
            <a:ext cx="11246560" cy="4416768"/>
          </a:xfrm>
        </p:spPr>
        <p:txBody>
          <a:bodyPr/>
          <a:lstStyle/>
          <a:p>
            <a:pPr algn="l"/>
            <a:r>
              <a:rPr lang="en-US" b="1" i="0" u="sng" dirty="0">
                <a:solidFill>
                  <a:srgbClr val="222222"/>
                </a:solidFill>
                <a:effectLst/>
                <a:latin typeface="Times New Roman" panose="02020603050405020304" pitchFamily="18" charset="0"/>
                <a:cs typeface="Times New Roman" panose="02020603050405020304" pitchFamily="18" charset="0"/>
              </a:rPr>
              <a:t>4. Test Environment Setup</a:t>
            </a:r>
          </a:p>
          <a:p>
            <a:pPr algn="l"/>
            <a:endParaRPr lang="en-US" b="1" u="sng"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Test Environment Setup</a:t>
            </a:r>
            <a:r>
              <a:rPr lang="en-US" b="0" i="0" dirty="0">
                <a:solidFill>
                  <a:srgbClr val="222222"/>
                </a:solidFill>
                <a:effectLst/>
                <a:latin typeface="Times New Roman" panose="02020603050405020304" pitchFamily="18" charset="0"/>
                <a:cs typeface="Times New Roman" panose="02020603050405020304" pitchFamily="18" charset="0"/>
              </a:rPr>
              <a:t> decides the software and hardware conditions under which a work product is tested.</a:t>
            </a: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 It is one of the critical aspects of the testing process and can be done in parallel with the Test Case Development Phase. </a:t>
            </a:r>
          </a:p>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Test Environment Setup Activities</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Understand the required architecture, environment set-up and prepare hardware and software requirement list for the Test Environment.</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Setup test Environment and test data</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Perform smoke test on the build</a:t>
            </a:r>
          </a:p>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Deliverables of Test Environment Setup</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Environment ready with test data set up</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Smoke Test Results.</a:t>
            </a:r>
          </a:p>
          <a:p>
            <a:endParaRPr lang="en-IN" dirty="0"/>
          </a:p>
        </p:txBody>
      </p:sp>
    </p:spTree>
    <p:extLst>
      <p:ext uri="{BB962C8B-B14F-4D97-AF65-F5344CB8AC3E}">
        <p14:creationId xmlns:p14="http://schemas.microsoft.com/office/powerpoint/2010/main" val="121934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6DD330-6038-8B96-D847-7BDCB7E30F81}"/>
              </a:ext>
            </a:extLst>
          </p:cNvPr>
          <p:cNvSpPr>
            <a:spLocks noGrp="1"/>
          </p:cNvSpPr>
          <p:nvPr>
            <p:ph type="subTitle" idx="1"/>
          </p:nvPr>
        </p:nvSpPr>
        <p:spPr>
          <a:xfrm>
            <a:off x="609480" y="548680"/>
            <a:ext cx="10023024" cy="5616624"/>
          </a:xfrm>
        </p:spPr>
        <p:txBody>
          <a:bodyPr/>
          <a:lstStyle/>
          <a:p>
            <a:pPr algn="l"/>
            <a:endParaRPr lang="en-US" sz="2000" b="1" i="0" u="sng" dirty="0">
              <a:solidFill>
                <a:srgbClr val="222222"/>
              </a:solidFill>
              <a:effectLst/>
              <a:latin typeface="Times New Roman" panose="02020603050405020304" pitchFamily="18" charset="0"/>
              <a:cs typeface="Times New Roman" panose="02020603050405020304" pitchFamily="18" charset="0"/>
            </a:endParaRPr>
          </a:p>
          <a:p>
            <a:pPr algn="l"/>
            <a:endParaRPr lang="en-US" sz="2000" b="1" u="sng" dirty="0">
              <a:solidFill>
                <a:srgbClr val="222222"/>
              </a:solidFill>
              <a:latin typeface="Times New Roman" panose="02020603050405020304" pitchFamily="18" charset="0"/>
              <a:cs typeface="Times New Roman" panose="02020603050405020304" pitchFamily="18" charset="0"/>
            </a:endParaRPr>
          </a:p>
          <a:p>
            <a:pPr algn="l"/>
            <a:endParaRPr lang="en-US" sz="2000" b="1" i="0" u="sng" dirty="0">
              <a:solidFill>
                <a:srgbClr val="222222"/>
              </a:solidFill>
              <a:effectLst/>
              <a:latin typeface="Times New Roman" panose="02020603050405020304" pitchFamily="18" charset="0"/>
              <a:cs typeface="Times New Roman" panose="02020603050405020304" pitchFamily="18" charset="0"/>
            </a:endParaRPr>
          </a:p>
          <a:p>
            <a:pPr algn="l"/>
            <a:r>
              <a:rPr lang="en-US" sz="2000" b="1" i="0" u="sng" dirty="0">
                <a:solidFill>
                  <a:srgbClr val="222222"/>
                </a:solidFill>
                <a:effectLst/>
                <a:latin typeface="Times New Roman" panose="02020603050405020304" pitchFamily="18" charset="0"/>
                <a:cs typeface="Times New Roman" panose="02020603050405020304" pitchFamily="18" charset="0"/>
              </a:rPr>
              <a:t>5. Test Case Execution Phase</a:t>
            </a:r>
          </a:p>
          <a:p>
            <a:pPr algn="l"/>
            <a:endParaRPr lang="en-US" sz="2000" b="1" i="0" u="sng"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222222"/>
                </a:solidFill>
                <a:effectLst/>
                <a:latin typeface="Times New Roman" panose="02020603050405020304" pitchFamily="18" charset="0"/>
                <a:cs typeface="Times New Roman" panose="02020603050405020304" pitchFamily="18" charset="0"/>
              </a:rPr>
              <a:t>Test Execution Phase</a:t>
            </a:r>
            <a:r>
              <a:rPr lang="en-US" sz="2000" b="0" i="0" dirty="0">
                <a:solidFill>
                  <a:srgbClr val="222222"/>
                </a:solidFill>
                <a:effectLst/>
                <a:latin typeface="Times New Roman" panose="02020603050405020304" pitchFamily="18" charset="0"/>
                <a:cs typeface="Times New Roman" panose="02020603050405020304" pitchFamily="18" charset="0"/>
              </a:rPr>
              <a:t> is carried out by the testers in which testing of the software build is done based on test plans and test cases prepared. </a:t>
            </a:r>
          </a:p>
          <a:p>
            <a:pPr algn="just">
              <a:lnSpc>
                <a:spcPct val="150000"/>
              </a:lnSpc>
            </a:pPr>
            <a:r>
              <a:rPr lang="en-US" sz="2000" b="1" i="0" dirty="0">
                <a:solidFill>
                  <a:srgbClr val="222222"/>
                </a:solidFill>
                <a:effectLst/>
                <a:latin typeface="Times New Roman" panose="02020603050405020304" pitchFamily="18" charset="0"/>
                <a:cs typeface="Times New Roman" panose="02020603050405020304" pitchFamily="18" charset="0"/>
              </a:rPr>
              <a:t>Test Execution Activities</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Execute tests as per plan</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Document test results, and log defects for failed cases</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Map defects to test cases in RTM</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Retest the</a:t>
            </a:r>
            <a:r>
              <a:rPr lang="en-US" sz="2000" b="0" i="0" u="none" strike="noStrike" dirty="0">
                <a:solidFill>
                  <a:srgbClr val="222222"/>
                </a:solidFill>
                <a:effectLst/>
                <a:latin typeface="Times New Roman" panose="02020603050405020304" pitchFamily="18" charset="0"/>
                <a:cs typeface="Times New Roman" panose="02020603050405020304" pitchFamily="18" charset="0"/>
                <a:hlinkClick r:id="rId2"/>
              </a:rPr>
              <a:t> Defect </a:t>
            </a:r>
            <a:r>
              <a:rPr lang="en-US" sz="2000" b="0" i="0" dirty="0">
                <a:solidFill>
                  <a:srgbClr val="222222"/>
                </a:solidFill>
                <a:effectLst/>
                <a:latin typeface="Times New Roman" panose="02020603050405020304" pitchFamily="18" charset="0"/>
                <a:cs typeface="Times New Roman" panose="02020603050405020304" pitchFamily="18" charset="0"/>
              </a:rPr>
              <a:t>fixes</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Track the defects to closure</a:t>
            </a:r>
          </a:p>
          <a:p>
            <a:pPr algn="just">
              <a:lnSpc>
                <a:spcPct val="150000"/>
              </a:lnSpc>
            </a:pPr>
            <a:r>
              <a:rPr lang="en-US" sz="2000" b="1" i="0" dirty="0">
                <a:solidFill>
                  <a:srgbClr val="222222"/>
                </a:solidFill>
                <a:effectLst/>
                <a:latin typeface="Times New Roman" panose="02020603050405020304" pitchFamily="18" charset="0"/>
                <a:cs typeface="Times New Roman" panose="02020603050405020304" pitchFamily="18" charset="0"/>
              </a:rPr>
              <a:t>Deliverables of Test Execution</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Completed RTM with the execution status</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Test cases updated with results</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Defect reports</a:t>
            </a:r>
          </a:p>
          <a:p>
            <a:pPr algn="l"/>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257152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CB7639-1EAE-9295-144E-FFDF68C4D740}"/>
              </a:ext>
            </a:extLst>
          </p:cNvPr>
          <p:cNvSpPr>
            <a:spLocks noGrp="1"/>
          </p:cNvSpPr>
          <p:nvPr>
            <p:ph type="subTitle" idx="1"/>
          </p:nvPr>
        </p:nvSpPr>
        <p:spPr>
          <a:xfrm>
            <a:off x="609480" y="1052736"/>
            <a:ext cx="9879008" cy="4824536"/>
          </a:xfrm>
        </p:spPr>
        <p:txBody>
          <a:bodyPr/>
          <a:lstStyle/>
          <a:p>
            <a:r>
              <a:rPr lang="en-IN" b="1" i="0" u="sng" dirty="0">
                <a:solidFill>
                  <a:srgbClr val="222222"/>
                </a:solidFill>
                <a:effectLst/>
                <a:latin typeface="Times New Roman" panose="02020603050405020304" pitchFamily="18" charset="0"/>
                <a:cs typeface="Times New Roman" panose="02020603050405020304" pitchFamily="18" charset="0"/>
              </a:rPr>
              <a:t>6. Test Cycle Closure</a:t>
            </a:r>
          </a:p>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Test Cycle Closure</a:t>
            </a:r>
            <a:r>
              <a:rPr lang="en-US" b="0" i="0" dirty="0">
                <a:solidFill>
                  <a:srgbClr val="222222"/>
                </a:solidFill>
                <a:effectLst/>
                <a:latin typeface="Times New Roman" panose="02020603050405020304" pitchFamily="18" charset="0"/>
                <a:cs typeface="Times New Roman" panose="02020603050405020304" pitchFamily="18" charset="0"/>
              </a:rPr>
              <a:t> phase is completion of test execution which involves several activities like test completion reporting, collection of test completion matrices and test results. </a:t>
            </a: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Testing team members meet, discuss and analyze testing artifacts to identify strategies that have to be implemented in future, taking lessons from current test cycle. </a:t>
            </a:r>
          </a:p>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Test Cycle Closure Activities</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Evaluate cycle completion criteria based on Time, Test coverage, </a:t>
            </a:r>
            <a:r>
              <a:rPr lang="en-US" b="0" i="0" dirty="0" err="1">
                <a:solidFill>
                  <a:srgbClr val="222222"/>
                </a:solidFill>
                <a:effectLst/>
                <a:latin typeface="Times New Roman" panose="02020603050405020304" pitchFamily="18" charset="0"/>
                <a:cs typeface="Times New Roman" panose="02020603050405020304" pitchFamily="18" charset="0"/>
              </a:rPr>
              <a:t>Cost,Software</a:t>
            </a:r>
            <a:r>
              <a:rPr lang="en-US" b="0" i="0" dirty="0">
                <a:solidFill>
                  <a:srgbClr val="222222"/>
                </a:solidFill>
                <a:effectLst/>
                <a:latin typeface="Times New Roman" panose="02020603050405020304" pitchFamily="18" charset="0"/>
                <a:cs typeface="Times New Roman" panose="02020603050405020304" pitchFamily="18" charset="0"/>
              </a:rPr>
              <a:t>, Critical Business Objectives, Quality</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Prepare test metrics based on the above parameters.</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Document the learning out of the project</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Prepare Test closure report</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Test result analysis to find out the defect distribution by type and severity.</a:t>
            </a:r>
          </a:p>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Deliverables of Test Cycle Closure</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Test Closure report</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Test metrics</a:t>
            </a:r>
          </a:p>
          <a:p>
            <a:endParaRPr lang="en-IN" dirty="0"/>
          </a:p>
        </p:txBody>
      </p:sp>
    </p:spTree>
    <p:extLst>
      <p:ext uri="{BB962C8B-B14F-4D97-AF65-F5344CB8AC3E}">
        <p14:creationId xmlns:p14="http://schemas.microsoft.com/office/powerpoint/2010/main" val="2518780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gb7d30ab385_0_0"/>
          <p:cNvPicPr preferRelativeResize="0"/>
          <p:nvPr/>
        </p:nvPicPr>
        <p:blipFill>
          <a:blip r:embed="rId3">
            <a:alphaModFix/>
          </a:blip>
          <a:stretch>
            <a:fillRect/>
          </a:stretch>
        </p:blipFill>
        <p:spPr>
          <a:xfrm>
            <a:off x="119336" y="0"/>
            <a:ext cx="10349800" cy="5896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b7d30ab385_0_4"/>
          <p:cNvPicPr preferRelativeResize="0"/>
          <p:nvPr/>
        </p:nvPicPr>
        <p:blipFill>
          <a:blip r:embed="rId3">
            <a:alphaModFix/>
          </a:blip>
          <a:stretch>
            <a:fillRect/>
          </a:stretch>
        </p:blipFill>
        <p:spPr>
          <a:xfrm>
            <a:off x="482375" y="425000"/>
            <a:ext cx="10005475" cy="613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5D7E-DFC2-304C-1EE1-7D0D48A07201}"/>
              </a:ext>
            </a:extLst>
          </p:cNvPr>
          <p:cNvSpPr>
            <a:spLocks noGrp="1"/>
          </p:cNvSpPr>
          <p:nvPr>
            <p:ph type="title"/>
          </p:nvPr>
        </p:nvSpPr>
        <p:spPr/>
        <p:txBody>
          <a:bodyPr/>
          <a:lstStyle/>
          <a:p>
            <a:r>
              <a:rPr lang="en-IN" dirty="0"/>
              <a:t>SAMPLE TEST CASE DOCUMENT</a:t>
            </a:r>
          </a:p>
        </p:txBody>
      </p:sp>
      <p:sp>
        <p:nvSpPr>
          <p:cNvPr id="3" name="Subtitle 2">
            <a:extLst>
              <a:ext uri="{FF2B5EF4-FFF2-40B4-BE49-F238E27FC236}">
                <a16:creationId xmlns:a16="http://schemas.microsoft.com/office/drawing/2014/main" id="{28043D29-1C85-67AF-19CA-033A1C721AC7}"/>
              </a:ext>
            </a:extLst>
          </p:cNvPr>
          <p:cNvSpPr>
            <a:spLocks noGrp="1"/>
          </p:cNvSpPr>
          <p:nvPr>
            <p:ph type="subTitle" idx="1"/>
          </p:nvPr>
        </p:nvSpPr>
        <p:spPr>
          <a:xfrm>
            <a:off x="501927" y="1891436"/>
            <a:ext cx="10972440" cy="4692964"/>
          </a:xfrm>
        </p:spPr>
        <p:txBody>
          <a:bodyPr/>
          <a:lstStyle/>
          <a:p>
            <a:endParaRPr lang="en-IN" dirty="0"/>
          </a:p>
        </p:txBody>
      </p:sp>
      <p:pic>
        <p:nvPicPr>
          <p:cNvPr id="1026" name="Picture 2">
            <a:extLst>
              <a:ext uri="{FF2B5EF4-FFF2-40B4-BE49-F238E27FC236}">
                <a16:creationId xmlns:a16="http://schemas.microsoft.com/office/drawing/2014/main" id="{68AEE8E0-CE96-FE91-C62A-94BA0A66A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45" y="1772816"/>
            <a:ext cx="11306175" cy="481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40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b4f409f2cf_0_0"/>
          <p:cNvSpPr txBox="1"/>
          <p:nvPr/>
        </p:nvSpPr>
        <p:spPr>
          <a:xfrm>
            <a:off x="314125" y="1682400"/>
            <a:ext cx="4860300" cy="107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4500" b="1">
                <a:solidFill>
                  <a:srgbClr val="4A86E8"/>
                </a:solidFill>
              </a:rPr>
              <a:t>Contents </a:t>
            </a:r>
            <a:endParaRPr sz="4500" b="1">
              <a:solidFill>
                <a:srgbClr val="4A86E8"/>
              </a:solidFill>
            </a:endParaRPr>
          </a:p>
        </p:txBody>
      </p:sp>
      <p:sp>
        <p:nvSpPr>
          <p:cNvPr id="75" name="Google Shape;75;gb4f409f2cf_0_0"/>
          <p:cNvSpPr txBox="1"/>
          <p:nvPr/>
        </p:nvSpPr>
        <p:spPr>
          <a:xfrm>
            <a:off x="238237" y="1093681"/>
            <a:ext cx="9872375" cy="5342772"/>
          </a:xfrm>
          <a:prstGeom prst="rect">
            <a:avLst/>
          </a:prstGeom>
          <a:noFill/>
          <a:ln>
            <a:noFill/>
          </a:ln>
        </p:spPr>
        <p:txBody>
          <a:bodyPr spcFirstLastPara="1" wrap="square" lIns="91425" tIns="91425" rIns="91425" bIns="91425" anchor="ctr" anchorCtr="0">
            <a:noAutofit/>
          </a:bodyPr>
          <a:lstStyle/>
          <a:p>
            <a:pPr marL="457200" lvl="0" indent="-393700" algn="ctr">
              <a:buClr>
                <a:srgbClr val="00000A"/>
              </a:buClr>
              <a:buSzPts val="2600"/>
            </a:pPr>
            <a:r>
              <a:rPr lang="en-US" sz="2800" b="1" dirty="0">
                <a:solidFill>
                  <a:schemeClr val="tx1"/>
                </a:solidFill>
                <a:latin typeface="Times New Roman" panose="02020603050405020304" pitchFamily="18" charset="0"/>
                <a:cs typeface="Times New Roman" panose="02020603050405020304" pitchFamily="18" charset="0"/>
              </a:rPr>
              <a:t>Classification of Testing types based on methods/ Requirements/target/needs</a:t>
            </a:r>
            <a:endParaRPr sz="2600" b="1" dirty="0">
              <a:solidFill>
                <a:schemeClr val="tx1"/>
              </a:solidFill>
              <a:latin typeface="Times New Roman" panose="02020603050405020304" pitchFamily="18" charset="0"/>
              <a:ea typeface="Calibiri"/>
              <a:cs typeface="Times New Roman" panose="02020603050405020304" pitchFamily="18" charset="0"/>
              <a:sym typeface="Calibiri"/>
            </a:endParaRPr>
          </a:p>
        </p:txBody>
      </p:sp>
      <p:sp>
        <p:nvSpPr>
          <p:cNvPr id="76" name="Google Shape;76;gb4f409f2cf_0_0"/>
          <p:cNvSpPr txBox="1"/>
          <p:nvPr/>
        </p:nvSpPr>
        <p:spPr>
          <a:xfrm>
            <a:off x="355550" y="424575"/>
            <a:ext cx="8312100" cy="1353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endParaRPr sz="3200" b="1">
              <a:solidFill>
                <a:srgbClr val="4A86E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b7d30ab385_0_8"/>
          <p:cNvPicPr preferRelativeResize="0"/>
          <p:nvPr/>
        </p:nvPicPr>
        <p:blipFill>
          <a:blip r:embed="rId3">
            <a:alphaModFix/>
          </a:blip>
          <a:stretch>
            <a:fillRect/>
          </a:stretch>
        </p:blipFill>
        <p:spPr>
          <a:xfrm>
            <a:off x="310225" y="324550"/>
            <a:ext cx="10163301" cy="6203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91F98-5539-5474-73B6-62DB0AD06D5B}"/>
              </a:ext>
            </a:extLst>
          </p:cNvPr>
          <p:cNvSpPr>
            <a:spLocks noGrp="1"/>
          </p:cNvSpPr>
          <p:nvPr>
            <p:ph type="title"/>
          </p:nvPr>
        </p:nvSpPr>
        <p:spPr/>
        <p:txBody>
          <a:bodyPr/>
          <a:lstStyle/>
          <a:p>
            <a:r>
              <a:rPr lang="en-US" sz="2800" b="1" i="0" dirty="0">
                <a:solidFill>
                  <a:schemeClr val="tx1"/>
                </a:solidFill>
                <a:effectLst/>
                <a:latin typeface="Times New Roman" panose="02020603050405020304" pitchFamily="18" charset="0"/>
                <a:cs typeface="Times New Roman" panose="02020603050405020304" pitchFamily="18" charset="0"/>
              </a:rPr>
              <a:t>Different Types of Test Cases</a:t>
            </a:r>
            <a:br>
              <a:rPr lang="en-US" b="1" i="0" dirty="0">
                <a:solidFill>
                  <a:srgbClr val="004877"/>
                </a:solidFill>
                <a:effectLst/>
                <a:latin typeface="zeitung"/>
              </a:rPr>
            </a:br>
            <a:endParaRPr lang="en-IN" dirty="0"/>
          </a:p>
        </p:txBody>
      </p:sp>
      <p:pic>
        <p:nvPicPr>
          <p:cNvPr id="2050" name="Picture 2" descr="Table showing common test case examples for functionality, security and usability">
            <a:extLst>
              <a:ext uri="{FF2B5EF4-FFF2-40B4-BE49-F238E27FC236}">
                <a16:creationId xmlns:a16="http://schemas.microsoft.com/office/drawing/2014/main" id="{867AF6CB-3D9A-B5B1-C760-591B86361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80" y="1556792"/>
            <a:ext cx="9879008" cy="5027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43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FC8F-2B4C-8F4D-6D93-57472D3566BE}"/>
              </a:ext>
            </a:extLst>
          </p:cNvPr>
          <p:cNvSpPr>
            <a:spLocks noGrp="1"/>
          </p:cNvSpPr>
          <p:nvPr>
            <p:ph type="title"/>
          </p:nvPr>
        </p:nvSpPr>
        <p:spPr>
          <a:xfrm>
            <a:off x="609480" y="273600"/>
            <a:ext cx="9590976" cy="923152"/>
          </a:xfrm>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Test cases have a few integral parts that should always be present in fields, 8 basic steps.</a:t>
            </a:r>
            <a:br>
              <a:rPr lang="en-US" b="0" i="0" dirty="0">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616A21DF-1CB7-FF5D-E36C-2730E7E25557}"/>
              </a:ext>
            </a:extLst>
          </p:cNvPr>
          <p:cNvSpPr>
            <a:spLocks noGrp="1"/>
          </p:cNvSpPr>
          <p:nvPr>
            <p:ph type="subTitle" idx="1"/>
          </p:nvPr>
        </p:nvSpPr>
        <p:spPr>
          <a:xfrm>
            <a:off x="609480" y="1196752"/>
            <a:ext cx="10972440" cy="5387648"/>
          </a:xfrm>
        </p:spPr>
        <p:txBody>
          <a:bodyPr/>
          <a:lstStyle/>
          <a:p>
            <a:pPr algn="just">
              <a:lnSpc>
                <a:spcPct val="150000"/>
              </a:lnSpc>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endParaRPr lang="en-US"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b="1" i="0" dirty="0">
                <a:solidFill>
                  <a:schemeClr val="tx1"/>
                </a:solidFill>
                <a:effectLst/>
                <a:latin typeface="Times New Roman" panose="02020603050405020304" pitchFamily="18" charset="0"/>
                <a:cs typeface="Times New Roman" panose="02020603050405020304" pitchFamily="18" charset="0"/>
              </a:rPr>
              <a:t>Step 1:</a:t>
            </a:r>
            <a:r>
              <a:rPr lang="en-US" b="0" i="0" dirty="0">
                <a:solidFill>
                  <a:schemeClr val="tx1"/>
                </a:solidFill>
                <a:effectLst/>
                <a:latin typeface="Times New Roman" panose="02020603050405020304" pitchFamily="18" charset="0"/>
                <a:cs typeface="Times New Roman" panose="02020603050405020304" pitchFamily="18" charset="0"/>
              </a:rPr>
              <a:t> Test Case ID</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Test cases should all bear unique IDs to represent them. In most cases, following a convention for this naming ID helps with organization, clarity, and understanding.</a:t>
            </a:r>
          </a:p>
          <a:p>
            <a:pPr algn="just">
              <a:lnSpc>
                <a:spcPct val="150000"/>
              </a:lnSpc>
            </a:pPr>
            <a:r>
              <a:rPr lang="en-US" b="1" i="0" dirty="0">
                <a:solidFill>
                  <a:schemeClr val="tx1"/>
                </a:solidFill>
                <a:effectLst/>
                <a:latin typeface="Times New Roman" panose="02020603050405020304" pitchFamily="18" charset="0"/>
                <a:cs typeface="Times New Roman" panose="02020603050405020304" pitchFamily="18" charset="0"/>
              </a:rPr>
              <a:t>Step 2:</a:t>
            </a:r>
            <a:r>
              <a:rPr lang="en-US" b="0" i="0" dirty="0">
                <a:solidFill>
                  <a:schemeClr val="tx1"/>
                </a:solidFill>
                <a:effectLst/>
                <a:latin typeface="Times New Roman" panose="02020603050405020304" pitchFamily="18" charset="0"/>
                <a:cs typeface="Times New Roman" panose="02020603050405020304" pitchFamily="18" charset="0"/>
              </a:rPr>
              <a:t> Test Description</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This description should detail what unit, feature, or function is being tested or what is being verified.</a:t>
            </a:r>
          </a:p>
          <a:p>
            <a:pPr algn="just">
              <a:lnSpc>
                <a:spcPct val="150000"/>
              </a:lnSpc>
            </a:pPr>
            <a:r>
              <a:rPr lang="en-US" b="1" i="0" dirty="0">
                <a:solidFill>
                  <a:schemeClr val="tx1"/>
                </a:solidFill>
                <a:effectLst/>
                <a:latin typeface="Times New Roman" panose="02020603050405020304" pitchFamily="18" charset="0"/>
                <a:cs typeface="Times New Roman" panose="02020603050405020304" pitchFamily="18" charset="0"/>
              </a:rPr>
              <a:t>Step 3:</a:t>
            </a:r>
            <a:r>
              <a:rPr lang="en-US" b="0" i="0" dirty="0">
                <a:solidFill>
                  <a:schemeClr val="tx1"/>
                </a:solidFill>
                <a:effectLst/>
                <a:latin typeface="Times New Roman" panose="02020603050405020304" pitchFamily="18" charset="0"/>
                <a:cs typeface="Times New Roman" panose="02020603050405020304" pitchFamily="18" charset="0"/>
              </a:rPr>
              <a:t> Assumptions and Pre-Conditions</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This entails any conditions to be met before test case execution. One example would be requiring a valid Outlook account for a login.</a:t>
            </a:r>
          </a:p>
          <a:p>
            <a:pPr algn="just">
              <a:lnSpc>
                <a:spcPct val="150000"/>
              </a:lnSpc>
            </a:pPr>
            <a:r>
              <a:rPr lang="en-US" b="1" i="0" dirty="0">
                <a:solidFill>
                  <a:schemeClr val="tx1"/>
                </a:solidFill>
                <a:effectLst/>
                <a:latin typeface="Times New Roman" panose="02020603050405020304" pitchFamily="18" charset="0"/>
                <a:cs typeface="Times New Roman" panose="02020603050405020304" pitchFamily="18" charset="0"/>
              </a:rPr>
              <a:t>step 4:</a:t>
            </a:r>
            <a:r>
              <a:rPr lang="en-US" b="0" i="0" dirty="0">
                <a:solidFill>
                  <a:schemeClr val="tx1"/>
                </a:solidFill>
                <a:effectLst/>
                <a:latin typeface="Times New Roman" panose="02020603050405020304" pitchFamily="18" charset="0"/>
                <a:cs typeface="Times New Roman" panose="02020603050405020304" pitchFamily="18" charset="0"/>
              </a:rPr>
              <a:t> Test Data</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This relates to the variables and their values in the test case. In the example of an email login, it would be the username and password for the account.</a:t>
            </a:r>
          </a:p>
          <a:p>
            <a:pPr algn="just">
              <a:lnSpc>
                <a:spcPct val="150000"/>
              </a:lnSpc>
            </a:pPr>
            <a:r>
              <a:rPr lang="en-US" b="1" i="0" dirty="0">
                <a:solidFill>
                  <a:schemeClr val="tx1"/>
                </a:solidFill>
                <a:effectLst/>
                <a:latin typeface="Times New Roman" panose="02020603050405020304" pitchFamily="18" charset="0"/>
                <a:cs typeface="Times New Roman" panose="02020603050405020304" pitchFamily="18" charset="0"/>
              </a:rPr>
              <a:t>Step 5:</a:t>
            </a:r>
            <a:r>
              <a:rPr lang="en-US" b="0" i="0" dirty="0">
                <a:solidFill>
                  <a:schemeClr val="tx1"/>
                </a:solidFill>
                <a:effectLst/>
                <a:latin typeface="Times New Roman" panose="02020603050405020304" pitchFamily="18" charset="0"/>
                <a:cs typeface="Times New Roman" panose="02020603050405020304" pitchFamily="18" charset="0"/>
              </a:rPr>
              <a:t> Steps to be Executed</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These should be easily repeatable steps as executed from the end user’s perspective.</a:t>
            </a:r>
          </a:p>
          <a:p>
            <a:pPr algn="just">
              <a:lnSpc>
                <a:spcPct val="150000"/>
              </a:lnSpc>
            </a:pP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1503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84E50E-50CA-943F-8BDE-6D4863F50004}"/>
              </a:ext>
            </a:extLst>
          </p:cNvPr>
          <p:cNvSpPr>
            <a:spLocks noGrp="1"/>
          </p:cNvSpPr>
          <p:nvPr>
            <p:ph type="subTitle" idx="1"/>
          </p:nvPr>
        </p:nvSpPr>
        <p:spPr>
          <a:xfrm>
            <a:off x="263352" y="116632"/>
            <a:ext cx="10297144" cy="6480720"/>
          </a:xfrm>
        </p:spPr>
        <p:txBody>
          <a:bodyPr/>
          <a:lstStyle/>
          <a:p>
            <a:pPr algn="just">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For instance, a test case for logging into an email server might include these steps:</a:t>
            </a:r>
          </a:p>
          <a:p>
            <a:pPr algn="just">
              <a:lnSpc>
                <a:spcPct val="150000"/>
              </a:lnSpc>
              <a:buFont typeface="+mj-lt"/>
              <a:buAutoNum type="arabicPeriod"/>
            </a:pPr>
            <a:r>
              <a:rPr lang="en-US" sz="2000" b="0" i="0" dirty="0">
                <a:solidFill>
                  <a:schemeClr val="tx1"/>
                </a:solidFill>
                <a:effectLst/>
                <a:latin typeface="Times New Roman" panose="02020603050405020304" pitchFamily="18" charset="0"/>
                <a:cs typeface="Times New Roman" panose="02020603050405020304" pitchFamily="18" charset="0"/>
              </a:rPr>
              <a:t>Open email server web page.</a:t>
            </a:r>
          </a:p>
          <a:p>
            <a:pPr algn="just">
              <a:lnSpc>
                <a:spcPct val="150000"/>
              </a:lnSpc>
              <a:buFont typeface="+mj-lt"/>
              <a:buAutoNum type="arabicPeriod"/>
            </a:pPr>
            <a:r>
              <a:rPr lang="en-US" sz="2000" b="0" i="0" dirty="0">
                <a:solidFill>
                  <a:schemeClr val="tx1"/>
                </a:solidFill>
                <a:effectLst/>
                <a:latin typeface="Times New Roman" panose="02020603050405020304" pitchFamily="18" charset="0"/>
                <a:cs typeface="Times New Roman" panose="02020603050405020304" pitchFamily="18" charset="0"/>
              </a:rPr>
              <a:t>Enter username.</a:t>
            </a:r>
          </a:p>
          <a:p>
            <a:pPr algn="just">
              <a:lnSpc>
                <a:spcPct val="150000"/>
              </a:lnSpc>
              <a:buFont typeface="+mj-lt"/>
              <a:buAutoNum type="arabicPeriod"/>
            </a:pPr>
            <a:r>
              <a:rPr lang="en-US" sz="2000" b="0" i="0" dirty="0">
                <a:solidFill>
                  <a:schemeClr val="tx1"/>
                </a:solidFill>
                <a:effectLst/>
                <a:latin typeface="Times New Roman" panose="02020603050405020304" pitchFamily="18" charset="0"/>
                <a:cs typeface="Times New Roman" panose="02020603050405020304" pitchFamily="18" charset="0"/>
              </a:rPr>
              <a:t>Enter password.</a:t>
            </a:r>
          </a:p>
          <a:p>
            <a:pPr algn="just">
              <a:lnSpc>
                <a:spcPct val="150000"/>
              </a:lnSpc>
              <a:buFont typeface="+mj-lt"/>
              <a:buAutoNum type="arabicPeriod"/>
            </a:pPr>
            <a:r>
              <a:rPr lang="en-US" sz="2000" b="0" i="0" dirty="0">
                <a:solidFill>
                  <a:schemeClr val="tx1"/>
                </a:solidFill>
                <a:effectLst/>
                <a:latin typeface="Times New Roman" panose="02020603050405020304" pitchFamily="18" charset="0"/>
                <a:cs typeface="Times New Roman" panose="02020603050405020304" pitchFamily="18" charset="0"/>
              </a:rPr>
              <a:t>Click “Enter” or “Login” button.</a:t>
            </a:r>
          </a:p>
          <a:p>
            <a:pPr algn="just">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Step 6:</a:t>
            </a:r>
            <a:r>
              <a:rPr lang="en-US" sz="2000" b="0" i="0" dirty="0">
                <a:solidFill>
                  <a:schemeClr val="tx1"/>
                </a:solidFill>
                <a:effectLst/>
                <a:latin typeface="Times New Roman" panose="02020603050405020304" pitchFamily="18" charset="0"/>
                <a:cs typeface="Times New Roman" panose="02020603050405020304" pitchFamily="18" charset="0"/>
              </a:rPr>
              <a:t> Expected Result</a:t>
            </a:r>
          </a:p>
          <a:p>
            <a:pPr algn="just">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This indicates the result expected after the test case step execution. Upon entering the right login information, the expected result would be a successful login.</a:t>
            </a:r>
          </a:p>
          <a:p>
            <a:pPr algn="just">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Step 7:</a:t>
            </a:r>
            <a:r>
              <a:rPr lang="en-US" sz="2000" b="0" i="0" dirty="0">
                <a:solidFill>
                  <a:schemeClr val="tx1"/>
                </a:solidFill>
                <a:effectLst/>
                <a:latin typeface="Times New Roman" panose="02020603050405020304" pitchFamily="18" charset="0"/>
                <a:cs typeface="Times New Roman" panose="02020603050405020304" pitchFamily="18" charset="0"/>
              </a:rPr>
              <a:t> Actual Result and Post-Conditions</a:t>
            </a:r>
          </a:p>
          <a:p>
            <a:pPr algn="just">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As compared to the expected result, we can determine the status of the test case. In the case of the email login, the user would either be successfully logged in or not. The post-condition is what happens as a result of the step execution such as being redirected to the email inbox.</a:t>
            </a:r>
          </a:p>
          <a:p>
            <a:endParaRPr lang="en-IN" dirty="0"/>
          </a:p>
        </p:txBody>
      </p:sp>
    </p:spTree>
    <p:extLst>
      <p:ext uri="{BB962C8B-B14F-4D97-AF65-F5344CB8AC3E}">
        <p14:creationId xmlns:p14="http://schemas.microsoft.com/office/powerpoint/2010/main" val="2738928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9EA02E-0E0E-4E4B-F6BF-AB66404D39B2}"/>
              </a:ext>
            </a:extLst>
          </p:cNvPr>
          <p:cNvSpPr>
            <a:spLocks noGrp="1"/>
          </p:cNvSpPr>
          <p:nvPr>
            <p:ph type="subTitle" idx="1"/>
          </p:nvPr>
        </p:nvSpPr>
        <p:spPr>
          <a:xfrm>
            <a:off x="609480" y="332656"/>
            <a:ext cx="9518968" cy="5249144"/>
          </a:xfrm>
        </p:spPr>
        <p:txBody>
          <a:bodyPr/>
          <a:lstStyle/>
          <a:p>
            <a:pPr algn="just">
              <a:lnSpc>
                <a:spcPct val="150000"/>
              </a:lnSpc>
            </a:pPr>
            <a:r>
              <a:rPr lang="en-US" sz="1600" b="1" i="0" dirty="0">
                <a:solidFill>
                  <a:schemeClr val="tx1"/>
                </a:solidFill>
                <a:effectLst/>
                <a:latin typeface="Times New Roman" panose="02020603050405020304" pitchFamily="18" charset="0"/>
                <a:cs typeface="Times New Roman" panose="02020603050405020304" pitchFamily="18" charset="0"/>
              </a:rPr>
              <a:t>Step 8:</a:t>
            </a:r>
            <a:r>
              <a:rPr lang="en-US" sz="1600" b="0" i="0" dirty="0">
                <a:solidFill>
                  <a:schemeClr val="tx1"/>
                </a:solidFill>
                <a:effectLst/>
                <a:latin typeface="Times New Roman" panose="02020603050405020304" pitchFamily="18" charset="0"/>
                <a:cs typeface="Times New Roman" panose="02020603050405020304" pitchFamily="18" charset="0"/>
              </a:rPr>
              <a:t> Pass/Fail</a:t>
            </a:r>
          </a:p>
          <a:p>
            <a:pPr algn="just">
              <a:lnSpc>
                <a:spcPct val="150000"/>
              </a:lnSpc>
            </a:pPr>
            <a:r>
              <a:rPr lang="en-US" sz="1600" b="0" i="0" dirty="0">
                <a:solidFill>
                  <a:schemeClr val="tx1"/>
                </a:solidFill>
                <a:effectLst/>
                <a:latin typeface="Times New Roman" panose="02020603050405020304" pitchFamily="18" charset="0"/>
                <a:cs typeface="Times New Roman" panose="02020603050405020304" pitchFamily="18" charset="0"/>
              </a:rPr>
              <a:t>Determining the pass/fail status depends on how the expected result and the actual result compare to each other.</a:t>
            </a:r>
          </a:p>
          <a:p>
            <a:pPr algn="just">
              <a:lnSpc>
                <a:spcPct val="150000"/>
              </a:lnSpc>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21994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070B-AF2B-CCCE-0242-E207CF22B4B8}"/>
              </a:ext>
            </a:extLst>
          </p:cNvPr>
          <p:cNvSpPr>
            <a:spLocks noGrp="1"/>
          </p:cNvSpPr>
          <p:nvPr>
            <p:ph type="title"/>
          </p:nvPr>
        </p:nvSpPr>
        <p:spPr/>
        <p:txBody>
          <a:bodyPr/>
          <a:lstStyle/>
          <a:p>
            <a:r>
              <a:rPr lang="en-IN" dirty="0"/>
              <a:t>Test Case Import</a:t>
            </a:r>
          </a:p>
        </p:txBody>
      </p:sp>
      <p:sp>
        <p:nvSpPr>
          <p:cNvPr id="3" name="Subtitle 2">
            <a:extLst>
              <a:ext uri="{FF2B5EF4-FFF2-40B4-BE49-F238E27FC236}">
                <a16:creationId xmlns:a16="http://schemas.microsoft.com/office/drawing/2014/main" id="{49E6B3A4-6B63-D937-BD19-7967BD3FD8F1}"/>
              </a:ext>
            </a:extLst>
          </p:cNvPr>
          <p:cNvSpPr>
            <a:spLocks noGrp="1"/>
          </p:cNvSpPr>
          <p:nvPr>
            <p:ph type="subTitle" idx="1"/>
          </p:nvPr>
        </p:nvSpPr>
        <p:spPr/>
        <p:txBody>
          <a:bodyPr/>
          <a:lstStyle/>
          <a:p>
            <a:r>
              <a:rPr lang="en-IN" dirty="0"/>
              <a:t>https://www.youtube.com/watch?v=Lz9JEX_tr-k</a:t>
            </a:r>
          </a:p>
        </p:txBody>
      </p:sp>
    </p:spTree>
    <p:extLst>
      <p:ext uri="{BB962C8B-B14F-4D97-AF65-F5344CB8AC3E}">
        <p14:creationId xmlns:p14="http://schemas.microsoft.com/office/powerpoint/2010/main" val="2140874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b7d30ab385_0_18"/>
          <p:cNvSpPr txBox="1"/>
          <p:nvPr/>
        </p:nvSpPr>
        <p:spPr>
          <a:xfrm>
            <a:off x="746050" y="2769025"/>
            <a:ext cx="102153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3400" b="1">
                <a:solidFill>
                  <a:srgbClr val="980000"/>
                </a:solidFill>
              </a:rPr>
              <a:t>SOFTWARE TESTING TYPES</a:t>
            </a:r>
            <a:endParaRPr sz="3400" b="1">
              <a:solidFill>
                <a:srgbClr val="98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b7d30ab385_0_22"/>
          <p:cNvSpPr txBox="1"/>
          <p:nvPr/>
        </p:nvSpPr>
        <p:spPr>
          <a:xfrm>
            <a:off x="1253685" y="375167"/>
            <a:ext cx="89526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b="1" dirty="0">
                <a:solidFill>
                  <a:schemeClr val="tx1"/>
                </a:solidFill>
                <a:latin typeface="Times New Roman" panose="02020603050405020304" pitchFamily="18" charset="0"/>
                <a:cs typeface="Times New Roman" panose="02020603050405020304" pitchFamily="18" charset="0"/>
              </a:rPr>
              <a:t>Types of Testing</a:t>
            </a:r>
            <a:endParaRPr sz="2800" b="1" dirty="0">
              <a:solidFill>
                <a:schemeClr val="tx1"/>
              </a:solidFill>
              <a:latin typeface="Times New Roman" panose="02020603050405020304" pitchFamily="18" charset="0"/>
              <a:cs typeface="Times New Roman" panose="02020603050405020304" pitchFamily="18" charset="0"/>
            </a:endParaRPr>
          </a:p>
        </p:txBody>
      </p:sp>
      <p:pic>
        <p:nvPicPr>
          <p:cNvPr id="120" name="Google Shape;120;gb7d30ab385_0_22"/>
          <p:cNvPicPr preferRelativeResize="0"/>
          <p:nvPr/>
        </p:nvPicPr>
        <p:blipFill>
          <a:blip r:embed="rId3">
            <a:alphaModFix/>
          </a:blip>
          <a:stretch>
            <a:fillRect/>
          </a:stretch>
        </p:blipFill>
        <p:spPr>
          <a:xfrm>
            <a:off x="802779" y="1623297"/>
            <a:ext cx="4267200" cy="4171950"/>
          </a:xfrm>
          <a:prstGeom prst="rect">
            <a:avLst/>
          </a:prstGeom>
          <a:noFill/>
          <a:ln>
            <a:noFill/>
          </a:ln>
        </p:spPr>
      </p:pic>
      <p:pic>
        <p:nvPicPr>
          <p:cNvPr id="121" name="Google Shape;121;gb7d30ab385_0_22"/>
          <p:cNvPicPr preferRelativeResize="0"/>
          <p:nvPr/>
        </p:nvPicPr>
        <p:blipFill>
          <a:blip r:embed="rId4">
            <a:alphaModFix/>
          </a:blip>
          <a:stretch>
            <a:fillRect/>
          </a:stretch>
        </p:blipFill>
        <p:spPr>
          <a:xfrm>
            <a:off x="6198650" y="1553175"/>
            <a:ext cx="4038600" cy="3676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b7d30ab385_0_28"/>
          <p:cNvSpPr txBox="1"/>
          <p:nvPr/>
        </p:nvSpPr>
        <p:spPr>
          <a:xfrm>
            <a:off x="774750" y="645625"/>
            <a:ext cx="89526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800" b="1">
                <a:solidFill>
                  <a:srgbClr val="0000FF"/>
                </a:solidFill>
              </a:rPr>
              <a:t>Types of Testing - Based on method used</a:t>
            </a:r>
            <a:endParaRPr sz="3800" b="1">
              <a:solidFill>
                <a:srgbClr val="0000FF"/>
              </a:solidFill>
            </a:endParaRPr>
          </a:p>
        </p:txBody>
      </p:sp>
      <p:pic>
        <p:nvPicPr>
          <p:cNvPr id="127" name="Google Shape;127;gb7d30ab385_0_28"/>
          <p:cNvPicPr preferRelativeResize="0"/>
          <p:nvPr/>
        </p:nvPicPr>
        <p:blipFill>
          <a:blip r:embed="rId3">
            <a:alphaModFix/>
          </a:blip>
          <a:stretch>
            <a:fillRect/>
          </a:stretch>
        </p:blipFill>
        <p:spPr>
          <a:xfrm>
            <a:off x="869775" y="2213150"/>
            <a:ext cx="9417224" cy="341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ED93-BA24-27C5-D3B6-05CEA39C1409}"/>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White  Box Testing</a:t>
            </a:r>
          </a:p>
        </p:txBody>
      </p:sp>
      <p:sp>
        <p:nvSpPr>
          <p:cNvPr id="3" name="Subtitle 2">
            <a:extLst>
              <a:ext uri="{FF2B5EF4-FFF2-40B4-BE49-F238E27FC236}">
                <a16:creationId xmlns:a16="http://schemas.microsoft.com/office/drawing/2014/main" id="{24B1E52E-C3BF-FB20-615D-D910E1F37A6E}"/>
              </a:ext>
            </a:extLst>
          </p:cNvPr>
          <p:cNvSpPr>
            <a:spLocks noGrp="1"/>
          </p:cNvSpPr>
          <p:nvPr>
            <p:ph type="subTitle" idx="1"/>
          </p:nvPr>
        </p:nvSpPr>
        <p:spPr>
          <a:xfrm>
            <a:off x="609480" y="1124744"/>
            <a:ext cx="9374952" cy="5184576"/>
          </a:xfrm>
        </p:spPr>
        <p:txBody>
          <a:bodyPr/>
          <a:lstStyle/>
          <a:p>
            <a:pPr algn="just">
              <a:lnSpc>
                <a:spcPct val="150000"/>
              </a:lnSpc>
            </a:pPr>
            <a:endParaRPr lang="en-IN" b="1" u="sng" dirty="0">
              <a:latin typeface="Times New Roman" panose="02020603050405020304" pitchFamily="18" charset="0"/>
              <a:cs typeface="Times New Roman" panose="02020603050405020304" pitchFamily="18" charset="0"/>
            </a:endParaRPr>
          </a:p>
          <a:p>
            <a:pPr marL="514350" indent="-285750" algn="just">
              <a:lnSpc>
                <a:spcPct val="150000"/>
              </a:lnSpc>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White box testing which also known as glass box is </a:t>
            </a:r>
            <a:r>
              <a:rPr lang="en-US" sz="2000" b="1" i="0" dirty="0">
                <a:solidFill>
                  <a:srgbClr val="333333"/>
                </a:solidFill>
                <a:effectLst/>
                <a:latin typeface="Times New Roman" panose="02020603050405020304" pitchFamily="18" charset="0"/>
                <a:cs typeface="Times New Roman" panose="02020603050405020304" pitchFamily="18" charset="0"/>
              </a:rPr>
              <a:t>testing, structural testing, clear box testing, open box testing and transparent box testing</a:t>
            </a:r>
            <a:r>
              <a:rPr lang="en-US" sz="2000" b="0" i="0" dirty="0">
                <a:solidFill>
                  <a:srgbClr val="333333"/>
                </a:solidFill>
                <a:effectLst/>
                <a:latin typeface="Times New Roman" panose="02020603050405020304" pitchFamily="18" charset="0"/>
                <a:cs typeface="Times New Roman" panose="02020603050405020304" pitchFamily="18" charset="0"/>
              </a:rPr>
              <a:t>.</a:t>
            </a:r>
          </a:p>
          <a:p>
            <a:pPr marL="514350" indent="-285750" algn="just">
              <a:lnSpc>
                <a:spcPct val="150000"/>
              </a:lnSpc>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 It tests internal coding and infrastructure of a software focus on checking of predefined inputs against expected and desired outputs. </a:t>
            </a:r>
          </a:p>
          <a:p>
            <a:pPr marL="514350" indent="-285750" algn="just">
              <a:lnSpc>
                <a:spcPct val="150000"/>
              </a:lnSpc>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It is based on inner workings of an application and revolves around internal structure testing. </a:t>
            </a:r>
          </a:p>
          <a:p>
            <a:pPr marL="514350" indent="-285750" algn="just">
              <a:lnSpc>
                <a:spcPct val="150000"/>
              </a:lnSpc>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In this type of testing programming skills are required to design test cases.</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term 'white box' is used because of the internal perspective of the system. The clear box or white box or transparent box name denote the ability to see through the software's outer shell into its inner workings.</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Examples) </a:t>
            </a:r>
            <a:r>
              <a:rPr lang="en-US" sz="2000" b="0" i="0" dirty="0">
                <a:solidFill>
                  <a:srgbClr val="000000"/>
                </a:solidFill>
                <a:effectLst/>
                <a:latin typeface="Times New Roman" panose="02020603050405020304" pitchFamily="18" charset="0"/>
                <a:cs typeface="Times New Roman" panose="02020603050405020304" pitchFamily="18" charset="0"/>
              </a:rPr>
              <a:t>Path </a:t>
            </a:r>
            <a:r>
              <a:rPr lang="en-US" sz="2000" b="0" i="0" dirty="0" err="1">
                <a:solidFill>
                  <a:srgbClr val="000000"/>
                </a:solidFill>
                <a:effectLst/>
                <a:latin typeface="Times New Roman" panose="02020603050405020304" pitchFamily="18" charset="0"/>
                <a:cs typeface="Times New Roman" panose="02020603050405020304" pitchFamily="18" charset="0"/>
              </a:rPr>
              <a:t>testing,Loop</a:t>
            </a:r>
            <a:r>
              <a:rPr lang="en-US" sz="2000" b="0" i="0" dirty="0">
                <a:solidFill>
                  <a:srgbClr val="000000"/>
                </a:solidFill>
                <a:effectLst/>
                <a:latin typeface="Times New Roman" panose="02020603050405020304" pitchFamily="18" charset="0"/>
                <a:cs typeface="Times New Roman" panose="02020603050405020304" pitchFamily="18" charset="0"/>
              </a:rPr>
              <a:t> testing, Condition testing</a:t>
            </a:r>
          </a:p>
          <a:p>
            <a:pPr marL="514350" indent="-285750" algn="just">
              <a:lnSpc>
                <a:spcPct val="150000"/>
              </a:lnSpc>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424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9D68-6B8B-CD80-4180-981CCD41065F}"/>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Why Testing Important?</a:t>
            </a:r>
            <a:br>
              <a:rPr lang="en-US" dirty="0"/>
            </a:br>
            <a:endParaRPr lang="en-IN" dirty="0"/>
          </a:p>
        </p:txBody>
      </p:sp>
      <p:sp>
        <p:nvSpPr>
          <p:cNvPr id="3" name="Subtitle 2">
            <a:extLst>
              <a:ext uri="{FF2B5EF4-FFF2-40B4-BE49-F238E27FC236}">
                <a16:creationId xmlns:a16="http://schemas.microsoft.com/office/drawing/2014/main" id="{875CD413-0AE2-92D2-B43D-0E1332222D0B}"/>
              </a:ext>
            </a:extLst>
          </p:cNvPr>
          <p:cNvSpPr>
            <a:spLocks noGrp="1"/>
          </p:cNvSpPr>
          <p:nvPr>
            <p:ph type="subTitle" idx="1"/>
          </p:nvPr>
        </p:nvSpPr>
        <p:spPr>
          <a:xfrm>
            <a:off x="609480" y="1124744"/>
            <a:ext cx="9518968" cy="5184576"/>
          </a:xfrm>
        </p:spPr>
        <p:txBody>
          <a:bodyPr/>
          <a:lstStyle/>
          <a:p>
            <a:pPr algn="just">
              <a:lnSpc>
                <a:spcPct val="150000"/>
              </a:lnSpc>
            </a:pPr>
            <a:endParaRPr lang="en-US" sz="2400" b="0" i="0" dirty="0">
              <a:solidFill>
                <a:srgbClr val="202124"/>
              </a:solidFill>
              <a:effectLst/>
              <a:latin typeface="arial" panose="020B0604020202020204" pitchFamily="34" charset="0"/>
            </a:endParaRPr>
          </a:p>
          <a:p>
            <a:pPr algn="just">
              <a:lnSpc>
                <a:spcPct val="150000"/>
              </a:lnSpc>
            </a:pPr>
            <a:r>
              <a:rPr lang="en-US" sz="2400" i="0" dirty="0">
                <a:solidFill>
                  <a:srgbClr val="202124"/>
                </a:solidFill>
                <a:effectLst/>
                <a:latin typeface="Times New Roman" panose="02020603050405020304" pitchFamily="18" charset="0"/>
                <a:cs typeface="Times New Roman" panose="02020603050405020304" pitchFamily="18" charset="0"/>
              </a:rPr>
              <a:t>Software testing is the process of evaluating and verifying that a software product or application does what it is supposed to do. </a:t>
            </a:r>
          </a:p>
          <a:p>
            <a:pPr algn="just">
              <a:lnSpc>
                <a:spcPct val="150000"/>
              </a:lnSpc>
            </a:pPr>
            <a:r>
              <a:rPr lang="en-US" sz="2400" i="0" dirty="0">
                <a:solidFill>
                  <a:srgbClr val="202124"/>
                </a:solidFill>
                <a:effectLst/>
                <a:latin typeface="Times New Roman" panose="02020603050405020304" pitchFamily="18" charset="0"/>
                <a:cs typeface="Times New Roman" panose="02020603050405020304" pitchFamily="18" charset="0"/>
              </a:rPr>
              <a:t>The benefits of testing include preventing bugs, reducing development costs and improving performance.</a:t>
            </a:r>
          </a:p>
          <a:p>
            <a:pPr algn="just">
              <a:lnSpc>
                <a:spcPct val="150000"/>
              </a:lnSpc>
            </a:pPr>
            <a:r>
              <a:rPr lang="en-US" sz="2400" i="0" dirty="0">
                <a:solidFill>
                  <a:srgbClr val="202124"/>
                </a:solidFill>
                <a:effectLst/>
                <a:latin typeface="Times New Roman" panose="02020603050405020304" pitchFamily="18" charset="0"/>
                <a:cs typeface="Times New Roman" panose="02020603050405020304" pitchFamily="18" charset="0"/>
              </a:rPr>
              <a:t>The testing is important since it discovers defects/bugs before the delivery to the client, which guarantees the quality of the software. </a:t>
            </a:r>
          </a:p>
          <a:p>
            <a:pPr algn="just">
              <a:lnSpc>
                <a:spcPct val="150000"/>
              </a:lnSpc>
            </a:pPr>
            <a:r>
              <a:rPr lang="en-US" sz="2400" i="0" dirty="0">
                <a:solidFill>
                  <a:srgbClr val="202124"/>
                </a:solidFill>
                <a:effectLst/>
                <a:latin typeface="Times New Roman" panose="02020603050405020304" pitchFamily="18" charset="0"/>
                <a:cs typeface="Times New Roman" panose="02020603050405020304" pitchFamily="18" charset="0"/>
              </a:rPr>
              <a:t>It makes the software more reliable and easy to use. </a:t>
            </a:r>
          </a:p>
          <a:p>
            <a:pPr algn="just">
              <a:lnSpc>
                <a:spcPct val="150000"/>
              </a:lnSpc>
            </a:pPr>
            <a:r>
              <a:rPr lang="en-US" sz="2400" i="0" dirty="0">
                <a:solidFill>
                  <a:srgbClr val="202124"/>
                </a:solidFill>
                <a:effectLst/>
                <a:latin typeface="Times New Roman" panose="02020603050405020304" pitchFamily="18" charset="0"/>
                <a:cs typeface="Times New Roman" panose="02020603050405020304" pitchFamily="18" charset="0"/>
              </a:rPr>
              <a:t>Thoroughly tested software ensures reliable and high-performance software operation.</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794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7B64-F352-F945-F02D-6A57C95DEAE8}"/>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E80C2060-C446-ED51-3675-6F09B5004F27}"/>
              </a:ext>
            </a:extLst>
          </p:cNvPr>
          <p:cNvSpPr>
            <a:spLocks noGrp="1"/>
          </p:cNvSpPr>
          <p:nvPr>
            <p:ph type="subTitle" idx="1"/>
          </p:nvPr>
        </p:nvSpPr>
        <p:spPr/>
        <p:txBody>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Internal security holes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Broken or poorly structured paths in the coding processes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flow of specific inputs through the code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Expected output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functionality of conditional loops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Testing of each statement, object, and function on an individual basis</a:t>
            </a:r>
          </a:p>
          <a:p>
            <a:endParaRPr lang="en-IN" dirty="0"/>
          </a:p>
        </p:txBody>
      </p:sp>
    </p:spTree>
    <p:extLst>
      <p:ext uri="{BB962C8B-B14F-4D97-AF65-F5344CB8AC3E}">
        <p14:creationId xmlns:p14="http://schemas.microsoft.com/office/powerpoint/2010/main" val="2334670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C203-E591-59A8-4A31-13EEBDD6E379}"/>
              </a:ext>
            </a:extLst>
          </p:cNvPr>
          <p:cNvSpPr>
            <a:spLocks noGrp="1"/>
          </p:cNvSpPr>
          <p:nvPr>
            <p:ph type="title"/>
          </p:nvPr>
        </p:nvSpPr>
        <p:spPr>
          <a:xfrm>
            <a:off x="609480" y="273600"/>
            <a:ext cx="9590976" cy="1144800"/>
          </a:xfrm>
        </p:spPr>
        <p:txBody>
          <a:bodyPr/>
          <a:lstStyle/>
          <a:p>
            <a:r>
              <a:rPr lang="en-IN" b="1" i="0" dirty="0" err="1">
                <a:solidFill>
                  <a:srgbClr val="222222"/>
                </a:solidFill>
                <a:effectLst/>
                <a:latin typeface="Source Sans Pro" panose="020B0503030403020204" pitchFamily="34" charset="0"/>
              </a:rPr>
              <a:t>WhiteBox</a:t>
            </a:r>
            <a:r>
              <a:rPr lang="en-IN" b="1" i="0" dirty="0">
                <a:solidFill>
                  <a:srgbClr val="222222"/>
                </a:solidFill>
                <a:effectLst/>
                <a:latin typeface="Source Sans Pro" panose="020B0503030403020204" pitchFamily="34" charset="0"/>
              </a:rPr>
              <a:t> Testing Example</a:t>
            </a:r>
            <a:br>
              <a:rPr lang="en-IN" b="1" i="0" dirty="0">
                <a:solidFill>
                  <a:srgbClr val="222222"/>
                </a:solidFill>
                <a:effectLst/>
                <a:latin typeface="Source Sans Pro" panose="020B0503030403020204" pitchFamily="34" charset="0"/>
              </a:rPr>
            </a:br>
            <a:endParaRPr lang="en-IN" dirty="0"/>
          </a:p>
        </p:txBody>
      </p:sp>
      <p:sp>
        <p:nvSpPr>
          <p:cNvPr id="3" name="Subtitle 2">
            <a:extLst>
              <a:ext uri="{FF2B5EF4-FFF2-40B4-BE49-F238E27FC236}">
                <a16:creationId xmlns:a16="http://schemas.microsoft.com/office/drawing/2014/main" id="{C9C671A8-9F27-583F-B145-807A0E4ED58C}"/>
              </a:ext>
            </a:extLst>
          </p:cNvPr>
          <p:cNvSpPr>
            <a:spLocks noGrp="1"/>
          </p:cNvSpPr>
          <p:nvPr>
            <p:ph type="subTitle" idx="1"/>
          </p:nvPr>
        </p:nvSpPr>
        <p:spPr/>
        <p:txBody>
          <a:bodyPr/>
          <a:lstStyle/>
          <a:p>
            <a:r>
              <a:rPr lang="en-US" dirty="0" err="1"/>
              <a:t>Printme</a:t>
            </a:r>
            <a:r>
              <a:rPr lang="en-US" dirty="0"/>
              <a:t> (int a, int b) {                       ------------  </a:t>
            </a:r>
            <a:r>
              <a:rPr lang="en-US" dirty="0" err="1"/>
              <a:t>Printme</a:t>
            </a:r>
            <a:r>
              <a:rPr lang="en-US" dirty="0"/>
              <a:t> is a function </a:t>
            </a:r>
          </a:p>
          <a:p>
            <a:r>
              <a:rPr lang="en-US" dirty="0"/>
              <a:t>    int result = a+ b; </a:t>
            </a:r>
          </a:p>
          <a:p>
            <a:r>
              <a:rPr lang="en-US" dirty="0"/>
              <a:t>    If (result&gt; 0)</a:t>
            </a:r>
          </a:p>
          <a:p>
            <a:r>
              <a:rPr lang="en-US" dirty="0"/>
              <a:t>    	Print ("Positive", result)</a:t>
            </a:r>
          </a:p>
          <a:p>
            <a:r>
              <a:rPr lang="en-US" dirty="0"/>
              <a:t>    Else</a:t>
            </a:r>
          </a:p>
          <a:p>
            <a:r>
              <a:rPr lang="en-US" dirty="0"/>
              <a:t>    	Print ("Negative", result)</a:t>
            </a:r>
          </a:p>
          <a:p>
            <a:r>
              <a:rPr lang="en-US" dirty="0"/>
              <a:t>    }                                        -----------   End of the source code</a:t>
            </a:r>
          </a:p>
          <a:p>
            <a:r>
              <a:rPr lang="en-US" dirty="0"/>
              <a:t>---------------------------</a:t>
            </a:r>
          </a:p>
          <a:p>
            <a:pPr algn="l">
              <a:buFont typeface="Arial" panose="020B0604020202020204" pitchFamily="34" charset="0"/>
              <a:buChar char="•"/>
            </a:pPr>
            <a:r>
              <a:rPr lang="en-IN" b="0" i="0" u="none" strike="noStrike" dirty="0" err="1">
                <a:solidFill>
                  <a:srgbClr val="222222"/>
                </a:solidFill>
                <a:effectLst/>
                <a:latin typeface="Source Sans Pro" panose="020B0503030403020204" pitchFamily="34" charset="0"/>
                <a:hlinkClick r:id="rId2"/>
              </a:rPr>
              <a:t>Parasoft</a:t>
            </a:r>
            <a:r>
              <a:rPr lang="en-IN" b="0" i="0" u="none" strike="noStrike" dirty="0">
                <a:solidFill>
                  <a:srgbClr val="222222"/>
                </a:solidFill>
                <a:effectLst/>
                <a:latin typeface="Source Sans Pro" panose="020B0503030403020204" pitchFamily="34" charset="0"/>
                <a:hlinkClick r:id="rId2"/>
              </a:rPr>
              <a:t> </a:t>
            </a:r>
            <a:r>
              <a:rPr lang="en-IN" b="0" i="0" u="none" strike="noStrike" dirty="0" err="1">
                <a:solidFill>
                  <a:srgbClr val="222222"/>
                </a:solidFill>
                <a:effectLst/>
                <a:latin typeface="Source Sans Pro" panose="020B0503030403020204" pitchFamily="34" charset="0"/>
                <a:hlinkClick r:id="rId2"/>
              </a:rPr>
              <a:t>Jtest</a:t>
            </a: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u="none" strike="noStrike" dirty="0" err="1">
                <a:solidFill>
                  <a:srgbClr val="222222"/>
                </a:solidFill>
                <a:effectLst/>
                <a:latin typeface="Source Sans Pro" panose="020B0503030403020204" pitchFamily="34" charset="0"/>
                <a:hlinkClick r:id="rId3"/>
              </a:rPr>
              <a:t>EclEmma</a:t>
            </a: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u="none" strike="noStrike" dirty="0" err="1">
                <a:solidFill>
                  <a:srgbClr val="222222"/>
                </a:solidFill>
                <a:effectLst/>
                <a:latin typeface="Source Sans Pro" panose="020B0503030403020204" pitchFamily="34" charset="0"/>
                <a:hlinkClick r:id="rId4"/>
              </a:rPr>
              <a:t>NUnit</a:t>
            </a: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u="none" strike="noStrike" dirty="0" err="1">
                <a:solidFill>
                  <a:srgbClr val="222222"/>
                </a:solidFill>
                <a:effectLst/>
                <a:latin typeface="Source Sans Pro" panose="020B0503030403020204" pitchFamily="34" charset="0"/>
                <a:hlinkClick r:id="rId5"/>
              </a:rPr>
              <a:t>PyUnit</a:t>
            </a: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u="none" strike="noStrike" dirty="0" err="1">
                <a:solidFill>
                  <a:srgbClr val="222222"/>
                </a:solidFill>
                <a:effectLst/>
                <a:latin typeface="Source Sans Pro" panose="020B0503030403020204" pitchFamily="34" charset="0"/>
                <a:hlinkClick r:id="rId6"/>
              </a:rPr>
              <a:t>HTMLUnit</a:t>
            </a: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u="none" strike="noStrike" dirty="0" err="1">
                <a:solidFill>
                  <a:srgbClr val="222222"/>
                </a:solidFill>
                <a:effectLst/>
                <a:latin typeface="Source Sans Pro" panose="020B0503030403020204" pitchFamily="34" charset="0"/>
                <a:hlinkClick r:id="rId7"/>
              </a:rPr>
              <a:t>CppUnit</a:t>
            </a:r>
            <a:endParaRPr lang="en-IN"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1484556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A1AF-F76D-A8E8-F50C-7131A5A6E3B2}"/>
              </a:ext>
            </a:extLst>
          </p:cNvPr>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Black Box Testing</a:t>
            </a:r>
            <a:br>
              <a:rPr lang="en-IN" dirty="0"/>
            </a:br>
            <a:endParaRPr lang="en-IN" dirty="0"/>
          </a:p>
        </p:txBody>
      </p:sp>
      <p:sp>
        <p:nvSpPr>
          <p:cNvPr id="3" name="Subtitle 2">
            <a:extLst>
              <a:ext uri="{FF2B5EF4-FFF2-40B4-BE49-F238E27FC236}">
                <a16:creationId xmlns:a16="http://schemas.microsoft.com/office/drawing/2014/main" id="{9DFDA7F7-3CDA-35DD-AE20-59387DC68209}"/>
              </a:ext>
            </a:extLst>
          </p:cNvPr>
          <p:cNvSpPr>
            <a:spLocks noGrp="1"/>
          </p:cNvSpPr>
          <p:nvPr>
            <p:ph type="subTitle" idx="1"/>
          </p:nvPr>
        </p:nvSpPr>
        <p:spPr>
          <a:xfrm>
            <a:off x="385494" y="1418400"/>
            <a:ext cx="11196426" cy="3594775"/>
          </a:xfrm>
        </p:spPr>
        <p:txBody>
          <a:bodyPr/>
          <a:lstStyle/>
          <a:p>
            <a:pPr algn="just">
              <a:lnSpc>
                <a:spcPct val="150000"/>
              </a:lnSpc>
            </a:pPr>
            <a:endParaRPr lang="en-US" sz="2000" b="1"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endParaRPr lang="en-US" sz="2000" b="1"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222222"/>
                </a:solidFill>
                <a:effectLst/>
                <a:latin typeface="Times New Roman" panose="02020603050405020304" pitchFamily="18" charset="0"/>
                <a:cs typeface="Times New Roman" panose="02020603050405020304" pitchFamily="18" charset="0"/>
              </a:rPr>
              <a:t>Black Box Testing</a:t>
            </a:r>
            <a:r>
              <a:rPr lang="en-US" sz="2000" b="0" i="0" dirty="0">
                <a:solidFill>
                  <a:srgbClr val="222222"/>
                </a:solidFill>
                <a:effectLst/>
                <a:latin typeface="Times New Roman" panose="02020603050405020304" pitchFamily="18" charset="0"/>
                <a:cs typeface="Times New Roman" panose="02020603050405020304" pitchFamily="18" charset="0"/>
              </a:rPr>
              <a:t> is a software testing method in which the functionalities of software applications are tested without having knowledge of internal code structure, implementation details and internal paths.</a:t>
            </a:r>
          </a:p>
          <a:p>
            <a:pPr algn="just">
              <a:lnSpc>
                <a:spcPct val="150000"/>
              </a:lnSpc>
            </a:pPr>
            <a:r>
              <a:rPr lang="en-US" sz="2000" b="0" i="0" dirty="0">
                <a:solidFill>
                  <a:srgbClr val="222222"/>
                </a:solidFill>
                <a:effectLst/>
                <a:latin typeface="Times New Roman" panose="02020603050405020304" pitchFamily="18" charset="0"/>
                <a:cs typeface="Times New Roman" panose="02020603050405020304" pitchFamily="18" charset="0"/>
              </a:rPr>
              <a:t> </a:t>
            </a:r>
          </a:p>
          <a:p>
            <a:pPr algn="just">
              <a:lnSpc>
                <a:spcPct val="150000"/>
              </a:lnSpc>
            </a:pPr>
            <a:r>
              <a:rPr lang="en-US" sz="2000" b="0" i="0" dirty="0">
                <a:solidFill>
                  <a:srgbClr val="222222"/>
                </a:solidFill>
                <a:effectLst/>
                <a:latin typeface="Times New Roman" panose="02020603050405020304" pitchFamily="18" charset="0"/>
                <a:cs typeface="Times New Roman" panose="02020603050405020304" pitchFamily="18" charset="0"/>
              </a:rPr>
              <a:t>Black Box Testing mainly focuses on input and output of software applications and it is entirely based on software requirements and specifications. It is also known as Behavioral Testing.</a:t>
            </a:r>
          </a:p>
          <a:p>
            <a:pPr algn="just">
              <a:lnSpc>
                <a:spcPct val="150000"/>
              </a:lnSpc>
            </a:pPr>
            <a:endParaRPr lang="en-US" sz="20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2050" name="Picture 2" descr=" BLACK Box Testing image">
            <a:extLst>
              <a:ext uri="{FF2B5EF4-FFF2-40B4-BE49-F238E27FC236}">
                <a16:creationId xmlns:a16="http://schemas.microsoft.com/office/drawing/2014/main" id="{5DE78678-2E09-99DC-F466-EBF3ADE3E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4293096"/>
            <a:ext cx="5600700" cy="945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737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4184-759D-9B39-6286-2F1097E6462A}"/>
              </a:ext>
            </a:extLst>
          </p:cNvPr>
          <p:cNvSpPr>
            <a:spLocks noGrp="1"/>
          </p:cNvSpPr>
          <p:nvPr>
            <p:ph type="title"/>
          </p:nvPr>
        </p:nvSpPr>
        <p:spPr/>
        <p:txBody>
          <a:bodyPr/>
          <a:lstStyle/>
          <a:p>
            <a:r>
              <a:rPr lang="en-US" sz="2000" b="1" i="0" dirty="0">
                <a:solidFill>
                  <a:srgbClr val="222222"/>
                </a:solidFill>
                <a:effectLst/>
                <a:latin typeface="Times New Roman" panose="02020603050405020304" pitchFamily="18" charset="0"/>
                <a:cs typeface="Times New Roman" panose="02020603050405020304" pitchFamily="18" charset="0"/>
              </a:rPr>
              <a:t>How to do Blackbox Testing</a:t>
            </a:r>
            <a:br>
              <a:rPr lang="en-US" b="1" i="0" dirty="0">
                <a:solidFill>
                  <a:srgbClr val="222222"/>
                </a:solidFill>
                <a:effectLst/>
                <a:latin typeface="Source Sans Pro" panose="020B0503030403020204" pitchFamily="34" charset="0"/>
              </a:rPr>
            </a:br>
            <a:endParaRPr lang="en-IN" dirty="0"/>
          </a:p>
        </p:txBody>
      </p:sp>
      <p:sp>
        <p:nvSpPr>
          <p:cNvPr id="3" name="Subtitle 2">
            <a:extLst>
              <a:ext uri="{FF2B5EF4-FFF2-40B4-BE49-F238E27FC236}">
                <a16:creationId xmlns:a16="http://schemas.microsoft.com/office/drawing/2014/main" id="{FE707F91-68E7-DCDB-BAC5-3195725BF58E}"/>
              </a:ext>
            </a:extLst>
          </p:cNvPr>
          <p:cNvSpPr>
            <a:spLocks noGrp="1"/>
          </p:cNvSpPr>
          <p:nvPr>
            <p:ph type="subTitle" idx="1"/>
          </p:nvPr>
        </p:nvSpPr>
        <p:spPr>
          <a:xfrm>
            <a:off x="609480" y="1418400"/>
            <a:ext cx="10972440" cy="5166000"/>
          </a:xfrm>
        </p:spPr>
        <p:txBody>
          <a:bodyPr/>
          <a:lstStyle/>
          <a:p>
            <a:pPr algn="just">
              <a:lnSpc>
                <a:spcPct val="150000"/>
              </a:lnSpc>
            </a:pPr>
            <a:r>
              <a:rPr lang="en-US" sz="2000" b="0" i="0" dirty="0">
                <a:solidFill>
                  <a:srgbClr val="222222"/>
                </a:solidFill>
                <a:effectLst/>
                <a:latin typeface="Times New Roman" panose="02020603050405020304" pitchFamily="18" charset="0"/>
                <a:cs typeface="Times New Roman" panose="02020603050405020304" pitchFamily="18" charset="0"/>
              </a:rPr>
              <a:t>Here are the generic steps followed to carry out any type of Black Box Testing.</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Initially, the requirements and specifications of the system are examined.</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Tester chooses valid inputs (positive test scenario) to check whether SUT processes them correctly. Also, some invalid inputs (negative test scenario) are chosen to verify that the SUT is able to detect them.</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Tester determines expected outputs for all those inputs.</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Software tester constructs test cases with the selected inputs.</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The test cases are executed.</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Software tester compares the actual outputs with the expected outputs.</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Defects if any are fixed and re-tested.</a:t>
            </a:r>
          </a:p>
          <a:p>
            <a:endParaRPr lang="en-IN" dirty="0"/>
          </a:p>
        </p:txBody>
      </p:sp>
    </p:spTree>
    <p:extLst>
      <p:ext uri="{BB962C8B-B14F-4D97-AF65-F5344CB8AC3E}">
        <p14:creationId xmlns:p14="http://schemas.microsoft.com/office/powerpoint/2010/main" val="481972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E2AC-4C7D-25B1-D2C9-6C6C5E01CF6D}"/>
              </a:ext>
            </a:extLst>
          </p:cNvPr>
          <p:cNvSpPr>
            <a:spLocks noGrp="1"/>
          </p:cNvSpPr>
          <p:nvPr>
            <p:ph type="title"/>
          </p:nvPr>
        </p:nvSpPr>
        <p:spPr/>
        <p:txBody>
          <a:bodyPr/>
          <a:lstStyle/>
          <a:p>
            <a:br>
              <a:rPr lang="en-US" sz="1800" b="1" i="0" dirty="0">
                <a:solidFill>
                  <a:srgbClr val="222222"/>
                </a:solidFill>
                <a:effectLst/>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9FAC145E-2745-39DB-14F1-8B0F694099C8}"/>
              </a:ext>
            </a:extLst>
          </p:cNvPr>
          <p:cNvSpPr>
            <a:spLocks noGrp="1"/>
          </p:cNvSpPr>
          <p:nvPr>
            <p:ph type="subTitle" idx="1"/>
          </p:nvPr>
        </p:nvSpPr>
        <p:spPr>
          <a:xfrm>
            <a:off x="609480" y="764704"/>
            <a:ext cx="10023024" cy="5040560"/>
          </a:xfrm>
        </p:spPr>
        <p:txBody>
          <a:bodyPr/>
          <a:lstStyle/>
          <a:p>
            <a:pPr algn="just">
              <a:lnSpc>
                <a:spcPct val="150000"/>
              </a:lnSpc>
            </a:pPr>
            <a:r>
              <a:rPr lang="en-US" sz="2000" b="1" i="0" dirty="0">
                <a:solidFill>
                  <a:srgbClr val="222222"/>
                </a:solidFill>
                <a:effectLst/>
                <a:latin typeface="Times New Roman" panose="02020603050405020304" pitchFamily="18" charset="0"/>
                <a:cs typeface="Times New Roman" panose="02020603050405020304" pitchFamily="18" charset="0"/>
              </a:rPr>
              <a:t>Types of Black Box Testing</a:t>
            </a:r>
          </a:p>
          <a:p>
            <a:pPr algn="just">
              <a:lnSpc>
                <a:spcPct val="150000"/>
              </a:lnSpc>
              <a:buFont typeface="Arial" panose="020B0604020202020204" pitchFamily="34" charset="0"/>
              <a:buChar char="•"/>
            </a:pPr>
            <a:r>
              <a:rPr lang="en-US" sz="2000" b="1" i="0" dirty="0">
                <a:solidFill>
                  <a:srgbClr val="222222"/>
                </a:solidFill>
                <a:effectLst/>
                <a:latin typeface="Times New Roman" panose="02020603050405020304" pitchFamily="18" charset="0"/>
                <a:cs typeface="Times New Roman" panose="02020603050405020304" pitchFamily="18" charset="0"/>
              </a:rPr>
              <a:t>Functional testing</a:t>
            </a:r>
            <a:r>
              <a:rPr lang="en-US" sz="2000" b="0" i="0" dirty="0">
                <a:solidFill>
                  <a:srgbClr val="222222"/>
                </a:solidFill>
                <a:effectLst/>
                <a:latin typeface="Times New Roman" panose="02020603050405020304" pitchFamily="18" charset="0"/>
                <a:cs typeface="Times New Roman" panose="02020603050405020304" pitchFamily="18" charset="0"/>
              </a:rPr>
              <a:t> – This black box testing type is related to the functional requirements of a system; it is done by software testers.</a:t>
            </a:r>
          </a:p>
          <a:p>
            <a:pPr algn="just">
              <a:lnSpc>
                <a:spcPct val="150000"/>
              </a:lnSpc>
              <a:buFont typeface="Arial" panose="020B0604020202020204" pitchFamily="34" charset="0"/>
              <a:buChar char="•"/>
            </a:pPr>
            <a:r>
              <a:rPr lang="en-US" sz="2000" b="1" i="0" dirty="0">
                <a:solidFill>
                  <a:srgbClr val="222222"/>
                </a:solidFill>
                <a:effectLst/>
                <a:latin typeface="Times New Roman" panose="02020603050405020304" pitchFamily="18" charset="0"/>
                <a:cs typeface="Times New Roman" panose="02020603050405020304" pitchFamily="18" charset="0"/>
              </a:rPr>
              <a:t>Non-functional testing </a:t>
            </a:r>
            <a:r>
              <a:rPr lang="en-US" sz="2000" b="0" i="0" dirty="0">
                <a:solidFill>
                  <a:srgbClr val="222222"/>
                </a:solidFill>
                <a:effectLst/>
                <a:latin typeface="Times New Roman" panose="02020603050405020304" pitchFamily="18" charset="0"/>
                <a:cs typeface="Times New Roman" panose="02020603050405020304" pitchFamily="18" charset="0"/>
              </a:rPr>
              <a:t>– This type of black box testing is not related to testing of specific functionality, but non-functional requirements such as performance, scalability, usability.</a:t>
            </a:r>
          </a:p>
          <a:p>
            <a:pPr algn="just">
              <a:lnSpc>
                <a:spcPct val="150000"/>
              </a:lnSpc>
              <a:buFont typeface="Arial" panose="020B0604020202020204" pitchFamily="34" charset="0"/>
              <a:buChar char="•"/>
            </a:pPr>
            <a:r>
              <a:rPr lang="en-US" sz="2000" b="1" i="0" dirty="0">
                <a:solidFill>
                  <a:srgbClr val="222222"/>
                </a:solidFill>
                <a:effectLst/>
                <a:latin typeface="Times New Roman" panose="02020603050405020304" pitchFamily="18" charset="0"/>
                <a:cs typeface="Times New Roman" panose="02020603050405020304" pitchFamily="18" charset="0"/>
              </a:rPr>
              <a:t>Regression testing </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b="0" i="0" u="none" strike="noStrike" dirty="0">
                <a:solidFill>
                  <a:srgbClr val="222222"/>
                </a:solidFill>
                <a:effectLst/>
                <a:latin typeface="Times New Roman" panose="02020603050405020304" pitchFamily="18" charset="0"/>
                <a:cs typeface="Times New Roman" panose="02020603050405020304" pitchFamily="18" charset="0"/>
              </a:rPr>
              <a:t>Regression Testing </a:t>
            </a:r>
            <a:r>
              <a:rPr lang="en-US" sz="2000" b="0" i="0" dirty="0">
                <a:solidFill>
                  <a:srgbClr val="222222"/>
                </a:solidFill>
                <a:effectLst/>
                <a:latin typeface="Times New Roman" panose="02020603050405020304" pitchFamily="18" charset="0"/>
                <a:cs typeface="Times New Roman" panose="02020603050405020304" pitchFamily="18" charset="0"/>
              </a:rPr>
              <a:t>is done after code fixes, upgrades or any other system maintenance to check the new code has not affected the existing code.</a:t>
            </a:r>
          </a:p>
          <a:p>
            <a:pPr algn="just">
              <a:lnSpc>
                <a:spcPct val="150000"/>
              </a:lnSpc>
            </a:pPr>
            <a:r>
              <a:rPr lang="en-US" sz="2000" b="0" i="0" dirty="0">
                <a:solidFill>
                  <a:srgbClr val="222222"/>
                </a:solidFill>
                <a:effectLst/>
                <a:latin typeface="Times New Roman" panose="02020603050405020304" pitchFamily="18" charset="0"/>
                <a:cs typeface="Times New Roman" panose="02020603050405020304" pitchFamily="18" charset="0"/>
              </a:rPr>
              <a:t>Tools used for Black box testing largely depends on the type of black box testing you are doing.</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For Functional/ Regression Tests you can use – QTP, Selenium</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For Non-Functional Tests, you can use – </a:t>
            </a:r>
            <a:r>
              <a:rPr lang="en-US" sz="2000" dirty="0">
                <a:solidFill>
                  <a:srgbClr val="222222"/>
                </a:solidFill>
                <a:latin typeface="Times New Roman" panose="02020603050405020304" pitchFamily="18" charset="0"/>
                <a:cs typeface="Times New Roman" panose="02020603050405020304" pitchFamily="18" charset="0"/>
              </a:rPr>
              <a:t>LoadRunner</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dirty="0" err="1">
                <a:solidFill>
                  <a:srgbClr val="222222"/>
                </a:solidFill>
                <a:latin typeface="Times New Roman" panose="02020603050405020304" pitchFamily="18" charset="0"/>
                <a:cs typeface="Times New Roman" panose="02020603050405020304" pitchFamily="18" charset="0"/>
              </a:rPr>
              <a:t>Jmeter</a:t>
            </a:r>
            <a:r>
              <a:rPr lang="en-US" sz="2000" dirty="0">
                <a:solidFill>
                  <a:srgbClr val="222222"/>
                </a:solidFill>
                <a:latin typeface="Times New Roman" panose="02020603050405020304" pitchFamily="18" charset="0"/>
                <a:cs typeface="Times New Roman" panose="02020603050405020304" pitchFamily="18" charset="0"/>
              </a:rPr>
              <a:t>                                                             </a:t>
            </a:r>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9535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b7d30ab385_0_35"/>
          <p:cNvSpPr txBox="1"/>
          <p:nvPr/>
        </p:nvSpPr>
        <p:spPr>
          <a:xfrm>
            <a:off x="774750" y="645625"/>
            <a:ext cx="89526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dirty="0">
                <a:solidFill>
                  <a:schemeClr val="tx1"/>
                </a:solidFill>
                <a:latin typeface="Times New Roman" panose="02020603050405020304" pitchFamily="18" charset="0"/>
                <a:cs typeface="Times New Roman" panose="02020603050405020304" pitchFamily="18" charset="0"/>
              </a:rPr>
              <a:t>Types of Testing - Based on Requirement type</a:t>
            </a:r>
            <a:endParaRPr sz="2400" b="1" dirty="0">
              <a:solidFill>
                <a:schemeClr val="tx1"/>
              </a:solidFill>
              <a:latin typeface="Times New Roman" panose="02020603050405020304" pitchFamily="18" charset="0"/>
              <a:cs typeface="Times New Roman" panose="02020603050405020304" pitchFamily="18" charset="0"/>
            </a:endParaRPr>
          </a:p>
        </p:txBody>
      </p:sp>
      <p:pic>
        <p:nvPicPr>
          <p:cNvPr id="133" name="Google Shape;133;gb7d30ab385_0_35"/>
          <p:cNvPicPr preferRelativeResize="0"/>
          <p:nvPr/>
        </p:nvPicPr>
        <p:blipFill>
          <a:blip r:embed="rId3">
            <a:alphaModFix/>
          </a:blip>
          <a:stretch>
            <a:fillRect/>
          </a:stretch>
        </p:blipFill>
        <p:spPr>
          <a:xfrm>
            <a:off x="898450" y="1459825"/>
            <a:ext cx="9259425" cy="4724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668D-A77B-4686-5F7B-A16EA0DC592F}"/>
              </a:ext>
            </a:extLst>
          </p:cNvPr>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FUNCTIONAL TESTING</a:t>
            </a:r>
            <a:br>
              <a:rPr lang="en-IN"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9E3DEC3-6AE5-22BC-3EFF-2E237E240872}"/>
              </a:ext>
            </a:extLst>
          </p:cNvPr>
          <p:cNvSpPr>
            <a:spLocks noGrp="1"/>
          </p:cNvSpPr>
          <p:nvPr>
            <p:ph type="subTitle" idx="1"/>
          </p:nvPr>
        </p:nvSpPr>
        <p:spPr>
          <a:xfrm>
            <a:off x="465464" y="1124744"/>
            <a:ext cx="9951016" cy="1440160"/>
          </a:xfrm>
        </p:spPr>
        <p:txBody>
          <a:bodyPr/>
          <a:lstStyle/>
          <a:p>
            <a:r>
              <a:rPr lang="en-US" b="0" i="0" dirty="0">
                <a:solidFill>
                  <a:srgbClr val="273239"/>
                </a:solidFill>
                <a:effectLst/>
                <a:latin typeface="urw-din"/>
              </a:rPr>
              <a:t>Functional testing is a type of software testing in which the system is tested against the functional requirements and specifications</a:t>
            </a:r>
          </a:p>
          <a:p>
            <a:r>
              <a:rPr lang="en-US" b="0" i="0" dirty="0">
                <a:solidFill>
                  <a:srgbClr val="273239"/>
                </a:solidFill>
                <a:effectLst/>
                <a:latin typeface="urw-din"/>
              </a:rPr>
              <a:t> Functional testing ensures that the requirements or specifications are properly satisfied by the application.</a:t>
            </a:r>
          </a:p>
          <a:p>
            <a:endParaRPr lang="en-IN" dirty="0"/>
          </a:p>
        </p:txBody>
      </p:sp>
      <p:pic>
        <p:nvPicPr>
          <p:cNvPr id="5" name="Picture 4">
            <a:extLst>
              <a:ext uri="{FF2B5EF4-FFF2-40B4-BE49-F238E27FC236}">
                <a16:creationId xmlns:a16="http://schemas.microsoft.com/office/drawing/2014/main" id="{0AE62EBB-C51F-1D28-833E-2835732CA1BC}"/>
              </a:ext>
            </a:extLst>
          </p:cNvPr>
          <p:cNvPicPr>
            <a:picLocks noChangeAspect="1"/>
          </p:cNvPicPr>
          <p:nvPr/>
        </p:nvPicPr>
        <p:blipFill>
          <a:blip r:embed="rId2"/>
          <a:stretch>
            <a:fillRect/>
          </a:stretch>
        </p:blipFill>
        <p:spPr>
          <a:xfrm>
            <a:off x="2279576" y="1949355"/>
            <a:ext cx="8136904" cy="4831499"/>
          </a:xfrm>
          <a:prstGeom prst="rect">
            <a:avLst/>
          </a:prstGeom>
        </p:spPr>
      </p:pic>
    </p:spTree>
    <p:extLst>
      <p:ext uri="{BB962C8B-B14F-4D97-AF65-F5344CB8AC3E}">
        <p14:creationId xmlns:p14="http://schemas.microsoft.com/office/powerpoint/2010/main" val="104013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7019-5F18-CDFF-D4F9-65600646A8B5}"/>
              </a:ext>
            </a:extLst>
          </p:cNvPr>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NON FUNCTIONAL TESTING</a:t>
            </a:r>
          </a:p>
        </p:txBody>
      </p:sp>
      <p:sp>
        <p:nvSpPr>
          <p:cNvPr id="3" name="Subtitle 2">
            <a:extLst>
              <a:ext uri="{FF2B5EF4-FFF2-40B4-BE49-F238E27FC236}">
                <a16:creationId xmlns:a16="http://schemas.microsoft.com/office/drawing/2014/main" id="{990CE99D-AFBA-F83A-5232-81866908DD56}"/>
              </a:ext>
            </a:extLst>
          </p:cNvPr>
          <p:cNvSpPr>
            <a:spLocks noGrp="1"/>
          </p:cNvSpPr>
          <p:nvPr>
            <p:ph type="subTitle" idx="1"/>
          </p:nvPr>
        </p:nvSpPr>
        <p:spPr>
          <a:xfrm>
            <a:off x="609480" y="1196752"/>
            <a:ext cx="9951016" cy="4385048"/>
          </a:xfrm>
        </p:spPr>
        <p:txBody>
          <a:bodyPr/>
          <a:lstStyle/>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https://www.javatpoint.com/non-functional-testing</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Non-functional testing is a type of software testing to test non-functional parameters such as reliability, load test, performance and accountability of the software. </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The primary purpose of non-functional testing is to test the reading speed of the software system as per non-functional parameters.</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Functional testing checks the correctness of internal functions while Non-Functional testing checks the ability to work in an external environment.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364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D08D-44C5-7561-E255-1C25294679DC}"/>
              </a:ext>
            </a:extLst>
          </p:cNvPr>
          <p:cNvSpPr>
            <a:spLocks noGrp="1"/>
          </p:cNvSpPr>
          <p:nvPr>
            <p:ph type="title"/>
          </p:nvPr>
        </p:nvSpPr>
        <p:spPr/>
        <p:txBody>
          <a:bodyPr/>
          <a:lstStyle/>
          <a:p>
            <a:r>
              <a:rPr lang="en-IN" dirty="0"/>
              <a:t>Functional Vs Non Functional</a:t>
            </a:r>
          </a:p>
        </p:txBody>
      </p:sp>
      <p:sp>
        <p:nvSpPr>
          <p:cNvPr id="3" name="Subtitle 2">
            <a:extLst>
              <a:ext uri="{FF2B5EF4-FFF2-40B4-BE49-F238E27FC236}">
                <a16:creationId xmlns:a16="http://schemas.microsoft.com/office/drawing/2014/main" id="{BE545CF6-CC3F-4C7B-7A58-865200AD1621}"/>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0477AEBD-51AA-B706-3603-0F9BC7825742}"/>
              </a:ext>
            </a:extLst>
          </p:cNvPr>
          <p:cNvPicPr>
            <a:picLocks noChangeAspect="1"/>
          </p:cNvPicPr>
          <p:nvPr/>
        </p:nvPicPr>
        <p:blipFill>
          <a:blip r:embed="rId2"/>
          <a:stretch>
            <a:fillRect/>
          </a:stretch>
        </p:blipFill>
        <p:spPr>
          <a:xfrm>
            <a:off x="911424" y="2132856"/>
            <a:ext cx="9505056" cy="2664296"/>
          </a:xfrm>
          <a:prstGeom prst="rect">
            <a:avLst/>
          </a:prstGeom>
        </p:spPr>
      </p:pic>
    </p:spTree>
    <p:extLst>
      <p:ext uri="{BB962C8B-B14F-4D97-AF65-F5344CB8AC3E}">
        <p14:creationId xmlns:p14="http://schemas.microsoft.com/office/powerpoint/2010/main" val="1597997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b7d30ab385_0_40"/>
          <p:cNvSpPr txBox="1"/>
          <p:nvPr/>
        </p:nvSpPr>
        <p:spPr>
          <a:xfrm>
            <a:off x="229550" y="645625"/>
            <a:ext cx="94977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800" b="1" dirty="0">
                <a:solidFill>
                  <a:schemeClr val="tx1"/>
                </a:solidFill>
                <a:latin typeface="Times New Roman" panose="02020603050405020304" pitchFamily="18" charset="0"/>
                <a:cs typeface="Times New Roman" panose="02020603050405020304" pitchFamily="18" charset="0"/>
              </a:rPr>
              <a:t>Types of Testing - Based on life cycle phase</a:t>
            </a:r>
            <a:endParaRPr sz="2800" b="1" dirty="0">
              <a:solidFill>
                <a:schemeClr val="tx1"/>
              </a:solidFill>
              <a:latin typeface="Times New Roman" panose="02020603050405020304" pitchFamily="18" charset="0"/>
              <a:cs typeface="Times New Roman" panose="02020603050405020304" pitchFamily="18" charset="0"/>
            </a:endParaRPr>
          </a:p>
        </p:txBody>
      </p:sp>
      <p:pic>
        <p:nvPicPr>
          <p:cNvPr id="139" name="Google Shape;139;gb7d30ab385_0_40"/>
          <p:cNvPicPr preferRelativeResize="0"/>
          <p:nvPr/>
        </p:nvPicPr>
        <p:blipFill>
          <a:blip r:embed="rId3">
            <a:alphaModFix/>
          </a:blip>
          <a:stretch>
            <a:fillRect/>
          </a:stretch>
        </p:blipFill>
        <p:spPr>
          <a:xfrm>
            <a:off x="1268725" y="1484784"/>
            <a:ext cx="8458200" cy="2950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09C4-D5B7-9B3D-8931-C06840F8D0B0}"/>
              </a:ext>
            </a:extLst>
          </p:cNvPr>
          <p:cNvSpPr>
            <a:spLocks noGrp="1"/>
          </p:cNvSpPr>
          <p:nvPr>
            <p:ph type="title"/>
          </p:nvPr>
        </p:nvSpPr>
        <p:spPr>
          <a:xfrm>
            <a:off x="648928" y="273600"/>
            <a:ext cx="10932991" cy="1144800"/>
          </a:xfrm>
        </p:spPr>
        <p:txBody>
          <a:bodyPr/>
          <a:lstStyle/>
          <a:p>
            <a:r>
              <a:rPr lang="en-US" sz="2400" dirty="0">
                <a:latin typeface="Times New Roman" panose="02020603050405020304" pitchFamily="18" charset="0"/>
                <a:cs typeface="Times New Roman" panose="02020603050405020304" pitchFamily="18" charset="0"/>
              </a:rPr>
              <a:t>Testing</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CAED0D7-22D5-D1B5-F71A-743433A136ED}"/>
              </a:ext>
            </a:extLst>
          </p:cNvPr>
          <p:cNvSpPr>
            <a:spLocks noGrp="1"/>
          </p:cNvSpPr>
          <p:nvPr>
            <p:ph type="subTitle" idx="1"/>
          </p:nvPr>
        </p:nvSpPr>
        <p:spPr/>
        <p:txBody>
          <a:bodyPr/>
          <a:lstStyle/>
          <a:p>
            <a:pPr algn="just">
              <a:lnSpc>
                <a:spcPct val="150000"/>
              </a:lnSpc>
            </a:pPr>
            <a:r>
              <a:rPr lang="en-US" sz="2000" b="1" i="0" dirty="0">
                <a:solidFill>
                  <a:srgbClr val="222222"/>
                </a:solidFill>
                <a:effectLst/>
                <a:latin typeface="Times New Roman" panose="02020603050405020304" pitchFamily="18" charset="0"/>
                <a:cs typeface="Times New Roman" panose="02020603050405020304" pitchFamily="18" charset="0"/>
              </a:rPr>
              <a:t>Testing in Software Engineering</a:t>
            </a:r>
          </a:p>
          <a:p>
            <a:pPr algn="just">
              <a:lnSpc>
                <a:spcPct val="150000"/>
              </a:lnSpc>
            </a:pPr>
            <a:r>
              <a:rPr lang="en-US" sz="2000" b="0" i="0" dirty="0">
                <a:solidFill>
                  <a:srgbClr val="222222"/>
                </a:solidFill>
                <a:effectLst/>
                <a:latin typeface="Times New Roman" panose="02020603050405020304" pitchFamily="18" charset="0"/>
                <a:cs typeface="Times New Roman" panose="02020603050405020304" pitchFamily="18" charset="0"/>
              </a:rPr>
              <a:t>As per ANSI/IEEE 1059, </a:t>
            </a:r>
            <a:r>
              <a:rPr lang="en-US" sz="2000" b="1" i="0" dirty="0">
                <a:solidFill>
                  <a:srgbClr val="222222"/>
                </a:solidFill>
                <a:effectLst/>
                <a:latin typeface="Times New Roman" panose="02020603050405020304" pitchFamily="18" charset="0"/>
                <a:cs typeface="Times New Roman" panose="02020603050405020304" pitchFamily="18" charset="0"/>
              </a:rPr>
              <a:t>Testing in Software Engineering</a:t>
            </a:r>
            <a:r>
              <a:rPr lang="en-US" sz="2000" b="0" i="0" dirty="0">
                <a:solidFill>
                  <a:srgbClr val="222222"/>
                </a:solidFill>
                <a:effectLst/>
                <a:latin typeface="Times New Roman" panose="02020603050405020304" pitchFamily="18" charset="0"/>
                <a:cs typeface="Times New Roman" panose="02020603050405020304" pitchFamily="18" charset="0"/>
              </a:rPr>
              <a:t> is a process of evaluating a software product to find whether the current software product meets the required conditions or not.</a:t>
            </a:r>
          </a:p>
          <a:p>
            <a:pPr algn="just">
              <a:lnSpc>
                <a:spcPct val="150000"/>
              </a:lnSpc>
            </a:pPr>
            <a:r>
              <a:rPr lang="en-US" sz="2000" b="0" i="0" dirty="0">
                <a:solidFill>
                  <a:srgbClr val="222222"/>
                </a:solidFill>
                <a:effectLst/>
                <a:latin typeface="Times New Roman" panose="02020603050405020304" pitchFamily="18" charset="0"/>
                <a:cs typeface="Times New Roman" panose="02020603050405020304" pitchFamily="18" charset="0"/>
              </a:rPr>
              <a:t> The testing process involves evaluating the features of the software product for requirements in terms of any missing requirements, bugs or errors, security, reliability and performance.</a:t>
            </a:r>
          </a:p>
          <a:p>
            <a:pPr algn="just">
              <a:lnSpc>
                <a:spcPct val="150000"/>
              </a:lnSpc>
            </a:pPr>
            <a:r>
              <a:rPr lang="en-IN" sz="2000" b="1" i="0" dirty="0">
                <a:solidFill>
                  <a:srgbClr val="222222"/>
                </a:solidFill>
                <a:effectLst/>
                <a:latin typeface="Times New Roman" panose="02020603050405020304" pitchFamily="18" charset="0"/>
                <a:cs typeface="Times New Roman" panose="02020603050405020304" pitchFamily="18" charset="0"/>
              </a:rPr>
              <a:t>Types of Software Testing</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Functional Testing</a:t>
            </a: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Non-Functional Testing or </a:t>
            </a:r>
            <a:r>
              <a:rPr lang="en-US" sz="2000" b="0" i="0" u="none" strike="noStrike" dirty="0">
                <a:solidFill>
                  <a:srgbClr val="222222"/>
                </a:solidFill>
                <a:effectLst/>
                <a:latin typeface="Times New Roman" panose="02020603050405020304" pitchFamily="18" charset="0"/>
                <a:cs typeface="Times New Roman" panose="02020603050405020304" pitchFamily="18" charset="0"/>
                <a:hlinkClick r:id="rId2"/>
              </a:rPr>
              <a:t>Performance Testing</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Maintenance (Regression and Maintenance)</a:t>
            </a:r>
          </a:p>
          <a:p>
            <a:endParaRPr lang="en-IN" dirty="0"/>
          </a:p>
        </p:txBody>
      </p:sp>
    </p:spTree>
    <p:extLst>
      <p:ext uri="{BB962C8B-B14F-4D97-AF65-F5344CB8AC3E}">
        <p14:creationId xmlns:p14="http://schemas.microsoft.com/office/powerpoint/2010/main" val="3535704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b7d30ab385_0_47"/>
          <p:cNvSpPr txBox="1"/>
          <p:nvPr/>
        </p:nvSpPr>
        <p:spPr>
          <a:xfrm>
            <a:off x="229550" y="645625"/>
            <a:ext cx="94977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800" b="1" dirty="0">
                <a:solidFill>
                  <a:schemeClr val="tx1"/>
                </a:solidFill>
                <a:latin typeface="Times New Roman" panose="02020603050405020304" pitchFamily="18" charset="0"/>
                <a:cs typeface="Times New Roman" panose="02020603050405020304" pitchFamily="18" charset="0"/>
              </a:rPr>
              <a:t>Types of Testing - Based on needs</a:t>
            </a:r>
            <a:endParaRPr sz="2800" b="1" dirty="0">
              <a:solidFill>
                <a:schemeClr val="tx1"/>
              </a:solidFill>
              <a:latin typeface="Times New Roman" panose="02020603050405020304" pitchFamily="18" charset="0"/>
              <a:cs typeface="Times New Roman" panose="02020603050405020304" pitchFamily="18" charset="0"/>
            </a:endParaRPr>
          </a:p>
        </p:txBody>
      </p:sp>
      <p:pic>
        <p:nvPicPr>
          <p:cNvPr id="145" name="Google Shape;145;gb7d30ab385_0_47"/>
          <p:cNvPicPr preferRelativeResize="0"/>
          <p:nvPr/>
        </p:nvPicPr>
        <p:blipFill>
          <a:blip r:embed="rId3">
            <a:alphaModFix/>
          </a:blip>
          <a:stretch>
            <a:fillRect/>
          </a:stretch>
        </p:blipFill>
        <p:spPr>
          <a:xfrm>
            <a:off x="152400" y="1490725"/>
            <a:ext cx="10249375" cy="5000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2926-4CD4-0325-69CA-09EA41C35EE9}"/>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REGRESSION TESTING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https://www.javatpoint.com/regression-testing</a:t>
            </a:r>
          </a:p>
        </p:txBody>
      </p:sp>
      <p:sp>
        <p:nvSpPr>
          <p:cNvPr id="3" name="Subtitle 2">
            <a:extLst>
              <a:ext uri="{FF2B5EF4-FFF2-40B4-BE49-F238E27FC236}">
                <a16:creationId xmlns:a16="http://schemas.microsoft.com/office/drawing/2014/main" id="{023B7D26-7875-1142-EF8C-F780953E9776}"/>
              </a:ext>
            </a:extLst>
          </p:cNvPr>
          <p:cNvSpPr>
            <a:spLocks noGrp="1"/>
          </p:cNvSpPr>
          <p:nvPr>
            <p:ph type="subTitle" idx="1"/>
          </p:nvPr>
        </p:nvSpPr>
        <p:spPr>
          <a:xfrm>
            <a:off x="479376" y="836712"/>
            <a:ext cx="10225136" cy="5184576"/>
          </a:xfrm>
        </p:spPr>
        <p:txBody>
          <a:bodyPr/>
          <a:lstStyle/>
          <a:p>
            <a:pPr algn="just">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Regression testing is re-running functional and non-functional tests to ensure that previously developed and tested software still performs after a change.</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This testing is done to make sure that new code changes should not have side effects on the existing functionalities. </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It ensures that the old code still works once the latest code changes are done.</a:t>
            </a:r>
          </a:p>
          <a:p>
            <a:pPr algn="just">
              <a:lnSpc>
                <a:spcPct val="150000"/>
              </a:lnSpc>
            </a:pPr>
            <a:r>
              <a:rPr lang="en-US" b="0" i="0" u="sng" dirty="0">
                <a:solidFill>
                  <a:schemeClr val="tx1"/>
                </a:solidFill>
                <a:effectLst/>
                <a:latin typeface="erdana"/>
              </a:rPr>
              <a:t>When can we perform Regression Testing?</a:t>
            </a:r>
          </a:p>
          <a:p>
            <a:pPr marL="571500" indent="-342900" algn="just">
              <a:lnSpc>
                <a:spcPct val="150000"/>
              </a:lnSpc>
              <a:buAutoNum type="arabicPeriod"/>
            </a:pPr>
            <a:r>
              <a:rPr lang="en-US" b="1" i="0" dirty="0">
                <a:solidFill>
                  <a:srgbClr val="333333"/>
                </a:solidFill>
                <a:effectLst/>
                <a:latin typeface="inter-bold"/>
              </a:rPr>
              <a:t>When new functionality added to the application.</a:t>
            </a:r>
            <a:endParaRPr lang="en-US" dirty="0">
              <a:solidFill>
                <a:srgbClr val="610B38"/>
              </a:solidFill>
              <a:latin typeface="erdana"/>
            </a:endParaRPr>
          </a:p>
          <a:p>
            <a:pPr marL="571500" indent="-342900" algn="just">
              <a:lnSpc>
                <a:spcPct val="150000"/>
              </a:lnSpc>
              <a:buAutoNum type="arabicPeriod"/>
            </a:pPr>
            <a:r>
              <a:rPr lang="en-US" b="1" i="0" dirty="0">
                <a:solidFill>
                  <a:srgbClr val="333333"/>
                </a:solidFill>
                <a:effectLst/>
                <a:latin typeface="inter-bold"/>
              </a:rPr>
              <a:t>2. When there is a Change Requirement.</a:t>
            </a:r>
            <a:endParaRPr lang="en-US" b="1" i="0" dirty="0">
              <a:solidFill>
                <a:srgbClr val="610B38"/>
              </a:solidFill>
              <a:effectLst/>
              <a:latin typeface="erdana"/>
            </a:endParaRPr>
          </a:p>
          <a:p>
            <a:pPr marL="571500" indent="-342900" algn="just">
              <a:lnSpc>
                <a:spcPct val="150000"/>
              </a:lnSpc>
              <a:buAutoNum type="arabicPeriod"/>
            </a:pPr>
            <a:r>
              <a:rPr lang="en-US" b="1" i="0" dirty="0">
                <a:solidFill>
                  <a:srgbClr val="333333"/>
                </a:solidFill>
                <a:effectLst/>
                <a:latin typeface="inter-bold"/>
              </a:rPr>
              <a:t> When the defect fixed</a:t>
            </a:r>
          </a:p>
          <a:p>
            <a:pPr marL="571500" indent="-342900" algn="just">
              <a:lnSpc>
                <a:spcPct val="150000"/>
              </a:lnSpc>
              <a:buAutoNum type="arabicPeriod"/>
            </a:pPr>
            <a:r>
              <a:rPr lang="en-US" b="1" i="0" dirty="0">
                <a:solidFill>
                  <a:srgbClr val="333333"/>
                </a:solidFill>
                <a:effectLst/>
                <a:latin typeface="inter-bold"/>
              </a:rPr>
              <a:t>When there is a performance issue fix</a:t>
            </a:r>
            <a:endParaRPr lang="en-US" b="1" dirty="0">
              <a:solidFill>
                <a:srgbClr val="333333"/>
              </a:solidFill>
              <a:latin typeface="inter-bold"/>
            </a:endParaRPr>
          </a:p>
          <a:p>
            <a:pPr marL="571500" indent="-342900" algn="just">
              <a:lnSpc>
                <a:spcPct val="150000"/>
              </a:lnSpc>
              <a:buAutoNum type="arabicPeriod"/>
            </a:pPr>
            <a:r>
              <a:rPr lang="en-US" b="1" i="0" dirty="0">
                <a:solidFill>
                  <a:srgbClr val="333333"/>
                </a:solidFill>
                <a:effectLst/>
                <a:latin typeface="inter-bold"/>
              </a:rPr>
              <a:t>When there is an environment change</a:t>
            </a:r>
            <a:endParaRPr lang="en-US" b="0" i="0" dirty="0">
              <a:solidFill>
                <a:srgbClr val="610B38"/>
              </a:solidFill>
              <a:effectLst/>
              <a:latin typeface="erdana"/>
            </a:endParaRPr>
          </a:p>
          <a:p>
            <a:pPr algn="just">
              <a:lnSpc>
                <a:spcPct val="150000"/>
              </a:lnSpc>
            </a:pP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18966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1B78-63DA-EF72-70CA-EFCE6AC077BE}"/>
              </a:ext>
            </a:extLst>
          </p:cNvPr>
          <p:cNvSpPr>
            <a:spLocks noGrp="1"/>
          </p:cNvSpPr>
          <p:nvPr>
            <p:ph type="title"/>
          </p:nvPr>
        </p:nvSpPr>
        <p:spPr/>
        <p:txBody>
          <a:bodyPr/>
          <a:lstStyle/>
          <a:p>
            <a:r>
              <a:rPr lang="en-US" b="0" i="0" dirty="0">
                <a:solidFill>
                  <a:srgbClr val="610B4B"/>
                </a:solidFill>
                <a:effectLst/>
                <a:latin typeface="erdana"/>
              </a:rPr>
              <a:t>Regression testing across the release</a:t>
            </a:r>
            <a:br>
              <a:rPr lang="en-US" b="0" i="0" dirty="0">
                <a:solidFill>
                  <a:srgbClr val="610B4B"/>
                </a:solidFill>
                <a:effectLst/>
                <a:latin typeface="erdana"/>
              </a:rPr>
            </a:br>
            <a:endParaRPr lang="en-IN" dirty="0"/>
          </a:p>
        </p:txBody>
      </p:sp>
      <p:sp>
        <p:nvSpPr>
          <p:cNvPr id="3" name="Subtitle 2">
            <a:extLst>
              <a:ext uri="{FF2B5EF4-FFF2-40B4-BE49-F238E27FC236}">
                <a16:creationId xmlns:a16="http://schemas.microsoft.com/office/drawing/2014/main" id="{13973471-CE44-9BA4-D1DE-1E59C606328F}"/>
              </a:ext>
            </a:extLst>
          </p:cNvPr>
          <p:cNvSpPr>
            <a:spLocks noGrp="1"/>
          </p:cNvSpPr>
          <p:nvPr>
            <p:ph type="subTitle" idx="1"/>
          </p:nvPr>
        </p:nvSpPr>
        <p:spPr>
          <a:xfrm>
            <a:off x="609480" y="1052736"/>
            <a:ext cx="9951016" cy="4529064"/>
          </a:xfrm>
        </p:spPr>
        <p:txBody>
          <a:bodyPr/>
          <a:lstStyle/>
          <a:p>
            <a:pPr algn="just"/>
            <a:r>
              <a:rPr lang="en-US" b="0" i="0" dirty="0">
                <a:solidFill>
                  <a:srgbClr val="333333"/>
                </a:solidFill>
                <a:effectLst/>
                <a:latin typeface="inter-regular"/>
              </a:rPr>
              <a:t>The regression testing process starts whenever there is a new Release for same project because the new feature may affect the old elements in the previous releases.</a:t>
            </a:r>
          </a:p>
          <a:p>
            <a:pPr algn="just"/>
            <a:r>
              <a:rPr lang="en-US" b="0" i="0" dirty="0">
                <a:solidFill>
                  <a:srgbClr val="333333"/>
                </a:solidFill>
                <a:effectLst/>
                <a:latin typeface="inter-regular"/>
              </a:rPr>
              <a:t>To understand the regression testing process, we will follow the below steps:</a:t>
            </a:r>
          </a:p>
          <a:p>
            <a:pPr algn="just"/>
            <a:r>
              <a:rPr lang="en-US" b="1" i="0" dirty="0">
                <a:solidFill>
                  <a:srgbClr val="333333"/>
                </a:solidFill>
                <a:effectLst/>
                <a:latin typeface="inter-bold"/>
              </a:rPr>
              <a:t>Step1</a:t>
            </a:r>
            <a:endParaRPr lang="en-US" b="0" i="0" dirty="0">
              <a:solidFill>
                <a:srgbClr val="333333"/>
              </a:solidFill>
              <a:effectLst/>
              <a:latin typeface="inter-regular"/>
            </a:endParaRPr>
          </a:p>
          <a:p>
            <a:pPr algn="just"/>
            <a:r>
              <a:rPr lang="en-US" b="0" i="0" dirty="0">
                <a:solidFill>
                  <a:srgbClr val="333333"/>
                </a:solidFill>
                <a:effectLst/>
                <a:latin typeface="inter-regular"/>
              </a:rPr>
              <a:t>There is no regression testing in </a:t>
            </a:r>
            <a:r>
              <a:rPr lang="en-US" b="1" i="0" dirty="0">
                <a:solidFill>
                  <a:srgbClr val="333333"/>
                </a:solidFill>
                <a:effectLst/>
                <a:latin typeface="inter-bold"/>
              </a:rPr>
              <a:t>Release#1</a:t>
            </a:r>
            <a:r>
              <a:rPr lang="en-US" b="0" i="0" dirty="0">
                <a:solidFill>
                  <a:srgbClr val="333333"/>
                </a:solidFill>
                <a:effectLst/>
                <a:latin typeface="inter-regular"/>
              </a:rPr>
              <a:t> because there is no modification happen in the Release#1 as the release is new itself.</a:t>
            </a:r>
          </a:p>
          <a:p>
            <a:pPr algn="just"/>
            <a:r>
              <a:rPr lang="en-US" b="1" i="0" dirty="0">
                <a:solidFill>
                  <a:srgbClr val="333333"/>
                </a:solidFill>
                <a:effectLst/>
                <a:latin typeface="inter-bold"/>
              </a:rPr>
              <a:t>Step2</a:t>
            </a:r>
            <a:endParaRPr lang="en-US" b="0" i="0" dirty="0">
              <a:solidFill>
                <a:srgbClr val="333333"/>
              </a:solidFill>
              <a:effectLst/>
              <a:latin typeface="inter-regular"/>
            </a:endParaRPr>
          </a:p>
          <a:p>
            <a:pPr algn="just"/>
            <a:r>
              <a:rPr lang="en-US" b="0" i="0" dirty="0">
                <a:solidFill>
                  <a:srgbClr val="333333"/>
                </a:solidFill>
                <a:effectLst/>
                <a:latin typeface="inter-regular"/>
              </a:rPr>
              <a:t>The concept of Regression testing starts from </a:t>
            </a:r>
            <a:r>
              <a:rPr lang="en-US" b="1" i="0" dirty="0">
                <a:solidFill>
                  <a:srgbClr val="333333"/>
                </a:solidFill>
                <a:effectLst/>
                <a:latin typeface="inter-bold"/>
              </a:rPr>
              <a:t>Release#2</a:t>
            </a:r>
            <a:r>
              <a:rPr lang="en-US" b="0" i="0" dirty="0">
                <a:solidFill>
                  <a:srgbClr val="333333"/>
                </a:solidFill>
                <a:effectLst/>
                <a:latin typeface="inter-regular"/>
              </a:rPr>
              <a:t> when the customer gives some </a:t>
            </a:r>
            <a:r>
              <a:rPr lang="en-US" b="1" i="0" dirty="0">
                <a:solidFill>
                  <a:srgbClr val="333333"/>
                </a:solidFill>
                <a:effectLst/>
                <a:latin typeface="inter-bold"/>
              </a:rPr>
              <a:t>new requirements</a:t>
            </a:r>
            <a:r>
              <a:rPr lang="en-US" b="0" i="0" dirty="0">
                <a:solidFill>
                  <a:srgbClr val="333333"/>
                </a:solidFill>
                <a:effectLst/>
                <a:latin typeface="inter-regular"/>
              </a:rPr>
              <a:t>.</a:t>
            </a:r>
          </a:p>
          <a:p>
            <a:pPr algn="just"/>
            <a:r>
              <a:rPr lang="en-US" b="1" i="0" dirty="0">
                <a:solidFill>
                  <a:srgbClr val="333333"/>
                </a:solidFill>
                <a:effectLst/>
                <a:latin typeface="inter-bold"/>
              </a:rPr>
              <a:t>Step3</a:t>
            </a:r>
            <a:endParaRPr lang="en-US" b="0" i="0" dirty="0">
              <a:solidFill>
                <a:srgbClr val="333333"/>
              </a:solidFill>
              <a:effectLst/>
              <a:latin typeface="inter-regular"/>
            </a:endParaRPr>
          </a:p>
          <a:p>
            <a:pPr algn="just"/>
            <a:r>
              <a:rPr lang="en-US" b="0" i="0" dirty="0">
                <a:solidFill>
                  <a:srgbClr val="333333"/>
                </a:solidFill>
                <a:effectLst/>
                <a:latin typeface="inter-regular"/>
              </a:rPr>
              <a:t>After getting the new requirements (modifying features) first, they (the developers and test engineers) will understand the needs before going to the </a:t>
            </a:r>
            <a:r>
              <a:rPr lang="en-US" b="1" i="0" dirty="0">
                <a:solidFill>
                  <a:srgbClr val="333333"/>
                </a:solidFill>
                <a:effectLst/>
                <a:latin typeface="inter-bold"/>
              </a:rPr>
              <a:t>impact analysis</a:t>
            </a:r>
            <a:r>
              <a:rPr lang="en-US" b="0" i="0" dirty="0">
                <a:solidFill>
                  <a:srgbClr val="333333"/>
                </a:solidFill>
                <a:effectLst/>
                <a:latin typeface="inter-regular"/>
              </a:rPr>
              <a:t>.</a:t>
            </a:r>
          </a:p>
          <a:p>
            <a:pPr algn="just"/>
            <a:r>
              <a:rPr lang="en-US" b="1" i="0" dirty="0">
                <a:solidFill>
                  <a:srgbClr val="333333"/>
                </a:solidFill>
                <a:effectLst/>
                <a:latin typeface="inter-bold"/>
              </a:rPr>
              <a:t>Step4</a:t>
            </a:r>
            <a:endParaRPr lang="en-US" b="0" i="0" dirty="0">
              <a:solidFill>
                <a:srgbClr val="333333"/>
              </a:solidFill>
              <a:effectLst/>
              <a:latin typeface="inter-regular"/>
            </a:endParaRPr>
          </a:p>
          <a:p>
            <a:pPr algn="just"/>
            <a:r>
              <a:rPr lang="en-US" b="0" i="0" dirty="0">
                <a:solidFill>
                  <a:srgbClr val="333333"/>
                </a:solidFill>
                <a:effectLst/>
                <a:latin typeface="inter-regular"/>
              </a:rPr>
              <a:t>After understanding the new requirements, we will perform one round of </a:t>
            </a:r>
            <a:r>
              <a:rPr lang="en-US" b="1" i="0" dirty="0">
                <a:solidFill>
                  <a:srgbClr val="333333"/>
                </a:solidFill>
                <a:effectLst/>
                <a:latin typeface="inter-bold"/>
              </a:rPr>
              <a:t>impact analysis</a:t>
            </a:r>
            <a:r>
              <a:rPr lang="en-US" b="0" i="0" dirty="0">
                <a:solidFill>
                  <a:srgbClr val="333333"/>
                </a:solidFill>
                <a:effectLst/>
                <a:latin typeface="inter-regular"/>
              </a:rPr>
              <a:t> to avoid the major risk, but here the question arises who will do the Impact analysis?</a:t>
            </a:r>
          </a:p>
          <a:p>
            <a:endParaRPr lang="en-IN" dirty="0"/>
          </a:p>
        </p:txBody>
      </p:sp>
    </p:spTree>
    <p:extLst>
      <p:ext uri="{BB962C8B-B14F-4D97-AF65-F5344CB8AC3E}">
        <p14:creationId xmlns:p14="http://schemas.microsoft.com/office/powerpoint/2010/main" val="3544502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84FDBF-FE33-3204-7181-646D0CC7EF72}"/>
              </a:ext>
            </a:extLst>
          </p:cNvPr>
          <p:cNvSpPr>
            <a:spLocks noGrp="1"/>
          </p:cNvSpPr>
          <p:nvPr>
            <p:ph type="subTitle" idx="1"/>
          </p:nvPr>
        </p:nvSpPr>
        <p:spPr>
          <a:xfrm>
            <a:off x="609480" y="332656"/>
            <a:ext cx="9951016" cy="6048672"/>
          </a:xfrm>
        </p:spPr>
        <p:txBody>
          <a:bodyPr/>
          <a:lstStyle/>
          <a:p>
            <a:pPr algn="just"/>
            <a:r>
              <a:rPr lang="en-US" b="1" i="0" dirty="0">
                <a:solidFill>
                  <a:srgbClr val="333333"/>
                </a:solidFill>
                <a:effectLst/>
                <a:latin typeface="inter-bold"/>
              </a:rPr>
              <a:t>Step5</a:t>
            </a:r>
            <a:endParaRPr lang="en-US" b="0" i="0" dirty="0">
              <a:solidFill>
                <a:srgbClr val="333333"/>
              </a:solidFill>
              <a:effectLst/>
              <a:latin typeface="inter-regular"/>
            </a:endParaRPr>
          </a:p>
          <a:p>
            <a:pPr algn="just"/>
            <a:r>
              <a:rPr lang="en-US" b="0" i="0" dirty="0">
                <a:solidFill>
                  <a:srgbClr val="333333"/>
                </a:solidFill>
                <a:effectLst/>
                <a:latin typeface="inter-regular"/>
              </a:rPr>
              <a:t>The impact analysis is done by the </a:t>
            </a:r>
            <a:r>
              <a:rPr lang="en-US" b="1" i="0" dirty="0">
                <a:solidFill>
                  <a:srgbClr val="333333"/>
                </a:solidFill>
                <a:effectLst/>
                <a:latin typeface="inter-bold"/>
              </a:rPr>
              <a:t>customer</a:t>
            </a:r>
            <a:r>
              <a:rPr lang="en-US" b="0" i="0" dirty="0">
                <a:solidFill>
                  <a:srgbClr val="333333"/>
                </a:solidFill>
                <a:effectLst/>
                <a:latin typeface="inter-regular"/>
              </a:rPr>
              <a:t> based on their </a:t>
            </a:r>
            <a:r>
              <a:rPr lang="en-US" b="1" i="0" dirty="0">
                <a:solidFill>
                  <a:srgbClr val="333333"/>
                </a:solidFill>
                <a:effectLst/>
                <a:latin typeface="inter-bold"/>
              </a:rPr>
              <a:t>business knowledge</a:t>
            </a:r>
            <a:r>
              <a:rPr lang="en-US" b="0" i="0" dirty="0">
                <a:solidFill>
                  <a:srgbClr val="333333"/>
                </a:solidFill>
                <a:effectLst/>
                <a:latin typeface="inter-regular"/>
              </a:rPr>
              <a:t>, the </a:t>
            </a:r>
            <a:r>
              <a:rPr lang="en-US" b="1" i="0" dirty="0">
                <a:solidFill>
                  <a:srgbClr val="333333"/>
                </a:solidFill>
                <a:effectLst/>
                <a:latin typeface="inter-bold"/>
              </a:rPr>
              <a:t>developer</a:t>
            </a:r>
            <a:r>
              <a:rPr lang="en-US" b="0" i="0" dirty="0">
                <a:solidFill>
                  <a:srgbClr val="333333"/>
                </a:solidFill>
                <a:effectLst/>
                <a:latin typeface="inter-regular"/>
              </a:rPr>
              <a:t> based on their </a:t>
            </a:r>
            <a:r>
              <a:rPr lang="en-US" b="1" i="0" dirty="0">
                <a:solidFill>
                  <a:srgbClr val="333333"/>
                </a:solidFill>
                <a:effectLst/>
                <a:latin typeface="inter-bold"/>
              </a:rPr>
              <a:t>coding knowledge</a:t>
            </a:r>
            <a:r>
              <a:rPr lang="en-US" b="0" i="0" dirty="0">
                <a:solidFill>
                  <a:srgbClr val="333333"/>
                </a:solidFill>
                <a:effectLst/>
                <a:latin typeface="inter-regular"/>
              </a:rPr>
              <a:t>, and most importantly, it is done by the </a:t>
            </a:r>
            <a:r>
              <a:rPr lang="en-US" b="1" i="0" dirty="0">
                <a:solidFill>
                  <a:srgbClr val="333333"/>
                </a:solidFill>
                <a:effectLst/>
                <a:latin typeface="inter-bold"/>
              </a:rPr>
              <a:t>test engineer</a:t>
            </a:r>
            <a:r>
              <a:rPr lang="en-US" b="0" i="0" dirty="0">
                <a:solidFill>
                  <a:srgbClr val="333333"/>
                </a:solidFill>
                <a:effectLst/>
                <a:latin typeface="inter-regular"/>
              </a:rPr>
              <a:t> because they have the </a:t>
            </a:r>
            <a:r>
              <a:rPr lang="en-US" b="1" i="0" dirty="0">
                <a:solidFill>
                  <a:srgbClr val="333333"/>
                </a:solidFill>
                <a:effectLst/>
                <a:latin typeface="inter-bold"/>
              </a:rPr>
              <a:t>product knowledge</a:t>
            </a:r>
            <a:r>
              <a:rPr lang="en-US" b="0" i="0" dirty="0">
                <a:solidFill>
                  <a:srgbClr val="333333"/>
                </a:solidFill>
                <a:effectLst/>
                <a:latin typeface="inter-regular"/>
              </a:rPr>
              <a:t>.</a:t>
            </a:r>
          </a:p>
          <a:p>
            <a:pPr algn="just"/>
            <a:r>
              <a:rPr lang="en-US" b="1" i="0" dirty="0">
                <a:solidFill>
                  <a:srgbClr val="333333"/>
                </a:solidFill>
                <a:effectLst/>
                <a:latin typeface="inter-bold"/>
              </a:rPr>
              <a:t>Step6</a:t>
            </a:r>
            <a:endParaRPr lang="en-US" b="0" i="0" dirty="0">
              <a:solidFill>
                <a:srgbClr val="333333"/>
              </a:solidFill>
              <a:effectLst/>
              <a:latin typeface="inter-regular"/>
            </a:endParaRPr>
          </a:p>
          <a:p>
            <a:pPr algn="just"/>
            <a:r>
              <a:rPr lang="en-US" b="0" i="0" dirty="0">
                <a:solidFill>
                  <a:srgbClr val="333333"/>
                </a:solidFill>
                <a:effectLst/>
                <a:latin typeface="inter-regular"/>
              </a:rPr>
              <a:t>Once we are done with the </a:t>
            </a:r>
            <a:r>
              <a:rPr lang="en-US" b="1" i="0" dirty="0">
                <a:solidFill>
                  <a:srgbClr val="333333"/>
                </a:solidFill>
                <a:effectLst/>
                <a:latin typeface="inter-bold"/>
              </a:rPr>
              <a:t>impact area</a:t>
            </a:r>
            <a:r>
              <a:rPr lang="en-US" b="0" i="0" dirty="0">
                <a:solidFill>
                  <a:srgbClr val="333333"/>
                </a:solidFill>
                <a:effectLst/>
                <a:latin typeface="inter-regular"/>
              </a:rPr>
              <a:t>, then the developer will prepare the </a:t>
            </a:r>
            <a:r>
              <a:rPr lang="en-US" b="1" i="0" dirty="0">
                <a:solidFill>
                  <a:srgbClr val="333333"/>
                </a:solidFill>
                <a:effectLst/>
                <a:latin typeface="inter-bold"/>
              </a:rPr>
              <a:t>impact area (document)</a:t>
            </a:r>
            <a:r>
              <a:rPr lang="en-US" b="0" i="0" dirty="0">
                <a:solidFill>
                  <a:srgbClr val="333333"/>
                </a:solidFill>
                <a:effectLst/>
                <a:latin typeface="inter-regular"/>
              </a:rPr>
              <a:t>, and the </a:t>
            </a:r>
            <a:r>
              <a:rPr lang="en-US" b="1" i="0" dirty="0">
                <a:solidFill>
                  <a:srgbClr val="333333"/>
                </a:solidFill>
                <a:effectLst/>
                <a:latin typeface="inter-bold"/>
              </a:rPr>
              <a:t>customer</a:t>
            </a:r>
            <a:r>
              <a:rPr lang="en-US" b="0" i="0" dirty="0">
                <a:solidFill>
                  <a:srgbClr val="333333"/>
                </a:solidFill>
                <a:effectLst/>
                <a:latin typeface="inter-regular"/>
              </a:rPr>
              <a:t> will also prepare the </a:t>
            </a:r>
            <a:r>
              <a:rPr lang="en-US" b="1" i="0" dirty="0">
                <a:solidFill>
                  <a:srgbClr val="333333"/>
                </a:solidFill>
                <a:effectLst/>
                <a:latin typeface="inter-bold"/>
              </a:rPr>
              <a:t>impact area document</a:t>
            </a:r>
            <a:r>
              <a:rPr lang="en-US" b="0" i="0" dirty="0">
                <a:solidFill>
                  <a:srgbClr val="333333"/>
                </a:solidFill>
                <a:effectLst/>
                <a:latin typeface="inter-regular"/>
              </a:rPr>
              <a:t> so that we can achieve the </a:t>
            </a:r>
            <a:r>
              <a:rPr lang="en-US" b="1" i="0" dirty="0">
                <a:solidFill>
                  <a:srgbClr val="333333"/>
                </a:solidFill>
                <a:effectLst/>
                <a:latin typeface="inter-bold"/>
              </a:rPr>
              <a:t>maximum coverage of impact analysis</a:t>
            </a:r>
            <a:r>
              <a:rPr lang="en-US" b="0" i="0" dirty="0">
                <a:solidFill>
                  <a:srgbClr val="333333"/>
                </a:solidFill>
                <a:effectLst/>
                <a:latin typeface="inter-regular"/>
              </a:rPr>
              <a:t>.</a:t>
            </a:r>
          </a:p>
          <a:p>
            <a:pPr algn="just"/>
            <a:r>
              <a:rPr lang="en-US" b="1" i="0" dirty="0">
                <a:solidFill>
                  <a:srgbClr val="333333"/>
                </a:solidFill>
                <a:effectLst/>
                <a:latin typeface="inter-bold"/>
              </a:rPr>
              <a:t>Step7</a:t>
            </a:r>
            <a:endParaRPr lang="en-US" b="0" i="0" dirty="0">
              <a:solidFill>
                <a:srgbClr val="333333"/>
              </a:solidFill>
              <a:effectLst/>
              <a:latin typeface="inter-regular"/>
            </a:endParaRPr>
          </a:p>
          <a:p>
            <a:pPr algn="just"/>
            <a:r>
              <a:rPr lang="en-US" b="0" i="0" dirty="0">
                <a:solidFill>
                  <a:srgbClr val="333333"/>
                </a:solidFill>
                <a:effectLst/>
                <a:latin typeface="inter-regular"/>
              </a:rPr>
              <a:t>After completing the impact analysis, the developer, the customer, and the test engineer will send the </a:t>
            </a:r>
            <a:r>
              <a:rPr lang="en-US" b="1" i="0" dirty="0">
                <a:solidFill>
                  <a:srgbClr val="333333"/>
                </a:solidFill>
                <a:effectLst/>
                <a:latin typeface="inter-bold"/>
              </a:rPr>
              <a:t>Reports#</a:t>
            </a:r>
            <a:r>
              <a:rPr lang="en-US" b="0" i="0" dirty="0">
                <a:solidFill>
                  <a:srgbClr val="333333"/>
                </a:solidFill>
                <a:effectLst/>
                <a:latin typeface="inter-regular"/>
              </a:rPr>
              <a:t> of the impact area documents to the </a:t>
            </a:r>
            <a:r>
              <a:rPr lang="en-US" b="1" i="0" dirty="0">
                <a:solidFill>
                  <a:srgbClr val="333333"/>
                </a:solidFill>
                <a:effectLst/>
                <a:latin typeface="inter-bold"/>
              </a:rPr>
              <a:t>Test Lead</a:t>
            </a:r>
            <a:r>
              <a:rPr lang="en-US" b="0" i="0" dirty="0">
                <a:solidFill>
                  <a:srgbClr val="333333"/>
                </a:solidFill>
                <a:effectLst/>
                <a:latin typeface="inter-regular"/>
              </a:rPr>
              <a:t>.</a:t>
            </a:r>
          </a:p>
          <a:p>
            <a:pPr algn="just"/>
            <a:r>
              <a:rPr lang="en-US" b="1" i="0" dirty="0">
                <a:solidFill>
                  <a:srgbClr val="333333"/>
                </a:solidFill>
                <a:effectLst/>
                <a:latin typeface="inter-bold"/>
              </a:rPr>
              <a:t>Step8</a:t>
            </a:r>
            <a:endParaRPr lang="en-US" b="0" i="0" dirty="0">
              <a:solidFill>
                <a:srgbClr val="333333"/>
              </a:solidFill>
              <a:effectLst/>
              <a:latin typeface="inter-regular"/>
            </a:endParaRPr>
          </a:p>
          <a:p>
            <a:pPr algn="just"/>
            <a:r>
              <a:rPr lang="en-US" b="0" i="0" dirty="0">
                <a:solidFill>
                  <a:srgbClr val="333333"/>
                </a:solidFill>
                <a:effectLst/>
                <a:latin typeface="inter-regular"/>
              </a:rPr>
              <a:t>Once the Test lead gets the Reports#, he/she will </a:t>
            </a:r>
            <a:r>
              <a:rPr lang="en-US" b="1" i="0" dirty="0">
                <a:solidFill>
                  <a:srgbClr val="333333"/>
                </a:solidFill>
                <a:effectLst/>
                <a:latin typeface="inter-bold"/>
              </a:rPr>
              <a:t>consolidate</a:t>
            </a:r>
            <a:r>
              <a:rPr lang="en-US" b="0" i="0" dirty="0">
                <a:solidFill>
                  <a:srgbClr val="333333"/>
                </a:solidFill>
                <a:effectLst/>
                <a:latin typeface="inter-regular"/>
              </a:rPr>
              <a:t> the reports and stored in the </a:t>
            </a:r>
            <a:r>
              <a:rPr lang="en-US" b="1" i="0" dirty="0">
                <a:solidFill>
                  <a:srgbClr val="333333"/>
                </a:solidFill>
                <a:effectLst/>
                <a:latin typeface="inter-bold"/>
              </a:rPr>
              <a:t>test case requirement repository</a:t>
            </a:r>
            <a:r>
              <a:rPr lang="en-US" b="0" i="0" dirty="0">
                <a:solidFill>
                  <a:srgbClr val="333333"/>
                </a:solidFill>
                <a:effectLst/>
                <a:latin typeface="inter-regular"/>
              </a:rPr>
              <a:t> for the release#1.</a:t>
            </a:r>
          </a:p>
          <a:p>
            <a:pPr algn="just"/>
            <a:r>
              <a:rPr lang="en-US" b="1" i="0" dirty="0">
                <a:solidFill>
                  <a:srgbClr val="333333"/>
                </a:solidFill>
                <a:effectLst/>
                <a:latin typeface="inter-bold"/>
              </a:rPr>
              <a:t>Step9</a:t>
            </a:r>
            <a:endParaRPr lang="en-US" b="0" i="0" dirty="0">
              <a:solidFill>
                <a:srgbClr val="333333"/>
              </a:solidFill>
              <a:effectLst/>
              <a:latin typeface="inter-regular"/>
            </a:endParaRPr>
          </a:p>
          <a:p>
            <a:pPr algn="just"/>
            <a:r>
              <a:rPr lang="en-US" b="0" i="0" dirty="0">
                <a:solidFill>
                  <a:srgbClr val="333333"/>
                </a:solidFill>
                <a:effectLst/>
                <a:latin typeface="inter-regular"/>
              </a:rPr>
              <a:t>After that, the Test Lead will take the help of RTM and pick the necessary </a:t>
            </a:r>
            <a:r>
              <a:rPr lang="en-US" b="1" i="0" dirty="0">
                <a:solidFill>
                  <a:srgbClr val="333333"/>
                </a:solidFill>
                <a:effectLst/>
                <a:latin typeface="inter-bold"/>
              </a:rPr>
              <a:t>regression test case</a:t>
            </a:r>
            <a:r>
              <a:rPr lang="en-US" b="0" i="0" dirty="0">
                <a:solidFill>
                  <a:srgbClr val="333333"/>
                </a:solidFill>
                <a:effectLst/>
                <a:latin typeface="inter-regular"/>
              </a:rPr>
              <a:t> from the </a:t>
            </a:r>
            <a:r>
              <a:rPr lang="en-US" b="1" i="0" dirty="0">
                <a:solidFill>
                  <a:srgbClr val="333333"/>
                </a:solidFill>
                <a:effectLst/>
                <a:latin typeface="inter-bold"/>
              </a:rPr>
              <a:t>test case repository</a:t>
            </a:r>
            <a:r>
              <a:rPr lang="en-US" b="0" i="0" dirty="0">
                <a:solidFill>
                  <a:srgbClr val="333333"/>
                </a:solidFill>
                <a:effectLst/>
                <a:latin typeface="inter-regular"/>
              </a:rPr>
              <a:t>, and those files will be placed in the </a:t>
            </a:r>
            <a:r>
              <a:rPr lang="en-US" b="1" i="0" dirty="0">
                <a:solidFill>
                  <a:srgbClr val="333333"/>
                </a:solidFill>
                <a:effectLst/>
                <a:latin typeface="inter-bold"/>
              </a:rPr>
              <a:t>Regression Test Suite</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3130569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2C1A-A5C5-6BC1-D67E-029FD5637AFC}"/>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70B1FC9E-419B-CE22-C3CB-27E0882D4971}"/>
              </a:ext>
            </a:extLst>
          </p:cNvPr>
          <p:cNvSpPr>
            <a:spLocks noGrp="1"/>
          </p:cNvSpPr>
          <p:nvPr>
            <p:ph type="subTitle" idx="1"/>
          </p:nvPr>
        </p:nvSpPr>
        <p:spPr/>
        <p:txBody>
          <a:bodyPr/>
          <a:lstStyle/>
          <a:p>
            <a:pPr algn="just"/>
            <a:r>
              <a:rPr lang="en-US" b="1" i="0" dirty="0">
                <a:solidFill>
                  <a:srgbClr val="333333"/>
                </a:solidFill>
                <a:effectLst/>
                <a:latin typeface="inter-bold"/>
              </a:rPr>
              <a:t>Step10</a:t>
            </a:r>
            <a:endParaRPr lang="en-US" b="0" i="0" dirty="0">
              <a:solidFill>
                <a:srgbClr val="333333"/>
              </a:solidFill>
              <a:effectLst/>
              <a:latin typeface="inter-regular"/>
            </a:endParaRPr>
          </a:p>
          <a:p>
            <a:pPr algn="just"/>
            <a:r>
              <a:rPr lang="en-US" b="0" i="0" dirty="0">
                <a:solidFill>
                  <a:srgbClr val="333333"/>
                </a:solidFill>
                <a:effectLst/>
                <a:latin typeface="inter-regular"/>
              </a:rPr>
              <a:t>After that, when the test engineer has done working on the new test cases, the test lead will </a:t>
            </a:r>
            <a:r>
              <a:rPr lang="en-US" b="1" i="0" dirty="0">
                <a:solidFill>
                  <a:srgbClr val="333333"/>
                </a:solidFill>
                <a:effectLst/>
                <a:latin typeface="inter-bold"/>
              </a:rPr>
              <a:t>assign the regression test case</a:t>
            </a:r>
            <a:r>
              <a:rPr lang="en-US" b="0" i="0" dirty="0">
                <a:solidFill>
                  <a:srgbClr val="333333"/>
                </a:solidFill>
                <a:effectLst/>
                <a:latin typeface="inter-regular"/>
              </a:rPr>
              <a:t> to the test engineer.</a:t>
            </a:r>
          </a:p>
          <a:p>
            <a:pPr algn="just"/>
            <a:r>
              <a:rPr lang="en-US" b="1" i="0" dirty="0">
                <a:solidFill>
                  <a:srgbClr val="333333"/>
                </a:solidFill>
                <a:effectLst/>
                <a:latin typeface="inter-bold"/>
              </a:rPr>
              <a:t>Step11</a:t>
            </a:r>
            <a:endParaRPr lang="en-US" b="0" i="0" dirty="0">
              <a:solidFill>
                <a:srgbClr val="333333"/>
              </a:solidFill>
              <a:effectLst/>
              <a:latin typeface="inter-regular"/>
            </a:endParaRPr>
          </a:p>
          <a:p>
            <a:pPr algn="just"/>
            <a:r>
              <a:rPr lang="en-US" b="0" i="0" dirty="0">
                <a:solidFill>
                  <a:srgbClr val="333333"/>
                </a:solidFill>
                <a:effectLst/>
                <a:latin typeface="inter-regular"/>
              </a:rPr>
              <a:t>When all the regression test cases and the new features are </a:t>
            </a:r>
            <a:r>
              <a:rPr lang="en-US" b="1" i="0" dirty="0">
                <a:solidFill>
                  <a:srgbClr val="333333"/>
                </a:solidFill>
                <a:effectLst/>
                <a:latin typeface="inter-bold"/>
              </a:rPr>
              <a:t>stable and pass</a:t>
            </a:r>
            <a:r>
              <a:rPr lang="en-US" b="0" i="0" dirty="0">
                <a:solidFill>
                  <a:srgbClr val="333333"/>
                </a:solidFill>
                <a:effectLst/>
                <a:latin typeface="inter-regular"/>
              </a:rPr>
              <a:t>, then check the </a:t>
            </a:r>
            <a:r>
              <a:rPr lang="en-US" b="1" i="0" dirty="0">
                <a:solidFill>
                  <a:srgbClr val="333333"/>
                </a:solidFill>
                <a:effectLst/>
                <a:latin typeface="inter-bold"/>
              </a:rPr>
              <a:t>impact area using the test case</a:t>
            </a:r>
            <a:r>
              <a:rPr lang="en-US" b="0" i="0" dirty="0">
                <a:solidFill>
                  <a:srgbClr val="333333"/>
                </a:solidFill>
                <a:effectLst/>
                <a:latin typeface="inter-regular"/>
              </a:rPr>
              <a:t> until it is durable for old features plus the new features, and then it will be handed over to the customer.</a:t>
            </a:r>
          </a:p>
          <a:p>
            <a:endParaRPr lang="en-IN" dirty="0"/>
          </a:p>
        </p:txBody>
      </p:sp>
    </p:spTree>
    <p:extLst>
      <p:ext uri="{BB962C8B-B14F-4D97-AF65-F5344CB8AC3E}">
        <p14:creationId xmlns:p14="http://schemas.microsoft.com/office/powerpoint/2010/main" val="2703352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E019-3DB5-3D8D-88B0-5BF7A87295D3}"/>
              </a:ext>
            </a:extLst>
          </p:cNvPr>
          <p:cNvSpPr>
            <a:spLocks noGrp="1"/>
          </p:cNvSpPr>
          <p:nvPr>
            <p:ph type="title"/>
          </p:nvPr>
        </p:nvSpPr>
        <p:spPr/>
        <p:txBody>
          <a:bodyPr/>
          <a:lstStyle/>
          <a:p>
            <a:endParaRPr lang="en-IN"/>
          </a:p>
        </p:txBody>
      </p:sp>
      <p:pic>
        <p:nvPicPr>
          <p:cNvPr id="4098" name="Picture 2" descr="regression testing">
            <a:extLst>
              <a:ext uri="{FF2B5EF4-FFF2-40B4-BE49-F238E27FC236}">
                <a16:creationId xmlns:a16="http://schemas.microsoft.com/office/drawing/2014/main" id="{1DF4E64C-97A0-F288-66A9-EBFD70991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638300"/>
            <a:ext cx="9937103" cy="459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552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3999-2F60-42A5-7615-D7409AC9824D}"/>
              </a:ext>
            </a:extLst>
          </p:cNvPr>
          <p:cNvSpPr>
            <a:spLocks noGrp="1"/>
          </p:cNvSpPr>
          <p:nvPr>
            <p:ph type="title"/>
          </p:nvPr>
        </p:nvSpPr>
        <p:spPr/>
        <p:txBody>
          <a:bodyPr/>
          <a:lstStyle/>
          <a:p>
            <a:endParaRPr lang="en-IN"/>
          </a:p>
        </p:txBody>
      </p:sp>
      <p:pic>
        <p:nvPicPr>
          <p:cNvPr id="3074" name="Picture 2" descr="regression testing">
            <a:extLst>
              <a:ext uri="{FF2B5EF4-FFF2-40B4-BE49-F238E27FC236}">
                <a16:creationId xmlns:a16="http://schemas.microsoft.com/office/drawing/2014/main" id="{DAAE0661-3D7E-BE98-84D2-0F96AA1E8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717" y="1988840"/>
            <a:ext cx="57150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766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F685-6C61-D55C-7C7E-2788C346ACC9}"/>
              </a:ext>
            </a:extLst>
          </p:cNvPr>
          <p:cNvSpPr>
            <a:spLocks noGrp="1"/>
          </p:cNvSpPr>
          <p:nvPr>
            <p:ph type="title"/>
          </p:nvPr>
        </p:nvSpPr>
        <p:spPr>
          <a:xfrm>
            <a:off x="609480" y="273600"/>
            <a:ext cx="9951016" cy="1144800"/>
          </a:xfrm>
        </p:spPr>
        <p:txBody>
          <a:bodyPr/>
          <a:lstStyle/>
          <a:p>
            <a:r>
              <a:rPr lang="en-US" sz="2000" b="1" i="0" dirty="0">
                <a:solidFill>
                  <a:srgbClr val="333333"/>
                </a:solidFill>
                <a:effectLst/>
                <a:latin typeface="Times New Roman" panose="02020603050405020304" pitchFamily="18" charset="0"/>
                <a:cs typeface="Times New Roman" panose="02020603050405020304" pitchFamily="18" charset="0"/>
              </a:rPr>
              <a:t>Example1 https://www.javatpoint.com/regression-testing</a:t>
            </a:r>
            <a:br>
              <a:rPr lang="en-US" b="0" i="0" dirty="0">
                <a:solidFill>
                  <a:srgbClr val="333333"/>
                </a:solidFill>
                <a:effectLst/>
                <a:latin typeface="inter-regular"/>
              </a:rPr>
            </a:br>
            <a:endParaRPr lang="en-IN" dirty="0"/>
          </a:p>
        </p:txBody>
      </p:sp>
      <p:sp>
        <p:nvSpPr>
          <p:cNvPr id="3" name="Subtitle 2">
            <a:extLst>
              <a:ext uri="{FF2B5EF4-FFF2-40B4-BE49-F238E27FC236}">
                <a16:creationId xmlns:a16="http://schemas.microsoft.com/office/drawing/2014/main" id="{73E2EB3C-7225-04C7-3D49-8FED7F3C7592}"/>
              </a:ext>
            </a:extLst>
          </p:cNvPr>
          <p:cNvSpPr>
            <a:spLocks noGrp="1"/>
          </p:cNvSpPr>
          <p:nvPr>
            <p:ph type="subTitle" idx="1"/>
          </p:nvPr>
        </p:nvSpPr>
        <p:spPr>
          <a:xfrm>
            <a:off x="609480" y="1196752"/>
            <a:ext cx="10023024" cy="5368993"/>
          </a:xfrm>
        </p:spPr>
        <p:txBody>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In the below application, and in the first build, the developer develops the </a:t>
            </a:r>
            <a:r>
              <a:rPr lang="en-US" b="1" i="0" dirty="0">
                <a:solidFill>
                  <a:srgbClr val="333333"/>
                </a:solidFill>
                <a:effectLst/>
                <a:latin typeface="Times New Roman" panose="02020603050405020304" pitchFamily="18" charset="0"/>
                <a:cs typeface="Times New Roman" panose="02020603050405020304" pitchFamily="18" charset="0"/>
              </a:rPr>
              <a:t>Search</a:t>
            </a:r>
            <a:r>
              <a:rPr lang="en-US" b="0" i="0" dirty="0">
                <a:solidFill>
                  <a:srgbClr val="333333"/>
                </a:solidFill>
                <a:effectLst/>
                <a:latin typeface="Times New Roman" panose="02020603050405020304" pitchFamily="18" charset="0"/>
                <a:cs typeface="Times New Roman" panose="02020603050405020304" pitchFamily="18" charset="0"/>
              </a:rPr>
              <a:t> button that accepts </a:t>
            </a:r>
            <a:r>
              <a:rPr lang="en-US" b="1" i="0" dirty="0">
                <a:solidFill>
                  <a:srgbClr val="333333"/>
                </a:solidFill>
                <a:effectLst/>
                <a:latin typeface="Times New Roman" panose="02020603050405020304" pitchFamily="18" charset="0"/>
                <a:cs typeface="Times New Roman" panose="02020603050405020304" pitchFamily="18" charset="0"/>
              </a:rPr>
              <a:t>1-15 characters</a:t>
            </a:r>
            <a:r>
              <a:rPr lang="en-US" b="0" i="0" dirty="0">
                <a:solidFill>
                  <a:srgbClr val="333333"/>
                </a:solidFill>
                <a:effectLst/>
                <a:latin typeface="Times New Roman" panose="02020603050405020304" pitchFamily="18" charset="0"/>
                <a:cs typeface="Times New Roman" panose="02020603050405020304" pitchFamily="18" charset="0"/>
              </a:rPr>
              <a:t>. Then the test engineer tests the Search button with the help of the </a:t>
            </a:r>
            <a:r>
              <a:rPr lang="en-US" b="1" i="0" dirty="0">
                <a:solidFill>
                  <a:srgbClr val="333333"/>
                </a:solidFill>
                <a:effectLst/>
                <a:latin typeface="Times New Roman" panose="02020603050405020304" pitchFamily="18" charset="0"/>
                <a:cs typeface="Times New Roman" panose="02020603050405020304" pitchFamily="18" charset="0"/>
              </a:rPr>
              <a:t>test case design technique</a:t>
            </a:r>
            <a:r>
              <a:rPr lang="en-US"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Now, the client does some modification in the requirement and also requests that the </a:t>
            </a:r>
            <a:r>
              <a:rPr lang="en-US" b="1" i="0" dirty="0">
                <a:solidFill>
                  <a:srgbClr val="333333"/>
                </a:solidFill>
                <a:effectLst/>
                <a:latin typeface="Times New Roman" panose="02020603050405020304" pitchFamily="18" charset="0"/>
                <a:cs typeface="Times New Roman" panose="02020603050405020304" pitchFamily="18" charset="0"/>
              </a:rPr>
              <a:t>Search button</a:t>
            </a:r>
            <a:r>
              <a:rPr lang="en-US" b="0" i="0" dirty="0">
                <a:solidFill>
                  <a:srgbClr val="333333"/>
                </a:solidFill>
                <a:effectLst/>
                <a:latin typeface="Times New Roman" panose="02020603050405020304" pitchFamily="18" charset="0"/>
                <a:cs typeface="Times New Roman" panose="02020603050405020304" pitchFamily="18" charset="0"/>
              </a:rPr>
              <a:t> can accept the </a:t>
            </a:r>
            <a:r>
              <a:rPr lang="en-US" b="1" i="0" dirty="0">
                <a:solidFill>
                  <a:srgbClr val="333333"/>
                </a:solidFill>
                <a:effectLst/>
                <a:latin typeface="Times New Roman" panose="02020603050405020304" pitchFamily="18" charset="0"/>
                <a:cs typeface="Times New Roman" panose="02020603050405020304" pitchFamily="18" charset="0"/>
              </a:rPr>
              <a:t>1-35 characters</a:t>
            </a:r>
            <a:r>
              <a:rPr lang="en-US"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 The test engineer will test only the Search button to verify that it takes 1-35 characters and does not check any further feature of the first build.</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endParaRPr lang="en-IN" dirty="0"/>
          </a:p>
        </p:txBody>
      </p:sp>
      <p:pic>
        <p:nvPicPr>
          <p:cNvPr id="5124" name="Picture 4" descr="regression testing">
            <a:extLst>
              <a:ext uri="{FF2B5EF4-FFF2-40B4-BE49-F238E27FC236}">
                <a16:creationId xmlns:a16="http://schemas.microsoft.com/office/drawing/2014/main" id="{DB81BB7F-341D-2705-732F-3679B4541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492" y="3717032"/>
            <a:ext cx="5715000" cy="2761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9916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7F0C-C6C2-B2D6-9619-ED2FB8F99474}"/>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ACCEPTANCE TESTING</a:t>
            </a:r>
          </a:p>
        </p:txBody>
      </p:sp>
      <p:sp>
        <p:nvSpPr>
          <p:cNvPr id="3" name="Subtitle 2">
            <a:extLst>
              <a:ext uri="{FF2B5EF4-FFF2-40B4-BE49-F238E27FC236}">
                <a16:creationId xmlns:a16="http://schemas.microsoft.com/office/drawing/2014/main" id="{F2A1D8EA-636B-EE3F-4E7B-2F544624BBB5}"/>
              </a:ext>
            </a:extLst>
          </p:cNvPr>
          <p:cNvSpPr>
            <a:spLocks noGrp="1"/>
          </p:cNvSpPr>
          <p:nvPr>
            <p:ph type="subTitle" idx="1"/>
          </p:nvPr>
        </p:nvSpPr>
        <p:spPr>
          <a:xfrm>
            <a:off x="609480" y="1124744"/>
            <a:ext cx="10972440" cy="4457056"/>
          </a:xfrm>
        </p:spPr>
        <p:txBody>
          <a:bodyPr/>
          <a:lstStyle/>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User acceptance testing (UAT) is a type of testing, which is done by the customer before accepting the final product. Generally, UAT is done by the customer (domain expert) for their and check whether the application is working according to given business scenarios, real-time scenarios.</a:t>
            </a:r>
          </a:p>
          <a:p>
            <a:pPr algn="just">
              <a:lnSpc>
                <a:spcPct val="150000"/>
              </a:lnSpc>
            </a:pPr>
            <a:r>
              <a:rPr lang="en-US" b="0" i="0" dirty="0" err="1">
                <a:solidFill>
                  <a:schemeClr val="tx1"/>
                </a:solidFill>
                <a:effectLst/>
                <a:latin typeface="Times New Roman" panose="02020603050405020304" pitchFamily="18" charset="0"/>
                <a:cs typeface="Times New Roman" panose="02020603050405020304" pitchFamily="18" charset="0"/>
              </a:rPr>
              <a:t>Watir</a:t>
            </a:r>
            <a:r>
              <a:rPr lang="en-US" b="0" i="0" dirty="0">
                <a:solidFill>
                  <a:schemeClr val="tx1"/>
                </a:solidFill>
                <a:effectLst/>
                <a:latin typeface="Times New Roman" panose="02020603050405020304" pitchFamily="18" charset="0"/>
                <a:cs typeface="Times New Roman" panose="02020603050405020304" pitchFamily="18" charset="0"/>
              </a:rPr>
              <a:t>:</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Acceptance testing uses this tool for the execution of automated browser-based test cases. It uses Ruby language for the inter-process communication.</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Fitness tool:</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This tool is used to enter input values and generate test cases automatically. The user needs to input values, these values used by the tool to execute test cases and to produce output.</a:t>
            </a:r>
          </a:p>
          <a:p>
            <a:endParaRPr lang="en-IN" dirty="0"/>
          </a:p>
        </p:txBody>
      </p:sp>
    </p:spTree>
    <p:extLst>
      <p:ext uri="{BB962C8B-B14F-4D97-AF65-F5344CB8AC3E}">
        <p14:creationId xmlns:p14="http://schemas.microsoft.com/office/powerpoint/2010/main" val="535516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AC60-D06D-99B8-F9E8-D226CDC1497C}"/>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ALPHA &amp; BETA TESTING</a:t>
            </a:r>
          </a:p>
        </p:txBody>
      </p:sp>
      <p:sp>
        <p:nvSpPr>
          <p:cNvPr id="3" name="Subtitle 2">
            <a:extLst>
              <a:ext uri="{FF2B5EF4-FFF2-40B4-BE49-F238E27FC236}">
                <a16:creationId xmlns:a16="http://schemas.microsoft.com/office/drawing/2014/main" id="{1B9E10E0-8AED-5D2B-EF25-57BF42F030FA}"/>
              </a:ext>
            </a:extLst>
          </p:cNvPr>
          <p:cNvSpPr>
            <a:spLocks noGrp="1"/>
          </p:cNvSpPr>
          <p:nvPr>
            <p:ph type="subTitle" idx="1"/>
          </p:nvPr>
        </p:nvSpPr>
        <p:spPr/>
        <p:txBody>
          <a:bodyPr/>
          <a:lstStyle/>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Alpha testing is conducted in the organization and tested by a representative group of end-users at the developer's side and sometimes by an independent team of testers.</a:t>
            </a:r>
          </a:p>
          <a:p>
            <a:pPr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Alpha testing is a type of acceptance testing.</a:t>
            </a:r>
          </a:p>
          <a:p>
            <a:pPr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Alpha testing is happening at the stage of the completion of the software product.</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Alpha testing is in-house testing, which is performed by the internal developers and testers within the organization.</a:t>
            </a:r>
          </a:p>
          <a:p>
            <a:endParaRPr lang="en-IN" dirty="0"/>
          </a:p>
        </p:txBody>
      </p:sp>
    </p:spTree>
    <p:extLst>
      <p:ext uri="{BB962C8B-B14F-4D97-AF65-F5344CB8AC3E}">
        <p14:creationId xmlns:p14="http://schemas.microsoft.com/office/powerpoint/2010/main" val="228691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2D7A-7413-CA5B-A9D2-2E0281B9B259}"/>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STLC-SOFTWARE TEST LIFE CYCLE</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4C61D1-B531-42C0-39D1-9B72A5A67EBA}"/>
              </a:ext>
            </a:extLst>
          </p:cNvPr>
          <p:cNvSpPr>
            <a:spLocks noGrp="1"/>
          </p:cNvSpPr>
          <p:nvPr>
            <p:ph type="subTitle" idx="1"/>
          </p:nvPr>
        </p:nvSpPr>
        <p:spPr/>
        <p:txBody>
          <a:bodyPr/>
          <a:lstStyle/>
          <a:p>
            <a:r>
              <a:rPr lang="en-US" sz="2800" b="1" i="0" dirty="0">
                <a:solidFill>
                  <a:srgbClr val="222222"/>
                </a:solidFill>
                <a:effectLst/>
                <a:latin typeface="Times New Roman" panose="02020603050405020304" pitchFamily="18" charset="0"/>
                <a:cs typeface="Times New Roman" panose="02020603050405020304" pitchFamily="18" charset="0"/>
              </a:rPr>
              <a:t>What is Software Testing Life Cycle (STLC)?</a:t>
            </a:r>
          </a:p>
          <a:p>
            <a:pPr algn="just">
              <a:lnSpc>
                <a:spcPct val="150000"/>
              </a:lnSpc>
            </a:pPr>
            <a:r>
              <a:rPr lang="en-US" sz="2400" i="0" dirty="0">
                <a:solidFill>
                  <a:srgbClr val="202124"/>
                </a:solidFill>
                <a:effectLst/>
                <a:latin typeface="Times New Roman" panose="02020603050405020304" pitchFamily="18" charset="0"/>
                <a:cs typeface="Times New Roman" panose="02020603050405020304" pitchFamily="18" charset="0"/>
              </a:rPr>
              <a:t>Software Testing Life Cycle (STLC) is a process used to test software and ensure that quality standards are met. </a:t>
            </a:r>
          </a:p>
          <a:p>
            <a:pPr algn="just">
              <a:lnSpc>
                <a:spcPct val="150000"/>
              </a:lnSpc>
            </a:pPr>
            <a:r>
              <a:rPr lang="en-US" sz="2400" b="0" i="0" dirty="0">
                <a:solidFill>
                  <a:srgbClr val="202124"/>
                </a:solidFill>
                <a:effectLst/>
                <a:latin typeface="Times New Roman" panose="02020603050405020304" pitchFamily="18" charset="0"/>
                <a:cs typeface="Times New Roman" panose="02020603050405020304" pitchFamily="18" charset="0"/>
              </a:rPr>
              <a:t>Tests are carried out systematically over several phases.</a:t>
            </a:r>
          </a:p>
          <a:p>
            <a:pPr algn="just">
              <a:lnSpc>
                <a:spcPct val="150000"/>
              </a:lnSpc>
            </a:pPr>
            <a:r>
              <a:rPr lang="en-US" sz="2400" i="0" dirty="0">
                <a:solidFill>
                  <a:srgbClr val="222222"/>
                </a:solidFill>
                <a:effectLst/>
                <a:latin typeface="Times New Roman" panose="02020603050405020304" pitchFamily="18" charset="0"/>
                <a:cs typeface="Times New Roman" panose="02020603050405020304" pitchFamily="18" charset="0"/>
              </a:rPr>
              <a:t>Software Testing Life Cycle (STLC) is a sequence of specific activities conducted during the testing process to ensure software quality goals are met.</a:t>
            </a:r>
          </a:p>
          <a:p>
            <a:pPr algn="just">
              <a:lnSpc>
                <a:spcPct val="150000"/>
              </a:lnSpc>
            </a:pPr>
            <a:r>
              <a:rPr lang="en-US" sz="2400" i="0" dirty="0">
                <a:solidFill>
                  <a:srgbClr val="222222"/>
                </a:solidFill>
                <a:effectLst/>
                <a:latin typeface="Times New Roman" panose="02020603050405020304" pitchFamily="18" charset="0"/>
                <a:cs typeface="Times New Roman" panose="02020603050405020304" pitchFamily="18" charset="0"/>
              </a:rPr>
              <a:t> STLC involves both verification and validation activities. </a:t>
            </a:r>
          </a:p>
          <a:p>
            <a:endParaRPr lang="en-IN" dirty="0"/>
          </a:p>
        </p:txBody>
      </p:sp>
    </p:spTree>
    <p:extLst>
      <p:ext uri="{BB962C8B-B14F-4D97-AF65-F5344CB8AC3E}">
        <p14:creationId xmlns:p14="http://schemas.microsoft.com/office/powerpoint/2010/main" val="204717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5826-AA58-2659-3EA8-FCB3D8F7E7EF}"/>
              </a:ext>
            </a:extLst>
          </p:cNvPr>
          <p:cNvSpPr>
            <a:spLocks noGrp="1"/>
          </p:cNvSpPr>
          <p:nvPr>
            <p:ph type="title"/>
          </p:nvPr>
        </p:nvSpPr>
        <p:spPr/>
        <p:txBody>
          <a:bodyPr/>
          <a:lstStyle/>
          <a:p>
            <a:r>
              <a:rPr kumimoji="0" lang="en-US" altLang="en-US" sz="1800" b="1" i="0" u="none" strike="noStrike" cap="none" normalizeH="0" baseline="0" dirty="0">
                <a:ln>
                  <a:noFill/>
                </a:ln>
                <a:solidFill>
                  <a:srgbClr val="222222"/>
                </a:solidFill>
                <a:effectLst/>
                <a:latin typeface="Source Sans Pro" panose="020B0503030403020204" pitchFamily="34" charset="0"/>
              </a:rPr>
              <a:t>STLC Phases</a:t>
            </a:r>
            <a:br>
              <a:rPr kumimoji="0" lang="en-US" altLang="en-US" sz="1800" b="1" i="0" u="none" strike="noStrike" cap="none" normalizeH="0" baseline="0" dirty="0">
                <a:ln>
                  <a:noFill/>
                </a:ln>
                <a:solidFill>
                  <a:srgbClr val="222222"/>
                </a:solidFill>
                <a:effectLst/>
                <a:latin typeface="Source Sans Pro" panose="020B0503030403020204" pitchFamily="34" charset="0"/>
              </a:rPr>
            </a:br>
            <a:endParaRPr lang="en-IN" dirty="0"/>
          </a:p>
        </p:txBody>
      </p:sp>
      <p:sp>
        <p:nvSpPr>
          <p:cNvPr id="4" name="Rectangle 1">
            <a:extLst>
              <a:ext uri="{FF2B5EF4-FFF2-40B4-BE49-F238E27FC236}">
                <a16:creationId xmlns:a16="http://schemas.microsoft.com/office/drawing/2014/main" id="{4CD2B014-6850-9BB9-1674-D80BB01D7B58}"/>
              </a:ext>
            </a:extLst>
          </p:cNvPr>
          <p:cNvSpPr>
            <a:spLocks noGrp="1" noChangeArrowheads="1"/>
          </p:cNvSpPr>
          <p:nvPr>
            <p:ph type="subTitle" idx="1"/>
          </p:nvPr>
        </p:nvSpPr>
        <p:spPr bwMode="auto">
          <a:xfrm>
            <a:off x="609480" y="459944"/>
            <a:ext cx="9951016" cy="626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following six major phases in every Software Testing Life Cycle Model (STLC Model):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 Analysis</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Planning</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 development</a:t>
            </a:r>
          </a:p>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Environment setup</a:t>
            </a:r>
          </a:p>
          <a:p>
            <a:pPr marL="0" marR="0" lvl="0" indent="0" algn="just" defTabSz="914400" rtl="0" eaLnBrk="0" fontAlgn="base" latinLnBrk="0" hangingPunct="0">
              <a:lnSpc>
                <a:spcPct val="15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Execution</a:t>
            </a:r>
          </a:p>
          <a:p>
            <a:pPr marL="0" marR="0" lvl="0" indent="0" algn="just" defTabSz="914400" rtl="0" eaLnBrk="0" fontAlgn="base" latinLnBrk="0" hangingPunct="0">
              <a:lnSpc>
                <a:spcPct val="150000"/>
              </a:lnSpc>
              <a:spcBef>
                <a:spcPct val="0"/>
              </a:spcBef>
              <a:spcAft>
                <a:spcPct val="0"/>
              </a:spcAft>
              <a:buClrTx/>
              <a:buSzTx/>
              <a:buFontTx/>
              <a:buAutoNum type="arabicPeriod" startAt="6"/>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Cycle closure</a:t>
            </a:r>
          </a:p>
          <a:p>
            <a:pPr marL="0" marR="0" lvl="0" indent="0" algn="just" defTabSz="914400" rtl="0" eaLnBrk="0" fontAlgn="base" latinLnBrk="0" hangingPunct="0">
              <a:lnSpc>
                <a:spcPct val="15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523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73F9-CA52-7F94-B17F-25EB7F0E7C70}"/>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STLC</a:t>
            </a:r>
            <a:endParaRPr lang="en-IN" sz="2400" dirty="0">
              <a:latin typeface="Times New Roman" panose="02020603050405020304" pitchFamily="18" charset="0"/>
              <a:cs typeface="Times New Roman" panose="02020603050405020304" pitchFamily="18" charset="0"/>
            </a:endParaRPr>
          </a:p>
        </p:txBody>
      </p:sp>
      <p:pic>
        <p:nvPicPr>
          <p:cNvPr id="2051" name="Picture 3" descr="STLC Model">
            <a:extLst>
              <a:ext uri="{FF2B5EF4-FFF2-40B4-BE49-F238E27FC236}">
                <a16:creationId xmlns:a16="http://schemas.microsoft.com/office/drawing/2014/main" id="{B81B2A28-556F-4E01-9854-47257FF53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124744"/>
            <a:ext cx="7344815" cy="352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0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8B6A-C5DF-F7A8-999A-F194CE2A1437}"/>
              </a:ext>
            </a:extLst>
          </p:cNvPr>
          <p:cNvSpPr>
            <a:spLocks noGrp="1"/>
          </p:cNvSpPr>
          <p:nvPr>
            <p:ph type="title"/>
          </p:nvPr>
        </p:nvSpPr>
        <p:spPr/>
        <p:txBody>
          <a:bodyPr/>
          <a:lstStyle/>
          <a:p>
            <a:r>
              <a:rPr lang="en-US" sz="2400" b="1" i="0" dirty="0">
                <a:solidFill>
                  <a:srgbClr val="222222"/>
                </a:solidFill>
                <a:effectLst/>
                <a:latin typeface="Times New Roman" panose="02020603050405020304" pitchFamily="18" charset="0"/>
                <a:cs typeface="Times New Roman" panose="02020603050405020304" pitchFamily="18" charset="0"/>
              </a:rPr>
              <a:t>What is Entry and Exit Criteria in STLC?</a:t>
            </a:r>
            <a:br>
              <a:rPr lang="en-US" b="1" i="0" dirty="0">
                <a:solidFill>
                  <a:srgbClr val="222222"/>
                </a:solidFill>
                <a:effectLst/>
                <a:latin typeface="Source Sans Pro" panose="020B0503030403020204" pitchFamily="34" charset="0"/>
              </a:rPr>
            </a:br>
            <a:endParaRPr lang="en-IN" dirty="0"/>
          </a:p>
        </p:txBody>
      </p:sp>
      <p:sp>
        <p:nvSpPr>
          <p:cNvPr id="3" name="Subtitle 2">
            <a:extLst>
              <a:ext uri="{FF2B5EF4-FFF2-40B4-BE49-F238E27FC236}">
                <a16:creationId xmlns:a16="http://schemas.microsoft.com/office/drawing/2014/main" id="{24E0223B-F5B9-AB54-9011-E3D7B4C8EC41}"/>
              </a:ext>
            </a:extLst>
          </p:cNvPr>
          <p:cNvSpPr>
            <a:spLocks noGrp="1"/>
          </p:cNvSpPr>
          <p:nvPr>
            <p:ph type="subTitle" idx="1"/>
          </p:nvPr>
        </p:nvSpPr>
        <p:spPr>
          <a:xfrm>
            <a:off x="609480" y="1124744"/>
            <a:ext cx="10167040" cy="3312368"/>
          </a:xfrm>
        </p:spPr>
        <p:txBody>
          <a:bodyPr/>
          <a:lstStyle/>
          <a:p>
            <a:pPr marL="228600" indent="0" algn="l">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Entry Criteria:</a:t>
            </a:r>
            <a:r>
              <a:rPr lang="en-US" sz="2400" b="0" i="0" dirty="0">
                <a:solidFill>
                  <a:srgbClr val="222222"/>
                </a:solidFill>
                <a:effectLst/>
                <a:latin typeface="Times New Roman" panose="02020603050405020304" pitchFamily="18" charset="0"/>
                <a:cs typeface="Times New Roman" panose="02020603050405020304" pitchFamily="18" charset="0"/>
              </a:rPr>
              <a:t> Entry Criteria gives the prerequisite items that must be completed before testing can begin.</a:t>
            </a:r>
          </a:p>
          <a:p>
            <a:pPr marL="228600" indent="0" algn="l">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Exit Criteria:</a:t>
            </a:r>
            <a:r>
              <a:rPr lang="en-US" sz="2400" b="0" i="0" dirty="0">
                <a:solidFill>
                  <a:srgbClr val="222222"/>
                </a:solidFill>
                <a:effectLst/>
                <a:latin typeface="Times New Roman" panose="02020603050405020304" pitchFamily="18" charset="0"/>
                <a:cs typeface="Times New Roman" panose="02020603050405020304" pitchFamily="18" charset="0"/>
              </a:rPr>
              <a:t> Exit Criteria defines the items that must be completed before testing can be concluded</a:t>
            </a:r>
          </a:p>
          <a:p>
            <a:endParaRPr lang="en-IN" dirty="0"/>
          </a:p>
        </p:txBody>
      </p:sp>
    </p:spTree>
    <p:extLst>
      <p:ext uri="{BB962C8B-B14F-4D97-AF65-F5344CB8AC3E}">
        <p14:creationId xmlns:p14="http://schemas.microsoft.com/office/powerpoint/2010/main" val="10652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b568264ccc_0_158"/>
          <p:cNvSpPr txBox="1"/>
          <p:nvPr/>
        </p:nvSpPr>
        <p:spPr>
          <a:xfrm>
            <a:off x="134625" y="79375"/>
            <a:ext cx="6613800" cy="8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solidFill>
                  <a:schemeClr val="tx1"/>
                </a:solidFill>
                <a:latin typeface="Times New Roman" panose="02020603050405020304" pitchFamily="18" charset="0"/>
                <a:cs typeface="Times New Roman" panose="02020603050405020304" pitchFamily="18" charset="0"/>
              </a:rPr>
              <a:t>Software Test Life Cycle</a:t>
            </a:r>
            <a:endParaRPr sz="2400"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pic>
        <p:nvPicPr>
          <p:cNvPr id="230" name="Google Shape;230;gb568264ccc_0_158"/>
          <p:cNvPicPr preferRelativeResize="0"/>
          <p:nvPr/>
        </p:nvPicPr>
        <p:blipFill>
          <a:blip r:embed="rId3">
            <a:alphaModFix/>
          </a:blip>
          <a:stretch>
            <a:fillRect/>
          </a:stretch>
        </p:blipFill>
        <p:spPr>
          <a:xfrm>
            <a:off x="152400" y="1062272"/>
            <a:ext cx="10448300" cy="5425676"/>
          </a:xfrm>
          <a:prstGeom prst="rect">
            <a:avLst/>
          </a:prstGeom>
          <a:noFill/>
          <a:ln>
            <a:noFill/>
          </a:ln>
        </p:spPr>
      </p:pic>
      <p:pic>
        <p:nvPicPr>
          <p:cNvPr id="231" name="Google Shape;231;gb568264ccc_0_158"/>
          <p:cNvPicPr preferRelativeResize="0"/>
          <p:nvPr/>
        </p:nvPicPr>
        <p:blipFill>
          <a:blip r:embed="rId4">
            <a:alphaModFix/>
          </a:blip>
          <a:stretch>
            <a:fillRect/>
          </a:stretch>
        </p:blipFill>
        <p:spPr>
          <a:xfrm>
            <a:off x="1197796" y="2343150"/>
            <a:ext cx="8512925" cy="27813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1616</TotalTime>
  <Words>2888</Words>
  <Application>Microsoft Office PowerPoint</Application>
  <PresentationFormat>Widescreen</PresentationFormat>
  <Paragraphs>280</Paragraphs>
  <Slides>49</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vt:lpstr>
      <vt:lpstr>Arial</vt:lpstr>
      <vt:lpstr>Calibri</vt:lpstr>
      <vt:lpstr>erdana</vt:lpstr>
      <vt:lpstr>inter-bold</vt:lpstr>
      <vt:lpstr>inter-regular</vt:lpstr>
      <vt:lpstr>Source Sans Pro</vt:lpstr>
      <vt:lpstr>Times New Roman</vt:lpstr>
      <vt:lpstr>urw-din</vt:lpstr>
      <vt:lpstr>Wingdings</vt:lpstr>
      <vt:lpstr>zeitung</vt:lpstr>
      <vt:lpstr>Office Theme</vt:lpstr>
      <vt:lpstr>PowerPoint Presentation</vt:lpstr>
      <vt:lpstr>PowerPoint Presentation</vt:lpstr>
      <vt:lpstr>Why Testing Important? </vt:lpstr>
      <vt:lpstr>Testing</vt:lpstr>
      <vt:lpstr>STLC-SOFTWARE TEST LIFE CYCLE</vt:lpstr>
      <vt:lpstr>STLC Phases </vt:lpstr>
      <vt:lpstr>STLC</vt:lpstr>
      <vt:lpstr>What is Entry and Exit Criteria in STLC? </vt:lpstr>
      <vt:lpstr>PowerPoint Presentation</vt:lpstr>
      <vt:lpstr>STLC PHASES</vt:lpstr>
      <vt:lpstr>PowerPoint Presentation</vt:lpstr>
      <vt:lpstr>Test Planning in STLC </vt:lpstr>
      <vt:lpstr>PowerPoint Presentation</vt:lpstr>
      <vt:lpstr>PowerPoint Presentation</vt:lpstr>
      <vt:lpstr>PowerPoint Presentation</vt:lpstr>
      <vt:lpstr>PowerPoint Presentation</vt:lpstr>
      <vt:lpstr>PowerPoint Presentation</vt:lpstr>
      <vt:lpstr>PowerPoint Presentation</vt:lpstr>
      <vt:lpstr>SAMPLE TEST CASE DOCUMENT</vt:lpstr>
      <vt:lpstr>PowerPoint Presentation</vt:lpstr>
      <vt:lpstr>Different Types of Test Cases </vt:lpstr>
      <vt:lpstr>Test cases have a few integral parts that should always be present in fields, 8 basic steps. </vt:lpstr>
      <vt:lpstr>PowerPoint Presentation</vt:lpstr>
      <vt:lpstr>PowerPoint Presentation</vt:lpstr>
      <vt:lpstr>Test Case Import</vt:lpstr>
      <vt:lpstr>PowerPoint Presentation</vt:lpstr>
      <vt:lpstr>PowerPoint Presentation</vt:lpstr>
      <vt:lpstr>PowerPoint Presentation</vt:lpstr>
      <vt:lpstr>White  Box Testing</vt:lpstr>
      <vt:lpstr>PowerPoint Presentation</vt:lpstr>
      <vt:lpstr>WhiteBox Testing Example </vt:lpstr>
      <vt:lpstr>Black Box Testing </vt:lpstr>
      <vt:lpstr>How to do Blackbox Testing </vt:lpstr>
      <vt:lpstr> </vt:lpstr>
      <vt:lpstr>PowerPoint Presentation</vt:lpstr>
      <vt:lpstr>FUNCTIONAL TESTING </vt:lpstr>
      <vt:lpstr>NON FUNCTIONAL TESTING</vt:lpstr>
      <vt:lpstr>Functional Vs Non Functional</vt:lpstr>
      <vt:lpstr>PowerPoint Presentation</vt:lpstr>
      <vt:lpstr>PowerPoint Presentation</vt:lpstr>
      <vt:lpstr>REGRESSION TESTING  https://www.javatpoint.com/regression-testing</vt:lpstr>
      <vt:lpstr>Regression testing across the release </vt:lpstr>
      <vt:lpstr>PowerPoint Presentation</vt:lpstr>
      <vt:lpstr>PowerPoint Presentation</vt:lpstr>
      <vt:lpstr>PowerPoint Presentation</vt:lpstr>
      <vt:lpstr>PowerPoint Presentation</vt:lpstr>
      <vt:lpstr>Example1 https://www.javatpoint.com/regression-testing </vt:lpstr>
      <vt:lpstr>ACCEPTANCE TESTING</vt:lpstr>
      <vt:lpstr>ALPHA &amp; BETA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Krishna Venkataram</dc:creator>
  <cp:lastModifiedBy>Sumy Joseph</cp:lastModifiedBy>
  <cp:revision>84</cp:revision>
  <dcterms:created xsi:type="dcterms:W3CDTF">2020-08-09T05:55:29Z</dcterms:created>
  <dcterms:modified xsi:type="dcterms:W3CDTF">2022-08-25T03:52:37Z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2020-07-08T00:00:00Z</vt:filetime>
  </property>
  <property fmtid="{D5CDD505-2E9C-101B-9397-08002B2CF9AE}" pid="4" name="Creator">
    <vt:lpwstr>Acrobat PDFMaker 10.1 for PowerPoint</vt:lpwstr>
  </property>
  <property fmtid="{D5CDD505-2E9C-101B-9397-08002B2CF9AE}" pid="5" name="HyperlinksChanged">
    <vt:bool>false</vt:bool>
  </property>
  <property fmtid="{D5CDD505-2E9C-101B-9397-08002B2CF9AE}" pid="6" name="LastSaved">
    <vt:filetime>2020-08-09T00:00:00Z</vt:filetime>
  </property>
  <property fmtid="{D5CDD505-2E9C-101B-9397-08002B2CF9AE}" pid="7"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ies>
</file>