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26" roundtripDataSignature="AMtx7mgE8s93t/Ln5C7gAzYNTmlj8xUI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 name="Google Shape;52;p2: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89007ba23_0_6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b89007ba23_0_60: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89007ba23_0_6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b89007ba23_0_66: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89007ba23_0_7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b89007ba23_0_73: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7c7c587f76_0_24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27c7c587f76_0_245: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89007ba23_0_8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b89007ba23_0_82: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b89007ba23_0_9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b89007ba23_0_90: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b89007ba23_0_9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b89007ba23_0_96: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89007ba23_0_10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b89007ba23_0_101: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b89007ba23_0_10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b89007ba23_0_107: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b89007ba23_0_12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b89007ba23_0_123: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7c7c587f76_0_14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7c7c587f76_0_149: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f91ad2360_0_3: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gaf91ad2360_0_3: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89007ba23_0_6: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b89007ba23_0_6: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en-IN" sz="1100" u="none" cap="none" strike="noStrike">
                <a:solidFill>
                  <a:srgbClr val="000000"/>
                </a:solidFill>
                <a:latin typeface="Arial"/>
                <a:ea typeface="Arial"/>
                <a:cs typeface="Arial"/>
                <a:sym typeface="Arial"/>
              </a:rPr>
              <a:t>JUnit is a Java unit testing framework that's one of the best test methods for </a:t>
            </a:r>
            <a:r>
              <a:rPr b="1" i="0" lang="en-IN" sz="1100" u="none" cap="none" strike="noStrike">
                <a:solidFill>
                  <a:srgbClr val="000000"/>
                </a:solidFill>
                <a:latin typeface="Arial"/>
                <a:ea typeface="Arial"/>
                <a:cs typeface="Arial"/>
                <a:sym typeface="Arial"/>
              </a:rPr>
              <a:t>regression testing</a:t>
            </a:r>
            <a:r>
              <a:rPr b="0" i="0" lang="en-IN" sz="1100" u="none" cap="none" strike="noStrike">
                <a:solidFill>
                  <a:srgbClr val="000000"/>
                </a:solidFill>
                <a:latin typeface="Arial"/>
                <a:ea typeface="Arial"/>
                <a:cs typeface="Arial"/>
                <a:sym typeface="Arial"/>
              </a:rPr>
              <a:t>. An open-source framework, it is used to write and run repeatable automated tests</a:t>
            </a:r>
            <a:endParaRPr/>
          </a:p>
          <a:p>
            <a:pPr indent="0" lvl="0" marL="0" rtl="0" algn="l">
              <a:lnSpc>
                <a:spcPct val="100000"/>
              </a:lnSpc>
              <a:spcBef>
                <a:spcPts val="0"/>
              </a:spcBef>
              <a:spcAft>
                <a:spcPts val="0"/>
              </a:spcAft>
              <a:buSzPts val="1100"/>
              <a:buNone/>
            </a:pPr>
            <a:r>
              <a:rPr b="0" i="0" lang="en-IN" sz="1100" u="none" cap="none" strike="noStrike">
                <a:solidFill>
                  <a:srgbClr val="000000"/>
                </a:solidFill>
                <a:latin typeface="Arial"/>
                <a:ea typeface="Arial"/>
                <a:cs typeface="Arial"/>
                <a:sym typeface="Arial"/>
              </a:rPr>
              <a:t>It is a free, open source, community-focused unit testing tool for the .NET Framework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4: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en-IN" sz="1100" u="none" cap="none" strike="noStrike">
                <a:solidFill>
                  <a:srgbClr val="000000"/>
                </a:solidFill>
                <a:latin typeface="Arial"/>
                <a:ea typeface="Arial"/>
                <a:cs typeface="Arial"/>
                <a:sym typeface="Arial"/>
              </a:rPr>
              <a:t>JUnit is a Java unit testing framework that's one of the best test methods for </a:t>
            </a:r>
            <a:r>
              <a:rPr b="1" i="0" lang="en-IN" sz="1100" u="none" cap="none" strike="noStrike">
                <a:solidFill>
                  <a:srgbClr val="000000"/>
                </a:solidFill>
                <a:latin typeface="Arial"/>
                <a:ea typeface="Arial"/>
                <a:cs typeface="Arial"/>
                <a:sym typeface="Arial"/>
              </a:rPr>
              <a:t>regression testing</a:t>
            </a:r>
            <a:r>
              <a:rPr b="0" i="0" lang="en-IN" sz="1100" u="none" cap="none" strike="noStrike">
                <a:solidFill>
                  <a:srgbClr val="000000"/>
                </a:solidFill>
                <a:latin typeface="Arial"/>
                <a:ea typeface="Arial"/>
                <a:cs typeface="Arial"/>
                <a:sym typeface="Arial"/>
              </a:rPr>
              <a:t>. An open-source framework, it is used to write and run repeatable automated tests</a:t>
            </a:r>
            <a:endParaRPr/>
          </a:p>
          <a:p>
            <a:pPr indent="0" lvl="0" marL="0" rtl="0" algn="l">
              <a:lnSpc>
                <a:spcPct val="100000"/>
              </a:lnSpc>
              <a:spcBef>
                <a:spcPts val="0"/>
              </a:spcBef>
              <a:spcAft>
                <a:spcPts val="0"/>
              </a:spcAft>
              <a:buSzPts val="1100"/>
              <a:buNone/>
            </a:pPr>
            <a:r>
              <a:rPr b="0" i="0" lang="en-IN" sz="1100" u="none" cap="none" strike="noStrike">
                <a:solidFill>
                  <a:srgbClr val="000000"/>
                </a:solidFill>
                <a:latin typeface="Arial"/>
                <a:ea typeface="Arial"/>
                <a:cs typeface="Arial"/>
                <a:sym typeface="Arial"/>
              </a:rPr>
              <a:t>It is a free, open source, community-focused unit testing tool for the .NET Framework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89007ba23_0_1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b89007ba23_0_12: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89007ba23_0_1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b89007ba23_0_19: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89ee9dee0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b89ee9dee0_0_0: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89007ba23_0_3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b89007ba23_0_39: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7c7c587f76_0_23"/>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g27c7c587f76_0_23"/>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g27c7c587f76_0_2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27c7c587f76_0_58"/>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g27c7c587f76_0_58"/>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47" name="Google Shape;47;g27c7c587f76_0_5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27c7c587f76_0_6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27c7c587f76_0_27"/>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g27c7c587f76_0_2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27c7c587f76_0_30"/>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g27c7c587f76_0_30"/>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19" name="Google Shape;19;g27c7c587f76_0_3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27c7c587f76_0_3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g27c7c587f76_0_34"/>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3" name="Google Shape;23;g27c7c587f76_0_34"/>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4" name="Google Shape;24;g27c7c587f76_0_3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27c7c587f76_0_39"/>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g27c7c587f76_0_3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27c7c587f76_0_42"/>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g27c7c587f76_0_42"/>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1" name="Google Shape;31;g27c7c587f76_0_4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27c7c587f76_0_46"/>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g27c7c587f76_0_4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27c7c587f76_0_49"/>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27c7c587f76_0_49"/>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g27c7c587f76_0_49"/>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g27c7c587f76_0_49"/>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0" name="Google Shape;40;g27c7c587f76_0_4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27c7c587f76_0_55"/>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3" name="Google Shape;43;g27c7c587f76_0_5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27c7c587f76_0_19"/>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g27c7c587f76_0_19"/>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8" name="Google Shape;8;g27c7c587f76_0_1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www.guru99.com/run-failed-test-cases-in-testng.html" TargetMode="Externa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hyperlink" Target="https://www.guru99.com/junit-tutorial.html" TargetMode="External"/><Relationship Id="rId4" Type="http://schemas.openxmlformats.org/officeDocument/2006/relationships/hyperlink" Target="https://nunit.org/" TargetMode="External"/><Relationship Id="rId5" Type="http://schemas.openxmlformats.org/officeDocument/2006/relationships/hyperlink" Target="http://jmockit.github.io/index.html" TargetMode="External"/><Relationship Id="rId6"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emma.sourceforge.net/" TargetMode="External"/><Relationship Id="rId4" Type="http://schemas.openxmlformats.org/officeDocument/2006/relationships/hyperlink" Target="https://phpunit.de/" TargetMode="External"/><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hyperlink" Target="https://www.javatpoint.com/unit-test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2"/>
          <p:cNvSpPr/>
          <p:nvPr/>
        </p:nvSpPr>
        <p:spPr>
          <a:xfrm>
            <a:off x="10501945" y="241405"/>
            <a:ext cx="1285827" cy="1658906"/>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sp>
      <p:sp>
        <p:nvSpPr>
          <p:cNvPr id="55" name="Google Shape;55;p2"/>
          <p:cNvSpPr txBox="1"/>
          <p:nvPr/>
        </p:nvSpPr>
        <p:spPr>
          <a:xfrm>
            <a:off x="11293784" y="6217622"/>
            <a:ext cx="731400" cy="524700"/>
          </a:xfrm>
          <a:prstGeom prst="rect">
            <a:avLst/>
          </a:prstGeom>
          <a:noFill/>
          <a:ln>
            <a:noFill/>
          </a:ln>
        </p:spPr>
        <p:txBody>
          <a:bodyPr anchorCtr="0" anchor="ctr" bIns="121875" lIns="121875" spcFirstLastPara="1" rIns="121875" wrap="square" tIns="121875">
            <a:normAutofit/>
          </a:bodyPr>
          <a:lstStyle/>
          <a:p>
            <a:pPr indent="0" lvl="0" marL="0" rtl="0" algn="r">
              <a:spcBef>
                <a:spcPts val="0"/>
              </a:spcBef>
              <a:spcAft>
                <a:spcPts val="0"/>
              </a:spcAft>
              <a:buNone/>
            </a:pPr>
            <a:fld id="{00000000-1234-1234-1234-123412341234}" type="slidenum">
              <a:rPr lang="en-IN" sz="1300">
                <a:solidFill>
                  <a:srgbClr val="595959"/>
                </a:solidFill>
              </a:rPr>
              <a:t>‹#›</a:t>
            </a:fld>
            <a:endParaRPr sz="1300">
              <a:solidFill>
                <a:srgbClr val="595959"/>
              </a:solidFill>
            </a:endParaRPr>
          </a:p>
        </p:txBody>
      </p:sp>
      <p:sp>
        <p:nvSpPr>
          <p:cNvPr id="56" name="Google Shape;56;p2"/>
          <p:cNvSpPr/>
          <p:nvPr/>
        </p:nvSpPr>
        <p:spPr>
          <a:xfrm>
            <a:off x="4781916" y="4415503"/>
            <a:ext cx="7497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p:txBody>
      </p:sp>
      <p:sp>
        <p:nvSpPr>
          <p:cNvPr id="57" name="Google Shape;57;p2"/>
          <p:cNvSpPr/>
          <p:nvPr/>
        </p:nvSpPr>
        <p:spPr>
          <a:xfrm>
            <a:off x="4781916" y="4813108"/>
            <a:ext cx="7497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Department of Computer Science and Engineering</a:t>
            </a:r>
            <a:endParaRPr b="0" i="0" sz="2400" u="none" cap="none" strike="noStrike">
              <a:solidFill>
                <a:srgbClr val="000000"/>
              </a:solidFill>
              <a:latin typeface="Calibri"/>
              <a:ea typeface="Calibri"/>
              <a:cs typeface="Calibri"/>
              <a:sym typeface="Calibri"/>
            </a:endParaRPr>
          </a:p>
        </p:txBody>
      </p:sp>
      <p:grpSp>
        <p:nvGrpSpPr>
          <p:cNvPr id="58" name="Google Shape;58;p2"/>
          <p:cNvGrpSpPr/>
          <p:nvPr/>
        </p:nvGrpSpPr>
        <p:grpSpPr>
          <a:xfrm>
            <a:off x="313939" y="5489794"/>
            <a:ext cx="1066800" cy="1077941"/>
            <a:chOff x="313939" y="5489794"/>
            <a:chExt cx="1066800" cy="1077941"/>
          </a:xfrm>
        </p:grpSpPr>
        <p:sp>
          <p:nvSpPr>
            <p:cNvPr id="59" name="Google Shape;59;p2"/>
            <p:cNvSpPr/>
            <p:nvPr/>
          </p:nvSpPr>
          <p:spPr>
            <a:xfrm rot="5400000">
              <a:off x="824539" y="6011535"/>
              <a:ext cx="45600" cy="10668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0" name="Google Shape;60;p2"/>
            <p:cNvSpPr/>
            <p:nvPr/>
          </p:nvSpPr>
          <p:spPr>
            <a:xfrm rot="10800000">
              <a:off x="313963" y="5489794"/>
              <a:ext cx="45600" cy="10668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cxnSp>
        <p:nvCxnSpPr>
          <p:cNvPr id="61" name="Google Shape;61;p2"/>
          <p:cNvCxnSpPr/>
          <p:nvPr/>
        </p:nvCxnSpPr>
        <p:spPr>
          <a:xfrm>
            <a:off x="4781916" y="4218762"/>
            <a:ext cx="4581300" cy="0"/>
          </a:xfrm>
          <a:prstGeom prst="straightConnector1">
            <a:avLst/>
          </a:prstGeom>
          <a:noFill/>
          <a:ln cap="flat" cmpd="sng" w="38100">
            <a:solidFill>
              <a:srgbClr val="C55A11"/>
            </a:solidFill>
            <a:prstDash val="solid"/>
            <a:miter lim="800000"/>
            <a:headEnd len="sm" w="sm" type="none"/>
            <a:tailEnd len="sm" w="sm" type="none"/>
          </a:ln>
        </p:spPr>
      </p:cxnSp>
      <p:grpSp>
        <p:nvGrpSpPr>
          <p:cNvPr id="62" name="Google Shape;62;p2"/>
          <p:cNvGrpSpPr/>
          <p:nvPr/>
        </p:nvGrpSpPr>
        <p:grpSpPr>
          <a:xfrm rot="10800000">
            <a:off x="10855702" y="266187"/>
            <a:ext cx="1066800" cy="1077941"/>
            <a:chOff x="313939" y="5489794"/>
            <a:chExt cx="1066800" cy="1077941"/>
          </a:xfrm>
        </p:grpSpPr>
        <p:sp>
          <p:nvSpPr>
            <p:cNvPr id="63" name="Google Shape;63;p2"/>
            <p:cNvSpPr/>
            <p:nvPr/>
          </p:nvSpPr>
          <p:spPr>
            <a:xfrm rot="5400000">
              <a:off x="824539" y="6011535"/>
              <a:ext cx="45600" cy="10668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4" name="Google Shape;64;p2"/>
            <p:cNvSpPr/>
            <p:nvPr/>
          </p:nvSpPr>
          <p:spPr>
            <a:xfrm rot="10800000">
              <a:off x="313963" y="5489794"/>
              <a:ext cx="45600" cy="10668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pic>
        <p:nvPicPr>
          <p:cNvPr id="65" name="Google Shape;65;p2"/>
          <p:cNvPicPr preferRelativeResize="0"/>
          <p:nvPr/>
        </p:nvPicPr>
        <p:blipFill rotWithShape="1">
          <a:blip r:embed="rId3">
            <a:alphaModFix/>
          </a:blip>
          <a:srcRect b="0" l="0" r="0" t="0"/>
          <a:stretch/>
        </p:blipFill>
        <p:spPr>
          <a:xfrm>
            <a:off x="1630700" y="818138"/>
            <a:ext cx="2619113" cy="4849503"/>
          </a:xfrm>
          <a:prstGeom prst="rect">
            <a:avLst/>
          </a:prstGeom>
          <a:noFill/>
          <a:ln>
            <a:noFill/>
          </a:ln>
        </p:spPr>
      </p:pic>
      <p:sp>
        <p:nvSpPr>
          <p:cNvPr id="66" name="Google Shape;66;p2"/>
          <p:cNvSpPr/>
          <p:nvPr/>
        </p:nvSpPr>
        <p:spPr>
          <a:xfrm>
            <a:off x="4781924" y="1397200"/>
            <a:ext cx="67791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0" lang="en-IN" sz="3600" u="none" cap="none" strike="noStrike">
                <a:solidFill>
                  <a:srgbClr val="C55A11"/>
                </a:solidFill>
                <a:latin typeface="Calibri"/>
                <a:ea typeface="Calibri"/>
                <a:cs typeface="Calibri"/>
                <a:sym typeface="Calibri"/>
              </a:rPr>
              <a:t>Software Testing</a:t>
            </a:r>
            <a:endParaRPr b="1" i="0" sz="3600" u="none" cap="none" strike="noStrike">
              <a:solidFill>
                <a:srgbClr val="C55A1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b="1" i="0" sz="3600" u="none" cap="none" strike="noStrike">
              <a:solidFill>
                <a:srgbClr val="C55A1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rgbClr val="C55A11"/>
              </a:solidFill>
              <a:latin typeface="Calibri"/>
              <a:ea typeface="Calibri"/>
              <a:cs typeface="Calibri"/>
              <a:sym typeface="Calibri"/>
            </a:endParaRPr>
          </a:p>
        </p:txBody>
      </p:sp>
      <p:grpSp>
        <p:nvGrpSpPr>
          <p:cNvPr id="67" name="Google Shape;67;p2"/>
          <p:cNvGrpSpPr/>
          <p:nvPr/>
        </p:nvGrpSpPr>
        <p:grpSpPr>
          <a:xfrm rot="10800000">
            <a:off x="10855702" y="266187"/>
            <a:ext cx="1066800" cy="1077941"/>
            <a:chOff x="313939" y="5489794"/>
            <a:chExt cx="1066800" cy="1077941"/>
          </a:xfrm>
        </p:grpSpPr>
        <p:sp>
          <p:nvSpPr>
            <p:cNvPr id="68" name="Google Shape;68;p2"/>
            <p:cNvSpPr/>
            <p:nvPr/>
          </p:nvSpPr>
          <p:spPr>
            <a:xfrm rot="5400000">
              <a:off x="824539" y="6011535"/>
              <a:ext cx="45600" cy="10668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9" name="Google Shape;69;p2"/>
            <p:cNvSpPr/>
            <p:nvPr/>
          </p:nvSpPr>
          <p:spPr>
            <a:xfrm rot="10800000">
              <a:off x="313963" y="5489794"/>
              <a:ext cx="45600" cy="10668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70" name="Google Shape;70;p2"/>
          <p:cNvSpPr txBox="1"/>
          <p:nvPr/>
        </p:nvSpPr>
        <p:spPr>
          <a:xfrm>
            <a:off x="4825566" y="2087829"/>
            <a:ext cx="7410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lang="en-IN" sz="3600">
                <a:solidFill>
                  <a:srgbClr val="2E75B5"/>
                </a:solidFill>
                <a:latin typeface="Calibri"/>
                <a:ea typeface="Calibri"/>
                <a:cs typeface="Calibri"/>
                <a:sym typeface="Calibri"/>
              </a:rPr>
              <a:t>Unit 2</a:t>
            </a:r>
            <a:endParaRPr b="1" i="0" sz="3600" u="none" cap="none" strike="noStrike">
              <a:solidFill>
                <a:srgbClr val="2E75B5"/>
              </a:solidFill>
              <a:latin typeface="Calibri"/>
              <a:ea typeface="Calibri"/>
              <a:cs typeface="Calibri"/>
              <a:sym typeface="Calibri"/>
            </a:endParaRPr>
          </a:p>
        </p:txBody>
      </p:sp>
      <p:sp>
        <p:nvSpPr>
          <p:cNvPr id="71" name="Google Shape;71;p2"/>
          <p:cNvSpPr/>
          <p:nvPr/>
        </p:nvSpPr>
        <p:spPr>
          <a:xfrm>
            <a:off x="4781925" y="2778750"/>
            <a:ext cx="7191900" cy="1155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100"/>
              <a:buFont typeface="Arial"/>
              <a:buNone/>
            </a:pPr>
            <a:r>
              <a:rPr b="1" lang="en-IN" sz="2900">
                <a:solidFill>
                  <a:srgbClr val="1E4E79"/>
                </a:solidFill>
                <a:latin typeface="Calibri"/>
                <a:ea typeface="Calibri"/>
                <a:cs typeface="Calibri"/>
                <a:sym typeface="Calibri"/>
              </a:rPr>
              <a:t>Unit Testing</a:t>
            </a:r>
            <a:endParaRPr b="1" sz="2900">
              <a:solidFill>
                <a:srgbClr val="1E4E79"/>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b="1" sz="2900">
              <a:solidFill>
                <a:srgbClr val="1E4E79"/>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600"/>
              <a:buFont typeface="Arial"/>
              <a:buNone/>
            </a:pPr>
            <a:r>
              <a:rPr b="1" i="0" lang="en-IN" sz="3200" u="none" cap="none" strike="noStrike">
                <a:solidFill>
                  <a:srgbClr val="1E4E79"/>
                </a:solidFill>
                <a:latin typeface="Calibri"/>
                <a:ea typeface="Calibri"/>
                <a:cs typeface="Calibri"/>
                <a:sym typeface="Calibri"/>
              </a:rPr>
              <a:t>Prof Raghu B. A. Rao</a:t>
            </a:r>
            <a:endParaRPr b="1" i="0" sz="3200" u="none" cap="none" strike="noStrike">
              <a:solidFill>
                <a:srgbClr val="1E4E79"/>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600" u="none" cap="none" strike="noStrike">
              <a:solidFill>
                <a:srgbClr val="000000"/>
              </a:solidFill>
              <a:latin typeface="Calibri"/>
              <a:ea typeface="Calibri"/>
              <a:cs typeface="Calibri"/>
              <a:sym typeface="Calibri"/>
            </a:endParaRPr>
          </a:p>
        </p:txBody>
      </p:sp>
      <p:sp>
        <p:nvSpPr>
          <p:cNvPr id="72" name="Google Shape;72;p2"/>
          <p:cNvSpPr txBox="1"/>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IN" sz="1300">
                <a:solidFill>
                  <a:srgbClr val="595959"/>
                </a:solidFill>
              </a:rPr>
              <a:t>‹#›</a:t>
            </a:fld>
            <a:endParaRPr sz="1300">
              <a:solidFill>
                <a:srgbClr val="595959"/>
              </a:solidFill>
            </a:endParaRPr>
          </a:p>
        </p:txBody>
      </p:sp>
      <p:sp>
        <p:nvSpPr>
          <p:cNvPr id="73" name="Google Shape;73;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b89007ba23_0_60"/>
          <p:cNvSpPr txBox="1"/>
          <p:nvPr/>
        </p:nvSpPr>
        <p:spPr>
          <a:xfrm>
            <a:off x="243900" y="1391675"/>
            <a:ext cx="11196900" cy="5191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750"/>
              <a:buFont typeface="Arial"/>
              <a:buNone/>
            </a:pPr>
            <a:r>
              <a:rPr lang="en-IN" sz="1700">
                <a:solidFill>
                  <a:srgbClr val="222222"/>
                </a:solidFill>
                <a:highlight>
                  <a:srgbClr val="FFFFFF"/>
                </a:highlight>
                <a:latin typeface="Calibri"/>
                <a:ea typeface="Calibri"/>
                <a:cs typeface="Calibri"/>
                <a:sym typeface="Calibri"/>
              </a:rPr>
              <a:t>Under the automated approach-</a:t>
            </a:r>
            <a:endParaRPr sz="1700">
              <a:solidFill>
                <a:srgbClr val="222222"/>
              </a:solidFill>
              <a:highlight>
                <a:srgbClr val="FFFFFF"/>
              </a:highlight>
              <a:latin typeface="Calibri"/>
              <a:ea typeface="Calibri"/>
              <a:cs typeface="Calibri"/>
              <a:sym typeface="Calibri"/>
            </a:endParaRPr>
          </a:p>
          <a:p>
            <a:pPr indent="-333375" lvl="0" marL="457200" marR="0" rtl="0" algn="l">
              <a:lnSpc>
                <a:spcPct val="115000"/>
              </a:lnSpc>
              <a:spcBef>
                <a:spcPts val="1800"/>
              </a:spcBef>
              <a:spcAft>
                <a:spcPts val="0"/>
              </a:spcAft>
              <a:buClr>
                <a:srgbClr val="222222"/>
              </a:buClr>
              <a:buSzPts val="1650"/>
              <a:buFont typeface="Arial"/>
              <a:buChar char="●"/>
            </a:pPr>
            <a:r>
              <a:rPr lang="en-IN" sz="1700">
                <a:solidFill>
                  <a:srgbClr val="222222"/>
                </a:solidFill>
                <a:highlight>
                  <a:srgbClr val="FFFFFF"/>
                </a:highlight>
                <a:latin typeface="Calibri"/>
                <a:ea typeface="Calibri"/>
                <a:cs typeface="Calibri"/>
                <a:sym typeface="Calibri"/>
              </a:rPr>
              <a:t>A developer writes a section of code in the application just to test the function. They would later comment out and finally remove the test code when the application is deployed.</a:t>
            </a:r>
            <a:endParaRPr sz="1700">
              <a:solidFill>
                <a:srgbClr val="222222"/>
              </a:solidFill>
              <a:highlight>
                <a:srgbClr val="FFFFFF"/>
              </a:highlight>
              <a:latin typeface="Calibri"/>
              <a:ea typeface="Calibri"/>
              <a:cs typeface="Calibri"/>
              <a:sym typeface="Calibri"/>
            </a:endParaRPr>
          </a:p>
          <a:p>
            <a:pPr indent="-333375" lvl="0" marL="457200" marR="0" rtl="0" algn="l">
              <a:lnSpc>
                <a:spcPct val="115000"/>
              </a:lnSpc>
              <a:spcBef>
                <a:spcPts val="0"/>
              </a:spcBef>
              <a:spcAft>
                <a:spcPts val="0"/>
              </a:spcAft>
              <a:buClr>
                <a:srgbClr val="222222"/>
              </a:buClr>
              <a:buSzPts val="1650"/>
              <a:buFont typeface="Arial"/>
              <a:buChar char="●"/>
            </a:pPr>
            <a:r>
              <a:rPr lang="en-IN" sz="1700">
                <a:solidFill>
                  <a:srgbClr val="222222"/>
                </a:solidFill>
                <a:highlight>
                  <a:srgbClr val="FFFFFF"/>
                </a:highlight>
                <a:latin typeface="Calibri"/>
                <a:ea typeface="Calibri"/>
                <a:cs typeface="Calibri"/>
                <a:sym typeface="Calibri"/>
              </a:rPr>
              <a:t>A developer could also isolate the function to test it more rigorously. This is a more thorough unit testing practice that involves copy and paste of code to its own testing environment than its natural environment. </a:t>
            </a:r>
            <a:r>
              <a:rPr b="1" lang="en-IN" sz="1700">
                <a:solidFill>
                  <a:srgbClr val="222222"/>
                </a:solidFill>
                <a:highlight>
                  <a:srgbClr val="FFFFFF"/>
                </a:highlight>
                <a:latin typeface="Calibri"/>
                <a:ea typeface="Calibri"/>
                <a:cs typeface="Calibri"/>
                <a:sym typeface="Calibri"/>
              </a:rPr>
              <a:t>Isolating the code helps in revealing unnecessary dependencies between the code being tested and other units or data spaces in the product</a:t>
            </a:r>
            <a:r>
              <a:rPr lang="en-IN" sz="1700">
                <a:solidFill>
                  <a:srgbClr val="222222"/>
                </a:solidFill>
                <a:highlight>
                  <a:srgbClr val="FFFFFF"/>
                </a:highlight>
                <a:latin typeface="Calibri"/>
                <a:ea typeface="Calibri"/>
                <a:cs typeface="Calibri"/>
                <a:sym typeface="Calibri"/>
              </a:rPr>
              <a:t>. These dependencies can then be eliminated.</a:t>
            </a:r>
            <a:endParaRPr sz="1700">
              <a:solidFill>
                <a:srgbClr val="222222"/>
              </a:solidFill>
              <a:highlight>
                <a:srgbClr val="FFFFFF"/>
              </a:highlight>
              <a:latin typeface="Calibri"/>
              <a:ea typeface="Calibri"/>
              <a:cs typeface="Calibri"/>
              <a:sym typeface="Calibri"/>
            </a:endParaRPr>
          </a:p>
          <a:p>
            <a:pPr indent="-333375" lvl="0" marL="457200" marR="0" rtl="0" algn="l">
              <a:lnSpc>
                <a:spcPct val="115000"/>
              </a:lnSpc>
              <a:spcBef>
                <a:spcPts val="0"/>
              </a:spcBef>
              <a:spcAft>
                <a:spcPts val="0"/>
              </a:spcAft>
              <a:buClr>
                <a:srgbClr val="222222"/>
              </a:buClr>
              <a:buSzPts val="1650"/>
              <a:buFont typeface="Arial"/>
              <a:buChar char="●"/>
            </a:pPr>
            <a:r>
              <a:rPr lang="en-IN" sz="1700">
                <a:solidFill>
                  <a:srgbClr val="222222"/>
                </a:solidFill>
                <a:highlight>
                  <a:srgbClr val="FFFFFF"/>
                </a:highlight>
                <a:latin typeface="Calibri"/>
                <a:ea typeface="Calibri"/>
                <a:cs typeface="Calibri"/>
                <a:sym typeface="Calibri"/>
              </a:rPr>
              <a:t>A coder generally uses a UnitTest Framework to develop automated test cases. Using an automation framework, the developer codes criteria into the test to verify the correctness of the code. During execution of the test cases, the framework logs failing test cases. Many frameworks will also automatically flag and report, in summary, these </a:t>
            </a:r>
            <a:r>
              <a:rPr lang="en-IN" sz="1700">
                <a:solidFill>
                  <a:srgbClr val="222222"/>
                </a:solidFill>
                <a:highlight>
                  <a:srgbClr val="FFFFFF"/>
                </a:highlight>
                <a:uFill>
                  <a:noFill/>
                </a:uFill>
                <a:latin typeface="Calibri"/>
                <a:ea typeface="Calibri"/>
                <a:cs typeface="Calibri"/>
                <a:sym typeface="Calibri"/>
                <a:hlinkClick r:id="rId3">
                  <a:extLst>
                    <a:ext uri="{A12FA001-AC4F-418D-AE19-62706E023703}">
                      <ahyp:hlinkClr val="tx"/>
                    </a:ext>
                  </a:extLst>
                </a:hlinkClick>
              </a:rPr>
              <a:t>failed test cases</a:t>
            </a:r>
            <a:r>
              <a:rPr lang="en-IN" sz="1700">
                <a:solidFill>
                  <a:srgbClr val="222222"/>
                </a:solidFill>
                <a:highlight>
                  <a:srgbClr val="FFFFFF"/>
                </a:highlight>
                <a:latin typeface="Calibri"/>
                <a:ea typeface="Calibri"/>
                <a:cs typeface="Calibri"/>
                <a:sym typeface="Calibri"/>
              </a:rPr>
              <a:t>. Depending on the severity of a failure, the framework may halt subsequent testing.</a:t>
            </a:r>
            <a:endParaRPr sz="1700">
              <a:solidFill>
                <a:srgbClr val="222222"/>
              </a:solidFill>
              <a:highlight>
                <a:srgbClr val="FFFFFF"/>
              </a:highlight>
              <a:latin typeface="Calibri"/>
              <a:ea typeface="Calibri"/>
              <a:cs typeface="Calibri"/>
              <a:sym typeface="Calibri"/>
            </a:endParaRPr>
          </a:p>
          <a:p>
            <a:pPr indent="-333375" lvl="0" marL="457200" marR="0" rtl="0" algn="l">
              <a:lnSpc>
                <a:spcPct val="115000"/>
              </a:lnSpc>
              <a:spcBef>
                <a:spcPts val="0"/>
              </a:spcBef>
              <a:spcAft>
                <a:spcPts val="0"/>
              </a:spcAft>
              <a:buClr>
                <a:srgbClr val="222222"/>
              </a:buClr>
              <a:buSzPts val="1650"/>
              <a:buFont typeface="Arial"/>
              <a:buChar char="●"/>
            </a:pPr>
            <a:r>
              <a:rPr lang="en-IN" sz="1700">
                <a:solidFill>
                  <a:srgbClr val="222222"/>
                </a:solidFill>
                <a:highlight>
                  <a:srgbClr val="FFFFFF"/>
                </a:highlight>
                <a:latin typeface="Calibri"/>
                <a:ea typeface="Calibri"/>
                <a:cs typeface="Calibri"/>
                <a:sym typeface="Calibri"/>
              </a:rPr>
              <a:t>The workflow of Unit Testing is :</a:t>
            </a:r>
            <a:endParaRPr sz="1700">
              <a:solidFill>
                <a:srgbClr val="222222"/>
              </a:solidFill>
              <a:highlight>
                <a:srgbClr val="FFFFFF"/>
              </a:highlight>
              <a:latin typeface="Calibri"/>
              <a:ea typeface="Calibri"/>
              <a:cs typeface="Calibri"/>
              <a:sym typeface="Calibri"/>
            </a:endParaRPr>
          </a:p>
          <a:p>
            <a:pPr indent="0" lvl="0" marL="914400" marR="0" rtl="0" algn="l">
              <a:lnSpc>
                <a:spcPct val="115000"/>
              </a:lnSpc>
              <a:spcBef>
                <a:spcPts val="0"/>
              </a:spcBef>
              <a:spcAft>
                <a:spcPts val="0"/>
              </a:spcAft>
              <a:buNone/>
            </a:pPr>
            <a:r>
              <a:rPr i="1" lang="en-IN" sz="1700">
                <a:solidFill>
                  <a:srgbClr val="222222"/>
                </a:solidFill>
                <a:highlight>
                  <a:srgbClr val="FFFFFF"/>
                </a:highlight>
                <a:latin typeface="Calibri"/>
                <a:ea typeface="Calibri"/>
                <a:cs typeface="Calibri"/>
                <a:sym typeface="Calibri"/>
              </a:rPr>
              <a:t>1. Create Test Cases </a:t>
            </a:r>
            <a:endParaRPr i="1" sz="1700">
              <a:solidFill>
                <a:srgbClr val="222222"/>
              </a:solidFill>
              <a:highlight>
                <a:srgbClr val="FFFFFF"/>
              </a:highlight>
              <a:latin typeface="Calibri"/>
              <a:ea typeface="Calibri"/>
              <a:cs typeface="Calibri"/>
              <a:sym typeface="Calibri"/>
            </a:endParaRPr>
          </a:p>
          <a:p>
            <a:pPr indent="0" lvl="0" marL="914400" marR="0" rtl="0" algn="l">
              <a:lnSpc>
                <a:spcPct val="115000"/>
              </a:lnSpc>
              <a:spcBef>
                <a:spcPts val="0"/>
              </a:spcBef>
              <a:spcAft>
                <a:spcPts val="0"/>
              </a:spcAft>
              <a:buNone/>
            </a:pPr>
            <a:r>
              <a:rPr i="1" lang="en-IN" sz="1700">
                <a:solidFill>
                  <a:srgbClr val="222222"/>
                </a:solidFill>
                <a:highlight>
                  <a:srgbClr val="FFFFFF"/>
                </a:highlight>
                <a:latin typeface="Calibri"/>
                <a:ea typeface="Calibri"/>
                <a:cs typeface="Calibri"/>
                <a:sym typeface="Calibri"/>
              </a:rPr>
              <a:t>2) Review/Rework </a:t>
            </a:r>
            <a:endParaRPr i="1" sz="1700">
              <a:solidFill>
                <a:srgbClr val="222222"/>
              </a:solidFill>
              <a:highlight>
                <a:srgbClr val="FFFFFF"/>
              </a:highlight>
              <a:latin typeface="Calibri"/>
              <a:ea typeface="Calibri"/>
              <a:cs typeface="Calibri"/>
              <a:sym typeface="Calibri"/>
            </a:endParaRPr>
          </a:p>
          <a:p>
            <a:pPr indent="0" lvl="0" marL="914400" marR="0" rtl="0" algn="l">
              <a:lnSpc>
                <a:spcPct val="115000"/>
              </a:lnSpc>
              <a:spcBef>
                <a:spcPts val="0"/>
              </a:spcBef>
              <a:spcAft>
                <a:spcPts val="0"/>
              </a:spcAft>
              <a:buNone/>
            </a:pPr>
            <a:r>
              <a:rPr i="1" lang="en-IN" sz="1700">
                <a:solidFill>
                  <a:srgbClr val="222222"/>
                </a:solidFill>
                <a:highlight>
                  <a:srgbClr val="FFFFFF"/>
                </a:highlight>
                <a:latin typeface="Calibri"/>
                <a:ea typeface="Calibri"/>
                <a:cs typeface="Calibri"/>
                <a:sym typeface="Calibri"/>
              </a:rPr>
              <a:t>3) Baseline </a:t>
            </a:r>
            <a:endParaRPr i="1" sz="1700">
              <a:solidFill>
                <a:srgbClr val="222222"/>
              </a:solidFill>
              <a:highlight>
                <a:srgbClr val="FFFFFF"/>
              </a:highlight>
              <a:latin typeface="Calibri"/>
              <a:ea typeface="Calibri"/>
              <a:cs typeface="Calibri"/>
              <a:sym typeface="Calibri"/>
            </a:endParaRPr>
          </a:p>
          <a:p>
            <a:pPr indent="0" lvl="0" marL="914400" marR="0" rtl="0" algn="l">
              <a:lnSpc>
                <a:spcPct val="115000"/>
              </a:lnSpc>
              <a:spcBef>
                <a:spcPts val="0"/>
              </a:spcBef>
              <a:spcAft>
                <a:spcPts val="0"/>
              </a:spcAft>
              <a:buNone/>
            </a:pPr>
            <a:r>
              <a:rPr i="1" lang="en-IN" sz="1700">
                <a:solidFill>
                  <a:srgbClr val="222222"/>
                </a:solidFill>
                <a:highlight>
                  <a:srgbClr val="FFFFFF"/>
                </a:highlight>
                <a:latin typeface="Calibri"/>
                <a:ea typeface="Calibri"/>
                <a:cs typeface="Calibri"/>
                <a:sym typeface="Calibri"/>
              </a:rPr>
              <a:t>4) Execute Test Cases.</a:t>
            </a:r>
            <a:endParaRPr b="0" i="1" sz="1650" u="none" cap="none" strike="noStrike">
              <a:solidFill>
                <a:srgbClr val="222222"/>
              </a:solidFill>
              <a:highlight>
                <a:srgbClr val="FFFFFF"/>
              </a:highlight>
              <a:latin typeface="Arial"/>
              <a:ea typeface="Arial"/>
              <a:cs typeface="Arial"/>
              <a:sym typeface="Arial"/>
            </a:endParaRPr>
          </a:p>
        </p:txBody>
      </p:sp>
      <p:sp>
        <p:nvSpPr>
          <p:cNvPr id="179" name="Google Shape;179;gb89007ba23_0_60"/>
          <p:cNvSpPr txBox="1"/>
          <p:nvPr/>
        </p:nvSpPr>
        <p:spPr>
          <a:xfrm>
            <a:off x="373025" y="401725"/>
            <a:ext cx="96702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lang="en-IN" sz="3600">
                <a:solidFill>
                  <a:srgbClr val="C0654C"/>
                </a:solidFill>
                <a:latin typeface="Calibri"/>
                <a:ea typeface="Calibri"/>
                <a:cs typeface="Calibri"/>
                <a:sym typeface="Calibri"/>
              </a:rPr>
              <a:t>Unit Testing - How it works?</a:t>
            </a:r>
            <a:endParaRPr b="1" sz="3600">
              <a:solidFill>
                <a:srgbClr val="C0654C"/>
              </a:solidFill>
              <a:latin typeface="Calibri"/>
              <a:ea typeface="Calibri"/>
              <a:cs typeface="Calibri"/>
              <a:sym typeface="Calibri"/>
            </a:endParaRPr>
          </a:p>
        </p:txBody>
      </p:sp>
      <p:pic>
        <p:nvPicPr>
          <p:cNvPr id="180" name="Google Shape;180;gb89007ba23_0_60"/>
          <p:cNvPicPr preferRelativeResize="0"/>
          <p:nvPr/>
        </p:nvPicPr>
        <p:blipFill rotWithShape="1">
          <a:blip r:embed="rId4">
            <a:alphaModFix/>
          </a:blip>
          <a:srcRect b="0" l="0" r="0" t="0"/>
          <a:stretch/>
        </p:blipFill>
        <p:spPr>
          <a:xfrm>
            <a:off x="10540972" y="259075"/>
            <a:ext cx="1361475" cy="698024"/>
          </a:xfrm>
          <a:prstGeom prst="rect">
            <a:avLst/>
          </a:prstGeom>
          <a:noFill/>
          <a:ln>
            <a:noFill/>
          </a:ln>
        </p:spPr>
      </p:pic>
      <p:cxnSp>
        <p:nvCxnSpPr>
          <p:cNvPr id="181" name="Google Shape;181;gb89007ba23_0_60"/>
          <p:cNvCxnSpPr/>
          <p:nvPr/>
        </p:nvCxnSpPr>
        <p:spPr>
          <a:xfrm>
            <a:off x="83128" y="1230786"/>
            <a:ext cx="9293700" cy="0"/>
          </a:xfrm>
          <a:prstGeom prst="straightConnector1">
            <a:avLst/>
          </a:prstGeom>
          <a:noFill/>
          <a:ln cap="flat" cmpd="sng" w="38150">
            <a:solidFill>
              <a:srgbClr val="C55A11"/>
            </a:solidFill>
            <a:prstDash val="solid"/>
            <a:miter lim="8000"/>
            <a:headEnd len="sm" w="sm" type="none"/>
            <a:tailEnd len="sm" w="sm" type="none"/>
          </a:ln>
        </p:spPr>
      </p:cxnSp>
      <p:sp>
        <p:nvSpPr>
          <p:cNvPr id="182" name="Google Shape;182;gb89007ba23_0_60"/>
          <p:cNvSpPr/>
          <p:nvPr/>
        </p:nvSpPr>
        <p:spPr>
          <a:xfrm>
            <a:off x="10578145" y="241405"/>
            <a:ext cx="1285827" cy="1658906"/>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sp>
      <p:pic>
        <p:nvPicPr>
          <p:cNvPr id="183" name="Google Shape;183;gb89007ba23_0_60"/>
          <p:cNvPicPr preferRelativeResize="0"/>
          <p:nvPr/>
        </p:nvPicPr>
        <p:blipFill rotWithShape="1">
          <a:blip r:embed="rId4">
            <a:alphaModFix/>
          </a:blip>
          <a:srcRect b="0" l="0" r="0" t="0"/>
          <a:stretch/>
        </p:blipFill>
        <p:spPr>
          <a:xfrm>
            <a:off x="10626922" y="160625"/>
            <a:ext cx="1361475" cy="698024"/>
          </a:xfrm>
          <a:prstGeom prst="rect">
            <a:avLst/>
          </a:prstGeom>
          <a:noFill/>
          <a:ln>
            <a:noFill/>
          </a:ln>
        </p:spPr>
      </p:pic>
      <p:sp>
        <p:nvSpPr>
          <p:cNvPr id="184" name="Google Shape;184;gb89007ba23_0_6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b89007ba23_0_66"/>
          <p:cNvSpPr txBox="1"/>
          <p:nvPr/>
        </p:nvSpPr>
        <p:spPr>
          <a:xfrm>
            <a:off x="258250" y="1640050"/>
            <a:ext cx="9828000" cy="1941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750"/>
              <a:buFont typeface="Arial"/>
              <a:buNone/>
            </a:pPr>
            <a:r>
              <a:rPr i="0" lang="en-IN" sz="1800" u="none" cap="none" strike="noStrike">
                <a:solidFill>
                  <a:srgbClr val="222222"/>
                </a:solidFill>
                <a:highlight>
                  <a:srgbClr val="FFFFFF"/>
                </a:highlight>
                <a:latin typeface="Calibri"/>
                <a:ea typeface="Calibri"/>
                <a:cs typeface="Calibri"/>
                <a:sym typeface="Calibri"/>
              </a:rPr>
              <a:t>Categorized into three parts </a:t>
            </a:r>
            <a:endParaRPr i="0" sz="1800" u="none" cap="none" strike="noStrike">
              <a:solidFill>
                <a:srgbClr val="222222"/>
              </a:solidFill>
              <a:highlight>
                <a:srgbClr val="FFFFFF"/>
              </a:highlight>
              <a:latin typeface="Calibri"/>
              <a:ea typeface="Calibri"/>
              <a:cs typeface="Calibri"/>
              <a:sym typeface="Calibri"/>
            </a:endParaRPr>
          </a:p>
          <a:p>
            <a:pPr indent="-342900" lvl="0" marL="914400" marR="0" rtl="0" algn="l">
              <a:lnSpc>
                <a:spcPct val="115000"/>
              </a:lnSpc>
              <a:spcBef>
                <a:spcPts val="1600"/>
              </a:spcBef>
              <a:spcAft>
                <a:spcPts val="0"/>
              </a:spcAft>
              <a:buClr>
                <a:srgbClr val="222222"/>
              </a:buClr>
              <a:buSzPts val="1800"/>
              <a:buFont typeface="Calibri"/>
              <a:buAutoNum type="arabicPeriod"/>
            </a:pPr>
            <a:r>
              <a:rPr i="0" lang="en-IN" sz="1800" u="none" cap="none" strike="noStrike">
                <a:solidFill>
                  <a:srgbClr val="222222"/>
                </a:solidFill>
                <a:highlight>
                  <a:srgbClr val="FFFFFF"/>
                </a:highlight>
                <a:latin typeface="Calibri"/>
                <a:ea typeface="Calibri"/>
                <a:cs typeface="Calibri"/>
                <a:sym typeface="Calibri"/>
              </a:rPr>
              <a:t>Black box testing - that involves testing of user interface along with input and output</a:t>
            </a:r>
            <a:endParaRPr i="0" sz="1800" u="none" cap="none" strike="noStrike">
              <a:solidFill>
                <a:srgbClr val="222222"/>
              </a:solidFill>
              <a:highlight>
                <a:srgbClr val="FFFFFF"/>
              </a:highlight>
              <a:latin typeface="Calibri"/>
              <a:ea typeface="Calibri"/>
              <a:cs typeface="Calibri"/>
              <a:sym typeface="Calibri"/>
            </a:endParaRPr>
          </a:p>
          <a:p>
            <a:pPr indent="-342900" lvl="0" marL="914400" marR="0" rtl="0" algn="l">
              <a:lnSpc>
                <a:spcPct val="115000"/>
              </a:lnSpc>
              <a:spcBef>
                <a:spcPts val="0"/>
              </a:spcBef>
              <a:spcAft>
                <a:spcPts val="0"/>
              </a:spcAft>
              <a:buClr>
                <a:srgbClr val="222222"/>
              </a:buClr>
              <a:buSzPts val="1800"/>
              <a:buFont typeface="Calibri"/>
              <a:buAutoNum type="arabicPeriod"/>
            </a:pPr>
            <a:r>
              <a:rPr i="0" lang="en-IN" sz="1800" u="none" cap="none" strike="noStrike">
                <a:solidFill>
                  <a:srgbClr val="222222"/>
                </a:solidFill>
                <a:highlight>
                  <a:srgbClr val="FFFFFF"/>
                </a:highlight>
                <a:latin typeface="Calibri"/>
                <a:ea typeface="Calibri"/>
                <a:cs typeface="Calibri"/>
                <a:sym typeface="Calibri"/>
              </a:rPr>
              <a:t>White box testing -  that involves testing the functional behaviour of the software application </a:t>
            </a:r>
            <a:endParaRPr i="0" sz="1800" u="none" cap="none" strike="noStrike">
              <a:solidFill>
                <a:srgbClr val="222222"/>
              </a:solidFill>
              <a:highlight>
                <a:srgbClr val="FFFFFF"/>
              </a:highlight>
              <a:latin typeface="Calibri"/>
              <a:ea typeface="Calibri"/>
              <a:cs typeface="Calibri"/>
              <a:sym typeface="Calibri"/>
            </a:endParaRPr>
          </a:p>
          <a:p>
            <a:pPr indent="-342900" lvl="0" marL="914400" marR="0" rtl="0" algn="l">
              <a:lnSpc>
                <a:spcPct val="115000"/>
              </a:lnSpc>
              <a:spcBef>
                <a:spcPts val="0"/>
              </a:spcBef>
              <a:spcAft>
                <a:spcPts val="0"/>
              </a:spcAft>
              <a:buClr>
                <a:srgbClr val="222222"/>
              </a:buClr>
              <a:buSzPts val="1800"/>
              <a:buFont typeface="Calibri"/>
              <a:buAutoNum type="arabicPeriod"/>
            </a:pPr>
            <a:r>
              <a:rPr i="0" lang="en-IN" sz="1800" u="none" cap="none" strike="noStrike">
                <a:solidFill>
                  <a:srgbClr val="222222"/>
                </a:solidFill>
                <a:highlight>
                  <a:srgbClr val="FFFFFF"/>
                </a:highlight>
                <a:latin typeface="Calibri"/>
                <a:ea typeface="Calibri"/>
                <a:cs typeface="Calibri"/>
                <a:sym typeface="Calibri"/>
              </a:rPr>
              <a:t>Gray box testing - that is used to execute test suites, test methods, test cases and performing risk analysis.</a:t>
            </a:r>
            <a:endParaRPr i="0" sz="1800" u="none" cap="none" strike="noStrike">
              <a:solidFill>
                <a:srgbClr val="222222"/>
              </a:solidFill>
              <a:highlight>
                <a:srgbClr val="FFFFFF"/>
              </a:highlight>
              <a:latin typeface="Calibri"/>
              <a:ea typeface="Calibri"/>
              <a:cs typeface="Calibri"/>
              <a:sym typeface="Calibri"/>
            </a:endParaRPr>
          </a:p>
        </p:txBody>
      </p:sp>
      <p:sp>
        <p:nvSpPr>
          <p:cNvPr id="190" name="Google Shape;190;gb89007ba23_0_66"/>
          <p:cNvSpPr txBox="1"/>
          <p:nvPr/>
        </p:nvSpPr>
        <p:spPr>
          <a:xfrm>
            <a:off x="358675" y="473450"/>
            <a:ext cx="60114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900"/>
              <a:buFont typeface="Arial"/>
              <a:buNone/>
            </a:pPr>
            <a:r>
              <a:rPr b="1" lang="en-IN" sz="3600">
                <a:solidFill>
                  <a:srgbClr val="C0654C"/>
                </a:solidFill>
                <a:latin typeface="Calibri"/>
                <a:ea typeface="Calibri"/>
                <a:cs typeface="Calibri"/>
                <a:sym typeface="Calibri"/>
              </a:rPr>
              <a:t>Unit Testing Techniques</a:t>
            </a:r>
            <a:endParaRPr b="1" sz="3600">
              <a:solidFill>
                <a:srgbClr val="C0654C"/>
              </a:solidFill>
              <a:latin typeface="Calibri"/>
              <a:ea typeface="Calibri"/>
              <a:cs typeface="Calibri"/>
              <a:sym typeface="Calibri"/>
            </a:endParaRPr>
          </a:p>
        </p:txBody>
      </p:sp>
      <p:pic>
        <p:nvPicPr>
          <p:cNvPr id="191" name="Google Shape;191;gb89007ba23_0_66"/>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cxnSp>
        <p:nvCxnSpPr>
          <p:cNvPr id="192" name="Google Shape;192;gb89007ba23_0_66"/>
          <p:cNvCxnSpPr/>
          <p:nvPr/>
        </p:nvCxnSpPr>
        <p:spPr>
          <a:xfrm>
            <a:off x="83128" y="1230786"/>
            <a:ext cx="9293700" cy="0"/>
          </a:xfrm>
          <a:prstGeom prst="straightConnector1">
            <a:avLst/>
          </a:prstGeom>
          <a:noFill/>
          <a:ln cap="flat" cmpd="sng" w="38150">
            <a:solidFill>
              <a:srgbClr val="C55A11"/>
            </a:solidFill>
            <a:prstDash val="solid"/>
            <a:miter lim="8000"/>
            <a:headEnd len="sm" w="sm" type="none"/>
            <a:tailEnd len="sm" w="sm" type="none"/>
          </a:ln>
        </p:spPr>
      </p:cxnSp>
      <p:sp>
        <p:nvSpPr>
          <p:cNvPr id="193" name="Google Shape;193;gb89007ba23_0_66"/>
          <p:cNvSpPr/>
          <p:nvPr/>
        </p:nvSpPr>
        <p:spPr>
          <a:xfrm>
            <a:off x="10578145" y="241405"/>
            <a:ext cx="1285827" cy="1658906"/>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sp>
      <p:pic>
        <p:nvPicPr>
          <p:cNvPr id="194" name="Google Shape;194;gb89007ba23_0_66"/>
          <p:cNvPicPr preferRelativeResize="0"/>
          <p:nvPr/>
        </p:nvPicPr>
        <p:blipFill rotWithShape="1">
          <a:blip r:embed="rId3">
            <a:alphaModFix/>
          </a:blip>
          <a:srcRect b="0" l="0" r="0" t="0"/>
          <a:stretch/>
        </p:blipFill>
        <p:spPr>
          <a:xfrm>
            <a:off x="10626922" y="160625"/>
            <a:ext cx="1361475" cy="698024"/>
          </a:xfrm>
          <a:prstGeom prst="rect">
            <a:avLst/>
          </a:prstGeom>
          <a:noFill/>
          <a:ln>
            <a:noFill/>
          </a:ln>
        </p:spPr>
      </p:pic>
      <p:sp>
        <p:nvSpPr>
          <p:cNvPr id="195" name="Google Shape;195;gb89007ba23_0_6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b89007ba23_0_73"/>
          <p:cNvSpPr txBox="1"/>
          <p:nvPr/>
        </p:nvSpPr>
        <p:spPr>
          <a:xfrm>
            <a:off x="258250" y="1563850"/>
            <a:ext cx="9828000" cy="23808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1800"/>
              </a:spcBef>
              <a:spcAft>
                <a:spcPts val="0"/>
              </a:spcAft>
              <a:buClr>
                <a:srgbClr val="222222"/>
              </a:buClr>
              <a:buSzPts val="1800"/>
              <a:buFont typeface="Calibri"/>
              <a:buAutoNum type="arabicPeriod"/>
            </a:pPr>
            <a:r>
              <a:rPr i="0" lang="en-IN" sz="1800" u="none" cap="none" strike="noStrike">
                <a:solidFill>
                  <a:srgbClr val="222222"/>
                </a:solidFill>
                <a:highlight>
                  <a:srgbClr val="FFFFFF"/>
                </a:highlight>
                <a:latin typeface="Calibri"/>
                <a:ea typeface="Calibri"/>
                <a:cs typeface="Calibri"/>
                <a:sym typeface="Calibri"/>
              </a:rPr>
              <a:t>Developers looking to learn what functionality is provided by a unit and how to use it can look at the unit tests to gain a basic understanding of the unit API.</a:t>
            </a:r>
            <a:endParaRPr sz="1800">
              <a:solidFill>
                <a:srgbClr val="222222"/>
              </a:solidFill>
              <a:highlight>
                <a:srgbClr val="FFFFFF"/>
              </a:highlight>
              <a:latin typeface="Calibri"/>
              <a:ea typeface="Calibri"/>
              <a:cs typeface="Calibri"/>
              <a:sym typeface="Calibri"/>
            </a:endParaRPr>
          </a:p>
          <a:p>
            <a:pPr indent="-342900" lvl="0" marL="457200" marR="0" rtl="0" algn="l">
              <a:lnSpc>
                <a:spcPct val="100000"/>
              </a:lnSpc>
              <a:spcBef>
                <a:spcPts val="1000"/>
              </a:spcBef>
              <a:spcAft>
                <a:spcPts val="0"/>
              </a:spcAft>
              <a:buClr>
                <a:srgbClr val="222222"/>
              </a:buClr>
              <a:buSzPts val="1800"/>
              <a:buFont typeface="Calibri"/>
              <a:buAutoNum type="arabicPeriod"/>
            </a:pPr>
            <a:r>
              <a:rPr i="0" lang="en-IN" sz="1800" u="none" cap="none" strike="noStrike">
                <a:solidFill>
                  <a:srgbClr val="222222"/>
                </a:solidFill>
                <a:highlight>
                  <a:srgbClr val="FFFFFF"/>
                </a:highlight>
                <a:latin typeface="Calibri"/>
                <a:ea typeface="Calibri"/>
                <a:cs typeface="Calibri"/>
                <a:sym typeface="Calibri"/>
              </a:rPr>
              <a:t>Unit testing allows the programmer to refactor code at a later date, and make sure the module still works correctly (i.e. Regression testing). The procedure is to write test cases for all functions and methods so that whenever a change causes a fault, it can be quickly identified and fixed.</a:t>
            </a:r>
            <a:endParaRPr sz="1800">
              <a:solidFill>
                <a:srgbClr val="222222"/>
              </a:solidFill>
              <a:highlight>
                <a:srgbClr val="FFFFFF"/>
              </a:highlight>
              <a:latin typeface="Calibri"/>
              <a:ea typeface="Calibri"/>
              <a:cs typeface="Calibri"/>
              <a:sym typeface="Calibri"/>
            </a:endParaRPr>
          </a:p>
          <a:p>
            <a:pPr indent="-342900" lvl="0" marL="457200" marR="0" rtl="0" algn="l">
              <a:lnSpc>
                <a:spcPct val="100000"/>
              </a:lnSpc>
              <a:spcBef>
                <a:spcPts val="1000"/>
              </a:spcBef>
              <a:spcAft>
                <a:spcPts val="1000"/>
              </a:spcAft>
              <a:buClr>
                <a:srgbClr val="222222"/>
              </a:buClr>
              <a:buSzPts val="1800"/>
              <a:buFont typeface="Calibri"/>
              <a:buAutoNum type="arabicPeriod"/>
            </a:pPr>
            <a:r>
              <a:rPr i="0" lang="en-IN" sz="1800" u="none" cap="none" strike="noStrike">
                <a:solidFill>
                  <a:srgbClr val="222222"/>
                </a:solidFill>
                <a:highlight>
                  <a:srgbClr val="FFFFFF"/>
                </a:highlight>
                <a:latin typeface="Calibri"/>
                <a:ea typeface="Calibri"/>
                <a:cs typeface="Calibri"/>
                <a:sym typeface="Calibri"/>
              </a:rPr>
              <a:t>Due to the modular nature of the unit testing, we can test parts of the project without waiting for others to be completed.</a:t>
            </a:r>
            <a:endParaRPr i="0" sz="1800" u="none" cap="none" strike="noStrike">
              <a:solidFill>
                <a:srgbClr val="222222"/>
              </a:solidFill>
              <a:highlight>
                <a:srgbClr val="FFFFFF"/>
              </a:highlight>
              <a:latin typeface="Calibri"/>
              <a:ea typeface="Calibri"/>
              <a:cs typeface="Calibri"/>
              <a:sym typeface="Calibri"/>
            </a:endParaRPr>
          </a:p>
        </p:txBody>
      </p:sp>
      <p:sp>
        <p:nvSpPr>
          <p:cNvPr id="201" name="Google Shape;201;gb89007ba23_0_73"/>
          <p:cNvSpPr txBox="1"/>
          <p:nvPr/>
        </p:nvSpPr>
        <p:spPr>
          <a:xfrm>
            <a:off x="358675" y="473450"/>
            <a:ext cx="9383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900"/>
              <a:buFont typeface="Arial"/>
              <a:buNone/>
            </a:pPr>
            <a:r>
              <a:rPr b="1" lang="en-IN" sz="3600">
                <a:solidFill>
                  <a:srgbClr val="C0654C"/>
                </a:solidFill>
                <a:latin typeface="Calibri"/>
                <a:ea typeface="Calibri"/>
                <a:cs typeface="Calibri"/>
                <a:sym typeface="Calibri"/>
              </a:rPr>
              <a:t>Unit Testing - Advantages</a:t>
            </a:r>
            <a:endParaRPr b="1" sz="3600">
              <a:solidFill>
                <a:srgbClr val="C0654C"/>
              </a:solidFill>
              <a:latin typeface="Calibri"/>
              <a:ea typeface="Calibri"/>
              <a:cs typeface="Calibri"/>
              <a:sym typeface="Calibri"/>
            </a:endParaRPr>
          </a:p>
        </p:txBody>
      </p:sp>
      <p:pic>
        <p:nvPicPr>
          <p:cNvPr id="202" name="Google Shape;202;gb89007ba23_0_73"/>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cxnSp>
        <p:nvCxnSpPr>
          <p:cNvPr id="203" name="Google Shape;203;gb89007ba23_0_73"/>
          <p:cNvCxnSpPr/>
          <p:nvPr/>
        </p:nvCxnSpPr>
        <p:spPr>
          <a:xfrm>
            <a:off x="83128" y="1230786"/>
            <a:ext cx="9293700" cy="0"/>
          </a:xfrm>
          <a:prstGeom prst="straightConnector1">
            <a:avLst/>
          </a:prstGeom>
          <a:noFill/>
          <a:ln cap="flat" cmpd="sng" w="38150">
            <a:solidFill>
              <a:srgbClr val="C55A11"/>
            </a:solidFill>
            <a:prstDash val="solid"/>
            <a:miter lim="8000"/>
            <a:headEnd len="sm" w="sm" type="none"/>
            <a:tailEnd len="sm" w="sm" type="none"/>
          </a:ln>
        </p:spPr>
      </p:cxnSp>
      <p:sp>
        <p:nvSpPr>
          <p:cNvPr id="204" name="Google Shape;204;gb89007ba23_0_73"/>
          <p:cNvSpPr/>
          <p:nvPr/>
        </p:nvSpPr>
        <p:spPr>
          <a:xfrm>
            <a:off x="10578145" y="241405"/>
            <a:ext cx="1285827" cy="1658906"/>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sp>
      <p:pic>
        <p:nvPicPr>
          <p:cNvPr id="205" name="Google Shape;205;gb89007ba23_0_73"/>
          <p:cNvPicPr preferRelativeResize="0"/>
          <p:nvPr/>
        </p:nvPicPr>
        <p:blipFill rotWithShape="1">
          <a:blip r:embed="rId3">
            <a:alphaModFix/>
          </a:blip>
          <a:srcRect b="0" l="0" r="0" t="0"/>
          <a:stretch/>
        </p:blipFill>
        <p:spPr>
          <a:xfrm>
            <a:off x="10626922" y="160625"/>
            <a:ext cx="1361475" cy="698024"/>
          </a:xfrm>
          <a:prstGeom prst="rect">
            <a:avLst/>
          </a:prstGeom>
          <a:noFill/>
          <a:ln>
            <a:noFill/>
          </a:ln>
        </p:spPr>
      </p:pic>
      <p:sp>
        <p:nvSpPr>
          <p:cNvPr id="206" name="Google Shape;206;gb89007ba23_0_7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27c7c587f76_0_245"/>
          <p:cNvSpPr txBox="1"/>
          <p:nvPr/>
        </p:nvSpPr>
        <p:spPr>
          <a:xfrm>
            <a:off x="358675" y="473450"/>
            <a:ext cx="9383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900"/>
              <a:buFont typeface="Arial"/>
              <a:buNone/>
            </a:pPr>
            <a:r>
              <a:rPr b="1" lang="en-IN" sz="3600">
                <a:solidFill>
                  <a:srgbClr val="C0654C"/>
                </a:solidFill>
                <a:latin typeface="Calibri"/>
                <a:ea typeface="Calibri"/>
                <a:cs typeface="Calibri"/>
                <a:sym typeface="Calibri"/>
              </a:rPr>
              <a:t>Unit Testing - Disadvantages</a:t>
            </a:r>
            <a:endParaRPr b="1" sz="3600">
              <a:solidFill>
                <a:srgbClr val="C0654C"/>
              </a:solidFill>
              <a:latin typeface="Calibri"/>
              <a:ea typeface="Calibri"/>
              <a:cs typeface="Calibri"/>
              <a:sym typeface="Calibri"/>
            </a:endParaRPr>
          </a:p>
        </p:txBody>
      </p:sp>
      <p:sp>
        <p:nvSpPr>
          <p:cNvPr id="212" name="Google Shape;212;g27c7c587f76_0_245"/>
          <p:cNvSpPr txBox="1"/>
          <p:nvPr/>
        </p:nvSpPr>
        <p:spPr>
          <a:xfrm>
            <a:off x="440575" y="1900300"/>
            <a:ext cx="10100400" cy="1417500"/>
          </a:xfrm>
          <a:prstGeom prst="rect">
            <a:avLst/>
          </a:prstGeom>
          <a:noFill/>
          <a:ln>
            <a:noFill/>
          </a:ln>
        </p:spPr>
        <p:txBody>
          <a:bodyPr anchorCtr="0" anchor="t" bIns="91425" lIns="91425" spcFirstLastPara="1" rIns="91425" wrap="square" tIns="91425">
            <a:spAutoFit/>
          </a:bodyPr>
          <a:lstStyle/>
          <a:p>
            <a:pPr indent="-342900" lvl="0" marL="457200" marR="0" rtl="0" algn="just">
              <a:lnSpc>
                <a:spcPct val="115000"/>
              </a:lnSpc>
              <a:spcBef>
                <a:spcPts val="1800"/>
              </a:spcBef>
              <a:spcAft>
                <a:spcPts val="0"/>
              </a:spcAft>
              <a:buClr>
                <a:srgbClr val="222222"/>
              </a:buClr>
              <a:buSzPts val="1800"/>
              <a:buFont typeface="Calibri"/>
              <a:buAutoNum type="arabicPeriod"/>
            </a:pPr>
            <a:r>
              <a:rPr i="0" lang="en-IN" sz="1800" u="none" cap="none" strike="noStrike">
                <a:solidFill>
                  <a:srgbClr val="222222"/>
                </a:solidFill>
                <a:highlight>
                  <a:srgbClr val="FFFFFF"/>
                </a:highlight>
                <a:latin typeface="Calibri"/>
                <a:ea typeface="Calibri"/>
                <a:cs typeface="Calibri"/>
                <a:sym typeface="Calibri"/>
              </a:rPr>
              <a:t>Unit testing can't be expected to catch every error in a program. It is not possible to evaluate all execution paths even in the most trivial programs</a:t>
            </a:r>
            <a:endParaRPr i="0" sz="1800" u="none" cap="none" strike="noStrike">
              <a:solidFill>
                <a:srgbClr val="222222"/>
              </a:solidFill>
              <a:highlight>
                <a:srgbClr val="FFFFFF"/>
              </a:highlight>
              <a:latin typeface="Calibri"/>
              <a:ea typeface="Calibri"/>
              <a:cs typeface="Calibri"/>
              <a:sym typeface="Calibri"/>
            </a:endParaRPr>
          </a:p>
          <a:p>
            <a:pPr indent="-342900" lvl="0" marL="457200" marR="0" rtl="0" algn="just">
              <a:lnSpc>
                <a:spcPct val="115000"/>
              </a:lnSpc>
              <a:spcBef>
                <a:spcPts val="0"/>
              </a:spcBef>
              <a:spcAft>
                <a:spcPts val="0"/>
              </a:spcAft>
              <a:buClr>
                <a:srgbClr val="222222"/>
              </a:buClr>
              <a:buSzPts val="1800"/>
              <a:buFont typeface="Calibri"/>
              <a:buAutoNum type="arabicPeriod"/>
            </a:pPr>
            <a:r>
              <a:rPr i="0" lang="en-IN" sz="1800" u="none" cap="none" strike="noStrike">
                <a:solidFill>
                  <a:srgbClr val="222222"/>
                </a:solidFill>
                <a:highlight>
                  <a:srgbClr val="FFFFFF"/>
                </a:highlight>
                <a:latin typeface="Calibri"/>
                <a:ea typeface="Calibri"/>
                <a:cs typeface="Calibri"/>
                <a:sym typeface="Calibri"/>
              </a:rPr>
              <a:t>Unit testing by its very nature focuses on a unit of code. Hence it can't catch integration errors or broad system level errors.</a:t>
            </a:r>
            <a:endParaRPr i="0" sz="1800" u="none" cap="none" strike="noStrike">
              <a:solidFill>
                <a:srgbClr val="222222"/>
              </a:solidFill>
              <a:highlight>
                <a:srgbClr val="FFFFFF"/>
              </a:highlight>
              <a:latin typeface="Calibri"/>
              <a:ea typeface="Calibri"/>
              <a:cs typeface="Calibri"/>
              <a:sym typeface="Calibri"/>
            </a:endParaRPr>
          </a:p>
        </p:txBody>
      </p:sp>
      <p:pic>
        <p:nvPicPr>
          <p:cNvPr id="213" name="Google Shape;213;g27c7c587f76_0_245"/>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cxnSp>
        <p:nvCxnSpPr>
          <p:cNvPr id="214" name="Google Shape;214;g27c7c587f76_0_245"/>
          <p:cNvCxnSpPr/>
          <p:nvPr/>
        </p:nvCxnSpPr>
        <p:spPr>
          <a:xfrm>
            <a:off x="83128" y="1230786"/>
            <a:ext cx="9293700" cy="0"/>
          </a:xfrm>
          <a:prstGeom prst="straightConnector1">
            <a:avLst/>
          </a:prstGeom>
          <a:noFill/>
          <a:ln cap="flat" cmpd="sng" w="38150">
            <a:solidFill>
              <a:srgbClr val="C55A11"/>
            </a:solidFill>
            <a:prstDash val="solid"/>
            <a:miter lim="8000"/>
            <a:headEnd len="sm" w="sm" type="none"/>
            <a:tailEnd len="sm" w="sm" type="none"/>
          </a:ln>
        </p:spPr>
      </p:cxnSp>
      <p:sp>
        <p:nvSpPr>
          <p:cNvPr id="215" name="Google Shape;215;g27c7c587f76_0_245"/>
          <p:cNvSpPr/>
          <p:nvPr/>
        </p:nvSpPr>
        <p:spPr>
          <a:xfrm>
            <a:off x="10578145" y="241405"/>
            <a:ext cx="1285827" cy="1658906"/>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sp>
      <p:pic>
        <p:nvPicPr>
          <p:cNvPr id="216" name="Google Shape;216;g27c7c587f76_0_245"/>
          <p:cNvPicPr preferRelativeResize="0"/>
          <p:nvPr/>
        </p:nvPicPr>
        <p:blipFill rotWithShape="1">
          <a:blip r:embed="rId3">
            <a:alphaModFix/>
          </a:blip>
          <a:srcRect b="0" l="0" r="0" t="0"/>
          <a:stretch/>
        </p:blipFill>
        <p:spPr>
          <a:xfrm>
            <a:off x="10626922" y="160625"/>
            <a:ext cx="1361475" cy="698024"/>
          </a:xfrm>
          <a:prstGeom prst="rect">
            <a:avLst/>
          </a:prstGeom>
          <a:noFill/>
          <a:ln>
            <a:noFill/>
          </a:ln>
        </p:spPr>
      </p:pic>
      <p:sp>
        <p:nvSpPr>
          <p:cNvPr id="217" name="Google Shape;217;g27c7c587f76_0_24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b89007ba23_0_82"/>
          <p:cNvSpPr txBox="1"/>
          <p:nvPr/>
        </p:nvSpPr>
        <p:spPr>
          <a:xfrm>
            <a:off x="358675" y="473450"/>
            <a:ext cx="9383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900"/>
              <a:buFont typeface="Arial"/>
              <a:buNone/>
            </a:pPr>
            <a:r>
              <a:rPr b="1" lang="en-IN" sz="3600">
                <a:solidFill>
                  <a:srgbClr val="C0654C"/>
                </a:solidFill>
                <a:latin typeface="Calibri"/>
                <a:ea typeface="Calibri"/>
                <a:cs typeface="Calibri"/>
                <a:sym typeface="Calibri"/>
              </a:rPr>
              <a:t>Test Driven Development - TDD</a:t>
            </a:r>
            <a:endParaRPr b="1" sz="3600">
              <a:solidFill>
                <a:srgbClr val="C0654C"/>
              </a:solidFill>
              <a:latin typeface="Calibri"/>
              <a:ea typeface="Calibri"/>
              <a:cs typeface="Calibri"/>
              <a:sym typeface="Calibri"/>
            </a:endParaRPr>
          </a:p>
        </p:txBody>
      </p:sp>
      <p:sp>
        <p:nvSpPr>
          <p:cNvPr id="223" name="Google Shape;223;gb89007ba23_0_82"/>
          <p:cNvSpPr txBox="1"/>
          <p:nvPr/>
        </p:nvSpPr>
        <p:spPr>
          <a:xfrm>
            <a:off x="545200" y="1434725"/>
            <a:ext cx="10013100" cy="18471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Calibri"/>
              <a:buAutoNum type="arabicPeriod"/>
            </a:pPr>
            <a:r>
              <a:rPr i="0" lang="en-IN" sz="1800" u="none" cap="none" strike="noStrike">
                <a:solidFill>
                  <a:srgbClr val="000000"/>
                </a:solidFill>
                <a:latin typeface="Calibri"/>
                <a:ea typeface="Calibri"/>
                <a:cs typeface="Calibri"/>
                <a:sym typeface="Calibri"/>
              </a:rPr>
              <a:t>A new testing technique by advocates of  Extreme   Programming.</a:t>
            </a:r>
            <a:endParaRPr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AutoNum type="arabicPeriod"/>
            </a:pPr>
            <a:r>
              <a:rPr i="1" lang="en-IN" sz="1800" u="none" cap="none" strike="noStrike">
                <a:solidFill>
                  <a:srgbClr val="000000"/>
                </a:solidFill>
                <a:latin typeface="Calibri"/>
                <a:ea typeface="Calibri"/>
                <a:cs typeface="Calibri"/>
                <a:sym typeface="Calibri"/>
              </a:rPr>
              <a:t>Introduction to TDD : “Test-Driven Development”  by Kent Beck.</a:t>
            </a:r>
            <a:endParaRPr i="1"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AutoNum type="arabicPeriod"/>
            </a:pPr>
            <a:r>
              <a:rPr i="0" lang="en-IN" sz="1800" u="none" cap="none" strike="noStrike">
                <a:solidFill>
                  <a:srgbClr val="000000"/>
                </a:solidFill>
                <a:latin typeface="Calibri"/>
                <a:ea typeface="Calibri"/>
                <a:cs typeface="Calibri"/>
                <a:sym typeface="Calibri"/>
              </a:rPr>
              <a:t>Two simple rules </a:t>
            </a:r>
            <a:endParaRPr i="0" sz="1800" u="none" cap="none" strike="noStrike">
              <a:solidFill>
                <a:srgbClr val="000000"/>
              </a:solidFill>
              <a:latin typeface="Calibri"/>
              <a:ea typeface="Calibri"/>
              <a:cs typeface="Calibri"/>
              <a:sym typeface="Calibri"/>
            </a:endParaRPr>
          </a:p>
          <a:p>
            <a:pPr indent="-342900" lvl="1" marL="914400" marR="0" rtl="0" algn="l">
              <a:lnSpc>
                <a:spcPct val="100000"/>
              </a:lnSpc>
              <a:spcBef>
                <a:spcPts val="0"/>
              </a:spcBef>
              <a:spcAft>
                <a:spcPts val="0"/>
              </a:spcAft>
              <a:buClr>
                <a:srgbClr val="000000"/>
              </a:buClr>
              <a:buSzPts val="1800"/>
              <a:buFont typeface="Calibri"/>
              <a:buAutoNum type="alphaLcPeriod"/>
            </a:pPr>
            <a:r>
              <a:rPr i="0" lang="en-IN" sz="1800" u="none" cap="none" strike="noStrike">
                <a:solidFill>
                  <a:srgbClr val="000000"/>
                </a:solidFill>
                <a:latin typeface="Calibri"/>
                <a:ea typeface="Calibri"/>
                <a:cs typeface="Calibri"/>
                <a:sym typeface="Calibri"/>
              </a:rPr>
              <a:t>Write a failing automated test before writing   any code</a:t>
            </a:r>
            <a:endParaRPr i="0" sz="1800" u="none" cap="none" strike="noStrike">
              <a:solidFill>
                <a:srgbClr val="000000"/>
              </a:solidFill>
              <a:latin typeface="Calibri"/>
              <a:ea typeface="Calibri"/>
              <a:cs typeface="Calibri"/>
              <a:sym typeface="Calibri"/>
            </a:endParaRPr>
          </a:p>
          <a:p>
            <a:pPr indent="-342900" lvl="1" marL="914400" marR="0" rtl="0" algn="l">
              <a:lnSpc>
                <a:spcPct val="100000"/>
              </a:lnSpc>
              <a:spcBef>
                <a:spcPts val="0"/>
              </a:spcBef>
              <a:spcAft>
                <a:spcPts val="0"/>
              </a:spcAft>
              <a:buClr>
                <a:srgbClr val="000000"/>
              </a:buClr>
              <a:buSzPts val="1800"/>
              <a:buFont typeface="Calibri"/>
              <a:buAutoNum type="alphaLcPeriod"/>
            </a:pPr>
            <a:r>
              <a:rPr i="0" lang="en-IN" sz="1800" u="none" cap="none" strike="noStrike">
                <a:solidFill>
                  <a:srgbClr val="000000"/>
                </a:solidFill>
                <a:latin typeface="Calibri"/>
                <a:ea typeface="Calibri"/>
                <a:cs typeface="Calibri"/>
                <a:sym typeface="Calibri"/>
              </a:rPr>
              <a:t>Remove duplicates</a:t>
            </a:r>
            <a:endParaRPr i="0" sz="1800" u="none" cap="none" strike="noStrike">
              <a:solidFill>
                <a:srgbClr val="000000"/>
              </a:solidFill>
              <a:latin typeface="Calibri"/>
              <a:ea typeface="Calibri"/>
              <a:cs typeface="Calibri"/>
              <a:sym typeface="Calibri"/>
            </a:endParaRPr>
          </a:p>
          <a:p>
            <a:pPr indent="0" lvl="0" marL="914400" marR="0" rtl="0" algn="l">
              <a:lnSpc>
                <a:spcPct val="100000"/>
              </a:lnSpc>
              <a:spcBef>
                <a:spcPts val="0"/>
              </a:spcBef>
              <a:spcAft>
                <a:spcPts val="0"/>
              </a:spcAft>
              <a:buClr>
                <a:srgbClr val="000000"/>
              </a:buClr>
              <a:buSzPts val="2000"/>
              <a:buFont typeface="Arial"/>
              <a:buNone/>
            </a:pPr>
            <a:r>
              <a:t/>
            </a:r>
            <a:endParaRPr i="0" sz="1800" u="none" cap="none" strike="noStrike">
              <a:solidFill>
                <a:srgbClr val="000000"/>
              </a:solidFill>
              <a:latin typeface="Calibri"/>
              <a:ea typeface="Calibri"/>
              <a:cs typeface="Calibri"/>
              <a:sym typeface="Calibri"/>
            </a:endParaRPr>
          </a:p>
        </p:txBody>
      </p:sp>
      <p:pic>
        <p:nvPicPr>
          <p:cNvPr id="224" name="Google Shape;224;gb89007ba23_0_82"/>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cxnSp>
        <p:nvCxnSpPr>
          <p:cNvPr id="225" name="Google Shape;225;gb89007ba23_0_82"/>
          <p:cNvCxnSpPr/>
          <p:nvPr/>
        </p:nvCxnSpPr>
        <p:spPr>
          <a:xfrm>
            <a:off x="83128" y="1230786"/>
            <a:ext cx="9293700" cy="0"/>
          </a:xfrm>
          <a:prstGeom prst="straightConnector1">
            <a:avLst/>
          </a:prstGeom>
          <a:noFill/>
          <a:ln cap="flat" cmpd="sng" w="38150">
            <a:solidFill>
              <a:srgbClr val="C55A11"/>
            </a:solidFill>
            <a:prstDash val="solid"/>
            <a:miter lim="8000"/>
            <a:headEnd len="sm" w="sm" type="none"/>
            <a:tailEnd len="sm" w="sm" type="none"/>
          </a:ln>
        </p:spPr>
      </p:cxnSp>
      <p:sp>
        <p:nvSpPr>
          <p:cNvPr id="226" name="Google Shape;226;gb89007ba23_0_82"/>
          <p:cNvSpPr/>
          <p:nvPr/>
        </p:nvSpPr>
        <p:spPr>
          <a:xfrm>
            <a:off x="10578145" y="241405"/>
            <a:ext cx="1285827" cy="1658906"/>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sp>
      <p:pic>
        <p:nvPicPr>
          <p:cNvPr id="227" name="Google Shape;227;gb89007ba23_0_82"/>
          <p:cNvPicPr preferRelativeResize="0"/>
          <p:nvPr/>
        </p:nvPicPr>
        <p:blipFill rotWithShape="1">
          <a:blip r:embed="rId3">
            <a:alphaModFix/>
          </a:blip>
          <a:srcRect b="0" l="0" r="0" t="0"/>
          <a:stretch/>
        </p:blipFill>
        <p:spPr>
          <a:xfrm>
            <a:off x="10626922" y="160625"/>
            <a:ext cx="1361475" cy="698024"/>
          </a:xfrm>
          <a:prstGeom prst="rect">
            <a:avLst/>
          </a:prstGeom>
          <a:noFill/>
          <a:ln>
            <a:noFill/>
          </a:ln>
        </p:spPr>
      </p:pic>
      <p:sp>
        <p:nvSpPr>
          <p:cNvPr id="228" name="Google Shape;228;gb89007ba23_0_8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b89007ba23_0_90"/>
          <p:cNvSpPr txBox="1"/>
          <p:nvPr/>
        </p:nvSpPr>
        <p:spPr>
          <a:xfrm>
            <a:off x="358675" y="473450"/>
            <a:ext cx="9383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lang="en-IN" sz="3600">
                <a:solidFill>
                  <a:srgbClr val="C0654C"/>
                </a:solidFill>
                <a:latin typeface="Calibri"/>
                <a:ea typeface="Calibri"/>
                <a:cs typeface="Calibri"/>
                <a:sym typeface="Calibri"/>
              </a:rPr>
              <a:t> TDD process</a:t>
            </a:r>
            <a:endParaRPr b="1" sz="3600">
              <a:solidFill>
                <a:srgbClr val="C0654C"/>
              </a:solidFill>
              <a:latin typeface="Calibri"/>
              <a:ea typeface="Calibri"/>
              <a:cs typeface="Calibri"/>
              <a:sym typeface="Calibri"/>
            </a:endParaRPr>
          </a:p>
        </p:txBody>
      </p:sp>
      <p:pic>
        <p:nvPicPr>
          <p:cNvPr id="234" name="Google Shape;234;gb89007ba23_0_90"/>
          <p:cNvPicPr preferRelativeResize="0"/>
          <p:nvPr/>
        </p:nvPicPr>
        <p:blipFill rotWithShape="1">
          <a:blip r:embed="rId3">
            <a:alphaModFix/>
          </a:blip>
          <a:srcRect b="0" l="0" r="0" t="0"/>
          <a:stretch/>
        </p:blipFill>
        <p:spPr>
          <a:xfrm>
            <a:off x="358675" y="1564525"/>
            <a:ext cx="4493250" cy="2820675"/>
          </a:xfrm>
          <a:prstGeom prst="rect">
            <a:avLst/>
          </a:prstGeom>
          <a:noFill/>
          <a:ln>
            <a:noFill/>
          </a:ln>
        </p:spPr>
      </p:pic>
      <p:pic>
        <p:nvPicPr>
          <p:cNvPr id="235" name="Google Shape;235;gb89007ba23_0_90"/>
          <p:cNvPicPr preferRelativeResize="0"/>
          <p:nvPr/>
        </p:nvPicPr>
        <p:blipFill rotWithShape="1">
          <a:blip r:embed="rId4">
            <a:alphaModFix/>
          </a:blip>
          <a:srcRect b="0" l="0" r="0" t="0"/>
          <a:stretch/>
        </p:blipFill>
        <p:spPr>
          <a:xfrm>
            <a:off x="10540972" y="259075"/>
            <a:ext cx="1361475" cy="698024"/>
          </a:xfrm>
          <a:prstGeom prst="rect">
            <a:avLst/>
          </a:prstGeom>
          <a:noFill/>
          <a:ln>
            <a:noFill/>
          </a:ln>
        </p:spPr>
      </p:pic>
      <p:cxnSp>
        <p:nvCxnSpPr>
          <p:cNvPr id="236" name="Google Shape;236;gb89007ba23_0_90"/>
          <p:cNvCxnSpPr/>
          <p:nvPr/>
        </p:nvCxnSpPr>
        <p:spPr>
          <a:xfrm>
            <a:off x="83128" y="1230786"/>
            <a:ext cx="9293700" cy="0"/>
          </a:xfrm>
          <a:prstGeom prst="straightConnector1">
            <a:avLst/>
          </a:prstGeom>
          <a:noFill/>
          <a:ln cap="flat" cmpd="sng" w="38150">
            <a:solidFill>
              <a:srgbClr val="C55A11"/>
            </a:solidFill>
            <a:prstDash val="solid"/>
            <a:miter lim="8000"/>
            <a:headEnd len="sm" w="sm" type="none"/>
            <a:tailEnd len="sm" w="sm" type="none"/>
          </a:ln>
        </p:spPr>
      </p:cxnSp>
      <p:sp>
        <p:nvSpPr>
          <p:cNvPr id="237" name="Google Shape;237;gb89007ba23_0_90"/>
          <p:cNvSpPr/>
          <p:nvPr/>
        </p:nvSpPr>
        <p:spPr>
          <a:xfrm>
            <a:off x="10578145" y="241405"/>
            <a:ext cx="1285827" cy="1658906"/>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sp>
      <p:pic>
        <p:nvPicPr>
          <p:cNvPr id="238" name="Google Shape;238;gb89007ba23_0_90"/>
          <p:cNvPicPr preferRelativeResize="0"/>
          <p:nvPr/>
        </p:nvPicPr>
        <p:blipFill rotWithShape="1">
          <a:blip r:embed="rId4">
            <a:alphaModFix/>
          </a:blip>
          <a:srcRect b="0" l="0" r="0" t="0"/>
          <a:stretch/>
        </p:blipFill>
        <p:spPr>
          <a:xfrm>
            <a:off x="10626922" y="160625"/>
            <a:ext cx="1361475" cy="698024"/>
          </a:xfrm>
          <a:prstGeom prst="rect">
            <a:avLst/>
          </a:prstGeom>
          <a:noFill/>
          <a:ln>
            <a:noFill/>
          </a:ln>
        </p:spPr>
      </p:pic>
      <p:sp>
        <p:nvSpPr>
          <p:cNvPr id="239" name="Google Shape;239;gb89007ba23_0_9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IN"/>
              <a:t>‹#›</a:t>
            </a:fld>
            <a:endParaRPr/>
          </a:p>
        </p:txBody>
      </p:sp>
      <p:sp>
        <p:nvSpPr>
          <p:cNvPr id="240" name="Google Shape;240;gb89007ba23_0_90"/>
          <p:cNvSpPr txBox="1"/>
          <p:nvPr/>
        </p:nvSpPr>
        <p:spPr>
          <a:xfrm>
            <a:off x="5169425" y="1564525"/>
            <a:ext cx="62904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00">
                <a:solidFill>
                  <a:srgbClr val="222222"/>
                </a:solidFill>
                <a:highlight>
                  <a:srgbClr val="FFFFFF"/>
                </a:highlight>
                <a:latin typeface="Calibri"/>
                <a:ea typeface="Calibri"/>
                <a:cs typeface="Calibri"/>
                <a:sym typeface="Calibri"/>
              </a:rPr>
              <a:t>Test-Driven Development (TDD) involves designing and creating tests for each application function, with developers writing new code only when automated tests fail. This prevents code duplication and encourages writing minimal code to pass tests, prioritizing requirement conditions.</a:t>
            </a:r>
            <a:endParaRPr sz="1800">
              <a:solidFill>
                <a:srgbClr val="222222"/>
              </a:solidFill>
              <a:highlight>
                <a:srgbClr val="FFFFFF"/>
              </a:highlight>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gb89007ba23_0_96"/>
          <p:cNvPicPr preferRelativeResize="0"/>
          <p:nvPr/>
        </p:nvPicPr>
        <p:blipFill rotWithShape="1">
          <a:blip r:embed="rId3">
            <a:alphaModFix/>
          </a:blip>
          <a:srcRect b="0" l="0" r="0" t="0"/>
          <a:stretch/>
        </p:blipFill>
        <p:spPr>
          <a:xfrm>
            <a:off x="467300" y="1393200"/>
            <a:ext cx="4028825" cy="5220250"/>
          </a:xfrm>
          <a:prstGeom prst="rect">
            <a:avLst/>
          </a:prstGeom>
          <a:noFill/>
          <a:ln>
            <a:noFill/>
          </a:ln>
        </p:spPr>
      </p:pic>
      <p:sp>
        <p:nvSpPr>
          <p:cNvPr id="246" name="Google Shape;246;gb89007ba23_0_96"/>
          <p:cNvSpPr txBox="1"/>
          <p:nvPr/>
        </p:nvSpPr>
        <p:spPr>
          <a:xfrm>
            <a:off x="358675" y="473450"/>
            <a:ext cx="9383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900"/>
              <a:buFont typeface="Arial"/>
              <a:buNone/>
            </a:pPr>
            <a:r>
              <a:rPr b="1" lang="en-IN" sz="3600">
                <a:solidFill>
                  <a:srgbClr val="C0654C"/>
                </a:solidFill>
                <a:latin typeface="Calibri"/>
                <a:ea typeface="Calibri"/>
                <a:cs typeface="Calibri"/>
                <a:sym typeface="Calibri"/>
              </a:rPr>
              <a:t>Steps in TDD </a:t>
            </a:r>
            <a:endParaRPr b="1" sz="3600">
              <a:solidFill>
                <a:srgbClr val="C0654C"/>
              </a:solidFill>
              <a:latin typeface="Calibri"/>
              <a:ea typeface="Calibri"/>
              <a:cs typeface="Calibri"/>
              <a:sym typeface="Calibri"/>
            </a:endParaRPr>
          </a:p>
        </p:txBody>
      </p:sp>
      <p:pic>
        <p:nvPicPr>
          <p:cNvPr id="247" name="Google Shape;247;gb89007ba23_0_96"/>
          <p:cNvPicPr preferRelativeResize="0"/>
          <p:nvPr/>
        </p:nvPicPr>
        <p:blipFill rotWithShape="1">
          <a:blip r:embed="rId4">
            <a:alphaModFix/>
          </a:blip>
          <a:srcRect b="0" l="0" r="0" t="0"/>
          <a:stretch/>
        </p:blipFill>
        <p:spPr>
          <a:xfrm>
            <a:off x="10540972" y="259075"/>
            <a:ext cx="1361475" cy="698024"/>
          </a:xfrm>
          <a:prstGeom prst="rect">
            <a:avLst/>
          </a:prstGeom>
          <a:noFill/>
          <a:ln>
            <a:noFill/>
          </a:ln>
        </p:spPr>
      </p:pic>
      <p:cxnSp>
        <p:nvCxnSpPr>
          <p:cNvPr id="248" name="Google Shape;248;gb89007ba23_0_96"/>
          <p:cNvCxnSpPr/>
          <p:nvPr/>
        </p:nvCxnSpPr>
        <p:spPr>
          <a:xfrm>
            <a:off x="83128" y="1230786"/>
            <a:ext cx="9293700" cy="0"/>
          </a:xfrm>
          <a:prstGeom prst="straightConnector1">
            <a:avLst/>
          </a:prstGeom>
          <a:noFill/>
          <a:ln cap="flat" cmpd="sng" w="38150">
            <a:solidFill>
              <a:srgbClr val="C55A11"/>
            </a:solidFill>
            <a:prstDash val="solid"/>
            <a:miter lim="8000"/>
            <a:headEnd len="sm" w="sm" type="none"/>
            <a:tailEnd len="sm" w="sm" type="none"/>
          </a:ln>
        </p:spPr>
      </p:cxnSp>
      <p:sp>
        <p:nvSpPr>
          <p:cNvPr id="249" name="Google Shape;249;gb89007ba23_0_96"/>
          <p:cNvSpPr/>
          <p:nvPr/>
        </p:nvSpPr>
        <p:spPr>
          <a:xfrm>
            <a:off x="10578145" y="241405"/>
            <a:ext cx="1285827" cy="1658906"/>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sp>
      <p:pic>
        <p:nvPicPr>
          <p:cNvPr id="250" name="Google Shape;250;gb89007ba23_0_96"/>
          <p:cNvPicPr preferRelativeResize="0"/>
          <p:nvPr/>
        </p:nvPicPr>
        <p:blipFill rotWithShape="1">
          <a:blip r:embed="rId4">
            <a:alphaModFix/>
          </a:blip>
          <a:srcRect b="0" l="0" r="0" t="0"/>
          <a:stretch/>
        </p:blipFill>
        <p:spPr>
          <a:xfrm>
            <a:off x="10626922" y="160625"/>
            <a:ext cx="1361475" cy="698024"/>
          </a:xfrm>
          <a:prstGeom prst="rect">
            <a:avLst/>
          </a:prstGeom>
          <a:noFill/>
          <a:ln>
            <a:noFill/>
          </a:ln>
        </p:spPr>
      </p:pic>
      <p:sp>
        <p:nvSpPr>
          <p:cNvPr id="251" name="Google Shape;251;gb89007ba23_0_9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IN"/>
              <a:t>‹#›</a:t>
            </a:fld>
            <a:endParaRPr/>
          </a:p>
        </p:txBody>
      </p:sp>
      <p:sp>
        <p:nvSpPr>
          <p:cNvPr id="252" name="Google Shape;252;gb89007ba23_0_96"/>
          <p:cNvSpPr txBox="1"/>
          <p:nvPr/>
        </p:nvSpPr>
        <p:spPr>
          <a:xfrm>
            <a:off x="5400475" y="2975825"/>
            <a:ext cx="5140500" cy="20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IN" sz="1800">
                <a:solidFill>
                  <a:srgbClr val="222222"/>
                </a:solidFill>
                <a:latin typeface="Calibri"/>
                <a:ea typeface="Calibri"/>
                <a:cs typeface="Calibri"/>
                <a:sym typeface="Calibri"/>
              </a:rPr>
              <a:t>Following steps define how to perform TDD test,</a:t>
            </a:r>
            <a:endParaRPr sz="1800">
              <a:solidFill>
                <a:srgbClr val="222222"/>
              </a:solidFill>
              <a:latin typeface="Calibri"/>
              <a:ea typeface="Calibri"/>
              <a:cs typeface="Calibri"/>
              <a:sym typeface="Calibri"/>
            </a:endParaRPr>
          </a:p>
          <a:p>
            <a:pPr indent="-342900" lvl="0" marL="457200" rtl="0" algn="l">
              <a:lnSpc>
                <a:spcPct val="115000"/>
              </a:lnSpc>
              <a:spcBef>
                <a:spcPts val="0"/>
              </a:spcBef>
              <a:spcAft>
                <a:spcPts val="0"/>
              </a:spcAft>
              <a:buClr>
                <a:srgbClr val="222222"/>
              </a:buClr>
              <a:buSzPts val="1800"/>
              <a:buFont typeface="Calibri"/>
              <a:buAutoNum type="arabicPeriod"/>
            </a:pPr>
            <a:r>
              <a:rPr lang="en-IN" sz="1800">
                <a:solidFill>
                  <a:srgbClr val="222222"/>
                </a:solidFill>
                <a:latin typeface="Calibri"/>
                <a:ea typeface="Calibri"/>
                <a:cs typeface="Calibri"/>
                <a:sym typeface="Calibri"/>
              </a:rPr>
              <a:t>Add a test.</a:t>
            </a:r>
            <a:endParaRPr sz="1800">
              <a:solidFill>
                <a:srgbClr val="222222"/>
              </a:solidFill>
              <a:latin typeface="Calibri"/>
              <a:ea typeface="Calibri"/>
              <a:cs typeface="Calibri"/>
              <a:sym typeface="Calibri"/>
            </a:endParaRPr>
          </a:p>
          <a:p>
            <a:pPr indent="-342900" lvl="0" marL="457200" rtl="0" algn="l">
              <a:lnSpc>
                <a:spcPct val="115000"/>
              </a:lnSpc>
              <a:spcBef>
                <a:spcPts val="0"/>
              </a:spcBef>
              <a:spcAft>
                <a:spcPts val="0"/>
              </a:spcAft>
              <a:buClr>
                <a:srgbClr val="222222"/>
              </a:buClr>
              <a:buSzPts val="1800"/>
              <a:buFont typeface="Calibri"/>
              <a:buAutoNum type="arabicPeriod"/>
            </a:pPr>
            <a:r>
              <a:rPr lang="en-IN" sz="1800">
                <a:solidFill>
                  <a:srgbClr val="222222"/>
                </a:solidFill>
                <a:latin typeface="Calibri"/>
                <a:ea typeface="Calibri"/>
                <a:cs typeface="Calibri"/>
                <a:sym typeface="Calibri"/>
              </a:rPr>
              <a:t>Run all tests and see if any new test fails.</a:t>
            </a:r>
            <a:endParaRPr sz="1800">
              <a:solidFill>
                <a:srgbClr val="222222"/>
              </a:solidFill>
              <a:latin typeface="Calibri"/>
              <a:ea typeface="Calibri"/>
              <a:cs typeface="Calibri"/>
              <a:sym typeface="Calibri"/>
            </a:endParaRPr>
          </a:p>
          <a:p>
            <a:pPr indent="-342900" lvl="0" marL="457200" rtl="0" algn="l">
              <a:lnSpc>
                <a:spcPct val="115000"/>
              </a:lnSpc>
              <a:spcBef>
                <a:spcPts val="0"/>
              </a:spcBef>
              <a:spcAft>
                <a:spcPts val="0"/>
              </a:spcAft>
              <a:buClr>
                <a:srgbClr val="222222"/>
              </a:buClr>
              <a:buSzPts val="1800"/>
              <a:buFont typeface="Calibri"/>
              <a:buAutoNum type="arabicPeriod"/>
            </a:pPr>
            <a:r>
              <a:rPr lang="en-IN" sz="1800">
                <a:solidFill>
                  <a:srgbClr val="222222"/>
                </a:solidFill>
                <a:latin typeface="Calibri"/>
                <a:ea typeface="Calibri"/>
                <a:cs typeface="Calibri"/>
                <a:sym typeface="Calibri"/>
              </a:rPr>
              <a:t>Write some code.</a:t>
            </a:r>
            <a:endParaRPr sz="1800">
              <a:solidFill>
                <a:srgbClr val="222222"/>
              </a:solidFill>
              <a:latin typeface="Calibri"/>
              <a:ea typeface="Calibri"/>
              <a:cs typeface="Calibri"/>
              <a:sym typeface="Calibri"/>
            </a:endParaRPr>
          </a:p>
          <a:p>
            <a:pPr indent="-342900" lvl="0" marL="457200" rtl="0" algn="l">
              <a:lnSpc>
                <a:spcPct val="115000"/>
              </a:lnSpc>
              <a:spcBef>
                <a:spcPts val="0"/>
              </a:spcBef>
              <a:spcAft>
                <a:spcPts val="0"/>
              </a:spcAft>
              <a:buClr>
                <a:srgbClr val="222222"/>
              </a:buClr>
              <a:buSzPts val="1800"/>
              <a:buFont typeface="Calibri"/>
              <a:buAutoNum type="arabicPeriod"/>
            </a:pPr>
            <a:r>
              <a:rPr lang="en-IN" sz="1800">
                <a:solidFill>
                  <a:srgbClr val="222222"/>
                </a:solidFill>
                <a:latin typeface="Calibri"/>
                <a:ea typeface="Calibri"/>
                <a:cs typeface="Calibri"/>
                <a:sym typeface="Calibri"/>
              </a:rPr>
              <a:t>Run tests and Refactor code.</a:t>
            </a:r>
            <a:endParaRPr sz="1800">
              <a:solidFill>
                <a:srgbClr val="222222"/>
              </a:solidFill>
              <a:latin typeface="Calibri"/>
              <a:ea typeface="Calibri"/>
              <a:cs typeface="Calibri"/>
              <a:sym typeface="Calibri"/>
            </a:endParaRPr>
          </a:p>
          <a:p>
            <a:pPr indent="-342900" lvl="0" marL="457200" rtl="0" algn="l">
              <a:lnSpc>
                <a:spcPct val="115000"/>
              </a:lnSpc>
              <a:spcBef>
                <a:spcPts val="0"/>
              </a:spcBef>
              <a:spcAft>
                <a:spcPts val="0"/>
              </a:spcAft>
              <a:buClr>
                <a:srgbClr val="222222"/>
              </a:buClr>
              <a:buSzPts val="1800"/>
              <a:buFont typeface="Calibri"/>
              <a:buAutoNum type="arabicPeriod"/>
            </a:pPr>
            <a:r>
              <a:rPr lang="en-IN" sz="1800">
                <a:solidFill>
                  <a:srgbClr val="222222"/>
                </a:solidFill>
                <a:latin typeface="Calibri"/>
                <a:ea typeface="Calibri"/>
                <a:cs typeface="Calibri"/>
                <a:sym typeface="Calibri"/>
              </a:rPr>
              <a:t>Repeat.</a:t>
            </a:r>
            <a:endParaRPr sz="1800">
              <a:solidFill>
                <a:srgbClr val="222222"/>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b89007ba23_0_101"/>
          <p:cNvSpPr txBox="1"/>
          <p:nvPr/>
        </p:nvSpPr>
        <p:spPr>
          <a:xfrm>
            <a:off x="358675" y="473450"/>
            <a:ext cx="9383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900"/>
              <a:buFont typeface="Arial"/>
              <a:buNone/>
            </a:pPr>
            <a:r>
              <a:rPr b="1" lang="en-IN" sz="3600">
                <a:solidFill>
                  <a:srgbClr val="C0654C"/>
                </a:solidFill>
                <a:latin typeface="Calibri"/>
                <a:ea typeface="Calibri"/>
                <a:cs typeface="Calibri"/>
                <a:sym typeface="Calibri"/>
              </a:rPr>
              <a:t>TDD advantages</a:t>
            </a:r>
            <a:endParaRPr b="1" sz="3600">
              <a:solidFill>
                <a:srgbClr val="C0654C"/>
              </a:solidFill>
              <a:latin typeface="Calibri"/>
              <a:ea typeface="Calibri"/>
              <a:cs typeface="Calibri"/>
              <a:sym typeface="Calibri"/>
            </a:endParaRPr>
          </a:p>
        </p:txBody>
      </p:sp>
      <p:sp>
        <p:nvSpPr>
          <p:cNvPr id="258" name="Google Shape;258;gb89007ba23_0_101"/>
          <p:cNvSpPr txBox="1"/>
          <p:nvPr/>
        </p:nvSpPr>
        <p:spPr>
          <a:xfrm>
            <a:off x="545200" y="1434725"/>
            <a:ext cx="8680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gb89007ba23_0_101"/>
          <p:cNvSpPr txBox="1"/>
          <p:nvPr/>
        </p:nvSpPr>
        <p:spPr>
          <a:xfrm>
            <a:off x="421450" y="1434725"/>
            <a:ext cx="7891200" cy="10158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Calibri"/>
              <a:buAutoNum type="arabicPeriod"/>
            </a:pPr>
            <a:r>
              <a:rPr i="0" lang="en-IN" sz="1800" u="none" cap="none" strike="noStrike">
                <a:solidFill>
                  <a:srgbClr val="000000"/>
                </a:solidFill>
                <a:latin typeface="Calibri"/>
                <a:ea typeface="Calibri"/>
                <a:cs typeface="Calibri"/>
                <a:sym typeface="Calibri"/>
              </a:rPr>
              <a:t>It promotes affirmative testing of the application and it's specifications.</a:t>
            </a:r>
            <a:endParaRPr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AutoNum type="arabicPeriod"/>
            </a:pPr>
            <a:r>
              <a:rPr i="0" lang="en-IN" sz="1800" u="none" cap="none" strike="noStrike">
                <a:solidFill>
                  <a:srgbClr val="000000"/>
                </a:solidFill>
                <a:latin typeface="Calibri"/>
                <a:ea typeface="Calibri"/>
                <a:cs typeface="Calibri"/>
                <a:sym typeface="Calibri"/>
              </a:rPr>
              <a:t>TDD makes code simpler and clear.</a:t>
            </a:r>
            <a:endParaRPr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AutoNum type="arabicPeriod"/>
            </a:pPr>
            <a:r>
              <a:rPr i="0" lang="en-IN" sz="1800" u="none" cap="none" strike="noStrike">
                <a:solidFill>
                  <a:srgbClr val="000000"/>
                </a:solidFill>
                <a:latin typeface="Calibri"/>
                <a:ea typeface="Calibri"/>
                <a:cs typeface="Calibri"/>
                <a:sym typeface="Calibri"/>
              </a:rPr>
              <a:t>Reduces the documentation process at developers end.</a:t>
            </a:r>
            <a:endParaRPr i="0" sz="1800" u="none" cap="none" strike="noStrike">
              <a:solidFill>
                <a:srgbClr val="000000"/>
              </a:solidFill>
              <a:latin typeface="Calibri"/>
              <a:ea typeface="Calibri"/>
              <a:cs typeface="Calibri"/>
              <a:sym typeface="Calibri"/>
            </a:endParaRPr>
          </a:p>
        </p:txBody>
      </p:sp>
      <p:pic>
        <p:nvPicPr>
          <p:cNvPr id="260" name="Google Shape;260;gb89007ba23_0_101"/>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cxnSp>
        <p:nvCxnSpPr>
          <p:cNvPr id="261" name="Google Shape;261;gb89007ba23_0_101"/>
          <p:cNvCxnSpPr/>
          <p:nvPr/>
        </p:nvCxnSpPr>
        <p:spPr>
          <a:xfrm>
            <a:off x="83128" y="1230786"/>
            <a:ext cx="9293700" cy="0"/>
          </a:xfrm>
          <a:prstGeom prst="straightConnector1">
            <a:avLst/>
          </a:prstGeom>
          <a:noFill/>
          <a:ln cap="flat" cmpd="sng" w="38150">
            <a:solidFill>
              <a:srgbClr val="C55A11"/>
            </a:solidFill>
            <a:prstDash val="solid"/>
            <a:miter lim="8000"/>
            <a:headEnd len="sm" w="sm" type="none"/>
            <a:tailEnd len="sm" w="sm" type="none"/>
          </a:ln>
        </p:spPr>
      </p:cxnSp>
      <p:sp>
        <p:nvSpPr>
          <p:cNvPr id="262" name="Google Shape;262;gb89007ba23_0_101"/>
          <p:cNvSpPr/>
          <p:nvPr/>
        </p:nvSpPr>
        <p:spPr>
          <a:xfrm>
            <a:off x="10578145" y="241405"/>
            <a:ext cx="1285827" cy="1658906"/>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sp>
      <p:pic>
        <p:nvPicPr>
          <p:cNvPr id="263" name="Google Shape;263;gb89007ba23_0_101"/>
          <p:cNvPicPr preferRelativeResize="0"/>
          <p:nvPr/>
        </p:nvPicPr>
        <p:blipFill rotWithShape="1">
          <a:blip r:embed="rId3">
            <a:alphaModFix/>
          </a:blip>
          <a:srcRect b="0" l="0" r="0" t="0"/>
          <a:stretch/>
        </p:blipFill>
        <p:spPr>
          <a:xfrm>
            <a:off x="10626922" y="160625"/>
            <a:ext cx="1361475" cy="698024"/>
          </a:xfrm>
          <a:prstGeom prst="rect">
            <a:avLst/>
          </a:prstGeom>
          <a:noFill/>
          <a:ln>
            <a:noFill/>
          </a:ln>
        </p:spPr>
      </p:pic>
      <p:sp>
        <p:nvSpPr>
          <p:cNvPr id="264" name="Google Shape;264;gb89007ba23_0_10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b89007ba23_0_107"/>
          <p:cNvSpPr txBox="1"/>
          <p:nvPr/>
        </p:nvSpPr>
        <p:spPr>
          <a:xfrm>
            <a:off x="358675" y="473450"/>
            <a:ext cx="9383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lang="en-IN" sz="3600">
                <a:solidFill>
                  <a:srgbClr val="C0654C"/>
                </a:solidFill>
                <a:latin typeface="Calibri"/>
                <a:ea typeface="Calibri"/>
                <a:cs typeface="Calibri"/>
                <a:sym typeface="Calibri"/>
              </a:rPr>
              <a:t>Refactoring</a:t>
            </a:r>
            <a:endParaRPr b="1" sz="3600">
              <a:solidFill>
                <a:srgbClr val="C0654C"/>
              </a:solidFill>
              <a:latin typeface="Calibri"/>
              <a:ea typeface="Calibri"/>
              <a:cs typeface="Calibri"/>
              <a:sym typeface="Calibri"/>
            </a:endParaRPr>
          </a:p>
        </p:txBody>
      </p:sp>
      <p:sp>
        <p:nvSpPr>
          <p:cNvPr id="270" name="Google Shape;270;gb89007ba23_0_107"/>
          <p:cNvSpPr txBox="1"/>
          <p:nvPr/>
        </p:nvSpPr>
        <p:spPr>
          <a:xfrm>
            <a:off x="545200" y="1434725"/>
            <a:ext cx="8680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gb89007ba23_0_107"/>
          <p:cNvSpPr txBox="1"/>
          <p:nvPr/>
        </p:nvSpPr>
        <p:spPr>
          <a:xfrm>
            <a:off x="545200" y="1363000"/>
            <a:ext cx="10164600" cy="46176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Calibri"/>
              <a:buChar char="●"/>
            </a:pPr>
            <a:r>
              <a:rPr lang="en-IN" sz="1800">
                <a:latin typeface="Calibri"/>
                <a:ea typeface="Calibri"/>
                <a:cs typeface="Calibri"/>
                <a:sym typeface="Calibri"/>
              </a:rPr>
              <a:t>Martin Fowler, the pioneer of refactoring, compiled industry best practices into a defined list of refactorings and detailed their implementation in his book "Refactoring: Improving Existing Code."</a:t>
            </a:r>
            <a:endParaRPr sz="1800">
              <a:latin typeface="Calibri"/>
              <a:ea typeface="Calibri"/>
              <a:cs typeface="Calibri"/>
              <a:sym typeface="Calibri"/>
            </a:endParaRPr>
          </a:p>
          <a:p>
            <a:pPr indent="0" lvl="0" marL="0" marR="0" rtl="0" algn="l">
              <a:lnSpc>
                <a:spcPct val="100000"/>
              </a:lnSpc>
              <a:spcBef>
                <a:spcPts val="0"/>
              </a:spcBef>
              <a:spcAft>
                <a:spcPts val="0"/>
              </a:spcAft>
              <a:buNone/>
            </a:pPr>
            <a:r>
              <a:t/>
            </a:r>
            <a:endParaRPr sz="1800">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lang="en-IN" sz="1800">
                <a:latin typeface="Calibri"/>
                <a:ea typeface="Calibri"/>
                <a:cs typeface="Calibri"/>
                <a:sym typeface="Calibri"/>
              </a:rPr>
              <a:t>Refactoring is the process of changing a software system in such a way that it does not alter the external behavior of the code yet improves the internal architecture.</a:t>
            </a:r>
            <a:endParaRPr sz="1800">
              <a:latin typeface="Calibri"/>
              <a:ea typeface="Calibri"/>
              <a:cs typeface="Calibri"/>
              <a:sym typeface="Calibri"/>
            </a:endParaRPr>
          </a:p>
          <a:p>
            <a:pPr indent="0" lvl="0" marL="0" marR="0" rtl="0" algn="l">
              <a:lnSpc>
                <a:spcPct val="100000"/>
              </a:lnSpc>
              <a:spcBef>
                <a:spcPts val="0"/>
              </a:spcBef>
              <a:spcAft>
                <a:spcPts val="0"/>
              </a:spcAft>
              <a:buNone/>
            </a:pPr>
            <a:r>
              <a:t/>
            </a:r>
            <a:endParaRPr sz="1800">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lang="en-IN" sz="1800">
                <a:latin typeface="Calibri"/>
                <a:ea typeface="Calibri"/>
                <a:cs typeface="Calibri"/>
                <a:sym typeface="Calibri"/>
              </a:rPr>
              <a:t>Refactoring can help mitigate code thrashing, a situation where different developers introduce conflicting changes. By following established refactoring patterns and principles, teams can minimize conflicts and improve code collaboration.</a:t>
            </a:r>
            <a:endParaRPr sz="1800">
              <a:latin typeface="Calibri"/>
              <a:ea typeface="Calibri"/>
              <a:cs typeface="Calibri"/>
              <a:sym typeface="Calibri"/>
            </a:endParaRPr>
          </a:p>
          <a:p>
            <a:pPr indent="0" lvl="0" marL="0" marR="0" rtl="0" algn="l">
              <a:lnSpc>
                <a:spcPct val="100000"/>
              </a:lnSpc>
              <a:spcBef>
                <a:spcPts val="0"/>
              </a:spcBef>
              <a:spcAft>
                <a:spcPts val="0"/>
              </a:spcAft>
              <a:buNone/>
            </a:pPr>
            <a:r>
              <a:t/>
            </a:r>
            <a:endParaRPr sz="1800">
              <a:latin typeface="Calibri"/>
              <a:ea typeface="Calibri"/>
              <a:cs typeface="Calibri"/>
              <a:sym typeface="Calibri"/>
            </a:endParaRPr>
          </a:p>
          <a:p>
            <a:pPr indent="-342900" lvl="0" marL="457200" marR="0" rtl="0" algn="l">
              <a:lnSpc>
                <a:spcPct val="100000"/>
              </a:lnSpc>
              <a:spcBef>
                <a:spcPts val="0"/>
              </a:spcBef>
              <a:spcAft>
                <a:spcPts val="0"/>
              </a:spcAft>
              <a:buSzPts val="1800"/>
              <a:buFont typeface="Calibri"/>
              <a:buChar char="●"/>
            </a:pPr>
            <a:r>
              <a:rPr lang="en-IN" sz="1800">
                <a:latin typeface="Calibri"/>
                <a:ea typeface="Calibri"/>
                <a:cs typeface="Calibri"/>
                <a:sym typeface="Calibri"/>
              </a:rPr>
              <a:t>Refactoring improves code by making it:</a:t>
            </a:r>
            <a:endParaRPr sz="1800">
              <a:latin typeface="Calibri"/>
              <a:ea typeface="Calibri"/>
              <a:cs typeface="Calibri"/>
              <a:sym typeface="Calibri"/>
            </a:endParaRPr>
          </a:p>
          <a:p>
            <a:pPr indent="-342900" lvl="1" marL="914400" marR="0" rtl="0" algn="l">
              <a:lnSpc>
                <a:spcPct val="100000"/>
              </a:lnSpc>
              <a:spcBef>
                <a:spcPts val="0"/>
              </a:spcBef>
              <a:spcAft>
                <a:spcPts val="0"/>
              </a:spcAft>
              <a:buSzPts val="1800"/>
              <a:buFont typeface="Calibri"/>
              <a:buChar char="○"/>
            </a:pPr>
            <a:r>
              <a:rPr lang="en-IN" sz="1800">
                <a:latin typeface="Calibri"/>
                <a:ea typeface="Calibri"/>
                <a:cs typeface="Calibri"/>
                <a:sym typeface="Calibri"/>
              </a:rPr>
              <a:t>More efficient by addressing dependencies and complexities.</a:t>
            </a:r>
            <a:endParaRPr sz="1800">
              <a:latin typeface="Calibri"/>
              <a:ea typeface="Calibri"/>
              <a:cs typeface="Calibri"/>
              <a:sym typeface="Calibri"/>
            </a:endParaRPr>
          </a:p>
          <a:p>
            <a:pPr indent="-342900" lvl="1" marL="914400" marR="0" rtl="0" algn="l">
              <a:lnSpc>
                <a:spcPct val="100000"/>
              </a:lnSpc>
              <a:spcBef>
                <a:spcPts val="0"/>
              </a:spcBef>
              <a:spcAft>
                <a:spcPts val="0"/>
              </a:spcAft>
              <a:buSzPts val="1800"/>
              <a:buFont typeface="Calibri"/>
              <a:buChar char="○"/>
            </a:pPr>
            <a:r>
              <a:rPr lang="en-IN" sz="1800">
                <a:latin typeface="Calibri"/>
                <a:ea typeface="Calibri"/>
                <a:cs typeface="Calibri"/>
                <a:sym typeface="Calibri"/>
              </a:rPr>
              <a:t>More maintainable or reusable by increasing efficiency and readability.</a:t>
            </a:r>
            <a:endParaRPr sz="1800">
              <a:latin typeface="Calibri"/>
              <a:ea typeface="Calibri"/>
              <a:cs typeface="Calibri"/>
              <a:sym typeface="Calibri"/>
            </a:endParaRPr>
          </a:p>
          <a:p>
            <a:pPr indent="-342900" lvl="1" marL="914400" marR="0" rtl="0" algn="l">
              <a:lnSpc>
                <a:spcPct val="100000"/>
              </a:lnSpc>
              <a:spcBef>
                <a:spcPts val="0"/>
              </a:spcBef>
              <a:spcAft>
                <a:spcPts val="0"/>
              </a:spcAft>
              <a:buSzPts val="1800"/>
              <a:buFont typeface="Calibri"/>
              <a:buChar char="○"/>
            </a:pPr>
            <a:r>
              <a:rPr lang="en-IN" sz="1800">
                <a:latin typeface="Calibri"/>
                <a:ea typeface="Calibri"/>
                <a:cs typeface="Calibri"/>
                <a:sym typeface="Calibri"/>
              </a:rPr>
              <a:t>Cleaner so it is easier to read and understand.</a:t>
            </a:r>
            <a:endParaRPr sz="1800">
              <a:latin typeface="Calibri"/>
              <a:ea typeface="Calibri"/>
              <a:cs typeface="Calibri"/>
              <a:sym typeface="Calibri"/>
            </a:endParaRPr>
          </a:p>
          <a:p>
            <a:pPr indent="-342900" lvl="1" marL="914400" marR="0" rtl="0" algn="l">
              <a:lnSpc>
                <a:spcPct val="100000"/>
              </a:lnSpc>
              <a:spcBef>
                <a:spcPts val="0"/>
              </a:spcBef>
              <a:spcAft>
                <a:spcPts val="0"/>
              </a:spcAft>
              <a:buSzPts val="1800"/>
              <a:buFont typeface="Calibri"/>
              <a:buChar char="○"/>
            </a:pPr>
            <a:r>
              <a:rPr lang="en-IN" sz="1800">
                <a:latin typeface="Calibri"/>
                <a:ea typeface="Calibri"/>
                <a:cs typeface="Calibri"/>
                <a:sym typeface="Calibri"/>
              </a:rPr>
              <a:t>Easier for software developers to find and fix bugs or vulnerabilities in the code.</a:t>
            </a:r>
            <a:endParaRPr sz="1800">
              <a:latin typeface="Calibri"/>
              <a:ea typeface="Calibri"/>
              <a:cs typeface="Calibri"/>
              <a:sym typeface="Calibri"/>
            </a:endParaRPr>
          </a:p>
          <a:p>
            <a:pPr indent="0" lvl="0" marL="457200" marR="0" rtl="0" algn="l">
              <a:lnSpc>
                <a:spcPct val="100000"/>
              </a:lnSpc>
              <a:spcBef>
                <a:spcPts val="0"/>
              </a:spcBef>
              <a:spcAft>
                <a:spcPts val="0"/>
              </a:spcAft>
              <a:buNone/>
            </a:pPr>
            <a:r>
              <a:t/>
            </a:r>
            <a:endParaRPr sz="1800">
              <a:latin typeface="Calibri"/>
              <a:ea typeface="Calibri"/>
              <a:cs typeface="Calibri"/>
              <a:sym typeface="Calibri"/>
            </a:endParaRPr>
          </a:p>
        </p:txBody>
      </p:sp>
      <p:pic>
        <p:nvPicPr>
          <p:cNvPr id="272" name="Google Shape;272;gb89007ba23_0_107"/>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cxnSp>
        <p:nvCxnSpPr>
          <p:cNvPr id="273" name="Google Shape;273;gb89007ba23_0_107"/>
          <p:cNvCxnSpPr/>
          <p:nvPr/>
        </p:nvCxnSpPr>
        <p:spPr>
          <a:xfrm>
            <a:off x="83128" y="1230786"/>
            <a:ext cx="9293700" cy="0"/>
          </a:xfrm>
          <a:prstGeom prst="straightConnector1">
            <a:avLst/>
          </a:prstGeom>
          <a:noFill/>
          <a:ln cap="flat" cmpd="sng" w="38150">
            <a:solidFill>
              <a:srgbClr val="C55A11"/>
            </a:solidFill>
            <a:prstDash val="solid"/>
            <a:miter lim="8000"/>
            <a:headEnd len="sm" w="sm" type="none"/>
            <a:tailEnd len="sm" w="sm" type="none"/>
          </a:ln>
        </p:spPr>
      </p:cxnSp>
      <p:sp>
        <p:nvSpPr>
          <p:cNvPr id="274" name="Google Shape;274;gb89007ba23_0_107"/>
          <p:cNvSpPr/>
          <p:nvPr/>
        </p:nvSpPr>
        <p:spPr>
          <a:xfrm>
            <a:off x="10578145" y="241405"/>
            <a:ext cx="1285827" cy="1658906"/>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sp>
      <p:pic>
        <p:nvPicPr>
          <p:cNvPr id="275" name="Google Shape;275;gb89007ba23_0_107"/>
          <p:cNvPicPr preferRelativeResize="0"/>
          <p:nvPr/>
        </p:nvPicPr>
        <p:blipFill rotWithShape="1">
          <a:blip r:embed="rId3">
            <a:alphaModFix/>
          </a:blip>
          <a:srcRect b="0" l="0" r="0" t="0"/>
          <a:stretch/>
        </p:blipFill>
        <p:spPr>
          <a:xfrm>
            <a:off x="10626922" y="160625"/>
            <a:ext cx="1361475" cy="698024"/>
          </a:xfrm>
          <a:prstGeom prst="rect">
            <a:avLst/>
          </a:prstGeom>
          <a:noFill/>
          <a:ln>
            <a:noFill/>
          </a:ln>
        </p:spPr>
      </p:pic>
      <p:sp>
        <p:nvSpPr>
          <p:cNvPr id="276" name="Google Shape;276;gb89007ba23_0_10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b89007ba23_0_123"/>
          <p:cNvSpPr txBox="1"/>
          <p:nvPr/>
        </p:nvSpPr>
        <p:spPr>
          <a:xfrm>
            <a:off x="358675" y="473450"/>
            <a:ext cx="9383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900"/>
              <a:buFont typeface="Arial"/>
              <a:buNone/>
            </a:pPr>
            <a:r>
              <a:rPr b="1" lang="en-IN" sz="3600">
                <a:solidFill>
                  <a:srgbClr val="C0654C"/>
                </a:solidFill>
                <a:latin typeface="Calibri"/>
                <a:ea typeface="Calibri"/>
                <a:cs typeface="Calibri"/>
                <a:sym typeface="Calibri"/>
              </a:rPr>
              <a:t>Unit Testing Checklist</a:t>
            </a:r>
            <a:endParaRPr b="1" sz="3600">
              <a:solidFill>
                <a:srgbClr val="C0654C"/>
              </a:solidFill>
              <a:latin typeface="Calibri"/>
              <a:ea typeface="Calibri"/>
              <a:cs typeface="Calibri"/>
              <a:sym typeface="Calibri"/>
            </a:endParaRPr>
          </a:p>
        </p:txBody>
      </p:sp>
      <p:sp>
        <p:nvSpPr>
          <p:cNvPr id="282" name="Google Shape;282;gb89007ba23_0_123"/>
          <p:cNvSpPr txBox="1"/>
          <p:nvPr/>
        </p:nvSpPr>
        <p:spPr>
          <a:xfrm>
            <a:off x="545200" y="1434725"/>
            <a:ext cx="8680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gb89007ba23_0_123"/>
          <p:cNvSpPr txBox="1"/>
          <p:nvPr/>
        </p:nvSpPr>
        <p:spPr>
          <a:xfrm>
            <a:off x="545200" y="1363000"/>
            <a:ext cx="8909700" cy="43407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Calibri"/>
              <a:buAutoNum type="arabicPeriod"/>
            </a:pPr>
            <a:r>
              <a:rPr i="0" lang="en-IN" sz="1800" u="none" cap="none" strike="noStrike">
                <a:solidFill>
                  <a:srgbClr val="000000"/>
                </a:solidFill>
                <a:latin typeface="Calibri"/>
                <a:ea typeface="Calibri"/>
                <a:cs typeface="Calibri"/>
                <a:sym typeface="Calibri"/>
              </a:rPr>
              <a:t>Write unit tests for all code</a:t>
            </a:r>
            <a:endParaRPr i="0" sz="18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200"/>
              <a:buFont typeface="Arial"/>
              <a:buNone/>
            </a:pPr>
            <a:r>
              <a:t/>
            </a:r>
            <a:endParaRPr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AutoNum type="arabicPeriod"/>
            </a:pPr>
            <a:r>
              <a:rPr i="0" lang="en-IN" sz="1800" u="none" cap="none" strike="noStrike">
                <a:solidFill>
                  <a:srgbClr val="000000"/>
                </a:solidFill>
                <a:latin typeface="Calibri"/>
                <a:ea typeface="Calibri"/>
                <a:cs typeface="Calibri"/>
                <a:sym typeface="Calibri"/>
              </a:rPr>
              <a:t>Don’t postpone the tests</a:t>
            </a:r>
            <a:endParaRPr i="0" sz="18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200"/>
              <a:buFont typeface="Arial"/>
              <a:buNone/>
            </a:pPr>
            <a:r>
              <a:t/>
            </a:r>
            <a:endParaRPr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AutoNum type="arabicPeriod"/>
            </a:pPr>
            <a:r>
              <a:rPr i="0" lang="en-IN" sz="1800" u="none" cap="none" strike="noStrike">
                <a:solidFill>
                  <a:srgbClr val="000000"/>
                </a:solidFill>
                <a:latin typeface="Calibri"/>
                <a:ea typeface="Calibri"/>
                <a:cs typeface="Calibri"/>
                <a:sym typeface="Calibri"/>
              </a:rPr>
              <a:t>Ensure that the code passes unit tests and integration tests before check-ins</a:t>
            </a:r>
            <a:endParaRPr i="0" sz="18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200"/>
              <a:buFont typeface="Arial"/>
              <a:buNone/>
            </a:pPr>
            <a:r>
              <a:t/>
            </a:r>
            <a:endParaRPr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AutoNum type="arabicPeriod"/>
            </a:pPr>
            <a:r>
              <a:rPr i="0" lang="en-IN" sz="1800" u="none" cap="none" strike="noStrike">
                <a:solidFill>
                  <a:srgbClr val="000000"/>
                </a:solidFill>
                <a:latin typeface="Calibri"/>
                <a:ea typeface="Calibri"/>
                <a:cs typeface="Calibri"/>
                <a:sym typeface="Calibri"/>
              </a:rPr>
              <a:t>Use automated tools such as NUnit </a:t>
            </a:r>
            <a:endParaRPr i="0" sz="18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200"/>
              <a:buFont typeface="Arial"/>
              <a:buNone/>
            </a:pPr>
            <a:r>
              <a:t/>
            </a:r>
            <a:endParaRPr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AutoNum type="arabicPeriod"/>
            </a:pPr>
            <a:r>
              <a:rPr i="0" lang="en-IN" sz="1800" u="none" cap="none" strike="noStrike">
                <a:solidFill>
                  <a:srgbClr val="000000"/>
                </a:solidFill>
                <a:latin typeface="Calibri"/>
                <a:ea typeface="Calibri"/>
                <a:cs typeface="Calibri"/>
                <a:sym typeface="Calibri"/>
              </a:rPr>
              <a:t>Check the tests and any other setup files into SCC</a:t>
            </a:r>
            <a:endParaRPr i="0" sz="18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200"/>
              <a:buFont typeface="Arial"/>
              <a:buNone/>
            </a:pPr>
            <a:r>
              <a:t/>
            </a:r>
            <a:endParaRPr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AutoNum type="arabicPeriod"/>
            </a:pPr>
            <a:r>
              <a:rPr i="0" lang="en-IN" sz="1800" u="none" cap="none" strike="noStrike">
                <a:solidFill>
                  <a:srgbClr val="000000"/>
                </a:solidFill>
                <a:latin typeface="Calibri"/>
                <a:ea typeface="Calibri"/>
                <a:cs typeface="Calibri"/>
                <a:sym typeface="Calibri"/>
              </a:rPr>
              <a:t>Consider using TDD for 100% coverage</a:t>
            </a:r>
            <a:endParaRPr i="0" sz="18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200"/>
              <a:buFont typeface="Arial"/>
              <a:buNone/>
            </a:pPr>
            <a:r>
              <a:t/>
            </a:r>
            <a:endParaRPr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AutoNum type="arabicPeriod"/>
            </a:pPr>
            <a:r>
              <a:rPr i="0" lang="en-IN" sz="1800" u="none" cap="none" strike="noStrike">
                <a:solidFill>
                  <a:srgbClr val="000000"/>
                </a:solidFill>
                <a:latin typeface="Calibri"/>
                <a:ea typeface="Calibri"/>
                <a:cs typeface="Calibri"/>
                <a:sym typeface="Calibri"/>
              </a:rPr>
              <a:t>Refactor code only when there are thorough set of tests for the code</a:t>
            </a:r>
            <a:endParaRPr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t/>
            </a:r>
            <a:endParaRPr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t/>
            </a:r>
            <a:endParaRPr i="0" sz="1800" u="none" cap="none" strike="noStrike">
              <a:solidFill>
                <a:srgbClr val="000000"/>
              </a:solidFill>
              <a:latin typeface="Calibri"/>
              <a:ea typeface="Calibri"/>
              <a:cs typeface="Calibri"/>
              <a:sym typeface="Calibri"/>
            </a:endParaRPr>
          </a:p>
        </p:txBody>
      </p:sp>
      <p:pic>
        <p:nvPicPr>
          <p:cNvPr id="284" name="Google Shape;284;gb89007ba23_0_123"/>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cxnSp>
        <p:nvCxnSpPr>
          <p:cNvPr id="285" name="Google Shape;285;gb89007ba23_0_123"/>
          <p:cNvCxnSpPr/>
          <p:nvPr/>
        </p:nvCxnSpPr>
        <p:spPr>
          <a:xfrm>
            <a:off x="83128" y="1230786"/>
            <a:ext cx="9293700" cy="0"/>
          </a:xfrm>
          <a:prstGeom prst="straightConnector1">
            <a:avLst/>
          </a:prstGeom>
          <a:noFill/>
          <a:ln cap="flat" cmpd="sng" w="38150">
            <a:solidFill>
              <a:srgbClr val="C55A11"/>
            </a:solidFill>
            <a:prstDash val="solid"/>
            <a:miter lim="8000"/>
            <a:headEnd len="sm" w="sm" type="none"/>
            <a:tailEnd len="sm" w="sm" type="none"/>
          </a:ln>
        </p:spPr>
      </p:cxnSp>
      <p:sp>
        <p:nvSpPr>
          <p:cNvPr id="286" name="Google Shape;286;gb89007ba23_0_123"/>
          <p:cNvSpPr/>
          <p:nvPr/>
        </p:nvSpPr>
        <p:spPr>
          <a:xfrm>
            <a:off x="10578145" y="241405"/>
            <a:ext cx="1285827" cy="1658906"/>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sp>
      <p:pic>
        <p:nvPicPr>
          <p:cNvPr id="287" name="Google Shape;287;gb89007ba23_0_123"/>
          <p:cNvPicPr preferRelativeResize="0"/>
          <p:nvPr/>
        </p:nvPicPr>
        <p:blipFill rotWithShape="1">
          <a:blip r:embed="rId3">
            <a:alphaModFix/>
          </a:blip>
          <a:srcRect b="0" l="0" r="0" t="0"/>
          <a:stretch/>
        </p:blipFill>
        <p:spPr>
          <a:xfrm>
            <a:off x="10626922" y="160625"/>
            <a:ext cx="1361475" cy="698024"/>
          </a:xfrm>
          <a:prstGeom prst="rect">
            <a:avLst/>
          </a:prstGeom>
          <a:noFill/>
          <a:ln>
            <a:noFill/>
          </a:ln>
        </p:spPr>
      </p:pic>
      <p:sp>
        <p:nvSpPr>
          <p:cNvPr id="288" name="Google Shape;288;gb89007ba23_0_12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p:nvPr/>
        </p:nvSpPr>
        <p:spPr>
          <a:xfrm>
            <a:off x="1973280" y="5887440"/>
            <a:ext cx="5621100" cy="6981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Department of Computer Science and Engineering</a:t>
            </a:r>
            <a:endParaRPr b="0" i="0" sz="1800" u="none" cap="none" strike="noStrike">
              <a:solidFill>
                <a:srgbClr val="000000"/>
              </a:solidFill>
              <a:latin typeface="Calibri"/>
              <a:ea typeface="Calibri"/>
              <a:cs typeface="Calibri"/>
              <a:sym typeface="Calibri"/>
            </a:endParaRPr>
          </a:p>
        </p:txBody>
      </p:sp>
      <p:sp>
        <p:nvSpPr>
          <p:cNvPr id="79" name="Google Shape;79;p3"/>
          <p:cNvSpPr/>
          <p:nvPr/>
        </p:nvSpPr>
        <p:spPr>
          <a:xfrm rot="10800000">
            <a:off x="1760940" y="5491380"/>
            <a:ext cx="32700" cy="1065300"/>
          </a:xfrm>
          <a:prstGeom prst="rect">
            <a:avLst/>
          </a:prstGeom>
          <a:solidFill>
            <a:srgbClr val="F4B1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0" name="Google Shape;80;p3"/>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sp>
        <p:nvSpPr>
          <p:cNvPr id="81" name="Google Shape;81;p3"/>
          <p:cNvSpPr/>
          <p:nvPr/>
        </p:nvSpPr>
        <p:spPr>
          <a:xfrm>
            <a:off x="2655835" y="1160315"/>
            <a:ext cx="5620800" cy="1185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3600">
                <a:solidFill>
                  <a:srgbClr val="0070C0"/>
                </a:solidFill>
                <a:latin typeface="Calibri"/>
                <a:ea typeface="Calibri"/>
                <a:cs typeface="Calibri"/>
                <a:sym typeface="Calibri"/>
              </a:rPr>
              <a:t>List of Contents</a:t>
            </a:r>
            <a:endParaRPr b="0" i="0" sz="3600" u="none" cap="none" strike="noStrike">
              <a:solidFill>
                <a:srgbClr val="000000"/>
              </a:solidFill>
              <a:latin typeface="Arial"/>
              <a:ea typeface="Arial"/>
              <a:cs typeface="Arial"/>
              <a:sym typeface="Arial"/>
            </a:endParaRPr>
          </a:p>
        </p:txBody>
      </p:sp>
      <p:sp>
        <p:nvSpPr>
          <p:cNvPr id="82" name="Google Shape;82;p3"/>
          <p:cNvSpPr/>
          <p:nvPr/>
        </p:nvSpPr>
        <p:spPr>
          <a:xfrm>
            <a:off x="2655825" y="1762600"/>
            <a:ext cx="7997700" cy="3662100"/>
          </a:xfrm>
          <a:prstGeom prst="rect">
            <a:avLst/>
          </a:prstGeom>
          <a:noFill/>
          <a:ln>
            <a:noFill/>
          </a:ln>
        </p:spPr>
        <p:txBody>
          <a:bodyPr anchorCtr="0" anchor="t" bIns="45000" lIns="90000" spcFirstLastPara="1" rIns="90000" wrap="square" tIns="45000">
            <a:noAutofit/>
          </a:bodyPr>
          <a:lstStyle/>
          <a:p>
            <a:pPr indent="-400050" lvl="0" marL="457200" marR="0" rtl="0" algn="l">
              <a:lnSpc>
                <a:spcPct val="100000"/>
              </a:lnSpc>
              <a:spcBef>
                <a:spcPts val="0"/>
              </a:spcBef>
              <a:spcAft>
                <a:spcPts val="0"/>
              </a:spcAft>
              <a:buClr>
                <a:srgbClr val="000000"/>
              </a:buClr>
              <a:buSzPts val="2700"/>
              <a:buFont typeface="Arial"/>
              <a:buChar char="-"/>
            </a:pPr>
            <a:r>
              <a:rPr b="1" lang="en-IN" sz="2700">
                <a:solidFill>
                  <a:srgbClr val="1E4E79"/>
                </a:solidFill>
                <a:latin typeface="Calibri"/>
                <a:ea typeface="Calibri"/>
                <a:cs typeface="Calibri"/>
                <a:sym typeface="Calibri"/>
              </a:rPr>
              <a:t>Unit Testing</a:t>
            </a:r>
            <a:endParaRPr b="1" sz="2700">
              <a:solidFill>
                <a:srgbClr val="1E4E79"/>
              </a:solidFill>
              <a:latin typeface="Calibri"/>
              <a:ea typeface="Calibri"/>
              <a:cs typeface="Calibri"/>
              <a:sym typeface="Calibri"/>
            </a:endParaRPr>
          </a:p>
          <a:p>
            <a:pPr indent="-400050" lvl="0" marL="457200" marR="0" rtl="0" algn="l">
              <a:lnSpc>
                <a:spcPct val="100000"/>
              </a:lnSpc>
              <a:spcBef>
                <a:spcPts val="0"/>
              </a:spcBef>
              <a:spcAft>
                <a:spcPts val="0"/>
              </a:spcAft>
              <a:buClr>
                <a:srgbClr val="1E4E79"/>
              </a:buClr>
              <a:buSzPts val="2700"/>
              <a:buFont typeface="Calibri"/>
              <a:buChar char="-"/>
            </a:pPr>
            <a:r>
              <a:rPr b="1" lang="en-IN" sz="2700">
                <a:solidFill>
                  <a:srgbClr val="1E4E79"/>
                </a:solidFill>
                <a:latin typeface="Calibri"/>
                <a:ea typeface="Calibri"/>
                <a:cs typeface="Calibri"/>
                <a:sym typeface="Calibri"/>
              </a:rPr>
              <a:t>Unit Testing Tools</a:t>
            </a:r>
            <a:endParaRPr b="1" sz="2700">
              <a:solidFill>
                <a:srgbClr val="1E4E79"/>
              </a:solidFill>
              <a:latin typeface="Calibri"/>
              <a:ea typeface="Calibri"/>
              <a:cs typeface="Calibri"/>
              <a:sym typeface="Calibri"/>
            </a:endParaRPr>
          </a:p>
          <a:p>
            <a:pPr indent="-400050" lvl="0" marL="457200" marR="0" rtl="0" algn="l">
              <a:lnSpc>
                <a:spcPct val="100000"/>
              </a:lnSpc>
              <a:spcBef>
                <a:spcPts val="0"/>
              </a:spcBef>
              <a:spcAft>
                <a:spcPts val="0"/>
              </a:spcAft>
              <a:buClr>
                <a:srgbClr val="1E4E79"/>
              </a:buClr>
              <a:buSzPts val="2700"/>
              <a:buFont typeface="Calibri"/>
              <a:buChar char="-"/>
            </a:pPr>
            <a:r>
              <a:rPr b="1" lang="en-IN" sz="2700">
                <a:solidFill>
                  <a:srgbClr val="1E4E79"/>
                </a:solidFill>
                <a:latin typeface="Calibri"/>
                <a:ea typeface="Calibri"/>
                <a:cs typeface="Calibri"/>
                <a:sym typeface="Calibri"/>
              </a:rPr>
              <a:t>Why Unit Testing</a:t>
            </a:r>
            <a:endParaRPr b="1" sz="2700">
              <a:solidFill>
                <a:srgbClr val="1E4E79"/>
              </a:solidFill>
              <a:latin typeface="Calibri"/>
              <a:ea typeface="Calibri"/>
              <a:cs typeface="Calibri"/>
              <a:sym typeface="Calibri"/>
            </a:endParaRPr>
          </a:p>
          <a:p>
            <a:pPr indent="-400050" lvl="0" marL="457200" marR="0" rtl="0" algn="l">
              <a:lnSpc>
                <a:spcPct val="100000"/>
              </a:lnSpc>
              <a:spcBef>
                <a:spcPts val="0"/>
              </a:spcBef>
              <a:spcAft>
                <a:spcPts val="0"/>
              </a:spcAft>
              <a:buClr>
                <a:srgbClr val="1E4E79"/>
              </a:buClr>
              <a:buSzPts val="2700"/>
              <a:buFont typeface="Calibri"/>
              <a:buChar char="-"/>
            </a:pPr>
            <a:r>
              <a:rPr b="1" lang="en-IN" sz="2700">
                <a:solidFill>
                  <a:srgbClr val="1E4E79"/>
                </a:solidFill>
                <a:latin typeface="Calibri"/>
                <a:ea typeface="Calibri"/>
                <a:cs typeface="Calibri"/>
                <a:sym typeface="Calibri"/>
              </a:rPr>
              <a:t>How to do Unit Testing</a:t>
            </a:r>
            <a:endParaRPr b="1" sz="2700">
              <a:solidFill>
                <a:srgbClr val="1E4E79"/>
              </a:solidFill>
              <a:latin typeface="Calibri"/>
              <a:ea typeface="Calibri"/>
              <a:cs typeface="Calibri"/>
              <a:sym typeface="Calibri"/>
            </a:endParaRPr>
          </a:p>
          <a:p>
            <a:pPr indent="-400050" lvl="0" marL="457200" marR="0" rtl="0" algn="l">
              <a:lnSpc>
                <a:spcPct val="100000"/>
              </a:lnSpc>
              <a:spcBef>
                <a:spcPts val="0"/>
              </a:spcBef>
              <a:spcAft>
                <a:spcPts val="0"/>
              </a:spcAft>
              <a:buClr>
                <a:srgbClr val="1E4E79"/>
              </a:buClr>
              <a:buSzPts val="2700"/>
              <a:buFont typeface="Calibri"/>
              <a:buChar char="-"/>
            </a:pPr>
            <a:r>
              <a:rPr b="1" lang="en-IN" sz="2700">
                <a:solidFill>
                  <a:srgbClr val="1E4E79"/>
                </a:solidFill>
                <a:latin typeface="Calibri"/>
                <a:ea typeface="Calibri"/>
                <a:cs typeface="Calibri"/>
                <a:sym typeface="Calibri"/>
              </a:rPr>
              <a:t>How does Unit Testing work?</a:t>
            </a:r>
            <a:endParaRPr b="1" sz="2700">
              <a:solidFill>
                <a:srgbClr val="1E4E79"/>
              </a:solidFill>
              <a:latin typeface="Calibri"/>
              <a:ea typeface="Calibri"/>
              <a:cs typeface="Calibri"/>
              <a:sym typeface="Calibri"/>
            </a:endParaRPr>
          </a:p>
          <a:p>
            <a:pPr indent="-400050" lvl="0" marL="457200" marR="0" rtl="0" algn="l">
              <a:lnSpc>
                <a:spcPct val="100000"/>
              </a:lnSpc>
              <a:spcBef>
                <a:spcPts val="0"/>
              </a:spcBef>
              <a:spcAft>
                <a:spcPts val="0"/>
              </a:spcAft>
              <a:buClr>
                <a:srgbClr val="1E4E79"/>
              </a:buClr>
              <a:buSzPts val="2700"/>
              <a:buFont typeface="Calibri"/>
              <a:buChar char="-"/>
            </a:pPr>
            <a:r>
              <a:rPr b="1" lang="en-IN" sz="2700">
                <a:solidFill>
                  <a:srgbClr val="1E4E79"/>
                </a:solidFill>
                <a:latin typeface="Calibri"/>
                <a:ea typeface="Calibri"/>
                <a:cs typeface="Calibri"/>
                <a:sym typeface="Calibri"/>
              </a:rPr>
              <a:t>Unit Testing Techniques, Adv &amp; Disadv</a:t>
            </a:r>
            <a:endParaRPr b="1" sz="2700">
              <a:solidFill>
                <a:srgbClr val="1E4E79"/>
              </a:solidFill>
              <a:latin typeface="Calibri"/>
              <a:ea typeface="Calibri"/>
              <a:cs typeface="Calibri"/>
              <a:sym typeface="Calibri"/>
            </a:endParaRPr>
          </a:p>
          <a:p>
            <a:pPr indent="-400050" lvl="0" marL="457200" rtl="0" algn="l">
              <a:spcBef>
                <a:spcPts val="0"/>
              </a:spcBef>
              <a:spcAft>
                <a:spcPts val="0"/>
              </a:spcAft>
              <a:buClr>
                <a:srgbClr val="1E4E79"/>
              </a:buClr>
              <a:buSzPts val="2700"/>
              <a:buFont typeface="Calibri"/>
              <a:buChar char="-"/>
            </a:pPr>
            <a:r>
              <a:rPr b="1" lang="en-IN" sz="2700">
                <a:solidFill>
                  <a:srgbClr val="1E4E79"/>
                </a:solidFill>
                <a:latin typeface="Calibri"/>
                <a:ea typeface="Calibri"/>
                <a:cs typeface="Calibri"/>
                <a:sym typeface="Calibri"/>
              </a:rPr>
              <a:t>Test Driven Development (TDD)</a:t>
            </a:r>
            <a:endParaRPr b="1" sz="2700">
              <a:solidFill>
                <a:srgbClr val="1E4E79"/>
              </a:solidFill>
              <a:latin typeface="Calibri"/>
              <a:ea typeface="Calibri"/>
              <a:cs typeface="Calibri"/>
              <a:sym typeface="Calibri"/>
            </a:endParaRPr>
          </a:p>
          <a:p>
            <a:pPr indent="-400050" lvl="0" marL="457200" rtl="0" algn="l">
              <a:spcBef>
                <a:spcPts val="0"/>
              </a:spcBef>
              <a:spcAft>
                <a:spcPts val="0"/>
              </a:spcAft>
              <a:buClr>
                <a:srgbClr val="1E4E79"/>
              </a:buClr>
              <a:buSzPts val="2700"/>
              <a:buFont typeface="Calibri"/>
              <a:buChar char="-"/>
            </a:pPr>
            <a:r>
              <a:rPr b="1" lang="en-IN" sz="2700">
                <a:solidFill>
                  <a:srgbClr val="1E4E79"/>
                </a:solidFill>
                <a:latin typeface="Calibri"/>
                <a:ea typeface="Calibri"/>
                <a:cs typeface="Calibri"/>
                <a:sym typeface="Calibri"/>
              </a:rPr>
              <a:t>Refactoring</a:t>
            </a:r>
            <a:endParaRPr b="1" sz="2700">
              <a:solidFill>
                <a:srgbClr val="1E4E79"/>
              </a:solidFill>
              <a:latin typeface="Calibri"/>
              <a:ea typeface="Calibri"/>
              <a:cs typeface="Calibri"/>
              <a:sym typeface="Calibri"/>
            </a:endParaRPr>
          </a:p>
          <a:p>
            <a:pPr indent="-400050" lvl="0" marL="457200" rtl="0" algn="l">
              <a:spcBef>
                <a:spcPts val="0"/>
              </a:spcBef>
              <a:spcAft>
                <a:spcPts val="0"/>
              </a:spcAft>
              <a:buClr>
                <a:srgbClr val="1E4E79"/>
              </a:buClr>
              <a:buSzPts val="2700"/>
              <a:buFont typeface="Calibri"/>
              <a:buChar char="-"/>
            </a:pPr>
            <a:r>
              <a:rPr b="1" lang="en-IN" sz="2700">
                <a:solidFill>
                  <a:srgbClr val="1E4E79"/>
                </a:solidFill>
                <a:latin typeface="Calibri"/>
                <a:ea typeface="Calibri"/>
                <a:cs typeface="Calibri"/>
                <a:sym typeface="Calibri"/>
              </a:rPr>
              <a:t>Unit Testing Checklist</a:t>
            </a:r>
            <a:endParaRPr b="1" sz="2700">
              <a:solidFill>
                <a:srgbClr val="1E4E79"/>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p:txBody>
      </p:sp>
      <p:cxnSp>
        <p:nvCxnSpPr>
          <p:cNvPr id="83" name="Google Shape;83;p3"/>
          <p:cNvCxnSpPr/>
          <p:nvPr/>
        </p:nvCxnSpPr>
        <p:spPr>
          <a:xfrm flipH="1" rot="10800000">
            <a:off x="2483035" y="1752995"/>
            <a:ext cx="5794200" cy="9600"/>
          </a:xfrm>
          <a:prstGeom prst="straightConnector1">
            <a:avLst/>
          </a:prstGeom>
          <a:noFill/>
          <a:ln cap="flat" cmpd="sng" w="38150">
            <a:solidFill>
              <a:srgbClr val="DFA267"/>
            </a:solidFill>
            <a:prstDash val="solid"/>
            <a:miter lim="8000"/>
            <a:headEnd len="sm" w="sm" type="none"/>
            <a:tailEnd len="sm" w="sm" type="none"/>
          </a:ln>
        </p:spPr>
      </p:cxnSp>
      <p:sp>
        <p:nvSpPr>
          <p:cNvPr id="84" name="Google Shape;84;p3"/>
          <p:cNvSpPr/>
          <p:nvPr/>
        </p:nvSpPr>
        <p:spPr>
          <a:xfrm>
            <a:off x="402475" y="462225"/>
            <a:ext cx="7191900" cy="6981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100"/>
              <a:buFont typeface="Arial"/>
              <a:buNone/>
            </a:pPr>
            <a:r>
              <a:rPr b="1" lang="en-IN" sz="2900">
                <a:solidFill>
                  <a:srgbClr val="1E4E79"/>
                </a:solidFill>
                <a:latin typeface="Calibri"/>
                <a:ea typeface="Calibri"/>
                <a:cs typeface="Calibri"/>
                <a:sym typeface="Calibri"/>
              </a:rPr>
              <a:t>Unit Testing</a:t>
            </a:r>
            <a:endParaRPr b="0" i="0" sz="1600" u="none" cap="none" strike="noStrike">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cxnSp>
        <p:nvCxnSpPr>
          <p:cNvPr id="293" name="Google Shape;293;g27c7c587f76_0_149"/>
          <p:cNvCxnSpPr/>
          <p:nvPr/>
        </p:nvCxnSpPr>
        <p:spPr>
          <a:xfrm>
            <a:off x="5524368" y="3496908"/>
            <a:ext cx="4581300" cy="0"/>
          </a:xfrm>
          <a:prstGeom prst="straightConnector1">
            <a:avLst/>
          </a:prstGeom>
          <a:noFill/>
          <a:ln cap="flat" cmpd="sng" w="38100">
            <a:solidFill>
              <a:srgbClr val="C55A11"/>
            </a:solidFill>
            <a:prstDash val="solid"/>
            <a:miter lim="800000"/>
            <a:headEnd len="sm" w="sm" type="none"/>
            <a:tailEnd len="sm" w="sm" type="none"/>
          </a:ln>
        </p:spPr>
      </p:cxnSp>
      <p:grpSp>
        <p:nvGrpSpPr>
          <p:cNvPr id="294" name="Google Shape;294;g27c7c587f76_0_149"/>
          <p:cNvGrpSpPr/>
          <p:nvPr/>
        </p:nvGrpSpPr>
        <p:grpSpPr>
          <a:xfrm>
            <a:off x="280309" y="349466"/>
            <a:ext cx="11551715" cy="6218269"/>
            <a:chOff x="313939" y="349466"/>
            <a:chExt cx="11518312" cy="6218269"/>
          </a:xfrm>
        </p:grpSpPr>
        <p:sp>
          <p:nvSpPr>
            <p:cNvPr id="295" name="Google Shape;295;g27c7c587f76_0_149"/>
            <p:cNvSpPr/>
            <p:nvPr/>
          </p:nvSpPr>
          <p:spPr>
            <a:xfrm>
              <a:off x="11786532" y="360726"/>
              <a:ext cx="45600" cy="10668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96" name="Google Shape;296;g27c7c587f76_0_149"/>
            <p:cNvSpPr/>
            <p:nvPr/>
          </p:nvSpPr>
          <p:spPr>
            <a:xfrm rot="5400000">
              <a:off x="11276051" y="-161134"/>
              <a:ext cx="45600" cy="10668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97" name="Google Shape;297;g27c7c587f76_0_149"/>
            <p:cNvSpPr/>
            <p:nvPr/>
          </p:nvSpPr>
          <p:spPr>
            <a:xfrm rot="5400000">
              <a:off x="824539" y="6011535"/>
              <a:ext cx="45600" cy="10668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98" name="Google Shape;298;g27c7c587f76_0_149"/>
            <p:cNvSpPr/>
            <p:nvPr/>
          </p:nvSpPr>
          <p:spPr>
            <a:xfrm rot="10800000">
              <a:off x="313963" y="5489794"/>
              <a:ext cx="45600" cy="10668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299" name="Google Shape;299;g27c7c587f76_0_149"/>
          <p:cNvSpPr/>
          <p:nvPr/>
        </p:nvSpPr>
        <p:spPr>
          <a:xfrm>
            <a:off x="5448168" y="2811518"/>
            <a:ext cx="4603800" cy="665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IN" sz="3600" u="none" cap="none" strike="noStrike">
                <a:solidFill>
                  <a:srgbClr val="C55A11"/>
                </a:solidFill>
                <a:latin typeface="Calibri"/>
                <a:ea typeface="Calibri"/>
                <a:cs typeface="Calibri"/>
                <a:sym typeface="Calibri"/>
              </a:rPr>
              <a:t>THANK YOU</a:t>
            </a:r>
            <a:endParaRPr b="0" i="0" sz="1400" u="none" cap="none" strike="noStrike">
              <a:solidFill>
                <a:srgbClr val="000000"/>
              </a:solidFill>
              <a:latin typeface="Arial"/>
              <a:ea typeface="Arial"/>
              <a:cs typeface="Arial"/>
              <a:sym typeface="Arial"/>
            </a:endParaRPr>
          </a:p>
        </p:txBody>
      </p:sp>
      <p:sp>
        <p:nvSpPr>
          <p:cNvPr id="300" name="Google Shape;300;g27c7c587f76_0_149"/>
          <p:cNvSpPr txBox="1"/>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t/>
            </a:r>
            <a:endParaRPr b="0" i="0" sz="1200" u="none" cap="none" strike="noStrike">
              <a:solidFill>
                <a:srgbClr val="888888"/>
              </a:solidFill>
              <a:latin typeface="Calibri"/>
              <a:ea typeface="Calibri"/>
              <a:cs typeface="Calibri"/>
              <a:sym typeface="Calibri"/>
            </a:endParaRPr>
          </a:p>
        </p:txBody>
      </p:sp>
      <p:pic>
        <p:nvPicPr>
          <p:cNvPr id="301" name="Google Shape;301;g27c7c587f76_0_149"/>
          <p:cNvPicPr preferRelativeResize="0"/>
          <p:nvPr/>
        </p:nvPicPr>
        <p:blipFill rotWithShape="1">
          <a:blip r:embed="rId3">
            <a:alphaModFix/>
          </a:blip>
          <a:srcRect b="0" l="0" r="0" t="0"/>
          <a:stretch/>
        </p:blipFill>
        <p:spPr>
          <a:xfrm rot="2">
            <a:off x="1961622" y="1064481"/>
            <a:ext cx="2389421" cy="4424246"/>
          </a:xfrm>
          <a:prstGeom prst="rect">
            <a:avLst/>
          </a:prstGeom>
          <a:noFill/>
          <a:ln>
            <a:noFill/>
          </a:ln>
        </p:spPr>
      </p:pic>
      <p:sp>
        <p:nvSpPr>
          <p:cNvPr id="302" name="Google Shape;302;g27c7c587f76_0_149"/>
          <p:cNvSpPr txBox="1"/>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IN" sz="1300">
                <a:solidFill>
                  <a:srgbClr val="595959"/>
                </a:solidFill>
              </a:rPr>
              <a:t>‹#›</a:t>
            </a:fld>
            <a:endParaRPr sz="1300">
              <a:solidFill>
                <a:srgbClr val="595959"/>
              </a:solidFill>
            </a:endParaRPr>
          </a:p>
        </p:txBody>
      </p:sp>
      <p:sp>
        <p:nvSpPr>
          <p:cNvPr id="303" name="Google Shape;303;g27c7c587f76_0_149"/>
          <p:cNvSpPr txBox="1"/>
          <p:nvPr/>
        </p:nvSpPr>
        <p:spPr>
          <a:xfrm>
            <a:off x="5371975" y="3673450"/>
            <a:ext cx="9891600" cy="20748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b="1" lang="en-IN" sz="2400">
                <a:solidFill>
                  <a:srgbClr val="1E4E79"/>
                </a:solidFill>
                <a:latin typeface="Calibri"/>
                <a:ea typeface="Calibri"/>
                <a:cs typeface="Calibri"/>
                <a:sym typeface="Calibri"/>
              </a:rPr>
              <a:t>Introduction to Software Quality &amp; Testing</a:t>
            </a:r>
            <a:endParaRPr b="1" sz="2400">
              <a:solidFill>
                <a:srgbClr val="1E4E79"/>
              </a:solidFill>
              <a:latin typeface="Calibri"/>
              <a:ea typeface="Calibri"/>
              <a:cs typeface="Calibri"/>
              <a:sym typeface="Calibri"/>
            </a:endParaRPr>
          </a:p>
          <a:p>
            <a:pPr indent="0" lvl="0" marL="0" rtl="0" algn="l">
              <a:lnSpc>
                <a:spcPct val="115000"/>
              </a:lnSpc>
              <a:spcBef>
                <a:spcPts val="0"/>
              </a:spcBef>
              <a:spcAft>
                <a:spcPts val="0"/>
              </a:spcAft>
              <a:buNone/>
            </a:pPr>
            <a:r>
              <a:t/>
            </a:r>
            <a:endParaRPr sz="600">
              <a:solidFill>
                <a:srgbClr val="000000"/>
              </a:solidFill>
            </a:endParaRPr>
          </a:p>
          <a:p>
            <a:pPr indent="0" lvl="0" marL="0" rtl="0" algn="l">
              <a:lnSpc>
                <a:spcPct val="120000"/>
              </a:lnSpc>
              <a:spcBef>
                <a:spcPts val="0"/>
              </a:spcBef>
              <a:spcAft>
                <a:spcPts val="0"/>
              </a:spcAft>
              <a:buNone/>
            </a:pPr>
            <a:r>
              <a:rPr b="1" lang="en-IN" sz="2700">
                <a:solidFill>
                  <a:srgbClr val="1E4E79"/>
                </a:solidFill>
                <a:latin typeface="Calibri"/>
                <a:ea typeface="Calibri"/>
                <a:cs typeface="Calibri"/>
                <a:sym typeface="Calibri"/>
              </a:rPr>
              <a:t>Prof Raghu B. A. Rao</a:t>
            </a:r>
            <a:endParaRPr b="1" sz="2700">
              <a:solidFill>
                <a:srgbClr val="1E4E79"/>
              </a:solidFill>
              <a:latin typeface="Calibri"/>
              <a:ea typeface="Calibri"/>
              <a:cs typeface="Calibri"/>
              <a:sym typeface="Calibri"/>
            </a:endParaRPr>
          </a:p>
          <a:p>
            <a:pPr indent="0" lvl="0" marL="0" rtl="0" algn="l">
              <a:lnSpc>
                <a:spcPct val="115000"/>
              </a:lnSpc>
              <a:spcBef>
                <a:spcPts val="0"/>
              </a:spcBef>
              <a:spcAft>
                <a:spcPts val="0"/>
              </a:spcAft>
              <a:buNone/>
            </a:pPr>
            <a:r>
              <a:t/>
            </a:r>
            <a:endParaRPr sz="600">
              <a:solidFill>
                <a:srgbClr val="000000"/>
              </a:solidFill>
            </a:endParaRPr>
          </a:p>
          <a:p>
            <a:pPr indent="0" lvl="0" marL="0" rtl="0" algn="l">
              <a:spcBef>
                <a:spcPts val="0"/>
              </a:spcBef>
              <a:spcAft>
                <a:spcPts val="0"/>
              </a:spcAft>
              <a:buNone/>
            </a:pPr>
            <a:r>
              <a:t/>
            </a:r>
            <a:endParaRPr sz="600">
              <a:solidFill>
                <a:srgbClr val="000000"/>
              </a:solidFill>
            </a:endParaRPr>
          </a:p>
          <a:p>
            <a:pPr indent="0" lvl="0" marL="0" rtl="0" algn="l">
              <a:lnSpc>
                <a:spcPct val="120000"/>
              </a:lnSpc>
              <a:spcBef>
                <a:spcPts val="0"/>
              </a:spcBef>
              <a:spcAft>
                <a:spcPts val="0"/>
              </a:spcAft>
              <a:buNone/>
            </a:pPr>
            <a:r>
              <a:rPr lang="en-IN" sz="1900">
                <a:solidFill>
                  <a:srgbClr val="000000"/>
                </a:solidFill>
                <a:latin typeface="Calibri"/>
                <a:ea typeface="Calibri"/>
                <a:cs typeface="Calibri"/>
                <a:sym typeface="Calibri"/>
              </a:rPr>
              <a:t>Department of Computer Science and Engineering</a:t>
            </a:r>
            <a:endParaRPr sz="1900">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t/>
            </a:r>
            <a:endParaRPr sz="1900">
              <a:solidFill>
                <a:srgbClr val="000000"/>
              </a:solidFill>
              <a:latin typeface="Calibri"/>
              <a:ea typeface="Calibri"/>
              <a:cs typeface="Calibri"/>
              <a:sym typeface="Calibri"/>
            </a:endParaRPr>
          </a:p>
        </p:txBody>
      </p:sp>
      <p:sp>
        <p:nvSpPr>
          <p:cNvPr id="304" name="Google Shape;304;g27c7c587f76_0_14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af91ad2360_0_3"/>
          <p:cNvSpPr txBox="1"/>
          <p:nvPr/>
        </p:nvSpPr>
        <p:spPr>
          <a:xfrm>
            <a:off x="373300" y="438200"/>
            <a:ext cx="8595300" cy="74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0"/>
              <a:buFont typeface="Arial"/>
              <a:buNone/>
            </a:pPr>
            <a:r>
              <a:rPr b="1" lang="en-IN" sz="3600">
                <a:solidFill>
                  <a:srgbClr val="C0654C"/>
                </a:solidFill>
                <a:latin typeface="Calibri"/>
                <a:ea typeface="Calibri"/>
                <a:cs typeface="Calibri"/>
                <a:sym typeface="Calibri"/>
              </a:rPr>
              <a:t>Unit Testing</a:t>
            </a:r>
            <a:endParaRPr b="1" sz="3600">
              <a:solidFill>
                <a:srgbClr val="C0654C"/>
              </a:solidFill>
              <a:latin typeface="Calibri"/>
              <a:ea typeface="Calibri"/>
              <a:cs typeface="Calibri"/>
              <a:sym typeface="Calibri"/>
            </a:endParaRPr>
          </a:p>
        </p:txBody>
      </p:sp>
      <p:sp>
        <p:nvSpPr>
          <p:cNvPr id="90" name="Google Shape;90;gaf91ad2360_0_3"/>
          <p:cNvSpPr txBox="1"/>
          <p:nvPr/>
        </p:nvSpPr>
        <p:spPr>
          <a:xfrm>
            <a:off x="516500" y="1563850"/>
            <a:ext cx="9627000" cy="23385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rgbClr val="222222"/>
              </a:buClr>
              <a:buSzPts val="2000"/>
              <a:buFont typeface="Calibri"/>
              <a:buChar char="●"/>
            </a:pPr>
            <a:r>
              <a:rPr i="0" lang="en-IN" sz="2000" u="none" cap="none" strike="noStrike">
                <a:solidFill>
                  <a:srgbClr val="222222"/>
                </a:solidFill>
                <a:highlight>
                  <a:srgbClr val="FFFFFF"/>
                </a:highlight>
                <a:latin typeface="Calibri"/>
                <a:ea typeface="Calibri"/>
                <a:cs typeface="Calibri"/>
                <a:sym typeface="Calibri"/>
              </a:rPr>
              <a:t>Individual units or components of a software are tested.</a:t>
            </a:r>
            <a:endParaRPr i="0" sz="2000" u="none" cap="none" strike="noStrike">
              <a:solidFill>
                <a:srgbClr val="222222"/>
              </a:solidFill>
              <a:highlight>
                <a:srgbClr val="FFFFFF"/>
              </a:highlight>
              <a:latin typeface="Calibri"/>
              <a:ea typeface="Calibri"/>
              <a:cs typeface="Calibri"/>
              <a:sym typeface="Calibri"/>
            </a:endParaRPr>
          </a:p>
          <a:p>
            <a:pPr indent="-355600" lvl="0" marL="457200" marR="0" rtl="0" algn="l">
              <a:lnSpc>
                <a:spcPct val="100000"/>
              </a:lnSpc>
              <a:spcBef>
                <a:spcPts val="0"/>
              </a:spcBef>
              <a:spcAft>
                <a:spcPts val="0"/>
              </a:spcAft>
              <a:buClr>
                <a:srgbClr val="222222"/>
              </a:buClr>
              <a:buSzPts val="2000"/>
              <a:buFont typeface="Calibri"/>
              <a:buChar char="●"/>
            </a:pPr>
            <a:r>
              <a:rPr i="0" lang="en-IN" sz="2000" u="none" cap="none" strike="noStrike">
                <a:solidFill>
                  <a:srgbClr val="222222"/>
                </a:solidFill>
                <a:highlight>
                  <a:srgbClr val="FFFFFF"/>
                </a:highlight>
                <a:latin typeface="Calibri"/>
                <a:ea typeface="Calibri"/>
                <a:cs typeface="Calibri"/>
                <a:sym typeface="Calibri"/>
              </a:rPr>
              <a:t>Purpose is to validate that each unit of the software code performs as expected.</a:t>
            </a:r>
            <a:endParaRPr i="0" sz="2000" u="none" cap="none" strike="noStrike">
              <a:solidFill>
                <a:srgbClr val="222222"/>
              </a:solidFill>
              <a:highlight>
                <a:srgbClr val="FFFFFF"/>
              </a:highlight>
              <a:latin typeface="Calibri"/>
              <a:ea typeface="Calibri"/>
              <a:cs typeface="Calibri"/>
              <a:sym typeface="Calibri"/>
            </a:endParaRPr>
          </a:p>
          <a:p>
            <a:pPr indent="-355600" lvl="0" marL="457200" marR="0" rtl="0" algn="l">
              <a:lnSpc>
                <a:spcPct val="100000"/>
              </a:lnSpc>
              <a:spcBef>
                <a:spcPts val="0"/>
              </a:spcBef>
              <a:spcAft>
                <a:spcPts val="0"/>
              </a:spcAft>
              <a:buClr>
                <a:srgbClr val="222222"/>
              </a:buClr>
              <a:buSzPts val="2000"/>
              <a:buFont typeface="Calibri"/>
              <a:buChar char="●"/>
            </a:pPr>
            <a:r>
              <a:rPr i="0" lang="en-IN" sz="2000" u="none" cap="none" strike="noStrike">
                <a:solidFill>
                  <a:srgbClr val="222222"/>
                </a:solidFill>
                <a:highlight>
                  <a:srgbClr val="FFFFFF"/>
                </a:highlight>
                <a:latin typeface="Calibri"/>
                <a:ea typeface="Calibri"/>
                <a:cs typeface="Calibri"/>
                <a:sym typeface="Calibri"/>
              </a:rPr>
              <a:t>Done during the development (coding phase) of an application by the developers.</a:t>
            </a:r>
            <a:endParaRPr i="0" sz="2000" u="none" cap="none" strike="noStrike">
              <a:solidFill>
                <a:srgbClr val="222222"/>
              </a:solidFill>
              <a:highlight>
                <a:srgbClr val="FFFFFF"/>
              </a:highlight>
              <a:latin typeface="Calibri"/>
              <a:ea typeface="Calibri"/>
              <a:cs typeface="Calibri"/>
              <a:sym typeface="Calibri"/>
            </a:endParaRPr>
          </a:p>
          <a:p>
            <a:pPr indent="-355600" lvl="0" marL="457200" marR="0" rtl="0" algn="l">
              <a:lnSpc>
                <a:spcPct val="100000"/>
              </a:lnSpc>
              <a:spcBef>
                <a:spcPts val="0"/>
              </a:spcBef>
              <a:spcAft>
                <a:spcPts val="0"/>
              </a:spcAft>
              <a:buClr>
                <a:srgbClr val="222222"/>
              </a:buClr>
              <a:buSzPts val="2000"/>
              <a:buFont typeface="Calibri"/>
              <a:buChar char="●"/>
            </a:pPr>
            <a:r>
              <a:rPr i="0" lang="en-IN" sz="2000" u="none" cap="none" strike="noStrike">
                <a:solidFill>
                  <a:srgbClr val="222222"/>
                </a:solidFill>
                <a:highlight>
                  <a:srgbClr val="FFFFFF"/>
                </a:highlight>
                <a:latin typeface="Calibri"/>
                <a:ea typeface="Calibri"/>
                <a:cs typeface="Calibri"/>
                <a:sym typeface="Calibri"/>
              </a:rPr>
              <a:t>A unit may be an individual function, method, procedure, module, or object.</a:t>
            </a:r>
            <a:endParaRPr i="0" sz="2000" u="none" cap="none" strike="noStrike">
              <a:solidFill>
                <a:srgbClr val="222222"/>
              </a:solidFill>
              <a:highlight>
                <a:srgbClr val="FFFFFF"/>
              </a:highlight>
              <a:latin typeface="Calibri"/>
              <a:ea typeface="Calibri"/>
              <a:cs typeface="Calibri"/>
              <a:sym typeface="Calibri"/>
            </a:endParaRPr>
          </a:p>
          <a:p>
            <a:pPr indent="-355600" lvl="0" marL="457200" marR="0" rtl="0" algn="l">
              <a:lnSpc>
                <a:spcPct val="100000"/>
              </a:lnSpc>
              <a:spcBef>
                <a:spcPts val="0"/>
              </a:spcBef>
              <a:spcAft>
                <a:spcPts val="0"/>
              </a:spcAft>
              <a:buClr>
                <a:srgbClr val="222222"/>
              </a:buClr>
              <a:buSzPts val="2000"/>
              <a:buFont typeface="Calibri"/>
              <a:buChar char="●"/>
            </a:pPr>
            <a:r>
              <a:rPr i="0" lang="en-IN" sz="2000" u="none" cap="none" strike="noStrike">
                <a:solidFill>
                  <a:srgbClr val="222222"/>
                </a:solidFill>
                <a:highlight>
                  <a:srgbClr val="FFFFFF"/>
                </a:highlight>
                <a:latin typeface="Calibri"/>
                <a:ea typeface="Calibri"/>
                <a:cs typeface="Calibri"/>
                <a:sym typeface="Calibri"/>
              </a:rPr>
              <a:t>Unit testing is first level of testing done before integration testing.</a:t>
            </a:r>
            <a:endParaRPr i="0" sz="2000" u="none" cap="none" strike="noStrike">
              <a:solidFill>
                <a:srgbClr val="222222"/>
              </a:solidFill>
              <a:highlight>
                <a:srgbClr val="FFFFFF"/>
              </a:highlight>
              <a:latin typeface="Calibri"/>
              <a:ea typeface="Calibri"/>
              <a:cs typeface="Calibri"/>
              <a:sym typeface="Calibri"/>
            </a:endParaRPr>
          </a:p>
          <a:p>
            <a:pPr indent="-355600" lvl="0" marL="457200" marR="0" rtl="0" algn="l">
              <a:lnSpc>
                <a:spcPct val="100000"/>
              </a:lnSpc>
              <a:spcBef>
                <a:spcPts val="0"/>
              </a:spcBef>
              <a:spcAft>
                <a:spcPts val="0"/>
              </a:spcAft>
              <a:buClr>
                <a:srgbClr val="222222"/>
              </a:buClr>
              <a:buSzPts val="2000"/>
              <a:buFont typeface="Calibri"/>
              <a:buChar char="●"/>
            </a:pPr>
            <a:r>
              <a:rPr i="0" lang="en-IN" sz="2000" u="none" cap="none" strike="noStrike">
                <a:solidFill>
                  <a:srgbClr val="222222"/>
                </a:solidFill>
                <a:highlight>
                  <a:srgbClr val="FFFFFF"/>
                </a:highlight>
                <a:latin typeface="Calibri"/>
                <a:ea typeface="Calibri"/>
                <a:cs typeface="Calibri"/>
                <a:sym typeface="Calibri"/>
              </a:rPr>
              <a:t>White Box testing technique that is usually performed by the developer.</a:t>
            </a:r>
            <a:endParaRPr i="0" sz="2000" u="none" cap="none" strike="noStrike">
              <a:solidFill>
                <a:srgbClr val="222222"/>
              </a:solidFill>
              <a:highlight>
                <a:srgbClr val="FFFFFF"/>
              </a:highlight>
              <a:latin typeface="Calibri"/>
              <a:ea typeface="Calibri"/>
              <a:cs typeface="Calibri"/>
              <a:sym typeface="Calibri"/>
            </a:endParaRPr>
          </a:p>
        </p:txBody>
      </p:sp>
      <p:pic>
        <p:nvPicPr>
          <p:cNvPr id="91" name="Google Shape;91;gaf91ad2360_0_3"/>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cxnSp>
        <p:nvCxnSpPr>
          <p:cNvPr id="92" name="Google Shape;92;gaf91ad2360_0_3"/>
          <p:cNvCxnSpPr/>
          <p:nvPr/>
        </p:nvCxnSpPr>
        <p:spPr>
          <a:xfrm>
            <a:off x="83128" y="1230786"/>
            <a:ext cx="9293700" cy="0"/>
          </a:xfrm>
          <a:prstGeom prst="straightConnector1">
            <a:avLst/>
          </a:prstGeom>
          <a:noFill/>
          <a:ln cap="flat" cmpd="sng" w="38150">
            <a:solidFill>
              <a:srgbClr val="C55A11"/>
            </a:solidFill>
            <a:prstDash val="solid"/>
            <a:miter lim="8000"/>
            <a:headEnd len="sm" w="sm" type="none"/>
            <a:tailEnd len="sm" w="sm" type="none"/>
          </a:ln>
        </p:spPr>
      </p:cxnSp>
      <p:sp>
        <p:nvSpPr>
          <p:cNvPr id="93" name="Google Shape;93;gaf91ad2360_0_3"/>
          <p:cNvSpPr/>
          <p:nvPr/>
        </p:nvSpPr>
        <p:spPr>
          <a:xfrm>
            <a:off x="10578145" y="241405"/>
            <a:ext cx="1285827" cy="1658906"/>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sp>
      <p:pic>
        <p:nvPicPr>
          <p:cNvPr id="94" name="Google Shape;94;gaf91ad2360_0_3"/>
          <p:cNvPicPr preferRelativeResize="0"/>
          <p:nvPr/>
        </p:nvPicPr>
        <p:blipFill rotWithShape="1">
          <a:blip r:embed="rId3">
            <a:alphaModFix/>
          </a:blip>
          <a:srcRect b="0" l="0" r="0" t="0"/>
          <a:stretch/>
        </p:blipFill>
        <p:spPr>
          <a:xfrm>
            <a:off x="10626922" y="160625"/>
            <a:ext cx="1361475" cy="698024"/>
          </a:xfrm>
          <a:prstGeom prst="rect">
            <a:avLst/>
          </a:prstGeom>
          <a:noFill/>
          <a:ln>
            <a:noFill/>
          </a:ln>
        </p:spPr>
      </p:pic>
      <p:sp>
        <p:nvSpPr>
          <p:cNvPr id="95" name="Google Shape;95;gaf91ad2360_0_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b89007ba23_0_6"/>
          <p:cNvSpPr txBox="1"/>
          <p:nvPr/>
        </p:nvSpPr>
        <p:spPr>
          <a:xfrm>
            <a:off x="373300" y="438200"/>
            <a:ext cx="8595300" cy="74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0"/>
              <a:buFont typeface="Arial"/>
              <a:buNone/>
            </a:pPr>
            <a:r>
              <a:rPr b="1" lang="en-IN" sz="3600">
                <a:solidFill>
                  <a:srgbClr val="C0654C"/>
                </a:solidFill>
                <a:latin typeface="Calibri"/>
                <a:ea typeface="Calibri"/>
                <a:cs typeface="Calibri"/>
                <a:sym typeface="Calibri"/>
              </a:rPr>
              <a:t>Unit Testing Tools</a:t>
            </a:r>
            <a:endParaRPr b="1" i="0" sz="3500" u="none" cap="none" strike="noStrike">
              <a:solidFill>
                <a:srgbClr val="0000FF"/>
              </a:solidFill>
              <a:latin typeface="Arial"/>
              <a:ea typeface="Arial"/>
              <a:cs typeface="Arial"/>
              <a:sym typeface="Arial"/>
            </a:endParaRPr>
          </a:p>
        </p:txBody>
      </p:sp>
      <p:sp>
        <p:nvSpPr>
          <p:cNvPr id="101" name="Google Shape;101;gb89007ba23_0_6"/>
          <p:cNvSpPr txBox="1"/>
          <p:nvPr/>
        </p:nvSpPr>
        <p:spPr>
          <a:xfrm>
            <a:off x="473450" y="1334300"/>
            <a:ext cx="10265700" cy="52935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450"/>
              <a:buFont typeface="Arial"/>
              <a:buNone/>
            </a:pPr>
            <a:r>
              <a:rPr i="0" lang="en-IN" sz="1800" u="none" cap="none" strike="noStrike">
                <a:solidFill>
                  <a:srgbClr val="222222"/>
                </a:solidFill>
                <a:highlight>
                  <a:srgbClr val="FFFFFF"/>
                </a:highlight>
                <a:latin typeface="Calibri"/>
                <a:ea typeface="Calibri"/>
                <a:cs typeface="Calibri"/>
                <a:sym typeface="Calibri"/>
              </a:rPr>
              <a:t>There are several automated unit test softwares available:</a:t>
            </a:r>
            <a:endParaRPr i="0" sz="1800" u="none" cap="none" strike="noStrike">
              <a:solidFill>
                <a:srgbClr val="222222"/>
              </a:solidFill>
              <a:highlight>
                <a:srgbClr val="FFFFFF"/>
              </a:highlight>
              <a:latin typeface="Calibri"/>
              <a:ea typeface="Calibri"/>
              <a:cs typeface="Calibri"/>
              <a:sym typeface="Calibri"/>
            </a:endParaRPr>
          </a:p>
          <a:p>
            <a:pPr indent="-342900" lvl="0" marL="457200" marR="0" rtl="0" algn="just">
              <a:lnSpc>
                <a:spcPct val="115000"/>
              </a:lnSpc>
              <a:spcBef>
                <a:spcPts val="1800"/>
              </a:spcBef>
              <a:spcAft>
                <a:spcPts val="0"/>
              </a:spcAft>
              <a:buClr>
                <a:srgbClr val="222222"/>
              </a:buClr>
              <a:buSzPts val="1800"/>
              <a:buFont typeface="Calibri"/>
              <a:buAutoNum type="arabicPeriod"/>
            </a:pPr>
            <a:r>
              <a:rPr b="1" i="0" lang="en-IN" sz="1800" u="none" cap="none" strike="noStrike">
                <a:solidFill>
                  <a:srgbClr val="04B8E6"/>
                </a:solidFill>
                <a:highlight>
                  <a:srgbClr val="FFFFFF"/>
                </a:highlight>
                <a:uFill>
                  <a:noFill/>
                </a:uFill>
                <a:latin typeface="Calibri"/>
                <a:ea typeface="Calibri"/>
                <a:cs typeface="Calibri"/>
                <a:sym typeface="Calibri"/>
                <a:hlinkClick r:id="rId3">
                  <a:extLst>
                    <a:ext uri="{A12FA001-AC4F-418D-AE19-62706E023703}">
                      <ahyp:hlinkClr val="tx"/>
                    </a:ext>
                  </a:extLst>
                </a:hlinkClick>
              </a:rPr>
              <a:t>Junit</a:t>
            </a:r>
            <a:r>
              <a:rPr b="1" i="0" lang="en-IN" sz="1800" u="none" cap="none" strike="noStrike">
                <a:solidFill>
                  <a:srgbClr val="222222"/>
                </a:solidFill>
                <a:highlight>
                  <a:srgbClr val="FFFFFF"/>
                </a:highlight>
                <a:latin typeface="Calibri"/>
                <a:ea typeface="Calibri"/>
                <a:cs typeface="Calibri"/>
                <a:sym typeface="Calibri"/>
              </a:rPr>
              <a:t>:</a:t>
            </a:r>
            <a:r>
              <a:rPr i="0" lang="en-IN" sz="1800" u="none" cap="none" strike="noStrike">
                <a:solidFill>
                  <a:srgbClr val="222222"/>
                </a:solidFill>
                <a:highlight>
                  <a:srgbClr val="FFFFFF"/>
                </a:highlight>
                <a:latin typeface="Calibri"/>
                <a:ea typeface="Calibri"/>
                <a:cs typeface="Calibri"/>
                <a:sym typeface="Calibri"/>
              </a:rPr>
              <a:t> Junit is a free to use testing tool (i.e. Java unit testing framework) used for Java programming language.  It provides assertions to identify test method. This tool test data first and then inserted in the piece of code.</a:t>
            </a:r>
            <a:endParaRPr i="0" sz="1800" u="none" cap="none" strike="noStrike">
              <a:solidFill>
                <a:srgbClr val="222222"/>
              </a:solidFill>
              <a:highlight>
                <a:srgbClr val="FFFFFF"/>
              </a:highlight>
              <a:latin typeface="Calibri"/>
              <a:ea typeface="Calibri"/>
              <a:cs typeface="Calibri"/>
              <a:sym typeface="Calibri"/>
            </a:endParaRPr>
          </a:p>
          <a:p>
            <a:pPr indent="-342900" lvl="0" marL="457200" marR="0" rtl="0" algn="just">
              <a:lnSpc>
                <a:spcPct val="115000"/>
              </a:lnSpc>
              <a:spcBef>
                <a:spcPts val="0"/>
              </a:spcBef>
              <a:spcAft>
                <a:spcPts val="0"/>
              </a:spcAft>
              <a:buClr>
                <a:srgbClr val="222222"/>
              </a:buClr>
              <a:buSzPts val="1800"/>
              <a:buFont typeface="Calibri"/>
              <a:buAutoNum type="arabicPeriod"/>
            </a:pPr>
            <a:r>
              <a:rPr b="1" i="0" lang="en-IN" sz="1800" u="none" cap="none" strike="noStrike">
                <a:solidFill>
                  <a:srgbClr val="04B8E6"/>
                </a:solidFill>
                <a:highlight>
                  <a:srgbClr val="FFFFFF"/>
                </a:highlight>
                <a:uFill>
                  <a:noFill/>
                </a:uFill>
                <a:latin typeface="Calibri"/>
                <a:ea typeface="Calibri"/>
                <a:cs typeface="Calibri"/>
                <a:sym typeface="Calibri"/>
                <a:hlinkClick r:id="rId4">
                  <a:extLst>
                    <a:ext uri="{A12FA001-AC4F-418D-AE19-62706E023703}">
                      <ahyp:hlinkClr val="tx"/>
                    </a:ext>
                  </a:extLst>
                </a:hlinkClick>
              </a:rPr>
              <a:t>NUnit</a:t>
            </a:r>
            <a:r>
              <a:rPr b="1" i="0" lang="en-IN" sz="1800" u="none" cap="none" strike="noStrike">
                <a:solidFill>
                  <a:srgbClr val="222222"/>
                </a:solidFill>
                <a:highlight>
                  <a:srgbClr val="FFFFFF"/>
                </a:highlight>
                <a:latin typeface="Calibri"/>
                <a:ea typeface="Calibri"/>
                <a:cs typeface="Calibri"/>
                <a:sym typeface="Calibri"/>
              </a:rPr>
              <a:t>: </a:t>
            </a:r>
            <a:r>
              <a:rPr i="0" lang="en-IN" sz="1800" u="none" cap="none" strike="noStrike">
                <a:solidFill>
                  <a:srgbClr val="222222"/>
                </a:solidFill>
                <a:highlight>
                  <a:srgbClr val="FFFFFF"/>
                </a:highlight>
                <a:latin typeface="Calibri"/>
                <a:ea typeface="Calibri"/>
                <a:cs typeface="Calibri"/>
                <a:sym typeface="Calibri"/>
              </a:rPr>
              <a:t> NUnit is widely used unit-testing framework use for all .net languages.  It is an open source tool which allows writing scripts manually. It supports data-driven tests which can run in parallel.</a:t>
            </a:r>
            <a:endParaRPr i="0" sz="1800" u="none" cap="none" strike="noStrike">
              <a:solidFill>
                <a:srgbClr val="222222"/>
              </a:solidFill>
              <a:highlight>
                <a:srgbClr val="FFFFFF"/>
              </a:highlight>
              <a:latin typeface="Calibri"/>
              <a:ea typeface="Calibri"/>
              <a:cs typeface="Calibri"/>
              <a:sym typeface="Calibri"/>
            </a:endParaRPr>
          </a:p>
          <a:p>
            <a:pPr indent="-342900" lvl="0" marL="457200" marR="0" rtl="0" algn="just">
              <a:lnSpc>
                <a:spcPct val="115000"/>
              </a:lnSpc>
              <a:spcBef>
                <a:spcPts val="0"/>
              </a:spcBef>
              <a:spcAft>
                <a:spcPts val="0"/>
              </a:spcAft>
              <a:buClr>
                <a:srgbClr val="222222"/>
              </a:buClr>
              <a:buSzPts val="1800"/>
              <a:buFont typeface="Calibri"/>
              <a:buAutoNum type="arabicPeriod"/>
            </a:pPr>
            <a:r>
              <a:rPr b="1" i="0" lang="en-IN" sz="1800" u="none" cap="none" strike="noStrike">
                <a:solidFill>
                  <a:srgbClr val="04B8E6"/>
                </a:solidFill>
                <a:highlight>
                  <a:srgbClr val="FFFFFF"/>
                </a:highlight>
                <a:uFill>
                  <a:noFill/>
                </a:uFill>
                <a:latin typeface="Calibri"/>
                <a:ea typeface="Calibri"/>
                <a:cs typeface="Calibri"/>
                <a:sym typeface="Calibri"/>
                <a:hlinkClick r:id="rId5">
                  <a:extLst>
                    <a:ext uri="{A12FA001-AC4F-418D-AE19-62706E023703}">
                      <ahyp:hlinkClr val="tx"/>
                    </a:ext>
                  </a:extLst>
                </a:hlinkClick>
              </a:rPr>
              <a:t>JMockit</a:t>
            </a:r>
            <a:r>
              <a:rPr b="1" i="0" lang="en-IN" sz="1800" u="none" cap="none" strike="noStrike">
                <a:solidFill>
                  <a:srgbClr val="222222"/>
                </a:solidFill>
                <a:highlight>
                  <a:srgbClr val="FFFFFF"/>
                </a:highlight>
                <a:latin typeface="Calibri"/>
                <a:ea typeface="Calibri"/>
                <a:cs typeface="Calibri"/>
                <a:sym typeface="Calibri"/>
              </a:rPr>
              <a:t>:  </a:t>
            </a:r>
            <a:r>
              <a:rPr i="0" lang="en-IN" sz="1800" u="none" cap="none" strike="noStrike">
                <a:solidFill>
                  <a:srgbClr val="222222"/>
                </a:solidFill>
                <a:highlight>
                  <a:srgbClr val="FFFFFF"/>
                </a:highlight>
                <a:latin typeface="Calibri"/>
                <a:ea typeface="Calibri"/>
                <a:cs typeface="Calibri"/>
                <a:sym typeface="Calibri"/>
              </a:rPr>
              <a:t>JMockit is open source Unit testing tool.  It is a code coverage tool with line and path metrics. It allows mocking API with recording and verification syntax. This tool offers Line coverage, Path Coverage, and Data Coverage.</a:t>
            </a:r>
            <a:endParaRPr i="0" sz="1800" u="none" cap="none" strike="noStrike">
              <a:solidFill>
                <a:srgbClr val="222222"/>
              </a:solidFill>
              <a:highlight>
                <a:srgbClr val="FFFFFF"/>
              </a:highlight>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550"/>
              <a:buFont typeface="Arial"/>
              <a:buNone/>
            </a:pPr>
            <a:r>
              <a:t/>
            </a:r>
            <a:endParaRPr b="0" i="0" sz="1550" u="none" cap="none" strike="noStrike">
              <a:solidFill>
                <a:srgbClr val="222222"/>
              </a:solidFill>
              <a:highlight>
                <a:srgbClr val="FFFFFF"/>
              </a:highlight>
              <a:latin typeface="Arial"/>
              <a:ea typeface="Arial"/>
              <a:cs typeface="Arial"/>
              <a:sym typeface="Arial"/>
            </a:endParaRPr>
          </a:p>
        </p:txBody>
      </p:sp>
      <p:sp>
        <p:nvSpPr>
          <p:cNvPr id="102" name="Google Shape;102;gb89007ba23_0_6"/>
          <p:cNvSpPr/>
          <p:nvPr/>
        </p:nvSpPr>
        <p:spPr>
          <a:xfrm>
            <a:off x="1023902" y="4786322"/>
            <a:ext cx="6215106" cy="1428760"/>
          </a:xfrm>
          <a:prstGeom prst="roundRect">
            <a:avLst>
              <a:gd fmla="val 16667" name="adj"/>
            </a:avLst>
          </a:prstGeom>
          <a:no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3" name="Google Shape;103;gb89007ba23_0_6"/>
          <p:cNvSpPr/>
          <p:nvPr/>
        </p:nvSpPr>
        <p:spPr>
          <a:xfrm>
            <a:off x="1023902" y="4786322"/>
            <a:ext cx="6643734"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n-IN" sz="1400" u="none" cap="none" strike="noStrike">
                <a:solidFill>
                  <a:srgbClr val="000000"/>
                </a:solidFill>
                <a:latin typeface="Calibri"/>
                <a:ea typeface="Calibri"/>
                <a:cs typeface="Calibri"/>
                <a:sym typeface="Calibri"/>
              </a:rPr>
              <a:t>Assert is a method useful in determining Pass or Fail status of a test case.</a:t>
            </a:r>
            <a:endParaRPr>
              <a:latin typeface="Calibri"/>
              <a:ea typeface="Calibri"/>
              <a:cs typeface="Calibri"/>
              <a:sym typeface="Calibri"/>
            </a:endParaRPr>
          </a:p>
          <a:p>
            <a:pPr indent="0" lvl="0" marL="0" marR="0" rtl="0" algn="l">
              <a:lnSpc>
                <a:spcPct val="100000"/>
              </a:lnSpc>
              <a:spcBef>
                <a:spcPts val="0"/>
              </a:spcBef>
              <a:spcAft>
                <a:spcPts val="0"/>
              </a:spcAft>
              <a:buNone/>
            </a:pPr>
            <a:r>
              <a:rPr i="0" lang="en-IN" sz="1400" u="none" cap="none" strike="noStrike">
                <a:solidFill>
                  <a:srgbClr val="000000"/>
                </a:solidFill>
                <a:latin typeface="Calibri"/>
                <a:ea typeface="Calibri"/>
                <a:cs typeface="Calibri"/>
                <a:sym typeface="Calibri"/>
              </a:rPr>
              <a:t>Assertion methods are useful in writing test cases and to detect test failure.</a:t>
            </a:r>
            <a:endParaRPr>
              <a:latin typeface="Calibri"/>
              <a:ea typeface="Calibri"/>
              <a:cs typeface="Calibri"/>
              <a:sym typeface="Calibri"/>
            </a:endParaRPr>
          </a:p>
          <a:p>
            <a:pPr indent="0" lvl="0" marL="0" marR="0" rtl="0" algn="l">
              <a:lnSpc>
                <a:spcPct val="100000"/>
              </a:lnSpc>
              <a:spcBef>
                <a:spcPts val="0"/>
              </a:spcBef>
              <a:spcAft>
                <a:spcPts val="0"/>
              </a:spcAft>
              <a:buNone/>
            </a:pPr>
            <a:r>
              <a:rPr i="0" lang="en-IN" sz="1400" u="none" cap="none" strike="noStrike">
                <a:solidFill>
                  <a:srgbClr val="000000"/>
                </a:solidFill>
                <a:latin typeface="Calibri"/>
                <a:ea typeface="Calibri"/>
                <a:cs typeface="Calibri"/>
                <a:sym typeface="Calibri"/>
              </a:rPr>
              <a:t>The assert methods are provided by the class org.junit.Assert which extends java.lang.Object class.</a:t>
            </a:r>
            <a:endParaRPr>
              <a:latin typeface="Calibri"/>
              <a:ea typeface="Calibri"/>
              <a:cs typeface="Calibri"/>
              <a:sym typeface="Calibri"/>
            </a:endParaRPr>
          </a:p>
          <a:p>
            <a:pPr indent="0" lvl="0" marL="0" marR="0" rtl="0" algn="l">
              <a:lnSpc>
                <a:spcPct val="100000"/>
              </a:lnSpc>
              <a:spcBef>
                <a:spcPts val="0"/>
              </a:spcBef>
              <a:spcAft>
                <a:spcPts val="0"/>
              </a:spcAft>
              <a:buNone/>
            </a:pPr>
            <a:r>
              <a:rPr i="0" lang="en-IN" sz="1400" u="none" cap="none" strike="noStrike">
                <a:solidFill>
                  <a:srgbClr val="000000"/>
                </a:solidFill>
                <a:latin typeface="Calibri"/>
                <a:ea typeface="Calibri"/>
                <a:cs typeface="Calibri"/>
                <a:sym typeface="Calibri"/>
              </a:rPr>
              <a:t>Types of assertions : Boolean, Null, Identical etc.</a:t>
            </a:r>
            <a:endParaRPr>
              <a:latin typeface="Calibri"/>
              <a:ea typeface="Calibri"/>
              <a:cs typeface="Calibri"/>
              <a:sym typeface="Calibri"/>
            </a:endParaRPr>
          </a:p>
          <a:p>
            <a:pPr indent="0" lvl="0" marL="0" marR="0" rtl="0" algn="l">
              <a:lnSpc>
                <a:spcPct val="100000"/>
              </a:lnSpc>
              <a:spcBef>
                <a:spcPts val="0"/>
              </a:spcBef>
              <a:spcAft>
                <a:spcPts val="0"/>
              </a:spcAft>
              <a:buNone/>
            </a:pPr>
            <a:r>
              <a:rPr b="1" i="0" lang="en-IN" sz="1400" u="none" cap="none" strike="noStrike">
                <a:solidFill>
                  <a:srgbClr val="000000"/>
                </a:solidFill>
                <a:latin typeface="Calibri"/>
                <a:ea typeface="Calibri"/>
                <a:cs typeface="Calibri"/>
                <a:sym typeface="Calibri"/>
              </a:rPr>
              <a:t>Ref: https://www.guru99.com/junit-assert.html</a:t>
            </a:r>
            <a:endParaRPr b="1" i="0" sz="1400" u="none" cap="none" strike="noStrike">
              <a:solidFill>
                <a:srgbClr val="000000"/>
              </a:solidFill>
              <a:latin typeface="Calibri"/>
              <a:ea typeface="Calibri"/>
              <a:cs typeface="Calibri"/>
              <a:sym typeface="Calibri"/>
            </a:endParaRPr>
          </a:p>
        </p:txBody>
      </p:sp>
      <p:pic>
        <p:nvPicPr>
          <p:cNvPr id="104" name="Google Shape;104;gb89007ba23_0_6"/>
          <p:cNvPicPr preferRelativeResize="0"/>
          <p:nvPr/>
        </p:nvPicPr>
        <p:blipFill rotWithShape="1">
          <a:blip r:embed="rId6">
            <a:alphaModFix/>
          </a:blip>
          <a:srcRect b="0" l="0" r="0" t="0"/>
          <a:stretch/>
        </p:blipFill>
        <p:spPr>
          <a:xfrm>
            <a:off x="10540972" y="259075"/>
            <a:ext cx="1361475" cy="698024"/>
          </a:xfrm>
          <a:prstGeom prst="rect">
            <a:avLst/>
          </a:prstGeom>
          <a:noFill/>
          <a:ln>
            <a:noFill/>
          </a:ln>
        </p:spPr>
      </p:pic>
      <p:cxnSp>
        <p:nvCxnSpPr>
          <p:cNvPr id="105" name="Google Shape;105;gb89007ba23_0_6"/>
          <p:cNvCxnSpPr/>
          <p:nvPr/>
        </p:nvCxnSpPr>
        <p:spPr>
          <a:xfrm>
            <a:off x="83128" y="1230786"/>
            <a:ext cx="9293700" cy="0"/>
          </a:xfrm>
          <a:prstGeom prst="straightConnector1">
            <a:avLst/>
          </a:prstGeom>
          <a:noFill/>
          <a:ln cap="flat" cmpd="sng" w="38150">
            <a:solidFill>
              <a:srgbClr val="C55A11"/>
            </a:solidFill>
            <a:prstDash val="solid"/>
            <a:miter lim="8000"/>
            <a:headEnd len="sm" w="sm" type="none"/>
            <a:tailEnd len="sm" w="sm" type="none"/>
          </a:ln>
        </p:spPr>
      </p:cxnSp>
      <p:sp>
        <p:nvSpPr>
          <p:cNvPr id="106" name="Google Shape;106;gb89007ba23_0_6"/>
          <p:cNvSpPr/>
          <p:nvPr/>
        </p:nvSpPr>
        <p:spPr>
          <a:xfrm>
            <a:off x="10578145" y="241405"/>
            <a:ext cx="1285827" cy="1658906"/>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sp>
      <p:pic>
        <p:nvPicPr>
          <p:cNvPr id="107" name="Google Shape;107;gb89007ba23_0_6"/>
          <p:cNvPicPr preferRelativeResize="0"/>
          <p:nvPr/>
        </p:nvPicPr>
        <p:blipFill rotWithShape="1">
          <a:blip r:embed="rId6">
            <a:alphaModFix/>
          </a:blip>
          <a:srcRect b="0" l="0" r="0" t="0"/>
          <a:stretch/>
        </p:blipFill>
        <p:spPr>
          <a:xfrm>
            <a:off x="10626922" y="160625"/>
            <a:ext cx="1361475" cy="698024"/>
          </a:xfrm>
          <a:prstGeom prst="rect">
            <a:avLst/>
          </a:prstGeom>
          <a:noFill/>
          <a:ln>
            <a:noFill/>
          </a:ln>
        </p:spPr>
      </p:pic>
      <p:sp>
        <p:nvSpPr>
          <p:cNvPr id="108" name="Google Shape;108;gb89007ba23_0_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3"/>
                                        </p:tgtEl>
                                        <p:attrNameLst>
                                          <p:attrName>style.visibility</p:attrName>
                                        </p:attrNameLst>
                                      </p:cBhvr>
                                      <p:to>
                                        <p:strVal val="visible"/>
                                      </p:to>
                                    </p:set>
                                    <p:anim calcmode="lin" valueType="num">
                                      <p:cBhvr additive="base">
                                        <p:cTn dur="500"/>
                                        <p:tgtEl>
                                          <p:spTgt spid="10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500"/>
                                        <p:tgtEl>
                                          <p:spTgt spid="10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nvSpPr>
        <p:spPr>
          <a:xfrm>
            <a:off x="373300" y="438200"/>
            <a:ext cx="8595300" cy="74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0"/>
              <a:buFont typeface="Arial"/>
              <a:buNone/>
            </a:pPr>
            <a:r>
              <a:rPr b="1" lang="en-IN" sz="3600">
                <a:solidFill>
                  <a:srgbClr val="C0654C"/>
                </a:solidFill>
                <a:latin typeface="Calibri"/>
                <a:ea typeface="Calibri"/>
                <a:cs typeface="Calibri"/>
                <a:sym typeface="Calibri"/>
              </a:rPr>
              <a:t>Unit Testing Tools (Cont.)</a:t>
            </a:r>
            <a:endParaRPr b="1" sz="3600">
              <a:solidFill>
                <a:srgbClr val="C0654C"/>
              </a:solidFill>
              <a:latin typeface="Calibri"/>
              <a:ea typeface="Calibri"/>
              <a:cs typeface="Calibri"/>
              <a:sym typeface="Calibri"/>
            </a:endParaRPr>
          </a:p>
        </p:txBody>
      </p:sp>
      <p:sp>
        <p:nvSpPr>
          <p:cNvPr id="114" name="Google Shape;114;p4"/>
          <p:cNvSpPr txBox="1"/>
          <p:nvPr/>
        </p:nvSpPr>
        <p:spPr>
          <a:xfrm>
            <a:off x="473450" y="1334300"/>
            <a:ext cx="10265700" cy="52935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450"/>
              <a:buFont typeface="Arial"/>
              <a:buNone/>
            </a:pPr>
            <a:r>
              <a:rPr i="0" lang="en-IN" sz="1800" u="none" cap="none" strike="noStrike">
                <a:solidFill>
                  <a:srgbClr val="222222"/>
                </a:solidFill>
                <a:highlight>
                  <a:srgbClr val="FFFFFF"/>
                </a:highlight>
                <a:latin typeface="Calibri"/>
                <a:ea typeface="Calibri"/>
                <a:cs typeface="Calibri"/>
                <a:sym typeface="Calibri"/>
              </a:rPr>
              <a:t>There are several automated unit test softwares available:</a:t>
            </a:r>
            <a:endParaRPr i="0" sz="1800" u="none" cap="none" strike="noStrike">
              <a:solidFill>
                <a:srgbClr val="222222"/>
              </a:solidFill>
              <a:highlight>
                <a:srgbClr val="FFFFFF"/>
              </a:highlight>
              <a:latin typeface="Calibri"/>
              <a:ea typeface="Calibri"/>
              <a:cs typeface="Calibri"/>
              <a:sym typeface="Calibri"/>
            </a:endParaRPr>
          </a:p>
          <a:p>
            <a:pPr indent="-342900" lvl="0" marL="457200" marR="0" rtl="0" algn="just">
              <a:lnSpc>
                <a:spcPct val="115000"/>
              </a:lnSpc>
              <a:spcBef>
                <a:spcPts val="0"/>
              </a:spcBef>
              <a:spcAft>
                <a:spcPts val="0"/>
              </a:spcAft>
              <a:buClr>
                <a:srgbClr val="222222"/>
              </a:buClr>
              <a:buSzPts val="1800"/>
              <a:buFont typeface="Calibri"/>
              <a:buAutoNum type="arabicPeriod"/>
            </a:pPr>
            <a:r>
              <a:rPr b="1" i="0" lang="en-IN" sz="1800" u="none" cap="none" strike="noStrike">
                <a:solidFill>
                  <a:srgbClr val="04B8E6"/>
                </a:solidFill>
                <a:highlight>
                  <a:srgbClr val="FFFFFF"/>
                </a:highlight>
                <a:uFill>
                  <a:noFill/>
                </a:uFill>
                <a:latin typeface="Calibri"/>
                <a:ea typeface="Calibri"/>
                <a:cs typeface="Calibri"/>
                <a:sym typeface="Calibri"/>
                <a:hlinkClick r:id="rId3">
                  <a:extLst>
                    <a:ext uri="{A12FA001-AC4F-418D-AE19-62706E023703}">
                      <ahyp:hlinkClr val="tx"/>
                    </a:ext>
                  </a:extLst>
                </a:hlinkClick>
              </a:rPr>
              <a:t>EMMA</a:t>
            </a:r>
            <a:r>
              <a:rPr i="0" lang="en-IN" sz="1800" u="none" cap="none" strike="noStrike">
                <a:solidFill>
                  <a:srgbClr val="222222"/>
                </a:solidFill>
                <a:highlight>
                  <a:srgbClr val="FFFFFF"/>
                </a:highlight>
                <a:latin typeface="Calibri"/>
                <a:ea typeface="Calibri"/>
                <a:cs typeface="Calibri"/>
                <a:sym typeface="Calibri"/>
              </a:rPr>
              <a:t>:  EMMA is an open-source toolkit for analyzing and reporg code written in Java language. Emma support coverage types like method, line, basic block. It is Java-based so it is without external library dependencies and can access the source code.</a:t>
            </a:r>
            <a:endParaRPr i="0" sz="1800" u="none" cap="none" strike="noStrike">
              <a:solidFill>
                <a:srgbClr val="222222"/>
              </a:solidFill>
              <a:highlight>
                <a:srgbClr val="FFFFFF"/>
              </a:highlight>
              <a:latin typeface="Calibri"/>
              <a:ea typeface="Calibri"/>
              <a:cs typeface="Calibri"/>
              <a:sym typeface="Calibri"/>
            </a:endParaRPr>
          </a:p>
          <a:p>
            <a:pPr indent="-342900" lvl="0" marL="457200" marR="0" rtl="0" algn="just">
              <a:lnSpc>
                <a:spcPct val="115000"/>
              </a:lnSpc>
              <a:spcBef>
                <a:spcPts val="0"/>
              </a:spcBef>
              <a:spcAft>
                <a:spcPts val="0"/>
              </a:spcAft>
              <a:buClr>
                <a:srgbClr val="222222"/>
              </a:buClr>
              <a:buSzPts val="1800"/>
              <a:buFont typeface="Calibri"/>
              <a:buAutoNum type="arabicPeriod"/>
            </a:pPr>
            <a:r>
              <a:rPr b="1" i="0" lang="en-IN" sz="1800" u="none" cap="none" strike="noStrike">
                <a:solidFill>
                  <a:srgbClr val="04B8E6"/>
                </a:solidFill>
                <a:highlight>
                  <a:srgbClr val="FFFFFF"/>
                </a:highlight>
                <a:uFill>
                  <a:noFill/>
                </a:uFill>
                <a:latin typeface="Calibri"/>
                <a:ea typeface="Calibri"/>
                <a:cs typeface="Calibri"/>
                <a:sym typeface="Calibri"/>
                <a:hlinkClick r:id="rId4">
                  <a:extLst>
                    <a:ext uri="{A12FA001-AC4F-418D-AE19-62706E023703}">
                      <ahyp:hlinkClr val="tx"/>
                    </a:ext>
                  </a:extLst>
                </a:hlinkClick>
              </a:rPr>
              <a:t>PHPUnit</a:t>
            </a:r>
            <a:r>
              <a:rPr i="0" lang="en-IN" sz="1800" u="none" cap="none" strike="noStrike">
                <a:solidFill>
                  <a:srgbClr val="222222"/>
                </a:solidFill>
                <a:highlight>
                  <a:srgbClr val="FFFFFF"/>
                </a:highlight>
                <a:latin typeface="Calibri"/>
                <a:ea typeface="Calibri"/>
                <a:cs typeface="Calibri"/>
                <a:sym typeface="Calibri"/>
              </a:rPr>
              <a:t>: PHPUnit is a unit testing tool for PHP programmer. It takes small portions of code which is called units and test each of them separately.  The tool also allows developers to use pre-define assertion methods to assert that a system behave in a certain manner.</a:t>
            </a:r>
            <a:endParaRPr i="0" sz="1800" u="none" cap="none" strike="noStrike">
              <a:solidFill>
                <a:srgbClr val="222222"/>
              </a:solidFill>
              <a:highlight>
                <a:srgbClr val="FFFFFF"/>
              </a:highlight>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1550"/>
              <a:buFont typeface="Arial"/>
              <a:buNone/>
            </a:pPr>
            <a:r>
              <a:t/>
            </a:r>
            <a:endParaRPr i="0" sz="1800" u="none" cap="none" strike="noStrike">
              <a:solidFill>
                <a:srgbClr val="222222"/>
              </a:solidFill>
              <a:highlight>
                <a:srgbClr val="FFFFFF"/>
              </a:highlight>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550"/>
              <a:buFont typeface="Arial"/>
              <a:buNone/>
            </a:pPr>
            <a:r>
              <a:t/>
            </a:r>
            <a:endParaRPr i="0" sz="1800" u="none" cap="none" strike="noStrike">
              <a:solidFill>
                <a:srgbClr val="222222"/>
              </a:solidFill>
              <a:highlight>
                <a:srgbClr val="FFFFFF"/>
              </a:highlight>
              <a:latin typeface="Calibri"/>
              <a:ea typeface="Calibri"/>
              <a:cs typeface="Calibri"/>
              <a:sym typeface="Calibri"/>
            </a:endParaRPr>
          </a:p>
        </p:txBody>
      </p:sp>
      <p:pic>
        <p:nvPicPr>
          <p:cNvPr id="115" name="Google Shape;115;p4"/>
          <p:cNvPicPr preferRelativeResize="0"/>
          <p:nvPr/>
        </p:nvPicPr>
        <p:blipFill rotWithShape="1">
          <a:blip r:embed="rId5">
            <a:alphaModFix/>
          </a:blip>
          <a:srcRect b="0" l="0" r="0" t="0"/>
          <a:stretch/>
        </p:blipFill>
        <p:spPr>
          <a:xfrm>
            <a:off x="10540972" y="259075"/>
            <a:ext cx="1361475" cy="698024"/>
          </a:xfrm>
          <a:prstGeom prst="rect">
            <a:avLst/>
          </a:prstGeom>
          <a:noFill/>
          <a:ln>
            <a:noFill/>
          </a:ln>
        </p:spPr>
      </p:pic>
      <p:cxnSp>
        <p:nvCxnSpPr>
          <p:cNvPr id="116" name="Google Shape;116;p4"/>
          <p:cNvCxnSpPr/>
          <p:nvPr/>
        </p:nvCxnSpPr>
        <p:spPr>
          <a:xfrm>
            <a:off x="83128" y="1230786"/>
            <a:ext cx="9293700" cy="0"/>
          </a:xfrm>
          <a:prstGeom prst="straightConnector1">
            <a:avLst/>
          </a:prstGeom>
          <a:noFill/>
          <a:ln cap="flat" cmpd="sng" w="38150">
            <a:solidFill>
              <a:srgbClr val="C55A11"/>
            </a:solidFill>
            <a:prstDash val="solid"/>
            <a:miter lim="8000"/>
            <a:headEnd len="sm" w="sm" type="none"/>
            <a:tailEnd len="sm" w="sm" type="none"/>
          </a:ln>
        </p:spPr>
      </p:cxnSp>
      <p:sp>
        <p:nvSpPr>
          <p:cNvPr id="117" name="Google Shape;117;p4"/>
          <p:cNvSpPr/>
          <p:nvPr/>
        </p:nvSpPr>
        <p:spPr>
          <a:xfrm>
            <a:off x="10578145" y="241405"/>
            <a:ext cx="1285827" cy="1658906"/>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sp>
      <p:pic>
        <p:nvPicPr>
          <p:cNvPr id="118" name="Google Shape;118;p4"/>
          <p:cNvPicPr preferRelativeResize="0"/>
          <p:nvPr/>
        </p:nvPicPr>
        <p:blipFill rotWithShape="1">
          <a:blip r:embed="rId5">
            <a:alphaModFix/>
          </a:blip>
          <a:srcRect b="0" l="0" r="0" t="0"/>
          <a:stretch/>
        </p:blipFill>
        <p:spPr>
          <a:xfrm>
            <a:off x="10626922" y="160625"/>
            <a:ext cx="1361475" cy="698024"/>
          </a:xfrm>
          <a:prstGeom prst="rect">
            <a:avLst/>
          </a:prstGeom>
          <a:noFill/>
          <a:ln>
            <a:noFill/>
          </a:ln>
        </p:spPr>
      </p:pic>
      <p:sp>
        <p:nvSpPr>
          <p:cNvPr id="119" name="Google Shape;119;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b89007ba23_0_12"/>
          <p:cNvSpPr txBox="1"/>
          <p:nvPr/>
        </p:nvSpPr>
        <p:spPr>
          <a:xfrm>
            <a:off x="373300" y="438200"/>
            <a:ext cx="8595300" cy="74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0"/>
              <a:buFont typeface="Arial"/>
              <a:buNone/>
            </a:pPr>
            <a:r>
              <a:rPr b="1" lang="en-IN" sz="3600">
                <a:solidFill>
                  <a:srgbClr val="C0654C"/>
                </a:solidFill>
                <a:latin typeface="Calibri"/>
                <a:ea typeface="Calibri"/>
                <a:cs typeface="Calibri"/>
                <a:sym typeface="Calibri"/>
              </a:rPr>
              <a:t>Why Unit Testing</a:t>
            </a:r>
            <a:endParaRPr b="1" sz="3600">
              <a:solidFill>
                <a:srgbClr val="C0654C"/>
              </a:solidFill>
              <a:latin typeface="Calibri"/>
              <a:ea typeface="Calibri"/>
              <a:cs typeface="Calibri"/>
              <a:sym typeface="Calibri"/>
            </a:endParaRPr>
          </a:p>
        </p:txBody>
      </p:sp>
      <p:sp>
        <p:nvSpPr>
          <p:cNvPr id="125" name="Google Shape;125;gb89007ba23_0_12"/>
          <p:cNvSpPr txBox="1"/>
          <p:nvPr/>
        </p:nvSpPr>
        <p:spPr>
          <a:xfrm>
            <a:off x="600825" y="1282800"/>
            <a:ext cx="9627000" cy="397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i="0" sz="1800" u="none" cap="none" strike="noStrike">
              <a:solidFill>
                <a:srgbClr val="222222"/>
              </a:solidFill>
              <a:highlight>
                <a:srgbClr val="FFFFFF"/>
              </a:highlight>
              <a:latin typeface="Calibri"/>
              <a:ea typeface="Calibri"/>
              <a:cs typeface="Calibri"/>
              <a:sym typeface="Calibri"/>
            </a:endParaRPr>
          </a:p>
          <a:p>
            <a:pPr indent="-342900" lvl="0" marL="457200" marR="0" rtl="0" algn="l">
              <a:lnSpc>
                <a:spcPct val="100000"/>
              </a:lnSpc>
              <a:spcBef>
                <a:spcPts val="0"/>
              </a:spcBef>
              <a:spcAft>
                <a:spcPts val="0"/>
              </a:spcAft>
              <a:buClr>
                <a:srgbClr val="222222"/>
              </a:buClr>
              <a:buSzPts val="1800"/>
              <a:buFont typeface="Calibri"/>
              <a:buAutoNum type="arabicPeriod"/>
            </a:pPr>
            <a:r>
              <a:rPr i="0" lang="en-IN" sz="1800" u="none" cap="none" strike="noStrike">
                <a:solidFill>
                  <a:srgbClr val="222222"/>
                </a:solidFill>
                <a:highlight>
                  <a:srgbClr val="FFFFFF"/>
                </a:highlight>
                <a:latin typeface="Calibri"/>
                <a:ea typeface="Calibri"/>
                <a:cs typeface="Calibri"/>
                <a:sym typeface="Calibri"/>
              </a:rPr>
              <a:t>It reduces defect cost.</a:t>
            </a:r>
            <a:endParaRPr i="0" sz="1800" u="none" cap="none" strike="noStrike">
              <a:solidFill>
                <a:srgbClr val="222222"/>
              </a:solidFill>
              <a:highlight>
                <a:srgbClr val="FFFFFF"/>
              </a:highlight>
              <a:latin typeface="Calibri"/>
              <a:ea typeface="Calibri"/>
              <a:cs typeface="Calibri"/>
              <a:sym typeface="Calibri"/>
            </a:endParaRPr>
          </a:p>
          <a:p>
            <a:pPr indent="-342900" lvl="0" marL="457200" marR="0" rtl="0" algn="l">
              <a:lnSpc>
                <a:spcPct val="100000"/>
              </a:lnSpc>
              <a:spcBef>
                <a:spcPts val="0"/>
              </a:spcBef>
              <a:spcAft>
                <a:spcPts val="0"/>
              </a:spcAft>
              <a:buClr>
                <a:srgbClr val="222222"/>
              </a:buClr>
              <a:buSzPts val="1800"/>
              <a:buFont typeface="Calibri"/>
              <a:buAutoNum type="arabicPeriod"/>
            </a:pPr>
            <a:r>
              <a:rPr i="0" lang="en-IN" sz="1800" u="none" cap="none" strike="noStrike">
                <a:solidFill>
                  <a:srgbClr val="222222"/>
                </a:solidFill>
                <a:highlight>
                  <a:srgbClr val="FFFFFF"/>
                </a:highlight>
                <a:latin typeface="Calibri"/>
                <a:ea typeface="Calibri"/>
                <a:cs typeface="Calibri"/>
                <a:sym typeface="Calibri"/>
              </a:rPr>
              <a:t>Saves time and money.</a:t>
            </a:r>
            <a:endParaRPr i="0" sz="1800" u="none" cap="none" strike="noStrike">
              <a:solidFill>
                <a:srgbClr val="222222"/>
              </a:solidFill>
              <a:highlight>
                <a:srgbClr val="FFFFFF"/>
              </a:highlight>
              <a:latin typeface="Calibri"/>
              <a:ea typeface="Calibri"/>
              <a:cs typeface="Calibri"/>
              <a:sym typeface="Calibri"/>
            </a:endParaRPr>
          </a:p>
          <a:p>
            <a:pPr indent="-342900" lvl="0" marL="457200" marR="0" rtl="0" algn="l">
              <a:lnSpc>
                <a:spcPct val="100000"/>
              </a:lnSpc>
              <a:spcBef>
                <a:spcPts val="0"/>
              </a:spcBef>
              <a:spcAft>
                <a:spcPts val="0"/>
              </a:spcAft>
              <a:buClr>
                <a:srgbClr val="222222"/>
              </a:buClr>
              <a:buSzPts val="1800"/>
              <a:buFont typeface="Calibri"/>
              <a:buAutoNum type="arabicPeriod"/>
            </a:pPr>
            <a:r>
              <a:rPr i="0" lang="en-IN" sz="1800" u="none" cap="none" strike="noStrike">
                <a:solidFill>
                  <a:srgbClr val="222222"/>
                </a:solidFill>
                <a:highlight>
                  <a:srgbClr val="FFFFFF"/>
                </a:highlight>
                <a:latin typeface="Calibri"/>
                <a:ea typeface="Calibri"/>
                <a:cs typeface="Calibri"/>
                <a:sym typeface="Calibri"/>
              </a:rPr>
              <a:t>Increases confidence in code maintenance.</a:t>
            </a:r>
            <a:endParaRPr i="0" sz="1800" u="none" cap="none" strike="noStrike">
              <a:solidFill>
                <a:srgbClr val="222222"/>
              </a:solidFill>
              <a:highlight>
                <a:srgbClr val="FFFFFF"/>
              </a:highlight>
              <a:latin typeface="Calibri"/>
              <a:ea typeface="Calibri"/>
              <a:cs typeface="Calibri"/>
              <a:sym typeface="Calibri"/>
            </a:endParaRPr>
          </a:p>
          <a:p>
            <a:pPr indent="-342900" lvl="0" marL="457200" marR="0" rtl="0" algn="l">
              <a:lnSpc>
                <a:spcPct val="100000"/>
              </a:lnSpc>
              <a:spcBef>
                <a:spcPts val="0"/>
              </a:spcBef>
              <a:spcAft>
                <a:spcPts val="0"/>
              </a:spcAft>
              <a:buClr>
                <a:srgbClr val="222222"/>
              </a:buClr>
              <a:buSzPts val="1800"/>
              <a:buFont typeface="Calibri"/>
              <a:buAutoNum type="arabicPeriod"/>
            </a:pPr>
            <a:r>
              <a:rPr i="0" lang="en-IN" sz="1800" u="none" cap="none" strike="noStrike">
                <a:solidFill>
                  <a:srgbClr val="222222"/>
                </a:solidFill>
                <a:highlight>
                  <a:srgbClr val="FFFFFF"/>
                </a:highlight>
                <a:latin typeface="Calibri"/>
                <a:ea typeface="Calibri"/>
                <a:cs typeface="Calibri"/>
                <a:sym typeface="Calibri"/>
              </a:rPr>
              <a:t>Makes code reusable.</a:t>
            </a:r>
            <a:endParaRPr i="0" sz="1800" u="none" cap="none" strike="noStrike">
              <a:solidFill>
                <a:srgbClr val="222222"/>
              </a:solidFill>
              <a:highlight>
                <a:srgbClr val="FFFFFF"/>
              </a:highlight>
              <a:latin typeface="Calibri"/>
              <a:ea typeface="Calibri"/>
              <a:cs typeface="Calibri"/>
              <a:sym typeface="Calibri"/>
            </a:endParaRPr>
          </a:p>
          <a:p>
            <a:pPr indent="-342900" lvl="0" marL="457200" marR="0" rtl="0" algn="l">
              <a:lnSpc>
                <a:spcPct val="100000"/>
              </a:lnSpc>
              <a:spcBef>
                <a:spcPts val="0"/>
              </a:spcBef>
              <a:spcAft>
                <a:spcPts val="0"/>
              </a:spcAft>
              <a:buClr>
                <a:srgbClr val="222222"/>
              </a:buClr>
              <a:buSzPts val="1800"/>
              <a:buFont typeface="Calibri"/>
              <a:buAutoNum type="arabicPeriod"/>
            </a:pPr>
            <a:r>
              <a:rPr i="0" lang="en-IN" sz="1800" u="none" cap="none" strike="noStrike">
                <a:solidFill>
                  <a:srgbClr val="222222"/>
                </a:solidFill>
                <a:highlight>
                  <a:srgbClr val="FFFFFF"/>
                </a:highlight>
                <a:latin typeface="Calibri"/>
                <a:ea typeface="Calibri"/>
                <a:cs typeface="Calibri"/>
                <a:sym typeface="Calibri"/>
              </a:rPr>
              <a:t>Increases development speed.</a:t>
            </a:r>
            <a:endParaRPr i="0" sz="1800" u="none" cap="none" strike="noStrike">
              <a:solidFill>
                <a:srgbClr val="222222"/>
              </a:solidFill>
              <a:highlight>
                <a:srgbClr val="FFFFFF"/>
              </a:highlight>
              <a:latin typeface="Calibri"/>
              <a:ea typeface="Calibri"/>
              <a:cs typeface="Calibri"/>
              <a:sym typeface="Calibri"/>
            </a:endParaRPr>
          </a:p>
          <a:p>
            <a:pPr indent="-342900" lvl="0" marL="457200" marR="0" rtl="0" algn="l">
              <a:lnSpc>
                <a:spcPct val="100000"/>
              </a:lnSpc>
              <a:spcBef>
                <a:spcPts val="0"/>
              </a:spcBef>
              <a:spcAft>
                <a:spcPts val="0"/>
              </a:spcAft>
              <a:buClr>
                <a:srgbClr val="222222"/>
              </a:buClr>
              <a:buSzPts val="1800"/>
              <a:buFont typeface="Calibri"/>
              <a:buAutoNum type="arabicPeriod"/>
            </a:pPr>
            <a:r>
              <a:rPr i="0" lang="en-IN" sz="1800" u="none" cap="none" strike="noStrike">
                <a:solidFill>
                  <a:srgbClr val="222222"/>
                </a:solidFill>
                <a:highlight>
                  <a:srgbClr val="FFFFFF"/>
                </a:highlight>
                <a:latin typeface="Calibri"/>
                <a:ea typeface="Calibri"/>
                <a:cs typeface="Calibri"/>
                <a:sym typeface="Calibri"/>
              </a:rPr>
              <a:t>Makes code more reliable.</a:t>
            </a:r>
            <a:endParaRPr i="0" sz="1800" u="none" cap="none" strike="noStrike">
              <a:solidFill>
                <a:srgbClr val="222222"/>
              </a:solidFill>
              <a:highlight>
                <a:srgbClr val="FFFFFF"/>
              </a:highlight>
              <a:latin typeface="Calibri"/>
              <a:ea typeface="Calibri"/>
              <a:cs typeface="Calibri"/>
              <a:sym typeface="Calibri"/>
            </a:endParaRPr>
          </a:p>
          <a:p>
            <a:pPr indent="-342900" lvl="0" marL="457200" marR="0" rtl="0" algn="l">
              <a:lnSpc>
                <a:spcPct val="100000"/>
              </a:lnSpc>
              <a:spcBef>
                <a:spcPts val="0"/>
              </a:spcBef>
              <a:spcAft>
                <a:spcPts val="0"/>
              </a:spcAft>
              <a:buClr>
                <a:srgbClr val="222222"/>
              </a:buClr>
              <a:buSzPts val="1800"/>
              <a:buFont typeface="Calibri"/>
              <a:buAutoNum type="arabicPeriod"/>
            </a:pPr>
            <a:r>
              <a:rPr i="0" lang="en-IN" sz="1800" u="none" cap="none" strike="noStrike">
                <a:solidFill>
                  <a:srgbClr val="222222"/>
                </a:solidFill>
                <a:highlight>
                  <a:srgbClr val="FFFFFF"/>
                </a:highlight>
                <a:latin typeface="Calibri"/>
                <a:ea typeface="Calibri"/>
                <a:cs typeface="Calibri"/>
                <a:sym typeface="Calibri"/>
              </a:rPr>
              <a:t>Makes debugging more easy.</a:t>
            </a:r>
            <a:endParaRPr i="0" sz="1800" u="none" cap="none" strike="noStrike">
              <a:solidFill>
                <a:srgbClr val="222222"/>
              </a:solidFill>
              <a:highlight>
                <a:srgbClr val="FFFFFF"/>
              </a:highlight>
              <a:latin typeface="Calibri"/>
              <a:ea typeface="Calibri"/>
              <a:cs typeface="Calibri"/>
              <a:sym typeface="Calibri"/>
            </a:endParaRPr>
          </a:p>
          <a:p>
            <a:pPr indent="0" lvl="0" marL="457200" marR="0" rtl="0" algn="l">
              <a:lnSpc>
                <a:spcPct val="100000"/>
              </a:lnSpc>
              <a:spcBef>
                <a:spcPts val="0"/>
              </a:spcBef>
              <a:spcAft>
                <a:spcPts val="0"/>
              </a:spcAft>
              <a:buNone/>
            </a:pPr>
            <a:r>
              <a:t/>
            </a:r>
            <a:endParaRPr i="0" sz="1800" u="none" cap="none" strike="noStrike">
              <a:solidFill>
                <a:srgbClr val="222222"/>
              </a:solidFill>
              <a:highlight>
                <a:srgbClr val="FFFFFF"/>
              </a:highlight>
              <a:latin typeface="Calibri"/>
              <a:ea typeface="Calibri"/>
              <a:cs typeface="Calibri"/>
              <a:sym typeface="Calibri"/>
            </a:endParaRPr>
          </a:p>
          <a:p>
            <a:pPr indent="0" lvl="0" marL="457200" marR="0" rtl="0" algn="l">
              <a:lnSpc>
                <a:spcPct val="100000"/>
              </a:lnSpc>
              <a:spcBef>
                <a:spcPts val="0"/>
              </a:spcBef>
              <a:spcAft>
                <a:spcPts val="0"/>
              </a:spcAft>
              <a:buNone/>
            </a:pPr>
            <a:r>
              <a:t/>
            </a:r>
            <a:endParaRPr i="0" sz="1800" u="none" cap="none" strike="noStrike">
              <a:solidFill>
                <a:srgbClr val="222222"/>
              </a:solidFill>
              <a:highlight>
                <a:srgbClr val="FFFFFF"/>
              </a:highlight>
              <a:latin typeface="Calibri"/>
              <a:ea typeface="Calibri"/>
              <a:cs typeface="Calibri"/>
              <a:sym typeface="Calibri"/>
            </a:endParaRPr>
          </a:p>
        </p:txBody>
      </p:sp>
      <p:pic>
        <p:nvPicPr>
          <p:cNvPr id="126" name="Google Shape;126;gb89007ba23_0_12"/>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cxnSp>
        <p:nvCxnSpPr>
          <p:cNvPr id="127" name="Google Shape;127;gb89007ba23_0_12"/>
          <p:cNvCxnSpPr/>
          <p:nvPr/>
        </p:nvCxnSpPr>
        <p:spPr>
          <a:xfrm>
            <a:off x="83128" y="1230786"/>
            <a:ext cx="9293700" cy="0"/>
          </a:xfrm>
          <a:prstGeom prst="straightConnector1">
            <a:avLst/>
          </a:prstGeom>
          <a:noFill/>
          <a:ln cap="flat" cmpd="sng" w="38150">
            <a:solidFill>
              <a:srgbClr val="C55A11"/>
            </a:solidFill>
            <a:prstDash val="solid"/>
            <a:miter lim="8000"/>
            <a:headEnd len="sm" w="sm" type="none"/>
            <a:tailEnd len="sm" w="sm" type="none"/>
          </a:ln>
        </p:spPr>
      </p:cxnSp>
      <p:sp>
        <p:nvSpPr>
          <p:cNvPr id="128" name="Google Shape;128;gb89007ba23_0_12"/>
          <p:cNvSpPr/>
          <p:nvPr/>
        </p:nvSpPr>
        <p:spPr>
          <a:xfrm>
            <a:off x="10578145" y="241405"/>
            <a:ext cx="1285827" cy="1658906"/>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sp>
      <p:pic>
        <p:nvPicPr>
          <p:cNvPr id="129" name="Google Shape;129;gb89007ba23_0_12"/>
          <p:cNvPicPr preferRelativeResize="0"/>
          <p:nvPr/>
        </p:nvPicPr>
        <p:blipFill rotWithShape="1">
          <a:blip r:embed="rId3">
            <a:alphaModFix/>
          </a:blip>
          <a:srcRect b="0" l="0" r="0" t="0"/>
          <a:stretch/>
        </p:blipFill>
        <p:spPr>
          <a:xfrm>
            <a:off x="10626922" y="160625"/>
            <a:ext cx="1361475" cy="698024"/>
          </a:xfrm>
          <a:prstGeom prst="rect">
            <a:avLst/>
          </a:prstGeom>
          <a:noFill/>
          <a:ln>
            <a:noFill/>
          </a:ln>
        </p:spPr>
      </p:pic>
      <p:sp>
        <p:nvSpPr>
          <p:cNvPr id="130" name="Google Shape;130;gb89007ba23_0_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b89007ba23_0_19"/>
          <p:cNvSpPr txBox="1"/>
          <p:nvPr/>
        </p:nvSpPr>
        <p:spPr>
          <a:xfrm>
            <a:off x="373300" y="438200"/>
            <a:ext cx="8595300" cy="74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0"/>
              <a:buFont typeface="Arial"/>
              <a:buNone/>
            </a:pPr>
            <a:r>
              <a:rPr b="1" lang="en-IN" sz="3600">
                <a:solidFill>
                  <a:srgbClr val="C0654C"/>
                </a:solidFill>
                <a:latin typeface="Calibri"/>
                <a:ea typeface="Calibri"/>
                <a:cs typeface="Calibri"/>
                <a:sym typeface="Calibri"/>
              </a:rPr>
              <a:t>Unit Testing</a:t>
            </a:r>
            <a:endParaRPr b="1" sz="3600">
              <a:solidFill>
                <a:srgbClr val="C0654C"/>
              </a:solidFill>
              <a:latin typeface="Calibri"/>
              <a:ea typeface="Calibri"/>
              <a:cs typeface="Calibri"/>
              <a:sym typeface="Calibri"/>
            </a:endParaRPr>
          </a:p>
        </p:txBody>
      </p:sp>
      <p:sp>
        <p:nvSpPr>
          <p:cNvPr id="136" name="Google Shape;136;gb89007ba23_0_19"/>
          <p:cNvSpPr txBox="1"/>
          <p:nvPr/>
        </p:nvSpPr>
        <p:spPr>
          <a:xfrm>
            <a:off x="530825" y="5193725"/>
            <a:ext cx="4218000" cy="538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300"/>
              <a:buFont typeface="Arial"/>
              <a:buNone/>
            </a:pPr>
            <a:r>
              <a:rPr b="0" i="0" lang="en-IN" sz="2300" u="none" cap="none" strike="noStrike">
                <a:solidFill>
                  <a:srgbClr val="000000"/>
                </a:solidFill>
                <a:highlight>
                  <a:srgbClr val="FF9900"/>
                </a:highlight>
                <a:latin typeface="Arial"/>
                <a:ea typeface="Arial"/>
                <a:cs typeface="Arial"/>
                <a:sym typeface="Arial"/>
              </a:rPr>
              <a:t>Unit Testing</a:t>
            </a:r>
            <a:endParaRPr b="0" i="0" sz="2300" u="none" cap="none" strike="noStrike">
              <a:solidFill>
                <a:srgbClr val="000000"/>
              </a:solidFill>
              <a:highlight>
                <a:srgbClr val="FF9900"/>
              </a:highlight>
              <a:latin typeface="Arial"/>
              <a:ea typeface="Arial"/>
              <a:cs typeface="Arial"/>
              <a:sym typeface="Arial"/>
            </a:endParaRPr>
          </a:p>
        </p:txBody>
      </p:sp>
      <p:sp>
        <p:nvSpPr>
          <p:cNvPr id="137" name="Google Shape;137;gb89007ba23_0_19"/>
          <p:cNvSpPr txBox="1"/>
          <p:nvPr/>
        </p:nvSpPr>
        <p:spPr>
          <a:xfrm>
            <a:off x="538025" y="3994025"/>
            <a:ext cx="42180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0" i="0" lang="en-IN" sz="2400" u="none" cap="none" strike="noStrike">
                <a:solidFill>
                  <a:srgbClr val="000000"/>
                </a:solidFill>
                <a:highlight>
                  <a:srgbClr val="00FFFF"/>
                </a:highlight>
                <a:latin typeface="Arial"/>
                <a:ea typeface="Arial"/>
                <a:cs typeface="Arial"/>
                <a:sym typeface="Arial"/>
              </a:rPr>
              <a:t>Integration Testing</a:t>
            </a:r>
            <a:endParaRPr b="0" i="0" sz="2400" u="none" cap="none" strike="noStrike">
              <a:solidFill>
                <a:srgbClr val="000000"/>
              </a:solidFill>
              <a:highlight>
                <a:srgbClr val="00FFFF"/>
              </a:highlight>
              <a:latin typeface="Arial"/>
              <a:ea typeface="Arial"/>
              <a:cs typeface="Arial"/>
              <a:sym typeface="Arial"/>
            </a:endParaRPr>
          </a:p>
        </p:txBody>
      </p:sp>
      <p:sp>
        <p:nvSpPr>
          <p:cNvPr id="138" name="Google Shape;138;gb89007ba23_0_19"/>
          <p:cNvSpPr txBox="1"/>
          <p:nvPr/>
        </p:nvSpPr>
        <p:spPr>
          <a:xfrm>
            <a:off x="530825" y="2809625"/>
            <a:ext cx="4218000" cy="538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300"/>
              <a:buFont typeface="Arial"/>
              <a:buNone/>
            </a:pPr>
            <a:r>
              <a:rPr b="0" i="0" lang="en-IN" sz="2300" u="none" cap="none" strike="noStrike">
                <a:solidFill>
                  <a:srgbClr val="000000"/>
                </a:solidFill>
                <a:highlight>
                  <a:srgbClr val="00FFFF"/>
                </a:highlight>
                <a:latin typeface="Arial"/>
                <a:ea typeface="Arial"/>
                <a:cs typeface="Arial"/>
                <a:sym typeface="Arial"/>
              </a:rPr>
              <a:t>System Testing</a:t>
            </a:r>
            <a:endParaRPr b="0" i="0" sz="2300" u="none" cap="none" strike="noStrike">
              <a:solidFill>
                <a:srgbClr val="000000"/>
              </a:solidFill>
              <a:highlight>
                <a:srgbClr val="00FFFF"/>
              </a:highlight>
              <a:latin typeface="Arial"/>
              <a:ea typeface="Arial"/>
              <a:cs typeface="Arial"/>
              <a:sym typeface="Arial"/>
            </a:endParaRPr>
          </a:p>
        </p:txBody>
      </p:sp>
      <p:sp>
        <p:nvSpPr>
          <p:cNvPr id="139" name="Google Shape;139;gb89007ba23_0_19"/>
          <p:cNvSpPr txBox="1"/>
          <p:nvPr/>
        </p:nvSpPr>
        <p:spPr>
          <a:xfrm>
            <a:off x="538025" y="1563713"/>
            <a:ext cx="4218000" cy="600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700"/>
              <a:buFont typeface="Arial"/>
              <a:buNone/>
            </a:pPr>
            <a:r>
              <a:rPr b="0" i="0" lang="en-IN" sz="2700" u="none" cap="none" strike="noStrike">
                <a:solidFill>
                  <a:srgbClr val="000000"/>
                </a:solidFill>
                <a:highlight>
                  <a:srgbClr val="00FFFF"/>
                </a:highlight>
                <a:latin typeface="Arial"/>
                <a:ea typeface="Arial"/>
                <a:cs typeface="Arial"/>
                <a:sym typeface="Arial"/>
              </a:rPr>
              <a:t>Acceptance Testing</a:t>
            </a:r>
            <a:endParaRPr b="0" i="0" sz="2700" u="none" cap="none" strike="noStrike">
              <a:solidFill>
                <a:srgbClr val="000000"/>
              </a:solidFill>
              <a:highlight>
                <a:srgbClr val="00FFFF"/>
              </a:highlight>
              <a:latin typeface="Arial"/>
              <a:ea typeface="Arial"/>
              <a:cs typeface="Arial"/>
              <a:sym typeface="Arial"/>
            </a:endParaRPr>
          </a:p>
        </p:txBody>
      </p:sp>
      <p:cxnSp>
        <p:nvCxnSpPr>
          <p:cNvPr id="140" name="Google Shape;140;gb89007ba23_0_19"/>
          <p:cNvCxnSpPr>
            <a:stCxn id="136" idx="0"/>
          </p:cNvCxnSpPr>
          <p:nvPr/>
        </p:nvCxnSpPr>
        <p:spPr>
          <a:xfrm flipH="1" rot="10800000">
            <a:off x="2639825" y="4548125"/>
            <a:ext cx="14400" cy="645600"/>
          </a:xfrm>
          <a:prstGeom prst="straightConnector1">
            <a:avLst/>
          </a:prstGeom>
          <a:noFill/>
          <a:ln cap="flat" cmpd="sng" w="9525">
            <a:solidFill>
              <a:schemeClr val="dk2"/>
            </a:solidFill>
            <a:prstDash val="solid"/>
            <a:round/>
            <a:headEnd len="sm" w="sm" type="none"/>
            <a:tailEnd len="med" w="med" type="triangle"/>
          </a:ln>
        </p:spPr>
      </p:cxnSp>
      <p:cxnSp>
        <p:nvCxnSpPr>
          <p:cNvPr id="141" name="Google Shape;141;gb89007ba23_0_19"/>
          <p:cNvCxnSpPr/>
          <p:nvPr/>
        </p:nvCxnSpPr>
        <p:spPr>
          <a:xfrm flipH="1" rot="10800000">
            <a:off x="2632625" y="3420388"/>
            <a:ext cx="14400" cy="645600"/>
          </a:xfrm>
          <a:prstGeom prst="straightConnector1">
            <a:avLst/>
          </a:prstGeom>
          <a:noFill/>
          <a:ln cap="flat" cmpd="sng" w="9525">
            <a:solidFill>
              <a:schemeClr val="dk2"/>
            </a:solidFill>
            <a:prstDash val="solid"/>
            <a:round/>
            <a:headEnd len="sm" w="sm" type="none"/>
            <a:tailEnd len="med" w="med" type="triangle"/>
          </a:ln>
        </p:spPr>
      </p:cxnSp>
      <p:cxnSp>
        <p:nvCxnSpPr>
          <p:cNvPr id="142" name="Google Shape;142;gb89007ba23_0_19"/>
          <p:cNvCxnSpPr/>
          <p:nvPr/>
        </p:nvCxnSpPr>
        <p:spPr>
          <a:xfrm flipH="1" rot="10800000">
            <a:off x="2632625" y="2164025"/>
            <a:ext cx="14400" cy="645600"/>
          </a:xfrm>
          <a:prstGeom prst="straightConnector1">
            <a:avLst/>
          </a:prstGeom>
          <a:noFill/>
          <a:ln cap="flat" cmpd="sng" w="9525">
            <a:solidFill>
              <a:schemeClr val="dk2"/>
            </a:solidFill>
            <a:prstDash val="solid"/>
            <a:round/>
            <a:headEnd len="sm" w="sm" type="none"/>
            <a:tailEnd len="med" w="med" type="triangle"/>
          </a:ln>
        </p:spPr>
      </p:cxnSp>
      <p:sp>
        <p:nvSpPr>
          <p:cNvPr id="143" name="Google Shape;143;gb89007ba23_0_19"/>
          <p:cNvSpPr txBox="1"/>
          <p:nvPr/>
        </p:nvSpPr>
        <p:spPr>
          <a:xfrm>
            <a:off x="5193725" y="1692975"/>
            <a:ext cx="5380200" cy="30108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15000"/>
              </a:lnSpc>
              <a:spcBef>
                <a:spcPts val="1800"/>
              </a:spcBef>
              <a:spcAft>
                <a:spcPts val="0"/>
              </a:spcAft>
              <a:buClr>
                <a:srgbClr val="222222"/>
              </a:buClr>
              <a:buSzPts val="1800"/>
              <a:buFont typeface="Calibri"/>
              <a:buAutoNum type="arabicPeriod"/>
            </a:pPr>
            <a:r>
              <a:rPr i="0" lang="en-IN" sz="1800" u="none" cap="none" strike="noStrike">
                <a:solidFill>
                  <a:srgbClr val="222222"/>
                </a:solidFill>
                <a:highlight>
                  <a:srgbClr val="FFFFFF"/>
                </a:highlight>
                <a:latin typeface="Calibri"/>
                <a:ea typeface="Calibri"/>
                <a:cs typeface="Calibri"/>
                <a:sym typeface="Calibri"/>
              </a:rPr>
              <a:t>Unit tests help to fix bugs early in the development cycle and save costs.</a:t>
            </a:r>
            <a:endParaRPr i="0" sz="1800" u="none" cap="none" strike="noStrike">
              <a:solidFill>
                <a:srgbClr val="222222"/>
              </a:solidFill>
              <a:highlight>
                <a:srgbClr val="FFFFFF"/>
              </a:highlight>
              <a:latin typeface="Calibri"/>
              <a:ea typeface="Calibri"/>
              <a:cs typeface="Calibri"/>
              <a:sym typeface="Calibri"/>
            </a:endParaRPr>
          </a:p>
          <a:p>
            <a:pPr indent="-342900" lvl="0" marL="457200" marR="0" rtl="0" algn="l">
              <a:lnSpc>
                <a:spcPct val="115000"/>
              </a:lnSpc>
              <a:spcBef>
                <a:spcPts val="0"/>
              </a:spcBef>
              <a:spcAft>
                <a:spcPts val="0"/>
              </a:spcAft>
              <a:buClr>
                <a:srgbClr val="222222"/>
              </a:buClr>
              <a:buSzPts val="1800"/>
              <a:buFont typeface="Calibri"/>
              <a:buAutoNum type="arabicPeriod"/>
            </a:pPr>
            <a:r>
              <a:rPr i="0" lang="en-IN" sz="1800" u="none" cap="none" strike="noStrike">
                <a:solidFill>
                  <a:srgbClr val="222222"/>
                </a:solidFill>
                <a:highlight>
                  <a:srgbClr val="FFFFFF"/>
                </a:highlight>
                <a:latin typeface="Calibri"/>
                <a:ea typeface="Calibri"/>
                <a:cs typeface="Calibri"/>
                <a:sym typeface="Calibri"/>
              </a:rPr>
              <a:t>It helps the developers to understand the testing code base and enables them to make changes quickly</a:t>
            </a:r>
            <a:endParaRPr i="0" sz="1800" u="none" cap="none" strike="noStrike">
              <a:solidFill>
                <a:srgbClr val="222222"/>
              </a:solidFill>
              <a:highlight>
                <a:srgbClr val="FFFFFF"/>
              </a:highlight>
              <a:latin typeface="Calibri"/>
              <a:ea typeface="Calibri"/>
              <a:cs typeface="Calibri"/>
              <a:sym typeface="Calibri"/>
            </a:endParaRPr>
          </a:p>
          <a:p>
            <a:pPr indent="-342900" lvl="0" marL="457200" marR="0" rtl="0" algn="l">
              <a:lnSpc>
                <a:spcPct val="115000"/>
              </a:lnSpc>
              <a:spcBef>
                <a:spcPts val="0"/>
              </a:spcBef>
              <a:spcAft>
                <a:spcPts val="0"/>
              </a:spcAft>
              <a:buClr>
                <a:srgbClr val="222222"/>
              </a:buClr>
              <a:buSzPts val="1800"/>
              <a:buFont typeface="Calibri"/>
              <a:buAutoNum type="arabicPeriod"/>
            </a:pPr>
            <a:r>
              <a:rPr i="0" lang="en-IN" sz="1800" u="none" cap="none" strike="noStrike">
                <a:solidFill>
                  <a:srgbClr val="222222"/>
                </a:solidFill>
                <a:highlight>
                  <a:srgbClr val="FFFFFF"/>
                </a:highlight>
                <a:latin typeface="Calibri"/>
                <a:ea typeface="Calibri"/>
                <a:cs typeface="Calibri"/>
                <a:sym typeface="Calibri"/>
              </a:rPr>
              <a:t>Good unit tests serve as project documentation</a:t>
            </a:r>
            <a:endParaRPr i="0" sz="1800" u="none" cap="none" strike="noStrike">
              <a:solidFill>
                <a:srgbClr val="222222"/>
              </a:solidFill>
              <a:highlight>
                <a:srgbClr val="FFFFFF"/>
              </a:highlight>
              <a:latin typeface="Calibri"/>
              <a:ea typeface="Calibri"/>
              <a:cs typeface="Calibri"/>
              <a:sym typeface="Calibri"/>
            </a:endParaRPr>
          </a:p>
          <a:p>
            <a:pPr indent="-342900" lvl="0" marL="457200" marR="0" rtl="0" algn="l">
              <a:lnSpc>
                <a:spcPct val="115000"/>
              </a:lnSpc>
              <a:spcBef>
                <a:spcPts val="0"/>
              </a:spcBef>
              <a:spcAft>
                <a:spcPts val="0"/>
              </a:spcAft>
              <a:buClr>
                <a:srgbClr val="222222"/>
              </a:buClr>
              <a:buSzPts val="1800"/>
              <a:buFont typeface="Arial"/>
              <a:buAutoNum type="arabicPeriod"/>
            </a:pPr>
            <a:r>
              <a:rPr i="0" lang="en-IN" sz="1800" u="none" cap="none" strike="noStrike">
                <a:solidFill>
                  <a:srgbClr val="222222"/>
                </a:solidFill>
                <a:highlight>
                  <a:srgbClr val="FFFFFF"/>
                </a:highlight>
                <a:latin typeface="Calibri"/>
                <a:ea typeface="Calibri"/>
                <a:cs typeface="Calibri"/>
                <a:sym typeface="Calibri"/>
              </a:rPr>
              <a:t>Unit tests help with code </a:t>
            </a:r>
            <a:r>
              <a:rPr lang="en-IN" sz="1800">
                <a:solidFill>
                  <a:srgbClr val="222222"/>
                </a:solidFill>
                <a:highlight>
                  <a:srgbClr val="FFFFFF"/>
                </a:highlight>
                <a:latin typeface="Calibri"/>
                <a:ea typeface="Calibri"/>
                <a:cs typeface="Calibri"/>
                <a:sym typeface="Calibri"/>
              </a:rPr>
              <a:t>reuse</a:t>
            </a:r>
            <a:r>
              <a:rPr i="0" lang="en-IN" sz="1800" u="none" cap="none" strike="noStrike">
                <a:solidFill>
                  <a:srgbClr val="222222"/>
                </a:solidFill>
                <a:highlight>
                  <a:srgbClr val="FFFFFF"/>
                </a:highlight>
                <a:latin typeface="Calibri"/>
                <a:ea typeface="Calibri"/>
                <a:cs typeface="Calibri"/>
                <a:sym typeface="Calibri"/>
              </a:rPr>
              <a:t>. Migrate both your code </a:t>
            </a:r>
            <a:r>
              <a:rPr b="1" i="0" lang="en-IN" sz="1800" u="none" cap="none" strike="noStrike">
                <a:solidFill>
                  <a:srgbClr val="222222"/>
                </a:solidFill>
                <a:highlight>
                  <a:srgbClr val="FFFFFF"/>
                </a:highlight>
                <a:latin typeface="Calibri"/>
                <a:ea typeface="Calibri"/>
                <a:cs typeface="Calibri"/>
                <a:sym typeface="Calibri"/>
              </a:rPr>
              <a:t>and</a:t>
            </a:r>
            <a:r>
              <a:rPr i="0" lang="en-IN" sz="1800" u="none" cap="none" strike="noStrike">
                <a:solidFill>
                  <a:srgbClr val="222222"/>
                </a:solidFill>
                <a:highlight>
                  <a:srgbClr val="FFFFFF"/>
                </a:highlight>
                <a:latin typeface="Calibri"/>
                <a:ea typeface="Calibri"/>
                <a:cs typeface="Calibri"/>
                <a:sym typeface="Calibri"/>
              </a:rPr>
              <a:t> your tests to your new project. Tweak the code until the tests run again.</a:t>
            </a:r>
            <a:endParaRPr i="0" sz="1800" u="none" cap="none" strike="noStrike">
              <a:solidFill>
                <a:srgbClr val="222222"/>
              </a:solidFill>
              <a:highlight>
                <a:srgbClr val="FFFFFF"/>
              </a:highlight>
              <a:latin typeface="Calibri"/>
              <a:ea typeface="Calibri"/>
              <a:cs typeface="Calibri"/>
              <a:sym typeface="Calibri"/>
            </a:endParaRPr>
          </a:p>
        </p:txBody>
      </p:sp>
      <p:pic>
        <p:nvPicPr>
          <p:cNvPr id="144" name="Google Shape;144;gb89007ba23_0_19"/>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cxnSp>
        <p:nvCxnSpPr>
          <p:cNvPr id="145" name="Google Shape;145;gb89007ba23_0_19"/>
          <p:cNvCxnSpPr/>
          <p:nvPr/>
        </p:nvCxnSpPr>
        <p:spPr>
          <a:xfrm>
            <a:off x="83128" y="1230786"/>
            <a:ext cx="9293700" cy="0"/>
          </a:xfrm>
          <a:prstGeom prst="straightConnector1">
            <a:avLst/>
          </a:prstGeom>
          <a:noFill/>
          <a:ln cap="flat" cmpd="sng" w="38150">
            <a:solidFill>
              <a:srgbClr val="C55A11"/>
            </a:solidFill>
            <a:prstDash val="solid"/>
            <a:miter lim="8000"/>
            <a:headEnd len="sm" w="sm" type="none"/>
            <a:tailEnd len="sm" w="sm" type="none"/>
          </a:ln>
        </p:spPr>
      </p:cxnSp>
      <p:sp>
        <p:nvSpPr>
          <p:cNvPr id="146" name="Google Shape;146;gb89007ba23_0_19"/>
          <p:cNvSpPr/>
          <p:nvPr/>
        </p:nvSpPr>
        <p:spPr>
          <a:xfrm>
            <a:off x="10578145" y="241405"/>
            <a:ext cx="1285827" cy="1658906"/>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sp>
      <p:pic>
        <p:nvPicPr>
          <p:cNvPr id="147" name="Google Shape;147;gb89007ba23_0_19"/>
          <p:cNvPicPr preferRelativeResize="0"/>
          <p:nvPr/>
        </p:nvPicPr>
        <p:blipFill rotWithShape="1">
          <a:blip r:embed="rId3">
            <a:alphaModFix/>
          </a:blip>
          <a:srcRect b="0" l="0" r="0" t="0"/>
          <a:stretch/>
        </p:blipFill>
        <p:spPr>
          <a:xfrm>
            <a:off x="10626922" y="160625"/>
            <a:ext cx="1361475" cy="698024"/>
          </a:xfrm>
          <a:prstGeom prst="rect">
            <a:avLst/>
          </a:prstGeom>
          <a:noFill/>
          <a:ln>
            <a:noFill/>
          </a:ln>
        </p:spPr>
      </p:pic>
      <p:sp>
        <p:nvSpPr>
          <p:cNvPr id="148" name="Google Shape;148;gb89007ba23_0_1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b89ee9dee0_0_0"/>
          <p:cNvSpPr txBox="1"/>
          <p:nvPr/>
        </p:nvSpPr>
        <p:spPr>
          <a:xfrm>
            <a:off x="373300" y="438200"/>
            <a:ext cx="8595300" cy="74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0"/>
              <a:buFont typeface="Arial"/>
              <a:buNone/>
            </a:pPr>
            <a:r>
              <a:rPr b="1" lang="en-IN" sz="3600">
                <a:solidFill>
                  <a:srgbClr val="C0654C"/>
                </a:solidFill>
                <a:latin typeface="Calibri"/>
                <a:ea typeface="Calibri"/>
                <a:cs typeface="Calibri"/>
                <a:sym typeface="Calibri"/>
              </a:rPr>
              <a:t>Unit Testing - Example</a:t>
            </a:r>
            <a:endParaRPr b="1" sz="3600">
              <a:solidFill>
                <a:srgbClr val="C0654C"/>
              </a:solidFill>
              <a:latin typeface="Calibri"/>
              <a:ea typeface="Calibri"/>
              <a:cs typeface="Calibri"/>
              <a:sym typeface="Calibri"/>
            </a:endParaRPr>
          </a:p>
        </p:txBody>
      </p:sp>
      <p:pic>
        <p:nvPicPr>
          <p:cNvPr id="154" name="Google Shape;154;gb89ee9dee0_0_0"/>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cxnSp>
        <p:nvCxnSpPr>
          <p:cNvPr id="155" name="Google Shape;155;gb89ee9dee0_0_0"/>
          <p:cNvCxnSpPr/>
          <p:nvPr/>
        </p:nvCxnSpPr>
        <p:spPr>
          <a:xfrm>
            <a:off x="83128" y="1230786"/>
            <a:ext cx="9293700" cy="0"/>
          </a:xfrm>
          <a:prstGeom prst="straightConnector1">
            <a:avLst/>
          </a:prstGeom>
          <a:noFill/>
          <a:ln cap="flat" cmpd="sng" w="38150">
            <a:solidFill>
              <a:srgbClr val="C55A11"/>
            </a:solidFill>
            <a:prstDash val="solid"/>
            <a:miter lim="8000"/>
            <a:headEnd len="sm" w="sm" type="none"/>
            <a:tailEnd len="sm" w="sm" type="none"/>
          </a:ln>
        </p:spPr>
      </p:cxnSp>
      <p:sp>
        <p:nvSpPr>
          <p:cNvPr id="156" name="Google Shape;156;gb89ee9dee0_0_0"/>
          <p:cNvSpPr/>
          <p:nvPr/>
        </p:nvSpPr>
        <p:spPr>
          <a:xfrm>
            <a:off x="10578145" y="241405"/>
            <a:ext cx="1285827" cy="1658906"/>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sp>
      <p:pic>
        <p:nvPicPr>
          <p:cNvPr id="157" name="Google Shape;157;gb89ee9dee0_0_0"/>
          <p:cNvPicPr preferRelativeResize="0"/>
          <p:nvPr/>
        </p:nvPicPr>
        <p:blipFill rotWithShape="1">
          <a:blip r:embed="rId3">
            <a:alphaModFix/>
          </a:blip>
          <a:srcRect b="0" l="0" r="0" t="0"/>
          <a:stretch/>
        </p:blipFill>
        <p:spPr>
          <a:xfrm>
            <a:off x="10626922" y="160625"/>
            <a:ext cx="1361475" cy="698024"/>
          </a:xfrm>
          <a:prstGeom prst="rect">
            <a:avLst/>
          </a:prstGeom>
          <a:noFill/>
          <a:ln>
            <a:noFill/>
          </a:ln>
        </p:spPr>
      </p:pic>
      <p:sp>
        <p:nvSpPr>
          <p:cNvPr id="158" name="Google Shape;158;gb89ee9dee0_0_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IN"/>
              <a:t>‹#›</a:t>
            </a:fld>
            <a:endParaRPr/>
          </a:p>
        </p:txBody>
      </p:sp>
      <p:pic>
        <p:nvPicPr>
          <p:cNvPr id="159" name="Google Shape;159;gb89ee9dee0_0_0"/>
          <p:cNvPicPr preferRelativeResize="0"/>
          <p:nvPr/>
        </p:nvPicPr>
        <p:blipFill>
          <a:blip r:embed="rId4">
            <a:alphaModFix/>
          </a:blip>
          <a:stretch>
            <a:fillRect/>
          </a:stretch>
        </p:blipFill>
        <p:spPr>
          <a:xfrm>
            <a:off x="3805063" y="2299725"/>
            <a:ext cx="4104225" cy="3537849"/>
          </a:xfrm>
          <a:prstGeom prst="rect">
            <a:avLst/>
          </a:prstGeom>
          <a:noFill/>
          <a:ln>
            <a:noFill/>
          </a:ln>
        </p:spPr>
      </p:pic>
      <p:sp>
        <p:nvSpPr>
          <p:cNvPr id="160" name="Google Shape;160;gb89ee9dee0_0_0"/>
          <p:cNvSpPr txBox="1"/>
          <p:nvPr/>
        </p:nvSpPr>
        <p:spPr>
          <a:xfrm>
            <a:off x="417875" y="1423550"/>
            <a:ext cx="10878600" cy="1299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IN" sz="1800">
                <a:solidFill>
                  <a:srgbClr val="333333"/>
                </a:solidFill>
                <a:highlight>
                  <a:srgbClr val="FFFFFF"/>
                </a:highlight>
                <a:latin typeface="Calibri"/>
                <a:ea typeface="Calibri"/>
                <a:cs typeface="Calibri"/>
                <a:sym typeface="Calibri"/>
              </a:rPr>
              <a:t>Let us see one sample example for a better understanding of the concept of unit testing:</a:t>
            </a:r>
            <a:endParaRPr sz="1800">
              <a:solidFill>
                <a:srgbClr val="333333"/>
              </a:solidFill>
              <a:highlight>
                <a:srgbClr val="FFFFFF"/>
              </a:highlight>
              <a:latin typeface="Calibri"/>
              <a:ea typeface="Calibri"/>
              <a:cs typeface="Calibri"/>
              <a:sym typeface="Calibri"/>
            </a:endParaRPr>
          </a:p>
          <a:p>
            <a:pPr indent="0" lvl="0" marL="0" rtl="0" algn="just">
              <a:lnSpc>
                <a:spcPct val="115000"/>
              </a:lnSpc>
              <a:spcBef>
                <a:spcPts val="1200"/>
              </a:spcBef>
              <a:spcAft>
                <a:spcPts val="0"/>
              </a:spcAft>
              <a:buNone/>
            </a:pPr>
            <a:r>
              <a:t/>
            </a:r>
            <a:endParaRPr sz="1800">
              <a:solidFill>
                <a:srgbClr val="333333"/>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t/>
            </a:r>
            <a:endParaRPr sz="1100">
              <a:solidFill>
                <a:schemeClr val="dk1"/>
              </a:solidFill>
            </a:endParaRPr>
          </a:p>
        </p:txBody>
      </p:sp>
      <p:sp>
        <p:nvSpPr>
          <p:cNvPr id="161" name="Google Shape;161;gb89ee9dee0_0_0"/>
          <p:cNvSpPr txBox="1"/>
          <p:nvPr/>
        </p:nvSpPr>
        <p:spPr>
          <a:xfrm>
            <a:off x="1427825" y="6126725"/>
            <a:ext cx="8733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a:t>Follow this link to view detailed example referring to the above image : </a:t>
            </a:r>
            <a:r>
              <a:rPr lang="en-IN" u="sng">
                <a:solidFill>
                  <a:schemeClr val="hlink"/>
                </a:solidFill>
                <a:hlinkClick r:id="rId5"/>
              </a:rPr>
              <a:t>https://www.javatpoint.com/unit-testing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b89007ba23_0_39"/>
          <p:cNvSpPr txBox="1"/>
          <p:nvPr/>
        </p:nvSpPr>
        <p:spPr>
          <a:xfrm>
            <a:off x="373300" y="438200"/>
            <a:ext cx="5380200" cy="74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0"/>
              <a:buFont typeface="Arial"/>
              <a:buNone/>
            </a:pPr>
            <a:r>
              <a:rPr b="1" lang="en-IN" sz="3600">
                <a:solidFill>
                  <a:srgbClr val="C0654C"/>
                </a:solidFill>
                <a:latin typeface="Calibri"/>
                <a:ea typeface="Calibri"/>
                <a:cs typeface="Calibri"/>
                <a:sym typeface="Calibri"/>
              </a:rPr>
              <a:t>How to do Unit Testing</a:t>
            </a:r>
            <a:endParaRPr b="1" sz="3600">
              <a:solidFill>
                <a:srgbClr val="C0654C"/>
              </a:solidFill>
              <a:latin typeface="Calibri"/>
              <a:ea typeface="Calibri"/>
              <a:cs typeface="Calibri"/>
              <a:sym typeface="Calibri"/>
            </a:endParaRPr>
          </a:p>
        </p:txBody>
      </p:sp>
      <p:sp>
        <p:nvSpPr>
          <p:cNvPr id="167" name="Google Shape;167;gb89007ba23_0_39"/>
          <p:cNvSpPr txBox="1"/>
          <p:nvPr/>
        </p:nvSpPr>
        <p:spPr>
          <a:xfrm>
            <a:off x="373300" y="1595775"/>
            <a:ext cx="7948200" cy="2922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400"/>
              <a:buFont typeface="Arial"/>
              <a:buNone/>
            </a:pPr>
            <a:r>
              <a:rPr i="0" lang="en-IN" sz="1800" u="none" cap="none" strike="noStrike">
                <a:solidFill>
                  <a:srgbClr val="222222"/>
                </a:solidFill>
                <a:highlight>
                  <a:srgbClr val="FFFFFF"/>
                </a:highlight>
                <a:latin typeface="Calibri"/>
                <a:ea typeface="Calibri"/>
                <a:cs typeface="Calibri"/>
                <a:sym typeface="Calibri"/>
              </a:rPr>
              <a:t>Unit Testing is of two types</a:t>
            </a:r>
            <a:endParaRPr i="0" sz="1800" u="none" cap="none" strike="noStrike">
              <a:solidFill>
                <a:srgbClr val="222222"/>
              </a:solidFill>
              <a:highlight>
                <a:srgbClr val="FFFFFF"/>
              </a:highlight>
              <a:latin typeface="Calibri"/>
              <a:ea typeface="Calibri"/>
              <a:cs typeface="Calibri"/>
              <a:sym typeface="Calibri"/>
            </a:endParaRPr>
          </a:p>
          <a:p>
            <a:pPr indent="-342900" lvl="0" marL="457200" marR="0" rtl="0" algn="l">
              <a:lnSpc>
                <a:spcPct val="115000"/>
              </a:lnSpc>
              <a:spcBef>
                <a:spcPts val="1800"/>
              </a:spcBef>
              <a:spcAft>
                <a:spcPts val="0"/>
              </a:spcAft>
              <a:buClr>
                <a:srgbClr val="222222"/>
              </a:buClr>
              <a:buSzPts val="1800"/>
              <a:buFont typeface="Calibri"/>
              <a:buChar char="●"/>
            </a:pPr>
            <a:r>
              <a:rPr i="0" lang="en-IN" sz="1800" u="none" cap="none" strike="noStrike">
                <a:solidFill>
                  <a:srgbClr val="222222"/>
                </a:solidFill>
                <a:highlight>
                  <a:srgbClr val="FFFFFF"/>
                </a:highlight>
                <a:latin typeface="Calibri"/>
                <a:ea typeface="Calibri"/>
                <a:cs typeface="Calibri"/>
                <a:sym typeface="Calibri"/>
              </a:rPr>
              <a:t>Manual</a:t>
            </a:r>
            <a:endParaRPr i="0" sz="1800" u="none" cap="none" strike="noStrike">
              <a:solidFill>
                <a:srgbClr val="222222"/>
              </a:solidFill>
              <a:highlight>
                <a:srgbClr val="FFFFFF"/>
              </a:highlight>
              <a:latin typeface="Calibri"/>
              <a:ea typeface="Calibri"/>
              <a:cs typeface="Calibri"/>
              <a:sym typeface="Calibri"/>
            </a:endParaRPr>
          </a:p>
          <a:p>
            <a:pPr indent="-342900" lvl="0" marL="457200" marR="0" rtl="0" algn="l">
              <a:lnSpc>
                <a:spcPct val="115000"/>
              </a:lnSpc>
              <a:spcBef>
                <a:spcPts val="0"/>
              </a:spcBef>
              <a:spcAft>
                <a:spcPts val="0"/>
              </a:spcAft>
              <a:buClr>
                <a:srgbClr val="222222"/>
              </a:buClr>
              <a:buSzPts val="1800"/>
              <a:buFont typeface="Calibri"/>
              <a:buChar char="●"/>
            </a:pPr>
            <a:r>
              <a:rPr i="0" lang="en-IN" sz="1800" u="none" cap="none" strike="noStrike">
                <a:solidFill>
                  <a:srgbClr val="222222"/>
                </a:solidFill>
                <a:highlight>
                  <a:srgbClr val="FFFFFF"/>
                </a:highlight>
                <a:latin typeface="Calibri"/>
                <a:ea typeface="Calibri"/>
                <a:cs typeface="Calibri"/>
                <a:sym typeface="Calibri"/>
              </a:rPr>
              <a:t>Automated</a:t>
            </a:r>
            <a:endParaRPr i="0" sz="1800" u="none" cap="none" strike="noStrike">
              <a:solidFill>
                <a:srgbClr val="222222"/>
              </a:solidFill>
              <a:highlight>
                <a:srgbClr val="FFFFFF"/>
              </a:highlight>
              <a:latin typeface="Calibri"/>
              <a:ea typeface="Calibri"/>
              <a:cs typeface="Calibri"/>
              <a:sym typeface="Calibri"/>
            </a:endParaRPr>
          </a:p>
          <a:p>
            <a:pPr indent="0" lvl="0" marL="0" marR="0" rtl="0" algn="l">
              <a:lnSpc>
                <a:spcPct val="115000"/>
              </a:lnSpc>
              <a:spcBef>
                <a:spcPts val="0"/>
              </a:spcBef>
              <a:spcAft>
                <a:spcPts val="0"/>
              </a:spcAft>
              <a:buNone/>
            </a:pPr>
            <a:r>
              <a:t/>
            </a:r>
            <a:endParaRPr sz="1800">
              <a:solidFill>
                <a:srgbClr val="222222"/>
              </a:solidFill>
              <a:highlight>
                <a:srgbClr val="FFFFFF"/>
              </a:highlight>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lang="en-IN" sz="1800">
                <a:solidFill>
                  <a:srgbClr val="222222"/>
                </a:solidFill>
                <a:highlight>
                  <a:srgbClr val="FFFFFF"/>
                </a:highlight>
                <a:latin typeface="Calibri"/>
                <a:ea typeface="Calibri"/>
                <a:cs typeface="Calibri"/>
                <a:sym typeface="Calibri"/>
              </a:rPr>
              <a:t>Unit testing is commonly automated but may still be performed manually. Software Engineering does not favor one over the other but automation is preferred.</a:t>
            </a:r>
            <a:endParaRPr sz="1800">
              <a:solidFill>
                <a:srgbClr val="222222"/>
              </a:solidFill>
              <a:highlight>
                <a:srgbClr val="FFFFFF"/>
              </a:highlight>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t/>
            </a:r>
            <a:endParaRPr sz="1800">
              <a:solidFill>
                <a:srgbClr val="222222"/>
              </a:solidFill>
              <a:highlight>
                <a:srgbClr val="FFFFFF"/>
              </a:highlight>
              <a:latin typeface="Calibri"/>
              <a:ea typeface="Calibri"/>
              <a:cs typeface="Calibri"/>
              <a:sym typeface="Calibri"/>
            </a:endParaRPr>
          </a:p>
          <a:p>
            <a:pPr indent="0" lvl="0" marL="0" marR="0" rtl="0" algn="l">
              <a:lnSpc>
                <a:spcPct val="115000"/>
              </a:lnSpc>
              <a:spcBef>
                <a:spcPts val="0"/>
              </a:spcBef>
              <a:spcAft>
                <a:spcPts val="0"/>
              </a:spcAft>
              <a:buNone/>
            </a:pPr>
            <a:r>
              <a:t/>
            </a:r>
            <a:endParaRPr sz="1800">
              <a:solidFill>
                <a:srgbClr val="222222"/>
              </a:solidFill>
              <a:highlight>
                <a:srgbClr val="FFFFFF"/>
              </a:highlight>
              <a:latin typeface="Calibri"/>
              <a:ea typeface="Calibri"/>
              <a:cs typeface="Calibri"/>
              <a:sym typeface="Calibri"/>
            </a:endParaRPr>
          </a:p>
        </p:txBody>
      </p:sp>
      <p:sp>
        <p:nvSpPr>
          <p:cNvPr id="168" name="Google Shape;168;gb89007ba23_0_39"/>
          <p:cNvSpPr txBox="1"/>
          <p:nvPr/>
        </p:nvSpPr>
        <p:spPr>
          <a:xfrm>
            <a:off x="430725" y="4229000"/>
            <a:ext cx="102438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50"/>
              <a:buFont typeface="Arial"/>
              <a:buNone/>
            </a:pPr>
            <a:r>
              <a:t/>
            </a:r>
            <a:endParaRPr b="0" i="0" sz="2500" u="none" cap="none" strike="noStrike">
              <a:solidFill>
                <a:srgbClr val="000000"/>
              </a:solidFill>
              <a:latin typeface="Arial"/>
              <a:ea typeface="Arial"/>
              <a:cs typeface="Arial"/>
              <a:sym typeface="Arial"/>
            </a:endParaRPr>
          </a:p>
        </p:txBody>
      </p:sp>
      <p:pic>
        <p:nvPicPr>
          <p:cNvPr id="169" name="Google Shape;169;gb89007ba23_0_39"/>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cxnSp>
        <p:nvCxnSpPr>
          <p:cNvPr id="170" name="Google Shape;170;gb89007ba23_0_39"/>
          <p:cNvCxnSpPr/>
          <p:nvPr/>
        </p:nvCxnSpPr>
        <p:spPr>
          <a:xfrm>
            <a:off x="83128" y="1230786"/>
            <a:ext cx="9293700" cy="0"/>
          </a:xfrm>
          <a:prstGeom prst="straightConnector1">
            <a:avLst/>
          </a:prstGeom>
          <a:noFill/>
          <a:ln cap="flat" cmpd="sng" w="38150">
            <a:solidFill>
              <a:srgbClr val="C55A11"/>
            </a:solidFill>
            <a:prstDash val="solid"/>
            <a:miter lim="8000"/>
            <a:headEnd len="sm" w="sm" type="none"/>
            <a:tailEnd len="sm" w="sm" type="none"/>
          </a:ln>
        </p:spPr>
      </p:cxnSp>
      <p:sp>
        <p:nvSpPr>
          <p:cNvPr id="171" name="Google Shape;171;gb89007ba23_0_39"/>
          <p:cNvSpPr/>
          <p:nvPr/>
        </p:nvSpPr>
        <p:spPr>
          <a:xfrm>
            <a:off x="10578145" y="241405"/>
            <a:ext cx="1285827" cy="1658906"/>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sp>
      <p:pic>
        <p:nvPicPr>
          <p:cNvPr id="172" name="Google Shape;172;gb89007ba23_0_39"/>
          <p:cNvPicPr preferRelativeResize="0"/>
          <p:nvPr/>
        </p:nvPicPr>
        <p:blipFill rotWithShape="1">
          <a:blip r:embed="rId3">
            <a:alphaModFix/>
          </a:blip>
          <a:srcRect b="0" l="0" r="0" t="0"/>
          <a:stretch/>
        </p:blipFill>
        <p:spPr>
          <a:xfrm>
            <a:off x="10626922" y="160625"/>
            <a:ext cx="1361475" cy="698024"/>
          </a:xfrm>
          <a:prstGeom prst="rect">
            <a:avLst/>
          </a:prstGeom>
          <a:noFill/>
          <a:ln>
            <a:noFill/>
          </a:ln>
        </p:spPr>
      </p:pic>
      <p:sp>
        <p:nvSpPr>
          <p:cNvPr id="173" name="Google Shape;173;gb89007ba23_0_3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2020-08-09T05:55:29Z</dcterms:created>
  <dc:creator>Krishna Venkataram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reated">
    <vt:filetime>2020-07-08T00:00:00Z</vt:filetime>
  </property>
  <property fmtid="{D5CDD505-2E9C-101B-9397-08002B2CF9AE}" pid="4" name="Creator">
    <vt:lpwstr>Acrobat PDFMaker 10.1 for PowerPoint</vt:lpwstr>
  </property>
  <property fmtid="{D5CDD505-2E9C-101B-9397-08002B2CF9AE}" pid="5" name="HyperlinksChanged">
    <vt:bool>false</vt:bool>
  </property>
  <property fmtid="{D5CDD505-2E9C-101B-9397-08002B2CF9AE}" pid="6" name="LastSaved">
    <vt:filetime>2020-08-09T00:00:00Z</vt:filetime>
  </property>
  <property fmtid="{D5CDD505-2E9C-101B-9397-08002B2CF9AE}" pid="7" name="LinksUpToDate">
    <vt:bool>false</vt:bool>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ies>
</file>