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31" roundtripDataSignature="AMtx7mjeZfbi9cEm6bB5PIuN880X8yBw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217488" y="801688"/>
            <a:ext cx="7126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99d3bee21_0_7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b99d3bee21_0_7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99d3bee21_0_8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b99d3bee21_0_8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99d3bee21_0_9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b99d3bee21_0_9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99d3bee21_0_10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b99d3bee21_0_10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d7dc4642f8092c5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3d7dc4642f8092c5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d7dc4642f8092c5_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3d7dc4642f8092c5_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d7dc4642f8092c5_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3d7dc4642f8092c5_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d7dc4642f8092c5_1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3d7dc4642f8092c5_1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d7dc4642f8092c5_2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3d7dc4642f8092c5_2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d7dc4642f8092c5_3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3d7dc4642f8092c5_3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217488" y="801688"/>
            <a:ext cx="7126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7c741469ad_1_19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7c741469ad_1_19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d7dc4642f8092c5_3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3d7dc4642f8092c5_3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7c741469ad_4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27c741469ad_4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4903e6e688_1_0:notes"/>
          <p:cNvSpPr/>
          <p:nvPr>
            <p:ph idx="2" type="sldImg"/>
          </p:nvPr>
        </p:nvSpPr>
        <p:spPr>
          <a:xfrm>
            <a:off x="217488" y="801688"/>
            <a:ext cx="7126200" cy="40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24903e6e688_1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4903e6e688_1_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24903e6e688_1_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7d30ab385_0_5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gb7d30ab385_0_56:notes"/>
          <p:cNvSpPr/>
          <p:nvPr>
            <p:ph idx="2" type="sldImg"/>
          </p:nvPr>
        </p:nvSpPr>
        <p:spPr>
          <a:xfrm>
            <a:off x="217488" y="801688"/>
            <a:ext cx="7126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99d3bee21_0_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b99d3bee21_0_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99d3bee21_0_1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b99d3bee21_0_1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99d3bee21_0_2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b99d3bee21_0_2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99d3bee21_0_3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b99d3bee21_0_3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99d3bee21_0_4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b99d3bee21_0_4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99d3bee21_0_5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b99d3bee21_0_5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99d3bee21_0_6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b99d3bee21_0_6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7c741469ad_1_24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27c741469ad_1_2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27c741469ad_1_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7c741469ad_1_59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27c741469ad_1_59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27c741469ad_1_5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7c741469ad_1_6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7c741469ad_1_28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27c741469ad_1_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7c741469ad_1_3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g27c741469ad_1_3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27c741469ad_1_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7c741469ad_1_3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27c741469ad_1_3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27c741469ad_1_3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27c741469ad_1_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7c741469ad_1_4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27c741469ad_1_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7c741469ad_1_4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27c741469ad_1_43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27c741469ad_1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7c741469ad_1_47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g27c741469ad_1_4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7c741469ad_1_5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27c741469ad_1_50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27c741469ad_1_50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g27c741469ad_1_50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g27c741469ad_1_5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7c741469ad_1_56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g27c741469ad_1_5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7c741469ad_1_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27c741469ad_1_2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27c741469ad_1_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softwaretestinghelp.com/tools/top-40-static-code-analysis-tools/" TargetMode="External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/>
          <p:nvPr/>
        </p:nvSpPr>
        <p:spPr>
          <a:xfrm>
            <a:off x="10501945" y="241405"/>
            <a:ext cx="1285827" cy="1658906"/>
          </a:xfrm>
          <a:custGeom>
            <a:rect b="b" l="l" r="r" t="t"/>
            <a:pathLst>
              <a:path extrusionOk="0" h="1663064" w="128905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5" name="Google Shape;55;p2"/>
          <p:cNvSpPr txBox="1"/>
          <p:nvPr/>
        </p:nvSpPr>
        <p:spPr>
          <a:xfrm>
            <a:off x="11293784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>
                <a:solidFill>
                  <a:srgbClr val="595959"/>
                </a:solidFill>
              </a:rPr>
              <a:t>‹#›</a:t>
            </a:fld>
            <a:endParaRPr sz="1300">
              <a:solidFill>
                <a:srgbClr val="595959"/>
              </a:solidFill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4781916" y="4415503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4781916" y="4813108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" name="Google Shape;58;p2"/>
          <p:cNvGrpSpPr/>
          <p:nvPr/>
        </p:nvGrpSpPr>
        <p:grpSpPr>
          <a:xfrm>
            <a:off x="313939" y="5489794"/>
            <a:ext cx="1066800" cy="1077941"/>
            <a:chOff x="313939" y="5489794"/>
            <a:chExt cx="1066800" cy="1077941"/>
          </a:xfrm>
        </p:grpSpPr>
        <p:sp>
          <p:nvSpPr>
            <p:cNvPr id="59" name="Google Shape;59;p2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1" name="Google Shape;61;p2"/>
          <p:cNvCxnSpPr/>
          <p:nvPr/>
        </p:nvCxnSpPr>
        <p:spPr>
          <a:xfrm>
            <a:off x="4781916" y="4218762"/>
            <a:ext cx="45813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2" name="Google Shape;62;p2"/>
          <p:cNvGrpSpPr/>
          <p:nvPr/>
        </p:nvGrpSpPr>
        <p:grpSpPr>
          <a:xfrm rot="10800000">
            <a:off x="10855702" y="266187"/>
            <a:ext cx="1066800" cy="1077941"/>
            <a:chOff x="313939" y="5489794"/>
            <a:chExt cx="1066800" cy="1077941"/>
          </a:xfrm>
        </p:grpSpPr>
        <p:sp>
          <p:nvSpPr>
            <p:cNvPr id="63" name="Google Shape;63;p2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700" y="818138"/>
            <a:ext cx="2619113" cy="484950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/>
          <p:nvPr/>
        </p:nvSpPr>
        <p:spPr>
          <a:xfrm>
            <a:off x="4781923" y="1397200"/>
            <a:ext cx="5720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Software Testing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" name="Google Shape;67;p2"/>
          <p:cNvGrpSpPr/>
          <p:nvPr/>
        </p:nvGrpSpPr>
        <p:grpSpPr>
          <a:xfrm rot="10800000">
            <a:off x="10855702" y="266187"/>
            <a:ext cx="1066800" cy="1077941"/>
            <a:chOff x="313939" y="5489794"/>
            <a:chExt cx="1066800" cy="1077941"/>
          </a:xfrm>
        </p:grpSpPr>
        <p:sp>
          <p:nvSpPr>
            <p:cNvPr id="68" name="Google Shape;68;p2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p2"/>
          <p:cNvSpPr txBox="1"/>
          <p:nvPr/>
        </p:nvSpPr>
        <p:spPr>
          <a:xfrm>
            <a:off x="4825566" y="2087829"/>
            <a:ext cx="741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IN" sz="36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Unit 2</a:t>
            </a:r>
            <a:endParaRPr b="1" i="0" sz="360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4781925" y="2778750"/>
            <a:ext cx="71919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2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White Box Testing</a:t>
            </a:r>
            <a:endParaRPr b="1" sz="2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2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Prof Raghu B. A. Rao</a:t>
            </a:r>
            <a:endParaRPr b="1" i="0" sz="32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>
                <a:solidFill>
                  <a:srgbClr val="595959"/>
                </a:solidFill>
              </a:rPr>
              <a:t>‹#›</a:t>
            </a:fld>
            <a:endParaRPr sz="1300">
              <a:solidFill>
                <a:srgbClr val="595959"/>
              </a:solidFill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>
                <a:solidFill>
                  <a:srgbClr val="595959"/>
                </a:solidFill>
              </a:rPr>
              <a:t>‹#›</a:t>
            </a:fld>
            <a:endParaRPr sz="1300">
              <a:solidFill>
                <a:srgbClr val="595959"/>
              </a:solidFill>
            </a:endParaRPr>
          </a:p>
        </p:txBody>
      </p:sp>
      <p:sp>
        <p:nvSpPr>
          <p:cNvPr id="74" name="Google Shape;74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99d3bee21_0_70"/>
          <p:cNvSpPr txBox="1"/>
          <p:nvPr/>
        </p:nvSpPr>
        <p:spPr>
          <a:xfrm>
            <a:off x="487800" y="1262550"/>
            <a:ext cx="9627000" cy="50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t/>
            </a:r>
            <a:endParaRPr b="0" i="0" sz="27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b99d3bee21_0_70"/>
          <p:cNvSpPr txBox="1"/>
          <p:nvPr/>
        </p:nvSpPr>
        <p:spPr>
          <a:xfrm>
            <a:off x="688675" y="2094700"/>
            <a:ext cx="99282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“The human eye has an almost infinite capacity for not seeing what it does not want to see. Programmers, if left to their own ways, will ignore/overlook the most glaring errors in their output—errors that anyone else can see in an instant."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The Psychology of Computer Programming</a:t>
            </a: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Gerald Weinberg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0" name="Google Shape;160;gb99d3bee21_0_7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61" name="Google Shape;161;gb99d3bee21_0_70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62" name="Google Shape;162;gb99d3bee21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b99d3bee21_0_70"/>
          <p:cNvSpPr/>
          <p:nvPr/>
        </p:nvSpPr>
        <p:spPr>
          <a:xfrm>
            <a:off x="83120" y="619370"/>
            <a:ext cx="105339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Quote</a:t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99d3bee21_0_88"/>
          <p:cNvSpPr txBox="1"/>
          <p:nvPr/>
        </p:nvSpPr>
        <p:spPr>
          <a:xfrm>
            <a:off x="373300" y="438200"/>
            <a:ext cx="85953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en-IN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Static Testing </a:t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b99d3bee21_0_88"/>
          <p:cNvSpPr txBox="1"/>
          <p:nvPr/>
        </p:nvSpPr>
        <p:spPr>
          <a:xfrm>
            <a:off x="487800" y="1262550"/>
            <a:ext cx="9627000" cy="50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Involves only the source code and not the executable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not involve executing the program on a machine but rather humans going through source code it or the usage of specialized tools [ No computer required! 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aspects that are looked into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Whether the code works according to the functional requirement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Whether the code has been written in accordance with the design developed earlier in the project life cycle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Whether the code follows all applicable standards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Whether the code for any functionality has been missed out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Whether the code handles errors/exceptions  properly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Whether the code follows professional / best practices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these 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Obvious arithmetic / logical mistakes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sz="19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70" name="Google Shape;170;gb99d3bee21_0_8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71" name="Google Shape;171;gb99d3bee21_0_88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72" name="Google Shape;172;gb99d3bee21_0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99d3bee21_0_99"/>
          <p:cNvSpPr txBox="1"/>
          <p:nvPr/>
        </p:nvSpPr>
        <p:spPr>
          <a:xfrm>
            <a:off x="373300" y="438200"/>
            <a:ext cx="85953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en-IN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Static Testing by Humans</a:t>
            </a:r>
            <a:endParaRPr b="1" i="0" sz="35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IN" sz="35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5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b99d3bee21_0_99"/>
          <p:cNvSpPr txBox="1"/>
          <p:nvPr/>
        </p:nvSpPr>
        <p:spPr>
          <a:xfrm>
            <a:off x="487800" y="1262550"/>
            <a:ext cx="10158000" cy="43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Humans can find errors that computers can’t.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humans can provide multiple perspectives.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Errors due to ambiguities can be realized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human evaluation can compare the code against the specifications more thoroughly.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detect multiple defects at one go - Helps root cause identification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reduces downstream, inline pressure.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 difficult to execute paths during testing special &amp; rare conditions.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922222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rgbClr val="922222"/>
                </a:solidFill>
                <a:latin typeface="Calibri"/>
                <a:ea typeface="Calibri"/>
                <a:cs typeface="Calibri"/>
                <a:sym typeface="Calibri"/>
              </a:rPr>
              <a:t>But,  Who does the testing?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922222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rgbClr val="922222"/>
                </a:solidFill>
                <a:latin typeface="Calibri"/>
                <a:ea typeface="Calibri"/>
                <a:cs typeface="Calibri"/>
                <a:sym typeface="Calibri"/>
              </a:rPr>
              <a:t>Depends on type of static testing – see next.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sz="19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79" name="Google Shape;179;gb99d3bee21_0_9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80" name="Google Shape;180;gb99d3bee21_0_99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81" name="Google Shape;181;gb99d3bee21_0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99d3bee21_0_105"/>
          <p:cNvSpPr txBox="1"/>
          <p:nvPr/>
        </p:nvSpPr>
        <p:spPr>
          <a:xfrm>
            <a:off x="373300" y="208625"/>
            <a:ext cx="85953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en-IN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Static Testing types</a:t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IN" sz="35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5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b99d3bee21_0_105"/>
          <p:cNvSpPr txBox="1"/>
          <p:nvPr/>
        </p:nvSpPr>
        <p:spPr>
          <a:xfrm>
            <a:off x="487800" y="948725"/>
            <a:ext cx="10158000" cy="48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b99d3bee21_0_10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89" name="Google Shape;189;gb99d3bee21_0_105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90" name="Google Shape;190;gb99d3bee21_0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b99d3bee21_0_105"/>
          <p:cNvSpPr txBox="1"/>
          <p:nvPr/>
        </p:nvSpPr>
        <p:spPr>
          <a:xfrm>
            <a:off x="863523" y="1340990"/>
            <a:ext cx="10461900" cy="55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Different types [ All are called ‘Code Review’ ]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Desk checking of the code 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Code walkthrough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Code inspection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“QA vs QC” argument 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Increasing involvement of people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More variety of perspectives 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Increasing formalism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Increasing the likelihood of identifying complex defects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d7dc4642f8092c5_0"/>
          <p:cNvSpPr txBox="1"/>
          <p:nvPr/>
        </p:nvSpPr>
        <p:spPr>
          <a:xfrm>
            <a:off x="354050" y="401000"/>
            <a:ext cx="85953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Desk Checking ( Personal reviews)</a:t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IN" sz="35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5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3d7dc4642f8092c5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98" name="Google Shape;198;g3d7dc4642f8092c5_0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99" name="Google Shape;199;g3d7dc4642f8092c5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3d7dc4642f8092c5_0"/>
          <p:cNvSpPr txBox="1"/>
          <p:nvPr/>
        </p:nvSpPr>
        <p:spPr>
          <a:xfrm>
            <a:off x="863523" y="1417365"/>
            <a:ext cx="10461900" cy="51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Author informally checks the code against the specifications and corrects defects found.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structured method or formalism is required to ensure completeness.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log or checklist is maintained.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relies only on the thoroughness of the author.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may suffice for “obvious” programming errors but may not be effective for incomplete / misunderstood requirements.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d7dc4642f8092c5_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06" name="Google Shape;206;g3d7dc4642f8092c5_7"/>
          <p:cNvSpPr txBox="1"/>
          <p:nvPr/>
        </p:nvSpPr>
        <p:spPr>
          <a:xfrm>
            <a:off x="1391172" y="76320"/>
            <a:ext cx="104925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3d7dc4642f8092c5_7"/>
          <p:cNvSpPr txBox="1"/>
          <p:nvPr/>
        </p:nvSpPr>
        <p:spPr>
          <a:xfrm>
            <a:off x="797372" y="1378915"/>
            <a:ext cx="10594200" cy="5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Advantages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programmer knows the code and programming language well and hence is best suited to read the program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Less scheduling and logistics overheads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Reduces delay in defect detection and correction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Disadvantages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Person dependent, not scalable or reproducible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Tunnel vision of developers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Developers prefer writing new code and don’t like testing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3d7dc4642f8092c5_7"/>
          <p:cNvSpPr/>
          <p:nvPr/>
        </p:nvSpPr>
        <p:spPr>
          <a:xfrm>
            <a:off x="83120" y="619370"/>
            <a:ext cx="105339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Advantages and Disadvantages of Desk Checking</a:t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g3d7dc4642f8092c5_7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210" name="Google Shape;210;g3d7dc4642f8092c5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d7dc4642f8092c5_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16" name="Google Shape;216;g3d7dc4642f8092c5_13"/>
          <p:cNvSpPr txBox="1"/>
          <p:nvPr/>
        </p:nvSpPr>
        <p:spPr>
          <a:xfrm>
            <a:off x="1913761" y="274680"/>
            <a:ext cx="99945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3d7dc4642f8092c5_13"/>
          <p:cNvSpPr txBox="1"/>
          <p:nvPr/>
        </p:nvSpPr>
        <p:spPr>
          <a:xfrm>
            <a:off x="913050" y="1898853"/>
            <a:ext cx="10365900" cy="3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●"/>
            </a:pPr>
            <a:r>
              <a:rPr i="0" lang="en-IN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oriented (as against desk checking)</a:t>
            </a:r>
            <a:endParaRPr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●"/>
            </a:pPr>
            <a:r>
              <a:rPr i="0" lang="en-IN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Brings in multiple perspectives</a:t>
            </a:r>
            <a:endParaRPr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●"/>
            </a:pPr>
            <a:r>
              <a:rPr i="0" lang="en-IN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Multiple specific roles (author, moderator, inspector, etc.), as discussed in Fagan Inspection</a:t>
            </a:r>
            <a:endParaRPr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●"/>
            </a:pPr>
            <a:r>
              <a:rPr i="0" lang="en-IN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Simpler Variant</a:t>
            </a:r>
            <a:endParaRPr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○"/>
            </a:pPr>
            <a:r>
              <a:rPr i="0" lang="en-IN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Another peer/Senior person goes through the code alone after an initial brief and occasional clarifications</a:t>
            </a:r>
            <a:endParaRPr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○"/>
            </a:pPr>
            <a:r>
              <a:rPr i="0" lang="en-IN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More common and efficient too.</a:t>
            </a:r>
            <a:endParaRPr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3d7dc4642f8092c5_13"/>
          <p:cNvSpPr/>
          <p:nvPr/>
        </p:nvSpPr>
        <p:spPr>
          <a:xfrm>
            <a:off x="83120" y="619370"/>
            <a:ext cx="105339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Code Walkthrough</a:t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" name="Google Shape;219;g3d7dc4642f8092c5_13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220" name="Google Shape;220;g3d7dc4642f8092c5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d7dc4642f8092c5_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26" name="Google Shape;226;g3d7dc4642f8092c5_19"/>
          <p:cNvSpPr txBox="1"/>
          <p:nvPr/>
        </p:nvSpPr>
        <p:spPr>
          <a:xfrm>
            <a:off x="1201050" y="1854450"/>
            <a:ext cx="9789900" cy="29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25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Calibri"/>
              <a:buChar char="●"/>
            </a:pPr>
            <a:r>
              <a:rPr i="0" lang="en-IN" sz="3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Group-oriented activity</a:t>
            </a:r>
            <a:endParaRPr i="0" sz="3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Calibri"/>
              <a:buChar char="●"/>
            </a:pPr>
            <a:r>
              <a:rPr i="0" lang="en-IN" sz="3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Highly formal and structured</a:t>
            </a:r>
            <a:endParaRPr i="0" sz="3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Calibri"/>
              <a:buChar char="●"/>
            </a:pPr>
            <a:r>
              <a:rPr i="0" lang="en-IN" sz="3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Multiple participants with specific roles</a:t>
            </a:r>
            <a:endParaRPr i="0" sz="3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Calibri"/>
              <a:buChar char="●"/>
            </a:pPr>
            <a:r>
              <a:rPr i="0" lang="en-IN" sz="3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Requires thorough preparation</a:t>
            </a:r>
            <a:endParaRPr i="0" sz="3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Calibri"/>
              <a:buChar char="●"/>
            </a:pPr>
            <a:r>
              <a:rPr i="0" lang="en-IN" sz="3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Documentation of diverse views</a:t>
            </a:r>
            <a:endParaRPr i="0" sz="3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Calibri"/>
              <a:buChar char="●"/>
            </a:pPr>
            <a:r>
              <a:rPr i="0" lang="en-IN" sz="3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Review in a defined structured manner.</a:t>
            </a:r>
            <a:endParaRPr i="0" sz="3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3d7dc4642f8092c5_19"/>
          <p:cNvSpPr/>
          <p:nvPr/>
        </p:nvSpPr>
        <p:spPr>
          <a:xfrm>
            <a:off x="83125" y="619377"/>
            <a:ext cx="105339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Code Inspection / Fagan Inspection</a:t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g3d7dc4642f8092c5_19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229" name="Google Shape;229;g3d7dc4642f8092c5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d7dc4642f8092c5_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35" name="Google Shape;235;g3d7dc4642f8092c5_25"/>
          <p:cNvSpPr txBox="1"/>
          <p:nvPr/>
        </p:nvSpPr>
        <p:spPr>
          <a:xfrm>
            <a:off x="1358540" y="228600"/>
            <a:ext cx="102585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3d7dc4642f8092c5_25"/>
          <p:cNvSpPr txBox="1"/>
          <p:nvPr/>
        </p:nvSpPr>
        <p:spPr>
          <a:xfrm>
            <a:off x="845373" y="1371290"/>
            <a:ext cx="10498200" cy="48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Author of the work product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Makes available the required material to the reviewers 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Fixes defects that are reported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Moderator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Controls the meeting(s)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Inspectors </a:t>
            </a: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(reviewers)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Prepare by reading the required documents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Take part in the meeting(s) and report defects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Scribe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Takes down notes during the meeting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Assigned in advance by turns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participate to review to the extent possible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Documents the minutes and circulates them to participants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3d7dc4642f8092c5_25"/>
          <p:cNvSpPr/>
          <p:nvPr/>
        </p:nvSpPr>
        <p:spPr>
          <a:xfrm>
            <a:off x="83120" y="619370"/>
            <a:ext cx="105339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Roles in a Formal Inspection</a:t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g3d7dc4642f8092c5_25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239" name="Google Shape;239;g3d7dc4642f8092c5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d7dc4642f8092c5_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45" name="Google Shape;245;g3d7dc4642f8092c5_31"/>
          <p:cNvSpPr txBox="1"/>
          <p:nvPr/>
        </p:nvSpPr>
        <p:spPr>
          <a:xfrm>
            <a:off x="1913761" y="274680"/>
            <a:ext cx="99945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3d7dc4642f8092c5_31"/>
          <p:cNvSpPr txBox="1"/>
          <p:nvPr/>
        </p:nvSpPr>
        <p:spPr>
          <a:xfrm>
            <a:off x="911524" y="1465615"/>
            <a:ext cx="10365900" cy="4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Typical documents circulated: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 code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 / program specifications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SRS (if needed)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 applicable standards (e.g., coding standards)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 necessary checklists (e.g., code review checklist)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3d7dc4642f8092c5_31"/>
          <p:cNvSpPr/>
          <p:nvPr/>
        </p:nvSpPr>
        <p:spPr>
          <a:xfrm>
            <a:off x="83120" y="619370"/>
            <a:ext cx="105339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Documents </a:t>
            </a:r>
            <a:r>
              <a:rPr b="1" lang="en-IN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 a Fagan Inspection</a:t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g3d7dc4642f8092c5_31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249" name="Google Shape;249;g3d7dc4642f8092c5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/>
          <p:nvPr/>
        </p:nvSpPr>
        <p:spPr>
          <a:xfrm>
            <a:off x="1973280" y="5887440"/>
            <a:ext cx="56211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3"/>
          <p:cNvSpPr/>
          <p:nvPr/>
        </p:nvSpPr>
        <p:spPr>
          <a:xfrm rot="10800000">
            <a:off x="1760940" y="5491380"/>
            <a:ext cx="32700" cy="1065300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"/>
          <p:cNvSpPr/>
          <p:nvPr/>
        </p:nvSpPr>
        <p:spPr>
          <a:xfrm>
            <a:off x="2655835" y="703115"/>
            <a:ext cx="56208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List of Contents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2274825" y="1457800"/>
            <a:ext cx="7997700" cy="4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-"/>
            </a:pPr>
            <a:r>
              <a:rPr b="1" lang="en-IN" sz="22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White Box Testing - Overview</a:t>
            </a:r>
            <a:endParaRPr b="1" sz="22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200"/>
              <a:buFont typeface="Calibri"/>
              <a:buChar char="-"/>
            </a:pPr>
            <a:r>
              <a:rPr b="1" lang="en-IN" sz="22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White Box Testing in SDLC</a:t>
            </a:r>
            <a:endParaRPr b="1" sz="22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200"/>
              <a:buFont typeface="Calibri"/>
              <a:buChar char="-"/>
            </a:pPr>
            <a:r>
              <a:rPr b="1" lang="en-IN" sz="22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Limitations of White Box Testing</a:t>
            </a:r>
            <a:endParaRPr b="1" sz="22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200"/>
              <a:buFont typeface="Calibri"/>
              <a:buChar char="-"/>
            </a:pPr>
            <a:r>
              <a:rPr b="1" lang="en-IN" sz="22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Types of </a:t>
            </a:r>
            <a:r>
              <a:rPr b="1" lang="en-IN" sz="22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White Box Testing</a:t>
            </a:r>
            <a:endParaRPr b="1" sz="22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200"/>
              <a:buFont typeface="Calibri"/>
              <a:buChar char="-"/>
            </a:pPr>
            <a:r>
              <a:rPr b="1" lang="en-IN" sz="22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Static Testing</a:t>
            </a:r>
            <a:endParaRPr b="1" sz="22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200"/>
              <a:buFont typeface="Calibri"/>
              <a:buChar char="-"/>
            </a:pPr>
            <a:r>
              <a:rPr b="1" lang="en-IN" sz="22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Desk Checking</a:t>
            </a:r>
            <a:endParaRPr b="1" sz="22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200"/>
              <a:buFont typeface="Calibri"/>
              <a:buChar char="-"/>
            </a:pPr>
            <a:r>
              <a:rPr b="1" lang="en-IN" sz="22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Code Walkthrough</a:t>
            </a:r>
            <a:endParaRPr b="1" sz="22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200"/>
              <a:buFont typeface="Calibri"/>
              <a:buChar char="-"/>
            </a:pPr>
            <a:r>
              <a:rPr b="1" lang="en-IN" sz="22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Code Inspection / </a:t>
            </a:r>
            <a:r>
              <a:rPr b="1" lang="en-IN" sz="22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Fagan Inspection</a:t>
            </a:r>
            <a:endParaRPr b="1" sz="22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200"/>
              <a:buFont typeface="Calibri"/>
              <a:buChar char="-"/>
            </a:pPr>
            <a:r>
              <a:rPr b="1" lang="en-IN" sz="22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Formal Inspection - Roles, Process, Adv &amp; Disadv</a:t>
            </a:r>
            <a:endParaRPr b="1" sz="22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200"/>
              <a:buFont typeface="Calibri"/>
              <a:buChar char="-"/>
            </a:pPr>
            <a:r>
              <a:rPr b="1" lang="en-IN" sz="22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Tool Usage for Static Analysis</a:t>
            </a:r>
            <a:endParaRPr b="1" sz="22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200"/>
              <a:buFont typeface="Calibri"/>
              <a:buChar char="-"/>
            </a:pPr>
            <a:r>
              <a:rPr b="1" lang="en-IN" sz="22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Static Analysis Tool - LINT</a:t>
            </a:r>
            <a:endParaRPr b="1" sz="22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3"/>
          <p:cNvCxnSpPr/>
          <p:nvPr/>
        </p:nvCxnSpPr>
        <p:spPr>
          <a:xfrm flipH="1" rot="10800000">
            <a:off x="2483035" y="1295795"/>
            <a:ext cx="5794200" cy="9600"/>
          </a:xfrm>
          <a:prstGeom prst="straightConnector1">
            <a:avLst/>
          </a:prstGeom>
          <a:noFill/>
          <a:ln cap="flat" cmpd="sng" w="38150">
            <a:solidFill>
              <a:srgbClr val="DFA267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5" name="Google Shape;85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6" name="Google Shape;86;p3"/>
          <p:cNvSpPr/>
          <p:nvPr/>
        </p:nvSpPr>
        <p:spPr>
          <a:xfrm>
            <a:off x="220575" y="259075"/>
            <a:ext cx="7191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2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White Box &amp; Testing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7c741469ad_1_19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55" name="Google Shape;255;g27c741469ad_1_193"/>
          <p:cNvSpPr txBox="1"/>
          <p:nvPr/>
        </p:nvSpPr>
        <p:spPr>
          <a:xfrm>
            <a:off x="1679100" y="152280"/>
            <a:ext cx="96969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27c741469ad_1_193"/>
          <p:cNvSpPr txBox="1"/>
          <p:nvPr/>
        </p:nvSpPr>
        <p:spPr>
          <a:xfrm>
            <a:off x="1344599" y="1385690"/>
            <a:ext cx="10365900" cy="54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Preliminary meeting (optional)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Author explains his / her perspective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Makes available the necessary documents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Highlights concern areas, if any, for which review comments are sought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Defect Logging Meeting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come prepared!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Moderator goes through the code sequentially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reviewer comes up with comments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Comments / defects categorized as “defect” / “observation,”  “major” / “minor,” “systemic” / “mis-execution”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Scribe documents all the findings and circulates them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Follow-up meeting (optional)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Author fixes defects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required, a follow-up meeting is called to verify completeness of fixes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27c741469ad_1_193"/>
          <p:cNvSpPr/>
          <p:nvPr/>
        </p:nvSpPr>
        <p:spPr>
          <a:xfrm>
            <a:off x="83120" y="619370"/>
            <a:ext cx="105339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Meetings in a Fagan Inspection</a:t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8" name="Google Shape;258;g27c741469ad_1_193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259" name="Google Shape;259;g27c741469ad_1_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d7dc4642f8092c5_37"/>
          <p:cNvSpPr txBox="1"/>
          <p:nvPr/>
        </p:nvSpPr>
        <p:spPr>
          <a:xfrm>
            <a:off x="373300" y="208625"/>
            <a:ext cx="101301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en-IN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Inspection Process</a:t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en-IN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3d7dc4642f8092c5_37"/>
          <p:cNvSpPr txBox="1"/>
          <p:nvPr/>
        </p:nvSpPr>
        <p:spPr>
          <a:xfrm>
            <a:off x="480550" y="1081900"/>
            <a:ext cx="9915600" cy="29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None/>
            </a:pPr>
            <a:r>
              <a:t/>
            </a:r>
            <a:endParaRPr b="0" i="0" sz="28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None/>
            </a:pPr>
            <a:r>
              <a:t/>
            </a:r>
            <a:endParaRPr b="0" i="0" sz="28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3d7dc4642f8092c5_3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67" name="Google Shape;267;g3d7dc4642f8092c5_37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268" name="Google Shape;268;g3d7dc4642f8092c5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3d7dc4642f8092c5_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5988" y="2133650"/>
            <a:ext cx="8076973" cy="16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7c741469ad_4_0"/>
          <p:cNvSpPr txBox="1"/>
          <p:nvPr/>
        </p:nvSpPr>
        <p:spPr>
          <a:xfrm>
            <a:off x="1487148" y="76320"/>
            <a:ext cx="103965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27c741469ad_4_0"/>
          <p:cNvSpPr txBox="1"/>
          <p:nvPr/>
        </p:nvSpPr>
        <p:spPr>
          <a:xfrm>
            <a:off x="1163525" y="1495665"/>
            <a:ext cx="9861900" cy="43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Advantages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Thorough, when prepared well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Brings in multiple perspectives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Has been found to be very effective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Disadvantages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Logistically difficult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 consuming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May not be possible to exhaustively go through the entire code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27c741469ad_4_0"/>
          <p:cNvSpPr/>
          <p:nvPr/>
        </p:nvSpPr>
        <p:spPr>
          <a:xfrm>
            <a:off x="83120" y="619370"/>
            <a:ext cx="105339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Advantages and Disadvantages of Fagan Inspection</a:t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Google Shape;277;g27c741469ad_4_0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278" name="Google Shape;278;g27c741469ad_4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27c741469ad_4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4903e6e688_1_0"/>
          <p:cNvSpPr txBox="1"/>
          <p:nvPr/>
        </p:nvSpPr>
        <p:spPr>
          <a:xfrm>
            <a:off x="487800" y="1262550"/>
            <a:ext cx="10037400" cy="53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1475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50"/>
              <a:buFont typeface="Arial"/>
              <a:buChar char="●"/>
            </a:pPr>
            <a:r>
              <a:rPr b="0" i="0" lang="en-IN" sz="2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Whether there are unreachable codes</a:t>
            </a:r>
            <a:endParaRPr b="0" i="0" sz="240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71475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50"/>
              <a:buFont typeface="Arial"/>
              <a:buChar char="●"/>
            </a:pPr>
            <a:r>
              <a:rPr b="0" i="0" lang="en-IN" sz="2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Variables declared but not used</a:t>
            </a:r>
            <a:endParaRPr b="0" i="0" sz="240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71475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50"/>
              <a:buFont typeface="Arial"/>
              <a:buChar char="●"/>
            </a:pPr>
            <a:r>
              <a:rPr b="0" i="0" lang="en-IN" sz="2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Mismatch in definition and assignment of values to variables</a:t>
            </a:r>
            <a:endParaRPr b="0" i="0" sz="240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71475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50"/>
              <a:buFont typeface="Arial"/>
              <a:buChar char="●"/>
            </a:pPr>
            <a:r>
              <a:rPr b="0" i="0" lang="en-IN" sz="2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Illegal or error-prone type-casting of variables</a:t>
            </a:r>
            <a:endParaRPr b="0" i="0" sz="240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71475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50"/>
              <a:buFont typeface="Arial"/>
              <a:buChar char="●"/>
            </a:pPr>
            <a:r>
              <a:rPr b="0" i="0" lang="en-IN" sz="2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 of non-portable or architecture-dependent programming constructs</a:t>
            </a:r>
            <a:endParaRPr b="0" i="0" sz="240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71475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50"/>
              <a:buFont typeface="Arial"/>
              <a:buChar char="●"/>
            </a:pPr>
            <a:r>
              <a:rPr b="0" i="0" lang="en-IN" sz="2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Memory allocated but not having corresponding statements for freeing up memory</a:t>
            </a:r>
            <a:endParaRPr b="0" i="0" sz="240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71475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50"/>
              <a:buFont typeface="Arial"/>
              <a:buChar char="●"/>
            </a:pPr>
            <a:r>
              <a:rPr b="0" i="0" lang="en-IN" sz="2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For calculation of </a:t>
            </a:r>
            <a:r>
              <a:rPr b="1" i="0" lang="en-IN" sz="2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cyclomatic complexity</a:t>
            </a:r>
            <a:endParaRPr b="1" i="0" sz="240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71475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50"/>
              <a:buFont typeface="Arial"/>
              <a:buChar char="●"/>
            </a:pPr>
            <a:r>
              <a:rPr b="0" i="0" lang="en-IN" sz="2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As an extension of compilers (lint, compiler flag driven checking…)</a:t>
            </a:r>
            <a:endParaRPr b="0" i="0" sz="240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71475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50"/>
              <a:buFont typeface="Arial"/>
              <a:buChar char="●"/>
            </a:pPr>
            <a:r>
              <a:rPr b="0" i="0" lang="en-IN" sz="2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Coding standards adherence</a:t>
            </a:r>
            <a:endParaRPr b="0" i="0" sz="240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71475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50"/>
              <a:buFont typeface="Arial"/>
              <a:buChar char="●"/>
            </a:pPr>
            <a:r>
              <a:rPr b="0" i="0" lang="en-IN" sz="2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Variable naming, indentation, in-line documentation……</a:t>
            </a:r>
            <a:endParaRPr b="0" i="0" sz="2400" u="none" cap="none" strike="noStrike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71475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50"/>
              <a:buFont typeface="Arial"/>
              <a:buChar char="●"/>
            </a:pPr>
            <a:r>
              <a:rPr b="0" i="0" lang="en-IN" sz="2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Best practice violations – Hard codings…</a:t>
            </a:r>
            <a:endParaRPr/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50"/>
              <a:buFont typeface="Arial"/>
              <a:buNone/>
            </a:pPr>
            <a:r>
              <a:t/>
            </a:r>
            <a:endParaRPr b="0" i="0" sz="22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250" u="sng" cap="none" strike="noStrike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https://www.softwaretestinghelp.com/tools/top-40-static-code-analysis-tools/</a:t>
            </a:r>
            <a:endParaRPr b="1" i="0" sz="2250" u="none" cap="none" strike="noStrike">
              <a:solidFill>
                <a:srgbClr val="0070C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50" u="none" cap="none" strike="noStrike">
              <a:solidFill>
                <a:srgbClr val="0070C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24903e6e688_1_0"/>
          <p:cNvSpPr/>
          <p:nvPr/>
        </p:nvSpPr>
        <p:spPr>
          <a:xfrm>
            <a:off x="83124" y="259065"/>
            <a:ext cx="99921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IN" sz="3600">
                <a:solidFill>
                  <a:srgbClr val="C0654C"/>
                </a:solidFill>
                <a:latin typeface="Calibri"/>
                <a:ea typeface="Calibri"/>
                <a:cs typeface="Calibri"/>
                <a:sym typeface="Calibri"/>
              </a:rPr>
              <a:t>Tool Usage for Static Analysis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g24903e6e688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g24903e6e688_1_0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88" name="Google Shape;288;g24903e6e688_1_0"/>
          <p:cNvSpPr/>
          <p:nvPr/>
        </p:nvSpPr>
        <p:spPr>
          <a:xfrm>
            <a:off x="10578145" y="241405"/>
            <a:ext cx="1285827" cy="1658906"/>
          </a:xfrm>
          <a:custGeom>
            <a:rect b="b" l="l" r="r" t="t"/>
            <a:pathLst>
              <a:path extrusionOk="0" h="1663064" w="128905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89" name="Google Shape;289;g24903e6e688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4903e6e688_1_9"/>
          <p:cNvSpPr txBox="1"/>
          <p:nvPr/>
        </p:nvSpPr>
        <p:spPr>
          <a:xfrm>
            <a:off x="487800" y="1262550"/>
            <a:ext cx="9627000" cy="52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IN" sz="15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#include &lt;stdio.h&gt;</a:t>
            </a:r>
            <a:endParaRPr b="0" i="0" sz="15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IN" sz="15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printarray (Anarray)</a:t>
            </a:r>
            <a:endParaRPr b="0" i="0" sz="15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IN" sz="15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 Anarray;</a:t>
            </a:r>
            <a:endParaRPr b="0" i="0" sz="15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IN" sz="15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   printf(“%d”,Anarray);  }</a:t>
            </a:r>
            <a:endParaRPr b="0" i="0" sz="15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IN" sz="15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IN" sz="15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main ()</a:t>
            </a:r>
            <a:endParaRPr b="0" i="0" sz="15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IN" sz="15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5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IN" sz="15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int Anarray[5]; int i; char c;</a:t>
            </a:r>
            <a:endParaRPr b="0" i="0" sz="15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IN" sz="15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printarray (Anarray, i, c);</a:t>
            </a:r>
            <a:endParaRPr b="0" i="0" sz="15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IN" sz="15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printarray (Anarray) ;</a:t>
            </a:r>
            <a:endParaRPr b="0" i="0" sz="15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IN" sz="15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5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IN" sz="15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----------------------- Tool execution</a:t>
            </a:r>
            <a:endParaRPr b="0" i="0" sz="15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IN" sz="15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lint lint_ex.c</a:t>
            </a:r>
            <a:endParaRPr b="0" i="0" sz="15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IN" sz="15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------------------------ Output</a:t>
            </a:r>
            <a:endParaRPr b="0" i="0" sz="15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IN" sz="15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lint_ex.c(10): warning: c may be used before set</a:t>
            </a:r>
            <a:endParaRPr b="0" i="0" sz="15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IN" sz="15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lint_ex.c(10): warning: i may be used before set</a:t>
            </a:r>
            <a:endParaRPr b="0" i="0" sz="15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IN" sz="15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printarray: variable # of args. lint_ex.c(4) :: lint_ex.c(10)</a:t>
            </a:r>
            <a:endParaRPr b="0" i="0" sz="15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IN" sz="15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printarray, arg. 1 used inconsistently lint_ex.c(4) :: lint_ex.c(10)</a:t>
            </a:r>
            <a:endParaRPr b="0" i="0" sz="15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IN" sz="15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printarray, arg. 1 used inconsistently lint_ex.c(4) :: lint_ex.c(11)</a:t>
            </a:r>
            <a:endParaRPr b="0" i="0" sz="15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IN" sz="15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printf returns value which is always ignored </a:t>
            </a:r>
            <a:endParaRPr b="0" i="0" sz="15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24903e6e688_1_9"/>
          <p:cNvSpPr/>
          <p:nvPr/>
        </p:nvSpPr>
        <p:spPr>
          <a:xfrm>
            <a:off x="83124" y="259065"/>
            <a:ext cx="99921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IN" sz="3600">
                <a:solidFill>
                  <a:srgbClr val="C0654C"/>
                </a:solidFill>
                <a:latin typeface="Calibri"/>
                <a:ea typeface="Calibri"/>
                <a:cs typeface="Calibri"/>
                <a:sym typeface="Calibri"/>
              </a:rPr>
              <a:t>Static Analysis Tool - LINT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g24903e6e688_1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7" name="Google Shape;297;g24903e6e688_1_9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98" name="Google Shape;298;g24903e6e688_1_9"/>
          <p:cNvSpPr/>
          <p:nvPr/>
        </p:nvSpPr>
        <p:spPr>
          <a:xfrm>
            <a:off x="10578145" y="241405"/>
            <a:ext cx="1285827" cy="1658906"/>
          </a:xfrm>
          <a:custGeom>
            <a:rect b="b" l="l" r="r" t="t"/>
            <a:pathLst>
              <a:path extrusionOk="0" h="1663064" w="128905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99" name="Google Shape;299;g24903e6e688_1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Google Shape;304;gb7d30ab385_0_56"/>
          <p:cNvCxnSpPr/>
          <p:nvPr/>
        </p:nvCxnSpPr>
        <p:spPr>
          <a:xfrm>
            <a:off x="5524368" y="3496908"/>
            <a:ext cx="45813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05" name="Google Shape;305;gb7d30ab385_0_56"/>
          <p:cNvGrpSpPr/>
          <p:nvPr/>
        </p:nvGrpSpPr>
        <p:grpSpPr>
          <a:xfrm>
            <a:off x="280309" y="349466"/>
            <a:ext cx="11551715" cy="6218269"/>
            <a:chOff x="313939" y="349466"/>
            <a:chExt cx="11518312" cy="6218269"/>
          </a:xfrm>
        </p:grpSpPr>
        <p:sp>
          <p:nvSpPr>
            <p:cNvPr id="306" name="Google Shape;306;gb7d30ab385_0_56"/>
            <p:cNvSpPr/>
            <p:nvPr/>
          </p:nvSpPr>
          <p:spPr>
            <a:xfrm>
              <a:off x="11786532" y="360726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gb7d30ab385_0_56"/>
            <p:cNvSpPr/>
            <p:nvPr/>
          </p:nvSpPr>
          <p:spPr>
            <a:xfrm rot="5400000">
              <a:off x="11276051" y="-16113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gb7d30ab385_0_56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gb7d30ab385_0_56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0" name="Google Shape;310;gb7d30ab385_0_56"/>
          <p:cNvSpPr/>
          <p:nvPr/>
        </p:nvSpPr>
        <p:spPr>
          <a:xfrm>
            <a:off x="5448168" y="2811518"/>
            <a:ext cx="46038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gb7d30ab385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">
            <a:off x="1961622" y="1064481"/>
            <a:ext cx="2389421" cy="4424246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gb7d30ab385_0_56"/>
          <p:cNvSpPr txBox="1"/>
          <p:nvPr/>
        </p:nvSpPr>
        <p:spPr>
          <a:xfrm>
            <a:off x="5371975" y="3673450"/>
            <a:ext cx="98916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Prof Raghu B. A. Rao</a:t>
            </a:r>
            <a:endParaRPr sz="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b7d30ab385_0_5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99d3bee21_0_3"/>
          <p:cNvSpPr txBox="1"/>
          <p:nvPr/>
        </p:nvSpPr>
        <p:spPr>
          <a:xfrm>
            <a:off x="186775" y="411100"/>
            <a:ext cx="85953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en-IN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What is White Box Testing</a:t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b99d3bee21_0_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93" name="Google Shape;93;gb99d3bee21_0_3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94" name="Google Shape;94;gb99d3bee21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b99d3bee21_0_3"/>
          <p:cNvSpPr txBox="1"/>
          <p:nvPr/>
        </p:nvSpPr>
        <p:spPr>
          <a:xfrm>
            <a:off x="863523" y="1414015"/>
            <a:ext cx="10461900" cy="53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White Box Testing is the testing based on the knowledge of how the software solution's internal structure is.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focuses primarily on strengthening quality of implementation proving design and usability.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White box testing is also known as </a:t>
            </a: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clear box, open, structural, and glass box testing</a:t>
            </a: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Requires access to code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Looks at the program code and performs testing by mapping program code to functionality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b99d3bee21_0_3"/>
          <p:cNvSpPr txBox="1"/>
          <p:nvPr/>
        </p:nvSpPr>
        <p:spPr>
          <a:xfrm>
            <a:off x="966025" y="3831875"/>
            <a:ext cx="703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000">
                <a:solidFill>
                  <a:srgbClr val="922222"/>
                </a:solidFill>
                <a:latin typeface="Calibri"/>
                <a:ea typeface="Calibri"/>
                <a:cs typeface="Calibri"/>
                <a:sym typeface="Calibri"/>
              </a:rPr>
              <a:t>“Testing can prove presence of defects and not their absence!”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99d3bee21_0_17"/>
          <p:cNvSpPr txBox="1"/>
          <p:nvPr/>
        </p:nvSpPr>
        <p:spPr>
          <a:xfrm>
            <a:off x="373300" y="438200"/>
            <a:ext cx="85953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en-IN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Objectives of  White Box Testing</a:t>
            </a:r>
            <a:endParaRPr b="1" i="0" sz="35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b99d3bee21_0_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03" name="Google Shape;103;gb99d3bee21_0_17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04" name="Google Shape;104;gb99d3bee21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b99d3bee21_0_17"/>
          <p:cNvSpPr txBox="1"/>
          <p:nvPr/>
        </p:nvSpPr>
        <p:spPr>
          <a:xfrm>
            <a:off x="560698" y="1481340"/>
            <a:ext cx="10461900" cy="53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Finding Broken or poorly structured paths in the coding processes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flow of specific inputs through the code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functionality of conditional loops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Internal security holes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Defects due to common programming mistakes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Testing of each statement, object and function on an individual basis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 boundary values based on implementation structure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Buffer sizes for example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 violations to “construction” standards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Coding standards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 specified guidelines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Professional standards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99d3bee21_0_28"/>
          <p:cNvSpPr txBox="1"/>
          <p:nvPr/>
        </p:nvSpPr>
        <p:spPr>
          <a:xfrm>
            <a:off x="373300" y="438200"/>
            <a:ext cx="85953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en-IN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White Box Testing is needed</a:t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b99d3bee21_0_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12" name="Google Shape;112;gb99d3bee21_0_28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13" name="Google Shape;113;gb99d3bee21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b99d3bee21_0_28"/>
          <p:cNvSpPr txBox="1"/>
          <p:nvPr/>
        </p:nvSpPr>
        <p:spPr>
          <a:xfrm>
            <a:off x="685748" y="1574315"/>
            <a:ext cx="10461900" cy="53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Early defect identification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Early confidence building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complexity in integrated/blackbox testing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Address both functionality and quality aspects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Maintainability, reliability,  availability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99d3bee21_0_35"/>
          <p:cNvSpPr txBox="1"/>
          <p:nvPr/>
        </p:nvSpPr>
        <p:spPr>
          <a:xfrm>
            <a:off x="373300" y="438200"/>
            <a:ext cx="85953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en-IN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White Box Testing in SDLC</a:t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b99d3bee21_0_35"/>
          <p:cNvSpPr txBox="1"/>
          <p:nvPr/>
        </p:nvSpPr>
        <p:spPr>
          <a:xfrm>
            <a:off x="487800" y="1262550"/>
            <a:ext cx="9627000" cy="3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t/>
            </a:r>
            <a:endParaRPr b="0" i="0" sz="27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gb99d3bee21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50" y="1406075"/>
            <a:ext cx="10151374" cy="515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b99d3bee21_0_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9250" y="2704763"/>
            <a:ext cx="2419350" cy="38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b99d3bee21_0_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24" name="Google Shape;124;gb99d3bee21_0_35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25" name="Google Shape;125;gb99d3bee21_0_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99d3bee21_0_47"/>
          <p:cNvSpPr txBox="1"/>
          <p:nvPr/>
        </p:nvSpPr>
        <p:spPr>
          <a:xfrm>
            <a:off x="373300" y="438200"/>
            <a:ext cx="85953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en-IN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Why White Box Testing </a:t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b99d3bee21_0_47"/>
          <p:cNvSpPr txBox="1"/>
          <p:nvPr/>
        </p:nvSpPr>
        <p:spPr>
          <a:xfrm>
            <a:off x="487800" y="1262550"/>
            <a:ext cx="9627000" cy="50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program code truly represents what the program actually does and not just what it is intended to do!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minimizes delay between defect injection and defect detection (i.e., does not postpone detection to be done by someone else).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catch “obvious” programming errors that do not necessarily map to common user scenarios (e.g., divide by zero).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t/>
            </a:r>
            <a:endParaRPr sz="27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32" name="Google Shape;132;gb99d3bee21_0_4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33" name="Google Shape;133;gb99d3bee21_0_47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34" name="Google Shape;134;gb99d3bee21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99d3bee21_0_53"/>
          <p:cNvSpPr txBox="1"/>
          <p:nvPr/>
        </p:nvSpPr>
        <p:spPr>
          <a:xfrm>
            <a:off x="373300" y="438200"/>
            <a:ext cx="85953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en-IN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Limitation of White Box Testing </a:t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b99d3bee21_0_53"/>
          <p:cNvSpPr txBox="1"/>
          <p:nvPr/>
        </p:nvSpPr>
        <p:spPr>
          <a:xfrm>
            <a:off x="487800" y="1262550"/>
            <a:ext cx="9627000" cy="50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Tendency to miss the big picture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technology skill required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Progg. Language, database, environment, runtime behavior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Deeper knowledge required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Including dev skills &amp; IDE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Effort is significantly more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development may be required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/ documentation may not be available – fully / partly.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Developers might develop blind spots for their own defects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Fully covered code may not correspond to realistic scenarios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t/>
            </a:r>
            <a:endParaRPr sz="27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41" name="Google Shape;141;gb99d3bee21_0_5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42" name="Google Shape;142;gb99d3bee21_0_53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43" name="Google Shape;143;gb99d3bee21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99d3bee21_0_64"/>
          <p:cNvSpPr txBox="1"/>
          <p:nvPr/>
        </p:nvSpPr>
        <p:spPr>
          <a:xfrm>
            <a:off x="373300" y="438200"/>
            <a:ext cx="85953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en-IN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Types of White Box Testing </a:t>
            </a:r>
            <a:endParaRPr b="1" i="0" sz="35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b99d3bee21_0_64"/>
          <p:cNvSpPr txBox="1"/>
          <p:nvPr/>
        </p:nvSpPr>
        <p:spPr>
          <a:xfrm>
            <a:off x="487800" y="1262550"/>
            <a:ext cx="9627000" cy="50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t/>
            </a:r>
            <a:endParaRPr b="0" i="0" sz="27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b99d3bee21_0_6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51" name="Google Shape;151;gb99d3bee21_0_64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52" name="Google Shape;152;gb99d3bee21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b99d3bee21_0_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0575" y="1488450"/>
            <a:ext cx="7227800" cy="494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2020-08-09T05:55:29Z</dcterms:created>
  <dc:creator>Krishna Venkataram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2020-07-08T00:00:00Z</vt:filetime>
  </property>
  <property fmtid="{D5CDD505-2E9C-101B-9397-08002B2CF9AE}" pid="4" name="Creator">
    <vt:lpwstr>Acrobat PDFMaker 10.1 for PowerPoint</vt:lpwstr>
  </property>
  <property fmtid="{D5CDD505-2E9C-101B-9397-08002B2CF9AE}" pid="5" name="HyperlinksChanged">
    <vt:bool>false</vt:bool>
  </property>
  <property fmtid="{D5CDD505-2E9C-101B-9397-08002B2CF9AE}" pid="6" name="LastSaved">
    <vt:filetime>2020-08-09T00:00:00Z</vt:filetime>
  </property>
  <property fmtid="{D5CDD505-2E9C-101B-9397-08002B2CF9AE}" pid="7" name="LinksUpToDate">
    <vt:bool>false</vt:bool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</Properties>
</file>