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go2MUd+Nq93ub/ZD7YM/1MKdFL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9d5a21ac6_1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b9d5a21ac6_1_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9d5a21ac6_1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b9d5a21ac6_1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9d5a21ac6_1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b9d5a21ac6_1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9d5a21ac6_1_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b9d5a21ac6_1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9d5a21ac6_1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b9d5a21ac6_1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9d5a21ac6_1_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b9d5a21ac6_1_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9d5a21ac6_1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b9d5a21ac6_1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9d5a21ac6_1_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b9d5a21ac6_1_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9d5a21ac6_1_4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b9d5a21ac6_1_4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/>
          <p:nvPr>
            <p:ph idx="2" type="sldImg"/>
          </p:nvPr>
        </p:nvSpPr>
        <p:spPr>
          <a:xfrm>
            <a:off x="217488" y="801688"/>
            <a:ext cx="7126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Cyclomatic complexity is a software metric used to indicate the complexity of a program.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It is a quantitative measure of the number of linearly independent paths through 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program's source code. It was developed by Thomas J. McCabe, Sr. in 1976.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path is defined as a path that has at least one edge which has not been traversed before in any other paths.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c776b38b5_5_220:notes"/>
          <p:cNvSpPr/>
          <p:nvPr>
            <p:ph idx="2" type="sldImg"/>
          </p:nvPr>
        </p:nvSpPr>
        <p:spPr>
          <a:xfrm>
            <a:off x="217488" y="801688"/>
            <a:ext cx="71262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7c776b38b5_5_2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c776b38b5_2_221:notes"/>
          <p:cNvSpPr/>
          <p:nvPr>
            <p:ph idx="2" type="sldImg"/>
          </p:nvPr>
        </p:nvSpPr>
        <p:spPr>
          <a:xfrm>
            <a:off x="533520" y="764280"/>
            <a:ext cx="67047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7c776b38b5_2_221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7c776b38b5_2_221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9bbe096c1_0_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b9bbe096c1_0_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9d5a21ac6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b9d5a21ac6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9d5a21ac6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b9d5a21ac6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9d5a21ac6_0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b9d5a21ac6_0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9d5a21ac6_0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b9d5a21ac6_0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9d5a21ac6_1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b9d5a21ac6_1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9d5a21ac6_1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b9d5a21ac6_1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8f731b0e9_0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248f731b0e9_0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248f731b0e9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48f731b0e9_0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48f731b0e9_0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248f731b0e9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48f731b0e9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48f731b0e9_0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248f731b0e9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48f731b0e9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248f731b0e9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248f731b0e9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48f731b0e9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48f731b0e9_0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248f731b0e9_0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48f731b0e9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48f731b0e9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48f731b0e9_0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8f731b0e9_0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248f731b0e9_0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248f731b0e9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48f731b0e9_0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248f731b0e9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48f731b0e9_0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48f731b0e9_0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248f731b0e9_0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248f731b0e9_0_3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248f731b0e9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8f731b0e9_0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248f731b0e9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8f731b0e9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48f731b0e9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48f731b0e9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guru99.com/cyclomatic-complexity.html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105019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Google Shape;55;p1"/>
          <p:cNvSpPr txBox="1"/>
          <p:nvPr/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>
                <a:solidFill>
                  <a:srgbClr val="595959"/>
                </a:solidFill>
              </a:rPr>
              <a:t>‹#›</a:t>
            </a:fld>
            <a:endParaRPr sz="1300">
              <a:solidFill>
                <a:srgbClr val="595959"/>
              </a:solidFill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4781916" y="4702333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" name="Google Shape;57;p1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58" name="Google Shape;58;p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0" name="Google Shape;60;p1"/>
          <p:cNvCxnSpPr/>
          <p:nvPr/>
        </p:nvCxnSpPr>
        <p:spPr>
          <a:xfrm>
            <a:off x="4858116" y="4722562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1" name="Google Shape;61;p1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62" name="Google Shape;62;p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00" y="818138"/>
            <a:ext cx="2619113" cy="484950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4781916" y="1930599"/>
            <a:ext cx="749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41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Testing</a:t>
            </a:r>
            <a:endParaRPr b="1" i="0" sz="41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41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67" name="Google Shape;67;p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1"/>
          <p:cNvSpPr txBox="1"/>
          <p:nvPr/>
        </p:nvSpPr>
        <p:spPr>
          <a:xfrm>
            <a:off x="4825566" y="2621229"/>
            <a:ext cx="741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endParaRPr b="1" i="0" sz="36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4782525" y="3202925"/>
            <a:ext cx="71919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2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Structural </a:t>
            </a:r>
            <a:r>
              <a:rPr b="1" lang="en-IN" sz="2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b="1" sz="2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2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Prof Raghu B. A. Rao</a:t>
            </a:r>
            <a:endParaRPr b="1" i="0" sz="32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>
                <a:solidFill>
                  <a:srgbClr val="595959"/>
                </a:solidFill>
              </a:rPr>
              <a:t>‹#›</a:t>
            </a:fld>
            <a:endParaRPr sz="1300">
              <a:solidFill>
                <a:srgbClr val="595959"/>
              </a:solidFill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>
                <a:solidFill>
                  <a:srgbClr val="595959"/>
                </a:solidFill>
              </a:rPr>
              <a:t>‹#›</a:t>
            </a:fld>
            <a:endParaRPr sz="13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b9d5a21ac6_1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675" y="1290700"/>
            <a:ext cx="7349051" cy="448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b9d5a21ac6_1_14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Coverage for Loop Constructs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b9d5a21ac6_1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gb9d5a21ac6_1_14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0" name="Google Shape;170;gb9d5a21ac6_1_14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71" name="Google Shape;171;gb9d5a21ac6_1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b9d5a21ac6_1_14"/>
          <p:cNvSpPr/>
          <p:nvPr/>
        </p:nvSpPr>
        <p:spPr>
          <a:xfrm>
            <a:off x="477075" y="1306975"/>
            <a:ext cx="6277674" cy="1139199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b9d5a21ac6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00" y="652888"/>
            <a:ext cx="8678849" cy="55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b9d5a21ac6_1_19"/>
          <p:cNvSpPr/>
          <p:nvPr/>
        </p:nvSpPr>
        <p:spPr>
          <a:xfrm>
            <a:off x="588772" y="241401"/>
            <a:ext cx="6857746" cy="1380343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Google Shape;179;gb9d5a21ac6_1_19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Limitation of Statement Coverage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b9d5a21ac6_1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b9d5a21ac6_1_19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82" name="Google Shape;182;gb9d5a21ac6_1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gb9d5a21ac6_1_19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b9d5a21ac6_1_23"/>
          <p:cNvPicPr preferRelativeResize="0"/>
          <p:nvPr/>
        </p:nvPicPr>
        <p:blipFill rotWithShape="1">
          <a:blip r:embed="rId3">
            <a:alphaModFix/>
          </a:blip>
          <a:srcRect b="0" l="0" r="0" t="16282"/>
          <a:stretch/>
        </p:blipFill>
        <p:spPr>
          <a:xfrm>
            <a:off x="487475" y="1556275"/>
            <a:ext cx="8735999" cy="469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gb9d5a21ac6_1_23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0" name="Google Shape;190;gb9d5a21ac6_1_23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Code Coverage Tools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b9d5a21ac6_1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b9d5a21ac6_1_23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93" name="Google Shape;193;gb9d5a21ac6_1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b9d5a21ac6_1_27"/>
          <p:cNvPicPr preferRelativeResize="0"/>
          <p:nvPr/>
        </p:nvPicPr>
        <p:blipFill rotWithShape="1">
          <a:blip r:embed="rId3">
            <a:alphaModFix/>
          </a:blip>
          <a:srcRect b="0" l="0" r="0" t="18844"/>
          <a:stretch/>
        </p:blipFill>
        <p:spPr>
          <a:xfrm>
            <a:off x="342538" y="1604925"/>
            <a:ext cx="8774875" cy="46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b9d5a21ac6_1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b9d5a21ac6_1_27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1" name="Google Shape;201;gb9d5a21ac6_1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gb9d5a21ac6_1_27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3" name="Google Shape;203;gb9d5a21ac6_1_27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Path Coverage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b9d5a21ac6_1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50" y="215213"/>
            <a:ext cx="9626300" cy="612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b9d5a21ac6_1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b9d5a21ac6_1_31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11" name="Google Shape;211;gb9d5a21ac6_1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b9d5a21ac6_1_36"/>
          <p:cNvPicPr preferRelativeResize="0"/>
          <p:nvPr/>
        </p:nvPicPr>
        <p:blipFill rotWithShape="1">
          <a:blip r:embed="rId3">
            <a:alphaModFix/>
          </a:blip>
          <a:srcRect b="0" l="0" r="0" t="19224"/>
          <a:stretch/>
        </p:blipFill>
        <p:spPr>
          <a:xfrm>
            <a:off x="223238" y="1734950"/>
            <a:ext cx="9013476" cy="46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b9d5a21ac6_1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b9d5a21ac6_1_36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19" name="Google Shape;219;gb9d5a21ac6_1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gb9d5a21ac6_1_36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1" name="Google Shape;221;gb9d5a21ac6_1_36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Condition Coverage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b9d5a21ac6_1_40"/>
          <p:cNvPicPr preferRelativeResize="0"/>
          <p:nvPr/>
        </p:nvPicPr>
        <p:blipFill rotWithShape="1">
          <a:blip r:embed="rId3">
            <a:alphaModFix/>
          </a:blip>
          <a:srcRect b="0" l="0" r="0" t="18487"/>
          <a:stretch/>
        </p:blipFill>
        <p:spPr>
          <a:xfrm>
            <a:off x="304800" y="1671925"/>
            <a:ext cx="9259675" cy="456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gb9d5a21ac6_1_40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8" name="Google Shape;228;gb9d5a21ac6_1_40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Function Coverage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b9d5a21ac6_1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b9d5a21ac6_1_40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31" name="Google Shape;231;gb9d5a21ac6_1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b9d5a21ac6_1_44"/>
          <p:cNvPicPr preferRelativeResize="0"/>
          <p:nvPr/>
        </p:nvPicPr>
        <p:blipFill rotWithShape="1">
          <a:blip r:embed="rId3">
            <a:alphaModFix/>
          </a:blip>
          <a:srcRect b="0" l="0" r="0" t="22185"/>
          <a:stretch/>
        </p:blipFill>
        <p:spPr>
          <a:xfrm>
            <a:off x="420475" y="1846675"/>
            <a:ext cx="8835225" cy="442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b9d5a21ac6_1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b9d5a21ac6_1_44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39" name="Google Shape;239;gb9d5a21ac6_1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b9d5a21ac6_1_44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1" name="Google Shape;241;gb9d5a21ac6_1_44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Code Complexity Testing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b9d5a21ac6_1_49"/>
          <p:cNvPicPr preferRelativeResize="0"/>
          <p:nvPr/>
        </p:nvPicPr>
        <p:blipFill rotWithShape="1">
          <a:blip r:embed="rId3">
            <a:alphaModFix/>
          </a:blip>
          <a:srcRect b="0" l="0" r="0" t="20299"/>
          <a:stretch/>
        </p:blipFill>
        <p:spPr>
          <a:xfrm>
            <a:off x="197075" y="1824325"/>
            <a:ext cx="8678850" cy="44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b9d5a21ac6_1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b9d5a21ac6_1_49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49" name="Google Shape;249;gb9d5a21ac6_1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gb9d5a21ac6_1_49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1" name="Google Shape;251;gb9d5a21ac6_1_49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Intuitive Meaning of Cyclomatic Complexity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/>
          <p:nvPr/>
        </p:nvSpPr>
        <p:spPr>
          <a:xfrm>
            <a:off x="380960" y="1500174"/>
            <a:ext cx="935837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❖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developers and testers to determine independent path executions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❖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Developers can assure that all the paths have been tested at least once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❖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us to focus more on the uncovered paths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❖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code coverage in Software Engineering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❖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the risk associated with the application or program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❖"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these metrics early in the cycle reduces more risk to the program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"/>
          <p:cNvSpPr/>
          <p:nvPr/>
        </p:nvSpPr>
        <p:spPr>
          <a:xfrm>
            <a:off x="380960" y="4143380"/>
            <a:ext cx="9215502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4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250" u="sng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https://www.guru99.com/cyclomatic-complexity.html</a:t>
            </a:r>
            <a:endParaRPr b="0" i="0" sz="22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Uses of Cyclomatic Complexity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1" name="Google Shape;261;p2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62" name="Google Shape;2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c776b38b5_5_220"/>
          <p:cNvSpPr/>
          <p:nvPr/>
        </p:nvSpPr>
        <p:spPr>
          <a:xfrm>
            <a:off x="1973280" y="5887440"/>
            <a:ext cx="5621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27c776b38b5_5_220"/>
          <p:cNvSpPr/>
          <p:nvPr/>
        </p:nvSpPr>
        <p:spPr>
          <a:xfrm rot="10800000">
            <a:off x="1760940" y="5491380"/>
            <a:ext cx="32700" cy="10653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27c776b38b5_5_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7c776b38b5_5_220"/>
          <p:cNvSpPr/>
          <p:nvPr/>
        </p:nvSpPr>
        <p:spPr>
          <a:xfrm>
            <a:off x="2655835" y="779315"/>
            <a:ext cx="5620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7c776b38b5_5_220"/>
          <p:cNvSpPr/>
          <p:nvPr/>
        </p:nvSpPr>
        <p:spPr>
          <a:xfrm>
            <a:off x="2655825" y="1610200"/>
            <a:ext cx="7997700" cy="4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Structural Testing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Unit/Code Functional Testing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Code Coverage Testing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Type of Code Coverage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Programming Constructs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Code/Path/Condition/Function Coverage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Code Complexity Testing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g27c776b38b5_5_220"/>
          <p:cNvCxnSpPr/>
          <p:nvPr/>
        </p:nvCxnSpPr>
        <p:spPr>
          <a:xfrm flipH="1" rot="10800000">
            <a:off x="2483035" y="1371995"/>
            <a:ext cx="5794200" cy="9600"/>
          </a:xfrm>
          <a:prstGeom prst="straightConnector1">
            <a:avLst/>
          </a:prstGeom>
          <a:noFill/>
          <a:ln cap="flat" cmpd="sng" w="38150">
            <a:solidFill>
              <a:srgbClr val="DFA26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3" name="Google Shape;83;g27c776b38b5_5_2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4" name="Google Shape;84;g27c776b38b5_5_220"/>
          <p:cNvSpPr/>
          <p:nvPr/>
        </p:nvSpPr>
        <p:spPr>
          <a:xfrm>
            <a:off x="457200" y="304800"/>
            <a:ext cx="7191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2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Structural Testing</a:t>
            </a:r>
            <a:endParaRPr b="1" i="0" sz="32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g27c776b38b5_2_221"/>
          <p:cNvCxnSpPr/>
          <p:nvPr/>
        </p:nvCxnSpPr>
        <p:spPr>
          <a:xfrm>
            <a:off x="5524368" y="3496908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69" name="Google Shape;269;g27c776b38b5_2_221"/>
          <p:cNvGrpSpPr/>
          <p:nvPr/>
        </p:nvGrpSpPr>
        <p:grpSpPr>
          <a:xfrm>
            <a:off x="280309" y="349466"/>
            <a:ext cx="11551715" cy="6218269"/>
            <a:chOff x="313939" y="349466"/>
            <a:chExt cx="11518312" cy="6218269"/>
          </a:xfrm>
        </p:grpSpPr>
        <p:sp>
          <p:nvSpPr>
            <p:cNvPr id="270" name="Google Shape;270;g27c776b38b5_2_221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27c776b38b5_2_221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27c776b38b5_2_22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g27c776b38b5_2_22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g27c776b38b5_2_221"/>
          <p:cNvSpPr/>
          <p:nvPr/>
        </p:nvSpPr>
        <p:spPr>
          <a:xfrm>
            <a:off x="5448168" y="2811518"/>
            <a:ext cx="4603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7c776b38b5_2_221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g27c776b38b5_2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">
            <a:off x="1961622" y="1064481"/>
            <a:ext cx="2389421" cy="442424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7c776b38b5_2_2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>
                <a:solidFill>
                  <a:schemeClr val="dk2"/>
                </a:solidFill>
              </a:rPr>
              <a:t>‹#›</a:t>
            </a:fld>
            <a:endParaRPr sz="1300">
              <a:solidFill>
                <a:schemeClr val="dk2"/>
              </a:solidFill>
            </a:endParaRPr>
          </a:p>
        </p:txBody>
      </p:sp>
      <p:sp>
        <p:nvSpPr>
          <p:cNvPr id="278" name="Google Shape;278;g27c776b38b5_2_221"/>
          <p:cNvSpPr txBox="1"/>
          <p:nvPr/>
        </p:nvSpPr>
        <p:spPr>
          <a:xfrm>
            <a:off x="5371975" y="3673450"/>
            <a:ext cx="98916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Prof Raghu B. A. Rao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bbe096c1_0_36"/>
          <p:cNvSpPr txBox="1"/>
          <p:nvPr/>
        </p:nvSpPr>
        <p:spPr>
          <a:xfrm>
            <a:off x="487800" y="1262550"/>
            <a:ext cx="96270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b9bbe096c1_0_36"/>
          <p:cNvSpPr txBox="1"/>
          <p:nvPr/>
        </p:nvSpPr>
        <p:spPr>
          <a:xfrm>
            <a:off x="487800" y="1262600"/>
            <a:ext cx="9684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 by running the executable on the machine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Entails running the product against some predefined test cases and comparing the results against the expected results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Designing test cases and test data ( even test programs – stubs )to exercise certain portions of code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structural testing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■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/ code functional testing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■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coverage testing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■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complexity testing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b9bbe096c1_0_36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Structural Testing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b9bbe096c1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gb9bbe096c1_0_36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4" name="Google Shape;94;gb9bbe096c1_0_36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95" name="Google Shape;95;gb9bbe096c1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9d5a21ac6_0_3"/>
          <p:cNvSpPr txBox="1"/>
          <p:nvPr/>
        </p:nvSpPr>
        <p:spPr>
          <a:xfrm>
            <a:off x="487800" y="1262550"/>
            <a:ext cx="96270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b9d5a21ac6_0_3"/>
          <p:cNvSpPr txBox="1"/>
          <p:nvPr/>
        </p:nvSpPr>
        <p:spPr>
          <a:xfrm>
            <a:off x="487800" y="1262600"/>
            <a:ext cx="96843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quick checks by developer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Removes “obvious” errors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 before more expensive checks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“debug versions”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 through an IDE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“Debugging” or “testing”? (Who cares?!)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 at programmer level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 times – “indirect &amp; controlled” execution because other parts of programs not ready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Stubs, test harnesses….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testing tools – Junit…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b9d5a21ac6_0_3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Unit/Code Functional Testing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b9d5a21ac6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gb9d5a21ac6_0_3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5" name="Google Shape;105;gb9d5a21ac6_0_3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6" name="Google Shape;106;gb9d5a21ac6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9d5a21ac6_0_11"/>
          <p:cNvSpPr txBox="1"/>
          <p:nvPr/>
        </p:nvSpPr>
        <p:spPr>
          <a:xfrm>
            <a:off x="487800" y="1262550"/>
            <a:ext cx="96270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b9d5a21ac6_0_11"/>
          <p:cNvSpPr txBox="1"/>
          <p:nvPr/>
        </p:nvSpPr>
        <p:spPr>
          <a:xfrm>
            <a:off x="487800" y="1262600"/>
            <a:ext cx="9684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is to cover all / required parts of code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parts of code to required functionality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out percentage of code covered by “instrumentation”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Instrumented code provides fine control on execution and measuring it.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help identify critical portions of code, executed often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●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Coverage = ( statements executed / Total statements ) * 100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b9d5a21ac6_0_11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Code Coverage Testing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b9d5a21ac6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gb9d5a21ac6_0_11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6" name="Google Shape;116;gb9d5a21ac6_0_11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17" name="Google Shape;117;gb9d5a21ac6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9d5a21ac6_0_24"/>
          <p:cNvSpPr txBox="1"/>
          <p:nvPr/>
        </p:nvSpPr>
        <p:spPr>
          <a:xfrm>
            <a:off x="487800" y="1262550"/>
            <a:ext cx="96270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b9d5a21ac6_0_24"/>
          <p:cNvSpPr txBox="1"/>
          <p:nvPr/>
        </p:nvSpPr>
        <p:spPr>
          <a:xfrm>
            <a:off x="487800" y="1262600"/>
            <a:ext cx="9684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 coverage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 coverage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coverage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coverage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b9d5a21ac6_0_24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Types of Code Coverage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b9d5a21ac6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b9d5a21ac6_0_24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7" name="Google Shape;127;gb9d5a21ac6_0_24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28" name="Google Shape;128;gb9d5a21ac6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9d5a21ac6_0_31"/>
          <p:cNvSpPr txBox="1"/>
          <p:nvPr/>
        </p:nvSpPr>
        <p:spPr>
          <a:xfrm>
            <a:off x="487800" y="1262550"/>
            <a:ext cx="96270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b9d5a21ac6_0_31"/>
          <p:cNvSpPr txBox="1"/>
          <p:nvPr/>
        </p:nvSpPr>
        <p:spPr>
          <a:xfrm>
            <a:off x="487800" y="1262600"/>
            <a:ext cx="9684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Sequential instructions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Two-way decision statements (if – then – else)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Multi-way decision statements (switch statements)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I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Loops, like while/do, for, repeat/until, etc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b9d5a21ac6_0_31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Programming Construct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b9d5a21ac6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gb9d5a21ac6_0_31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8" name="Google Shape;138;gb9d5a21ac6_0_31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39" name="Google Shape;139;gb9d5a21ac6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b9d5a21ac6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125" y="1105563"/>
            <a:ext cx="7137476" cy="46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b9d5a21ac6_1_6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Testing Sequential Instructions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b9d5a21ac6_1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gb9d5a21ac6_1_6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8" name="Google Shape;148;gb9d5a21ac6_1_6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49" name="Google Shape;149;gb9d5a21ac6_1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b9d5a21ac6_1_6"/>
          <p:cNvSpPr/>
          <p:nvPr/>
        </p:nvSpPr>
        <p:spPr>
          <a:xfrm>
            <a:off x="536146" y="1399979"/>
            <a:ext cx="6732064" cy="403293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b9d5a21ac6_1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875" y="1671700"/>
            <a:ext cx="7118725" cy="470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b9d5a21ac6_1_10"/>
          <p:cNvSpPr/>
          <p:nvPr/>
        </p:nvSpPr>
        <p:spPr>
          <a:xfrm>
            <a:off x="83124" y="259065"/>
            <a:ext cx="9992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solidFill>
                  <a:srgbClr val="C0654C"/>
                </a:solidFill>
                <a:latin typeface="Calibri"/>
                <a:ea typeface="Calibri"/>
                <a:cs typeface="Calibri"/>
                <a:sym typeface="Calibri"/>
              </a:rPr>
              <a:t>Testing IF THEN ELSE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b9d5a21ac6_1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gb9d5a21ac6_1_10"/>
          <p:cNvCxnSpPr/>
          <p:nvPr/>
        </p:nvCxnSpPr>
        <p:spPr>
          <a:xfrm>
            <a:off x="83128" y="1230786"/>
            <a:ext cx="9293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9" name="Google Shape;159;gb9d5a21ac6_1_10"/>
          <p:cNvSpPr/>
          <p:nvPr/>
        </p:nvSpPr>
        <p:spPr>
          <a:xfrm>
            <a:off x="10578145" y="241405"/>
            <a:ext cx="1285827" cy="1658906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60" name="Google Shape;160;gb9d5a21ac6_1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6922" y="16062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b9d5a21ac6_1_10"/>
          <p:cNvSpPr/>
          <p:nvPr/>
        </p:nvSpPr>
        <p:spPr>
          <a:xfrm>
            <a:off x="678143" y="1900303"/>
            <a:ext cx="5897404" cy="698487"/>
          </a:xfrm>
          <a:custGeom>
            <a:rect b="b" l="l" r="r" t="t"/>
            <a:pathLst>
              <a:path extrusionOk="0" h="1663064" w="1289050">
                <a:moveTo>
                  <a:pt x="1288478" y="0"/>
                </a:moveTo>
                <a:lnTo>
                  <a:pt x="0" y="0"/>
                </a:lnTo>
                <a:lnTo>
                  <a:pt x="0" y="1662544"/>
                </a:lnTo>
                <a:lnTo>
                  <a:pt x="1288478" y="1662544"/>
                </a:lnTo>
                <a:lnTo>
                  <a:pt x="12884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2020-08-09T05:55:29Z</dcterms:created>
  <dc:creator>Krishna Venkataram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2020-07-08T00:00:00Z</vt:filetime>
  </property>
  <property fmtid="{D5CDD505-2E9C-101B-9397-08002B2CF9AE}" pid="4" name="Creator">
    <vt:lpwstr>Acrobat PDFMaker 10.1 for PowerPoint</vt:lpwstr>
  </property>
  <property fmtid="{D5CDD505-2E9C-101B-9397-08002B2CF9AE}" pid="5" name="HyperlinksChanged">
    <vt:bool>false</vt:bool>
  </property>
  <property fmtid="{D5CDD505-2E9C-101B-9397-08002B2CF9AE}" pid="6" name="LastSaved">
    <vt:filetime>2020-08-09T00:00:00Z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</Properties>
</file>