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4" roundtripDataSignature="AMtx7mimJxG9a7ULiZQu5MTp8m5+jst4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bb147dae3_0_17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7bb147dae3_0_176: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a29d700cc_0_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ba29d700cc_0_5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a29d700cc_0_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ba29d700cc_0_4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a29d700cc_0_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ba29d700cc_0_5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a29d700cc_0_6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ba29d700cc_0_6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903249ff9_2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4903249ff9_2_1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a29d700cc_0_7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ba29d700cc_0_7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a29d700cc_0_7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ba29d700cc_0_7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a29d700cc_0_8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ba29d700cc_0_8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a29d700cc_0_9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ba29d700cc_0_9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a29d700cc_0_10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ba29d700cc_0_10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a29d700cc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ba29d700cc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a29d700cc_0_10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ba29d700cc_0_10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a29d700cc_0_1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ba29d700cc_0_11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a29d700cc_0_1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ba29d700cc_0_12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48f74f542b_0_6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48f74f542b_0_6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8f74f542b_0_1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48f74f542b_0_12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32aca9638571f3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3332aca9638571f3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903249ff9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4903249ff9_2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7bb147dae3_0_2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7bb147dae3_0_2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f74f542b_0_4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8f74f542b_0_4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a29d700cc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ba29d700cc_0_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29d700cc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ba29d700cc_0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a29d700cc_0_1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ba29d700cc_0_1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29d700cc_0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ba29d700cc_0_2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29d700cc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ba29d700cc_0_3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a29d700cc_0_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ba29d700cc_0_3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
        <p:nvSpPr>
          <p:cNvPr id="11" name="Google Shape;11;p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18"/>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4" name="Shape 54"/>
        <p:cNvGrpSpPr/>
        <p:nvPr/>
      </p:nvGrpSpPr>
      <p:grpSpPr>
        <a:xfrm>
          <a:off x="0" y="0"/>
          <a:ext cx="0" cy="0"/>
          <a:chOff x="0" y="0"/>
          <a:chExt cx="0" cy="0"/>
        </a:xfrm>
      </p:grpSpPr>
      <p:sp>
        <p:nvSpPr>
          <p:cNvPr id="55" name="Google Shape;55;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1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1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9"/>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1" name="Shape 61"/>
        <p:cNvGrpSpPr/>
        <p:nvPr/>
      </p:nvGrpSpPr>
      <p:grpSpPr>
        <a:xfrm>
          <a:off x="0" y="0"/>
          <a:ext cx="0" cy="0"/>
          <a:chOff x="0" y="0"/>
          <a:chExt cx="0" cy="0"/>
        </a:xfrm>
      </p:grpSpPr>
      <p:sp>
        <p:nvSpPr>
          <p:cNvPr id="62" name="Google Shape;6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20"/>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65" name="Google Shape;65;p20"/>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66" name="Google Shape;66;p20"/>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
        <p:nvSpPr>
          <p:cNvPr id="67" name="Google Shape;67;p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
        <p:nvSpPr>
          <p:cNvPr id="74" name="Google Shape;74;g248f74f542b_0_7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5" name="Shape 75"/>
        <p:cNvGrpSpPr/>
        <p:nvPr/>
      </p:nvGrpSpPr>
      <p:grpSpPr>
        <a:xfrm>
          <a:off x="0" y="0"/>
          <a:ext cx="0" cy="0"/>
          <a:chOff x="0" y="0"/>
          <a:chExt cx="0" cy="0"/>
        </a:xfrm>
      </p:grpSpPr>
      <p:sp>
        <p:nvSpPr>
          <p:cNvPr id="76" name="Google Shape;76;g248f74f542b_0_7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8f74f542b_0_75"/>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g248f74f542b_0_7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9" name="Shape 79"/>
        <p:cNvGrpSpPr/>
        <p:nvPr/>
      </p:nvGrpSpPr>
      <p:grpSpPr>
        <a:xfrm>
          <a:off x="0" y="0"/>
          <a:ext cx="0" cy="0"/>
          <a:chOff x="0" y="0"/>
          <a:chExt cx="0" cy="0"/>
        </a:xfrm>
      </p:grpSpPr>
      <p:sp>
        <p:nvSpPr>
          <p:cNvPr id="80" name="Google Shape;80;g248f74f542b_0_7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g248f74f542b_0_78"/>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2" name="Google Shape;82;g248f74f542b_0_7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g248f74f542b_0_8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8f74f542b_0_81"/>
          <p:cNvSpPr txBox="1"/>
          <p:nvPr>
            <p:ph idx="1" type="body"/>
          </p:nvPr>
        </p:nvSpPr>
        <p:spPr>
          <a:xfrm>
            <a:off x="609480" y="1604520"/>
            <a:ext cx="53544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6" name="Google Shape;86;g248f74f542b_0_81"/>
          <p:cNvSpPr txBox="1"/>
          <p:nvPr>
            <p:ph idx="2" type="body"/>
          </p:nvPr>
        </p:nvSpPr>
        <p:spPr>
          <a:xfrm>
            <a:off x="6231960" y="1604520"/>
            <a:ext cx="53544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87" name="Google Shape;87;g248f74f542b_0_8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g248f74f542b_0_8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g248f74f542b_0_8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g248f74f542b_0_87"/>
          <p:cNvSpPr txBox="1"/>
          <p:nvPr>
            <p:ph idx="1" type="subTitle"/>
          </p:nvPr>
        </p:nvSpPr>
        <p:spPr>
          <a:xfrm>
            <a:off x="609480" y="273600"/>
            <a:ext cx="10972500" cy="5307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248f74f542b_0_8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4" name="Shape 94"/>
        <p:cNvGrpSpPr/>
        <p:nvPr/>
      </p:nvGrpSpPr>
      <p:grpSpPr>
        <a:xfrm>
          <a:off x="0" y="0"/>
          <a:ext cx="0" cy="0"/>
          <a:chOff x="0" y="0"/>
          <a:chExt cx="0" cy="0"/>
        </a:xfrm>
      </p:grpSpPr>
      <p:sp>
        <p:nvSpPr>
          <p:cNvPr id="95" name="Google Shape;95;g248f74f542b_0_8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248f74f542b_0_89"/>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7" name="Google Shape;97;g248f74f542b_0_89"/>
          <p:cNvSpPr txBox="1"/>
          <p:nvPr>
            <p:ph idx="2" type="body"/>
          </p:nvPr>
        </p:nvSpPr>
        <p:spPr>
          <a:xfrm>
            <a:off x="609480" y="368208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8" name="Google Shape;98;g248f74f542b_0_89"/>
          <p:cNvSpPr txBox="1"/>
          <p:nvPr>
            <p:ph idx="3" type="body"/>
          </p:nvPr>
        </p:nvSpPr>
        <p:spPr>
          <a:xfrm>
            <a:off x="6231960" y="1604520"/>
            <a:ext cx="53544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99" name="Google Shape;99;g248f74f542b_0_8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0" name="Shape 100"/>
        <p:cNvGrpSpPr/>
        <p:nvPr/>
      </p:nvGrpSpPr>
      <p:grpSpPr>
        <a:xfrm>
          <a:off x="0" y="0"/>
          <a:ext cx="0" cy="0"/>
          <a:chOff x="0" y="0"/>
          <a:chExt cx="0" cy="0"/>
        </a:xfrm>
      </p:grpSpPr>
      <p:sp>
        <p:nvSpPr>
          <p:cNvPr id="101" name="Google Shape;101;g248f74f542b_0_9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248f74f542b_0_94"/>
          <p:cNvSpPr txBox="1"/>
          <p:nvPr>
            <p:ph idx="1" type="body"/>
          </p:nvPr>
        </p:nvSpPr>
        <p:spPr>
          <a:xfrm>
            <a:off x="609480" y="1604520"/>
            <a:ext cx="53544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3" name="Google Shape;103;g248f74f542b_0_94"/>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4" name="Google Shape;104;g248f74f542b_0_94"/>
          <p:cNvSpPr txBox="1"/>
          <p:nvPr>
            <p:ph idx="3" type="body"/>
          </p:nvPr>
        </p:nvSpPr>
        <p:spPr>
          <a:xfrm>
            <a:off x="6231960" y="368208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5" name="Google Shape;105;g248f74f542b_0_9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g248f74f542b_0_9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g248f74f542b_0_99"/>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09" name="Google Shape;109;g248f74f542b_0_99"/>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0" name="Google Shape;110;g248f74f542b_0_99"/>
          <p:cNvSpPr txBox="1"/>
          <p:nvPr>
            <p:ph idx="3" type="body"/>
          </p:nvPr>
        </p:nvSpPr>
        <p:spPr>
          <a:xfrm>
            <a:off x="609480" y="3682080"/>
            <a:ext cx="109725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1" name="Google Shape;111;g248f74f542b_0_9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2" name="Shape 112"/>
        <p:cNvGrpSpPr/>
        <p:nvPr/>
      </p:nvGrpSpPr>
      <p:grpSpPr>
        <a:xfrm>
          <a:off x="0" y="0"/>
          <a:ext cx="0" cy="0"/>
          <a:chOff x="0" y="0"/>
          <a:chExt cx="0" cy="0"/>
        </a:xfrm>
      </p:grpSpPr>
      <p:sp>
        <p:nvSpPr>
          <p:cNvPr id="113" name="Google Shape;113;g248f74f542b_0_10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248f74f542b_0_104"/>
          <p:cNvSpPr txBox="1"/>
          <p:nvPr>
            <p:ph idx="1" type="body"/>
          </p:nvPr>
        </p:nvSpPr>
        <p:spPr>
          <a:xfrm>
            <a:off x="609480" y="1604520"/>
            <a:ext cx="109725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5" name="Google Shape;115;g248f74f542b_0_104"/>
          <p:cNvSpPr txBox="1"/>
          <p:nvPr>
            <p:ph idx="2" type="body"/>
          </p:nvPr>
        </p:nvSpPr>
        <p:spPr>
          <a:xfrm>
            <a:off x="609480" y="3682080"/>
            <a:ext cx="109725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16" name="Google Shape;116;g248f74f542b_0_10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g248f74f542b_0_10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g248f74f542b_0_108"/>
          <p:cNvSpPr txBox="1"/>
          <p:nvPr>
            <p:ph idx="1" type="body"/>
          </p:nvPr>
        </p:nvSpPr>
        <p:spPr>
          <a:xfrm>
            <a:off x="60948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0" name="Google Shape;120;g248f74f542b_0_108"/>
          <p:cNvSpPr txBox="1"/>
          <p:nvPr>
            <p:ph idx="2" type="body"/>
          </p:nvPr>
        </p:nvSpPr>
        <p:spPr>
          <a:xfrm>
            <a:off x="6231960" y="160452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1" name="Google Shape;121;g248f74f542b_0_108"/>
          <p:cNvSpPr txBox="1"/>
          <p:nvPr>
            <p:ph idx="3" type="body"/>
          </p:nvPr>
        </p:nvSpPr>
        <p:spPr>
          <a:xfrm>
            <a:off x="6231960" y="368208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2" name="Google Shape;122;g248f74f542b_0_108"/>
          <p:cNvSpPr txBox="1"/>
          <p:nvPr>
            <p:ph idx="4" type="body"/>
          </p:nvPr>
        </p:nvSpPr>
        <p:spPr>
          <a:xfrm>
            <a:off x="609480" y="3682080"/>
            <a:ext cx="5354400" cy="18969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3" name="Google Shape;123;g248f74f542b_0_10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4" name="Shape 124"/>
        <p:cNvGrpSpPr/>
        <p:nvPr/>
      </p:nvGrpSpPr>
      <p:grpSpPr>
        <a:xfrm>
          <a:off x="0" y="0"/>
          <a:ext cx="0" cy="0"/>
          <a:chOff x="0" y="0"/>
          <a:chExt cx="0" cy="0"/>
        </a:xfrm>
      </p:grpSpPr>
      <p:sp>
        <p:nvSpPr>
          <p:cNvPr id="125" name="Google Shape;125;g248f74f542b_0_11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248f74f542b_0_114"/>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127" name="Google Shape;127;g248f74f542b_0_114"/>
          <p:cNvSpPr txBox="1"/>
          <p:nvPr>
            <p:ph idx="2"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SzPts val="1400"/>
              <a:buNone/>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pic>
        <p:nvPicPr>
          <p:cNvPr id="128" name="Google Shape;128;g248f74f542b_0_114"/>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29" name="Google Shape;129;g248f74f542b_0_114"/>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
        <p:nvSpPr>
          <p:cNvPr id="130" name="Google Shape;130;g248f74f542b_0_11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1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 name="Google Shape;23;p12"/>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1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15"/>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5"/>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3" name="Shape 43"/>
        <p:cNvGrpSpPr/>
        <p:nvPr/>
      </p:nvGrpSpPr>
      <p:grpSpPr>
        <a:xfrm>
          <a:off x="0" y="0"/>
          <a:ext cx="0" cy="0"/>
          <a:chOff x="0" y="0"/>
          <a:chExt cx="0" cy="0"/>
        </a:xfrm>
      </p:grpSpPr>
      <p:sp>
        <p:nvSpPr>
          <p:cNvPr id="44" name="Google Shape;44;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7"/>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g248f74f542b_0_70"/>
          <p:cNvSpPr/>
          <p:nvPr/>
        </p:nvSpPr>
        <p:spPr>
          <a:xfrm>
            <a:off x="10661760" y="471960"/>
            <a:ext cx="928800" cy="13944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48f74f542b_0_70"/>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g248f74f542b_0_70"/>
          <p:cNvSpPr txBox="1"/>
          <p:nvPr>
            <p:ph idx="1" type="body"/>
          </p:nvPr>
        </p:nvSpPr>
        <p:spPr>
          <a:xfrm>
            <a:off x="609480" y="1604520"/>
            <a:ext cx="10972500" cy="3977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g248f74f542b_0_7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7bb147dae3_0_176"/>
          <p:cNvSpPr/>
          <p:nvPr/>
        </p:nvSpPr>
        <p:spPr>
          <a:xfrm>
            <a:off x="105019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sp>
        <p:nvSpPr>
          <p:cNvPr id="136" name="Google Shape;136;g27bb147dae3_0_176"/>
          <p:cNvSpPr txBox="1"/>
          <p:nvPr/>
        </p:nvSpPr>
        <p:spPr>
          <a:xfrm>
            <a:off x="11293784" y="6217622"/>
            <a:ext cx="731400" cy="524700"/>
          </a:xfrm>
          <a:prstGeom prst="rect">
            <a:avLst/>
          </a:prstGeom>
          <a:noFill/>
          <a:ln>
            <a:noFill/>
          </a:ln>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137" name="Google Shape;137;g27bb147dae3_0_176"/>
          <p:cNvSpPr/>
          <p:nvPr/>
        </p:nvSpPr>
        <p:spPr>
          <a:xfrm>
            <a:off x="4781916" y="4796503"/>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sp>
        <p:nvSpPr>
          <p:cNvPr id="138" name="Google Shape;138;g27bb147dae3_0_176"/>
          <p:cNvSpPr/>
          <p:nvPr/>
        </p:nvSpPr>
        <p:spPr>
          <a:xfrm>
            <a:off x="4781916" y="4660708"/>
            <a:ext cx="7497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Department of Computer Science and Engineering</a:t>
            </a:r>
            <a:endParaRPr b="0" i="0" sz="2400" u="none" cap="none" strike="noStrike">
              <a:solidFill>
                <a:srgbClr val="000000"/>
              </a:solidFill>
              <a:latin typeface="Calibri"/>
              <a:ea typeface="Calibri"/>
              <a:cs typeface="Calibri"/>
              <a:sym typeface="Calibri"/>
            </a:endParaRPr>
          </a:p>
        </p:txBody>
      </p:sp>
      <p:grpSp>
        <p:nvGrpSpPr>
          <p:cNvPr id="139" name="Google Shape;139;g27bb147dae3_0_176"/>
          <p:cNvGrpSpPr/>
          <p:nvPr/>
        </p:nvGrpSpPr>
        <p:grpSpPr>
          <a:xfrm>
            <a:off x="313939" y="5489794"/>
            <a:ext cx="1066800" cy="1077941"/>
            <a:chOff x="313939" y="5489794"/>
            <a:chExt cx="1066800" cy="1077941"/>
          </a:xfrm>
        </p:grpSpPr>
        <p:sp>
          <p:nvSpPr>
            <p:cNvPr id="140" name="Google Shape;140;g27bb147dae3_0_176"/>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g27bb147dae3_0_176"/>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cxnSp>
        <p:nvCxnSpPr>
          <p:cNvPr id="142" name="Google Shape;142;g27bb147dae3_0_176"/>
          <p:cNvCxnSpPr/>
          <p:nvPr/>
        </p:nvCxnSpPr>
        <p:spPr>
          <a:xfrm>
            <a:off x="4858116" y="4599762"/>
            <a:ext cx="4581300" cy="0"/>
          </a:xfrm>
          <a:prstGeom prst="straightConnector1">
            <a:avLst/>
          </a:prstGeom>
          <a:noFill/>
          <a:ln cap="flat" cmpd="sng" w="38100">
            <a:solidFill>
              <a:srgbClr val="C55A11"/>
            </a:solidFill>
            <a:prstDash val="solid"/>
            <a:miter lim="800000"/>
            <a:headEnd len="sm" w="sm" type="none"/>
            <a:tailEnd len="sm" w="sm" type="none"/>
          </a:ln>
        </p:spPr>
      </p:cxnSp>
      <p:grpSp>
        <p:nvGrpSpPr>
          <p:cNvPr id="143" name="Google Shape;143;g27bb147dae3_0_176"/>
          <p:cNvGrpSpPr/>
          <p:nvPr/>
        </p:nvGrpSpPr>
        <p:grpSpPr>
          <a:xfrm rot="10800000">
            <a:off x="10855702" y="266187"/>
            <a:ext cx="1066800" cy="1077941"/>
            <a:chOff x="313939" y="5489794"/>
            <a:chExt cx="1066800" cy="1077941"/>
          </a:xfrm>
        </p:grpSpPr>
        <p:sp>
          <p:nvSpPr>
            <p:cNvPr id="144" name="Google Shape;144;g27bb147dae3_0_176"/>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g27bb147dae3_0_176"/>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146" name="Google Shape;146;g27bb147dae3_0_176"/>
          <p:cNvPicPr preferRelativeResize="0"/>
          <p:nvPr/>
        </p:nvPicPr>
        <p:blipFill rotWithShape="1">
          <a:blip r:embed="rId3">
            <a:alphaModFix/>
          </a:blip>
          <a:srcRect b="0" l="0" r="0" t="0"/>
          <a:stretch/>
        </p:blipFill>
        <p:spPr>
          <a:xfrm>
            <a:off x="1630700" y="818138"/>
            <a:ext cx="2619113" cy="4849503"/>
          </a:xfrm>
          <a:prstGeom prst="rect">
            <a:avLst/>
          </a:prstGeom>
          <a:noFill/>
          <a:ln>
            <a:noFill/>
          </a:ln>
        </p:spPr>
      </p:pic>
      <p:sp>
        <p:nvSpPr>
          <p:cNvPr id="147" name="Google Shape;147;g27bb147dae3_0_176"/>
          <p:cNvSpPr/>
          <p:nvPr/>
        </p:nvSpPr>
        <p:spPr>
          <a:xfrm>
            <a:off x="4781916" y="1854399"/>
            <a:ext cx="749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IN" sz="4200" u="none" cap="none" strike="noStrike">
                <a:solidFill>
                  <a:srgbClr val="C55A11"/>
                </a:solidFill>
                <a:latin typeface="Calibri"/>
                <a:ea typeface="Calibri"/>
                <a:cs typeface="Calibri"/>
                <a:sym typeface="Calibri"/>
              </a:rPr>
              <a:t>Software Testing </a:t>
            </a:r>
            <a:endParaRPr b="1" i="0" sz="42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1" i="0" sz="4200" u="none" cap="none" strike="noStrike">
              <a:solidFill>
                <a:srgbClr val="C55A11"/>
              </a:solidFill>
              <a:latin typeface="Calibri"/>
              <a:ea typeface="Calibri"/>
              <a:cs typeface="Calibri"/>
              <a:sym typeface="Calibri"/>
            </a:endParaRPr>
          </a:p>
        </p:txBody>
      </p:sp>
      <p:grpSp>
        <p:nvGrpSpPr>
          <p:cNvPr id="148" name="Google Shape;148;g27bb147dae3_0_176"/>
          <p:cNvGrpSpPr/>
          <p:nvPr/>
        </p:nvGrpSpPr>
        <p:grpSpPr>
          <a:xfrm rot="10800000">
            <a:off x="10855702" y="266187"/>
            <a:ext cx="1066800" cy="1077941"/>
            <a:chOff x="313939" y="5489794"/>
            <a:chExt cx="1066800" cy="1077941"/>
          </a:xfrm>
        </p:grpSpPr>
        <p:sp>
          <p:nvSpPr>
            <p:cNvPr id="149" name="Google Shape;149;g27bb147dae3_0_176"/>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0" name="Google Shape;150;g27bb147dae3_0_176"/>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51" name="Google Shape;151;g27bb147dae3_0_176"/>
          <p:cNvSpPr txBox="1"/>
          <p:nvPr/>
        </p:nvSpPr>
        <p:spPr>
          <a:xfrm>
            <a:off x="4825566" y="2545779"/>
            <a:ext cx="7410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2E75B5"/>
                </a:solidFill>
                <a:latin typeface="Calibri"/>
                <a:ea typeface="Calibri"/>
                <a:cs typeface="Calibri"/>
                <a:sym typeface="Calibri"/>
              </a:rPr>
              <a:t>Unit 2</a:t>
            </a:r>
            <a:endParaRPr b="1" i="0" sz="3600" u="none" cap="none" strike="noStrike">
              <a:solidFill>
                <a:srgbClr val="2E75B5"/>
              </a:solidFill>
              <a:latin typeface="Calibri"/>
              <a:ea typeface="Calibri"/>
              <a:cs typeface="Calibri"/>
              <a:sym typeface="Calibri"/>
            </a:endParaRPr>
          </a:p>
        </p:txBody>
      </p:sp>
      <p:sp>
        <p:nvSpPr>
          <p:cNvPr id="152" name="Google Shape;152;g27bb147dae3_0_176"/>
          <p:cNvSpPr/>
          <p:nvPr/>
        </p:nvSpPr>
        <p:spPr>
          <a:xfrm>
            <a:off x="4781925" y="3007350"/>
            <a:ext cx="7191900" cy="1155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100"/>
              <a:buFont typeface="Arial"/>
              <a:buNone/>
            </a:pPr>
            <a:r>
              <a:t/>
            </a:r>
            <a:endParaRPr b="1" sz="32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1" lang="en-IN" sz="3200">
                <a:solidFill>
                  <a:srgbClr val="1E4E79"/>
                </a:solidFill>
                <a:latin typeface="Calibri"/>
                <a:ea typeface="Calibri"/>
                <a:cs typeface="Calibri"/>
                <a:sym typeface="Calibri"/>
              </a:rPr>
              <a:t>Integration Testing</a:t>
            </a:r>
            <a:endParaRPr b="1" sz="32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1" i="0" lang="en-IN" sz="3200" u="none" cap="none" strike="noStrike">
                <a:solidFill>
                  <a:srgbClr val="1E4E79"/>
                </a:solidFill>
                <a:latin typeface="Calibri"/>
                <a:ea typeface="Calibri"/>
                <a:cs typeface="Calibri"/>
                <a:sym typeface="Calibri"/>
              </a:rPr>
              <a:t>Prof Raghu B. A. Rao</a:t>
            </a:r>
            <a:endParaRPr b="1" i="0" sz="32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p:txBody>
      </p:sp>
      <p:sp>
        <p:nvSpPr>
          <p:cNvPr id="153" name="Google Shape;153;g27bb147dae3_0_176"/>
          <p:cNvSpPr txBox="1"/>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ba29d700cc_0_53"/>
          <p:cNvSpPr txBox="1"/>
          <p:nvPr/>
        </p:nvSpPr>
        <p:spPr>
          <a:xfrm>
            <a:off x="196525" y="1230775"/>
            <a:ext cx="10430400" cy="556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50"/>
              <a:buFont typeface="Arial"/>
              <a:buNone/>
            </a:pPr>
            <a:r>
              <a:rPr b="1" i="0" lang="en-IN" sz="2250" u="none" cap="none" strike="noStrike">
                <a:solidFill>
                  <a:srgbClr val="000000"/>
                </a:solidFill>
                <a:highlight>
                  <a:srgbClr val="FFFFFF"/>
                </a:highlight>
                <a:latin typeface="Arial"/>
                <a:ea typeface="Arial"/>
                <a:cs typeface="Arial"/>
                <a:sym typeface="Arial"/>
              </a:rPr>
              <a:t>Internal interfaces</a:t>
            </a:r>
            <a:endParaRPr b="1"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The interfaces that are provided for use by other devs / components</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Provides communication across two or more modules</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Not exposed to the customers </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Needs complete understanding of design &amp; architecture</a:t>
            </a:r>
            <a:endParaRPr b="0" i="0" sz="22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250"/>
              <a:buFont typeface="Arial"/>
              <a:buNone/>
            </a:pPr>
            <a:r>
              <a:rPr b="1" i="0" lang="en-IN" sz="2250" u="none" cap="none" strike="noStrike">
                <a:solidFill>
                  <a:srgbClr val="000000"/>
                </a:solidFill>
                <a:highlight>
                  <a:srgbClr val="FFFFFF"/>
                </a:highlight>
                <a:latin typeface="Arial"/>
                <a:ea typeface="Arial"/>
                <a:cs typeface="Arial"/>
                <a:sym typeface="Arial"/>
              </a:rPr>
              <a:t> External interfaces</a:t>
            </a:r>
            <a:endParaRPr b="1"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The interfaces provided for use by other system/products</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Used by third-party developers, solution providers</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You need to understand why they are provided and how they can be used</a:t>
            </a:r>
            <a:endParaRPr b="0" i="0" sz="2250" u="none" cap="none" strike="noStrike">
              <a:solidFill>
                <a:srgbClr val="000000"/>
              </a:solidFill>
              <a:highlight>
                <a:srgbClr val="FFFFFF"/>
              </a:highlight>
              <a:latin typeface="Arial"/>
              <a:ea typeface="Arial"/>
              <a:cs typeface="Arial"/>
              <a:sym typeface="Arial"/>
            </a:endParaRPr>
          </a:p>
          <a:p>
            <a:pPr indent="-371475" lvl="2" marL="2286000" marR="0" rtl="0" algn="l">
              <a:lnSpc>
                <a:spcPct val="100000"/>
              </a:lnSpc>
              <a:spcBef>
                <a:spcPts val="0"/>
              </a:spcBef>
              <a:spcAft>
                <a:spcPts val="0"/>
              </a:spcAft>
              <a:buClr>
                <a:srgbClr val="000000"/>
              </a:buClr>
              <a:buSzPts val="2250"/>
              <a:buFont typeface="Arial"/>
              <a:buChar char="■"/>
            </a:pPr>
            <a:r>
              <a:rPr b="0" i="0" lang="en-IN" sz="2250" u="none" cap="none" strike="noStrike">
                <a:solidFill>
                  <a:srgbClr val="000000"/>
                </a:solidFill>
                <a:highlight>
                  <a:srgbClr val="FFFFFF"/>
                </a:highlight>
                <a:latin typeface="Arial"/>
                <a:ea typeface="Arial"/>
                <a:cs typeface="Arial"/>
                <a:sym typeface="Arial"/>
              </a:rPr>
              <a:t> APIs / SDKs / scripts / queries / dynamically created scripts / Web services</a:t>
            </a:r>
            <a:endParaRPr b="0" i="0" sz="2250" u="none" cap="none" strike="noStrike">
              <a:solidFill>
                <a:srgbClr val="000000"/>
              </a:solidFill>
              <a:highlight>
                <a:srgbClr val="FFFFFF"/>
              </a:highlight>
              <a:latin typeface="Arial"/>
              <a:ea typeface="Arial"/>
              <a:cs typeface="Arial"/>
              <a:sym typeface="Arial"/>
            </a:endParaRPr>
          </a:p>
          <a:p>
            <a:pPr indent="0" lvl="0" marL="1371600" marR="0" rtl="0" algn="l">
              <a:lnSpc>
                <a:spcPct val="100000"/>
              </a:lnSpc>
              <a:spcBef>
                <a:spcPts val="0"/>
              </a:spcBef>
              <a:spcAft>
                <a:spcPts val="0"/>
              </a:spcAft>
              <a:buClr>
                <a:srgbClr val="000000"/>
              </a:buClr>
              <a:buSzPts val="2250"/>
              <a:buFont typeface="Arial"/>
              <a:buNone/>
            </a:pPr>
            <a:r>
              <a:t/>
            </a:r>
            <a:endParaRPr b="0" i="0" sz="2250" u="none" cap="none" strike="noStrike">
              <a:solidFill>
                <a:srgbClr val="000000"/>
              </a:solidFill>
              <a:highlight>
                <a:srgbClr val="FFFFFF"/>
              </a:highlight>
              <a:latin typeface="Arial"/>
              <a:ea typeface="Arial"/>
              <a:cs typeface="Arial"/>
              <a:sym typeface="Arial"/>
            </a:endParaRPr>
          </a:p>
          <a:p>
            <a:pPr indent="0" lvl="0" marL="1371600" marR="0" rtl="0" algn="l">
              <a:lnSpc>
                <a:spcPct val="100000"/>
              </a:lnSpc>
              <a:spcBef>
                <a:spcPts val="0"/>
              </a:spcBef>
              <a:spcAft>
                <a:spcPts val="0"/>
              </a:spcAft>
              <a:buClr>
                <a:srgbClr val="000000"/>
              </a:buClr>
              <a:buSzPts val="2250"/>
              <a:buFont typeface="Arial"/>
              <a:buNone/>
            </a:pPr>
            <a:r>
              <a:t/>
            </a:r>
            <a:endParaRPr b="0" i="0" sz="2250" u="none" cap="none" strike="noStrike">
              <a:solidFill>
                <a:srgbClr val="000000"/>
              </a:solidFill>
              <a:highlight>
                <a:srgbClr val="FFFFFF"/>
              </a:highlight>
              <a:latin typeface="Arial"/>
              <a:ea typeface="Arial"/>
              <a:cs typeface="Arial"/>
              <a:sym typeface="Arial"/>
            </a:endParaRPr>
          </a:p>
        </p:txBody>
      </p:sp>
      <p:sp>
        <p:nvSpPr>
          <p:cNvPr id="248" name="Google Shape;248;gba29d700cc_0_53"/>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Testing of Interfaces</a:t>
            </a:r>
            <a:endParaRPr b="0" i="0" sz="1800" u="none" cap="none" strike="noStrike">
              <a:solidFill>
                <a:srgbClr val="000000"/>
              </a:solidFill>
              <a:latin typeface="Arial"/>
              <a:ea typeface="Arial"/>
              <a:cs typeface="Arial"/>
              <a:sym typeface="Arial"/>
            </a:endParaRPr>
          </a:p>
        </p:txBody>
      </p:sp>
      <p:pic>
        <p:nvPicPr>
          <p:cNvPr id="249" name="Google Shape;249;gba29d700cc_0_5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50" name="Google Shape;250;gba29d700cc_0_5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51" name="Google Shape;251;gba29d700cc_0_5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52" name="Google Shape;252;gba29d700cc_0_5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53" name="Google Shape;253;gba29d700cc_0_5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a29d700cc_0_47"/>
          <p:cNvSpPr txBox="1"/>
          <p:nvPr/>
        </p:nvSpPr>
        <p:spPr>
          <a:xfrm>
            <a:off x="200850" y="989950"/>
            <a:ext cx="10430400" cy="5566800"/>
          </a:xfrm>
          <a:prstGeom prst="rect">
            <a:avLst/>
          </a:prstGeom>
          <a:noFill/>
          <a:ln>
            <a:noFill/>
          </a:ln>
        </p:spPr>
        <p:txBody>
          <a:bodyPr anchorCtr="0" anchor="t" bIns="91425" lIns="91425" spcFirstLastPara="1" rIns="91425" wrap="square" tIns="91425">
            <a:noAutofit/>
          </a:bodyPr>
          <a:lstStyle/>
          <a:p>
            <a:pPr indent="0" lvl="0" marL="1371600" marR="0" rtl="0" algn="l">
              <a:lnSpc>
                <a:spcPct val="100000"/>
              </a:lnSpc>
              <a:spcBef>
                <a:spcPts val="0"/>
              </a:spcBef>
              <a:spcAft>
                <a:spcPts val="0"/>
              </a:spcAft>
              <a:buClr>
                <a:srgbClr val="000000"/>
              </a:buClr>
              <a:buSzPts val="2250"/>
              <a:buFont typeface="Arial"/>
              <a:buNone/>
            </a:pPr>
            <a:r>
              <a:t/>
            </a:r>
            <a:endParaRPr b="0" i="0" sz="2250" u="none" cap="none" strike="noStrike">
              <a:solidFill>
                <a:srgbClr val="000000"/>
              </a:solidFill>
              <a:highlight>
                <a:srgbClr val="FFFFFF"/>
              </a:highlight>
              <a:latin typeface="Arial"/>
              <a:ea typeface="Arial"/>
              <a:cs typeface="Arial"/>
              <a:sym typeface="Arial"/>
            </a:endParaRPr>
          </a:p>
          <a:p>
            <a:pPr indent="0" lvl="0" marL="1371600" marR="0" rtl="0" algn="l">
              <a:lnSpc>
                <a:spcPct val="100000"/>
              </a:lnSpc>
              <a:spcBef>
                <a:spcPts val="0"/>
              </a:spcBef>
              <a:spcAft>
                <a:spcPts val="0"/>
              </a:spcAft>
              <a:buClr>
                <a:srgbClr val="000000"/>
              </a:buClr>
              <a:buSzPts val="2250"/>
              <a:buFont typeface="Arial"/>
              <a:buNone/>
            </a:pPr>
            <a:r>
              <a:t/>
            </a:r>
            <a:endParaRPr b="0" i="0" sz="2250" u="none" cap="none" strike="noStrike">
              <a:solidFill>
                <a:srgbClr val="000000"/>
              </a:solidFill>
              <a:highlight>
                <a:srgbClr val="FFFFFF"/>
              </a:highlight>
              <a:latin typeface="Arial"/>
              <a:ea typeface="Arial"/>
              <a:cs typeface="Arial"/>
              <a:sym typeface="Arial"/>
            </a:endParaRPr>
          </a:p>
        </p:txBody>
      </p:sp>
      <p:pic>
        <p:nvPicPr>
          <p:cNvPr id="259" name="Google Shape;259;gba29d700cc_0_47"/>
          <p:cNvPicPr preferRelativeResize="0"/>
          <p:nvPr/>
        </p:nvPicPr>
        <p:blipFill rotWithShape="1">
          <a:blip r:embed="rId3">
            <a:alphaModFix/>
          </a:blip>
          <a:srcRect b="0" l="0" r="0" t="0"/>
          <a:stretch/>
        </p:blipFill>
        <p:spPr>
          <a:xfrm>
            <a:off x="1049263" y="2393291"/>
            <a:ext cx="8733573" cy="3554434"/>
          </a:xfrm>
          <a:prstGeom prst="rect">
            <a:avLst/>
          </a:prstGeom>
          <a:noFill/>
          <a:ln>
            <a:noFill/>
          </a:ln>
        </p:spPr>
      </p:pic>
      <p:pic>
        <p:nvPicPr>
          <p:cNvPr id="260" name="Google Shape;260;gba29d700cc_0_4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261" name="Google Shape;261;gba29d700cc_0_47"/>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62" name="Google Shape;262;gba29d700cc_0_47"/>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cxnSp>
        <p:nvCxnSpPr>
          <p:cNvPr id="263" name="Google Shape;263;gba29d700cc_0_47"/>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64" name="Google Shape;264;gba29d700cc_0_47"/>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Testing of Interfaces</a:t>
            </a:r>
            <a:endParaRPr b="0" i="0" sz="1800" u="none" cap="none" strike="noStrike">
              <a:solidFill>
                <a:srgbClr val="000000"/>
              </a:solidFill>
              <a:latin typeface="Arial"/>
              <a:ea typeface="Arial"/>
              <a:cs typeface="Arial"/>
              <a:sym typeface="Arial"/>
            </a:endParaRPr>
          </a:p>
        </p:txBody>
      </p:sp>
      <p:sp>
        <p:nvSpPr>
          <p:cNvPr id="265" name="Google Shape;265;gba29d700cc_0_4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ba29d700cc_0_59"/>
          <p:cNvSpPr txBox="1"/>
          <p:nvPr/>
        </p:nvSpPr>
        <p:spPr>
          <a:xfrm>
            <a:off x="290200" y="1979850"/>
            <a:ext cx="10430400" cy="28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000000"/>
                </a:solidFill>
                <a:latin typeface="Arial"/>
                <a:ea typeface="Arial"/>
                <a:cs typeface="Arial"/>
                <a:sym typeface="Arial"/>
              </a:rPr>
              <a:t>Integration sequence depends on a number of factors: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Test strategy</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Project plan compulsions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Dev methodology – agile / spiral…</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Actual project progress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External / customer dependency</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Testing Resource availability</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Testing method?</a:t>
            </a:r>
            <a:endParaRPr b="0" i="0" sz="2200" u="none" cap="none" strike="noStrike">
              <a:solidFill>
                <a:srgbClr val="000000"/>
              </a:solidFill>
              <a:latin typeface="Arial"/>
              <a:ea typeface="Arial"/>
              <a:cs typeface="Arial"/>
              <a:sym typeface="Arial"/>
            </a:endParaRPr>
          </a:p>
        </p:txBody>
      </p:sp>
      <p:sp>
        <p:nvSpPr>
          <p:cNvPr id="271" name="Google Shape;271;gba29d700cc_0_59"/>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Methods</a:t>
            </a:r>
            <a:endParaRPr b="0" i="0" sz="1800" u="none" cap="none" strike="noStrike">
              <a:solidFill>
                <a:srgbClr val="000000"/>
              </a:solidFill>
              <a:latin typeface="Arial"/>
              <a:ea typeface="Arial"/>
              <a:cs typeface="Arial"/>
              <a:sym typeface="Arial"/>
            </a:endParaRPr>
          </a:p>
        </p:txBody>
      </p:sp>
      <p:pic>
        <p:nvPicPr>
          <p:cNvPr id="272" name="Google Shape;272;gba29d700cc_0_59"/>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73" name="Google Shape;273;gba29d700cc_0_59"/>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74" name="Google Shape;274;gba29d700cc_0_59"/>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75" name="Google Shape;275;gba29d700cc_0_59"/>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76" name="Google Shape;276;gba29d700cc_0_59"/>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ba29d700cc_0_66"/>
          <p:cNvSpPr txBox="1"/>
          <p:nvPr/>
        </p:nvSpPr>
        <p:spPr>
          <a:xfrm>
            <a:off x="200850" y="12947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IN" sz="2100" u="none" cap="none" strike="noStrike">
                <a:solidFill>
                  <a:srgbClr val="000000"/>
                </a:solidFill>
                <a:latin typeface="Arial"/>
                <a:ea typeface="Arial"/>
                <a:cs typeface="Arial"/>
                <a:sym typeface="Arial"/>
              </a:rPr>
              <a:t>Integration sequence depends on a number of factors: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Test strategy</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Project plan compulsions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Dev methodology – agile / spiral…</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Actual project progress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External / customer dependency</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Testing Resource availability</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AutoNum type="arabicParenR"/>
            </a:pPr>
            <a:r>
              <a:rPr b="0" i="0" lang="en-IN" sz="2100" u="none" cap="none" strike="noStrike">
                <a:solidFill>
                  <a:srgbClr val="000000"/>
                </a:solidFill>
                <a:latin typeface="Arial"/>
                <a:ea typeface="Arial"/>
                <a:cs typeface="Arial"/>
                <a:sym typeface="Arial"/>
              </a:rPr>
              <a:t>Testing method?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IN" sz="2100" u="none" cap="none" strike="noStrike">
                <a:solidFill>
                  <a:srgbClr val="000000"/>
                </a:solidFill>
                <a:latin typeface="Arial"/>
                <a:ea typeface="Arial"/>
                <a:cs typeface="Arial"/>
                <a:sym typeface="Arial"/>
              </a:rPr>
              <a:t>A systematic approach</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AutoNum type="arabicPeriod"/>
            </a:pPr>
            <a:r>
              <a:rPr b="1" i="0" lang="en-IN" sz="2100" u="none" cap="none" strike="noStrike">
                <a:solidFill>
                  <a:srgbClr val="000000"/>
                </a:solidFill>
              </a:rPr>
              <a:t>Top down</a:t>
            </a:r>
            <a:endParaRPr b="1" i="0" sz="2100" u="none" cap="none" strike="noStrike">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b="1" i="0" lang="en-IN" sz="2100" u="none" cap="none" strike="noStrike">
                <a:solidFill>
                  <a:srgbClr val="000000"/>
                </a:solidFill>
              </a:rPr>
              <a:t>Bottom up</a:t>
            </a:r>
            <a:endParaRPr b="1" i="0" sz="2100" u="none" cap="none" strike="noStrike">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b="1" i="0" lang="en-IN" sz="2100" u="none" cap="none" strike="noStrike">
                <a:solidFill>
                  <a:srgbClr val="000000"/>
                </a:solidFill>
              </a:rPr>
              <a:t>Bi-Directional</a:t>
            </a:r>
            <a:endParaRPr b="1" i="0" sz="2100" u="none" cap="none" strike="noStrike">
              <a:solidFill>
                <a:srgbClr val="000000"/>
              </a:solidFill>
            </a:endParaRPr>
          </a:p>
          <a:p>
            <a:pPr indent="-361950" lvl="0" marL="457200" marR="0" rtl="0" algn="l">
              <a:lnSpc>
                <a:spcPct val="100000"/>
              </a:lnSpc>
              <a:spcBef>
                <a:spcPts val="0"/>
              </a:spcBef>
              <a:spcAft>
                <a:spcPts val="0"/>
              </a:spcAft>
              <a:buClr>
                <a:srgbClr val="000000"/>
              </a:buClr>
              <a:buSzPts val="2100"/>
              <a:buAutoNum type="arabicPeriod"/>
            </a:pPr>
            <a:r>
              <a:rPr b="1" i="0" lang="en-IN" sz="2100" u="none" cap="none" strike="noStrike">
                <a:solidFill>
                  <a:srgbClr val="000000"/>
                </a:solidFill>
              </a:rPr>
              <a:t>System Integration</a:t>
            </a:r>
            <a:endParaRPr b="1" i="0" sz="2100" u="none" cap="none" strike="noStrike">
              <a:solidFill>
                <a:srgbClr val="000000"/>
              </a:solidFill>
            </a:endParaRPr>
          </a:p>
          <a:p>
            <a:pPr indent="0" lvl="0" marL="457200" marR="0" rtl="0" algn="l">
              <a:lnSpc>
                <a:spcPct val="100000"/>
              </a:lnSpc>
              <a:spcBef>
                <a:spcPts val="0"/>
              </a:spcBef>
              <a:spcAft>
                <a:spcPts val="0"/>
              </a:spcAft>
              <a:buNone/>
            </a:pPr>
            <a:r>
              <a:t/>
            </a:r>
            <a:endParaRPr b="1" sz="2100"/>
          </a:p>
          <a:p>
            <a:pPr indent="0" lvl="0" marL="0" marR="0" rtl="0" algn="l">
              <a:lnSpc>
                <a:spcPct val="100000"/>
              </a:lnSpc>
              <a:spcBef>
                <a:spcPts val="0"/>
              </a:spcBef>
              <a:spcAft>
                <a:spcPts val="0"/>
              </a:spcAft>
              <a:buClr>
                <a:schemeClr val="dk1"/>
              </a:buClr>
              <a:buSzPts val="1100"/>
              <a:buFont typeface="Arial"/>
              <a:buNone/>
            </a:pPr>
            <a:r>
              <a:rPr b="1" i="0" lang="en-IN" sz="2100" u="none" cap="none" strike="noStrike">
                <a:solidFill>
                  <a:srgbClr val="FF0000"/>
                </a:solidFill>
              </a:rPr>
              <a:t>All are incremental – except System Integration</a:t>
            </a:r>
            <a:endParaRPr b="1" i="0" sz="2100" u="none" cap="none" strike="noStrike">
              <a:solidFill>
                <a:srgbClr val="FF0000"/>
              </a:solidFill>
            </a:endParaRPr>
          </a:p>
          <a:p>
            <a:pPr indent="0" lvl="0" marL="0" marR="0" rtl="0" algn="l">
              <a:lnSpc>
                <a:spcPct val="100000"/>
              </a:lnSpc>
              <a:spcBef>
                <a:spcPts val="0"/>
              </a:spcBef>
              <a:spcAft>
                <a:spcPts val="0"/>
              </a:spcAft>
              <a:buClr>
                <a:schemeClr val="dk1"/>
              </a:buClr>
              <a:buSzPts val="1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100" u="none" cap="none" strike="noStrike">
              <a:solidFill>
                <a:srgbClr val="000000"/>
              </a:solidFill>
              <a:latin typeface="Arial"/>
              <a:ea typeface="Arial"/>
              <a:cs typeface="Arial"/>
              <a:sym typeface="Arial"/>
            </a:endParaRPr>
          </a:p>
        </p:txBody>
      </p:sp>
      <p:sp>
        <p:nvSpPr>
          <p:cNvPr id="282" name="Google Shape;282;gba29d700cc_0_66"/>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Methods</a:t>
            </a:r>
            <a:endParaRPr b="0" i="0" sz="1800" u="none" cap="none" strike="noStrike">
              <a:solidFill>
                <a:srgbClr val="000000"/>
              </a:solidFill>
              <a:latin typeface="Arial"/>
              <a:ea typeface="Arial"/>
              <a:cs typeface="Arial"/>
              <a:sym typeface="Arial"/>
            </a:endParaRPr>
          </a:p>
        </p:txBody>
      </p:sp>
      <p:pic>
        <p:nvPicPr>
          <p:cNvPr id="283" name="Google Shape;283;gba29d700cc_0_6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84" name="Google Shape;284;gba29d700cc_0_6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85" name="Google Shape;285;gba29d700cc_0_6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86" name="Google Shape;286;gba29d700cc_0_6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87" name="Google Shape;287;gba29d700cc_0_6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903249ff9_2_13"/>
          <p:cNvSpPr txBox="1"/>
          <p:nvPr/>
        </p:nvSpPr>
        <p:spPr>
          <a:xfrm>
            <a:off x="200850" y="12947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IN" sz="1800"/>
              <a:t>Stubs </a:t>
            </a:r>
            <a:r>
              <a:rPr lang="en-IN" sz="1800"/>
              <a:t>are program units that are stand-instruction for the other(more complex) program units that are directly referenced by the unit being tested</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342900" lvl="0" marL="914400" marR="0" rtl="0" algn="l">
              <a:lnSpc>
                <a:spcPct val="100000"/>
              </a:lnSpc>
              <a:spcBef>
                <a:spcPts val="0"/>
              </a:spcBef>
              <a:spcAft>
                <a:spcPts val="0"/>
              </a:spcAft>
              <a:buSzPts val="1800"/>
              <a:buChar char="●"/>
            </a:pPr>
            <a:r>
              <a:rPr lang="en-IN" sz="1800"/>
              <a:t>It provides  an </a:t>
            </a:r>
            <a:r>
              <a:rPr b="1" lang="en-IN" sz="1800" u="sng"/>
              <a:t>Interface that is identical</a:t>
            </a:r>
            <a:r>
              <a:rPr lang="en-IN" sz="1800"/>
              <a:t> to the interface that will be provided by the actual program unit, and the minimum acceptable behavior expected of the actual program unit (a return statement in a function)</a:t>
            </a:r>
            <a:endParaRPr sz="1800"/>
          </a:p>
          <a:p>
            <a:pPr indent="0" lvl="0" marL="914400" marR="0" rtl="0" algn="l">
              <a:lnSpc>
                <a:spcPct val="100000"/>
              </a:lnSpc>
              <a:spcBef>
                <a:spcPts val="0"/>
              </a:spcBef>
              <a:spcAft>
                <a:spcPts val="0"/>
              </a:spcAft>
              <a:buNone/>
            </a:pPr>
            <a:r>
              <a:t/>
            </a:r>
            <a:endParaRPr sz="1800"/>
          </a:p>
          <a:p>
            <a:pPr indent="-342900" lvl="0" marL="914400" marR="0" rtl="0" algn="l">
              <a:lnSpc>
                <a:spcPct val="100000"/>
              </a:lnSpc>
              <a:spcBef>
                <a:spcPts val="0"/>
              </a:spcBef>
              <a:spcAft>
                <a:spcPts val="0"/>
              </a:spcAft>
              <a:buSzPts val="1800"/>
              <a:buChar char="●"/>
            </a:pPr>
            <a:r>
              <a:rPr lang="en-IN" sz="1800"/>
              <a:t>Very much needed to test the dependent program units till this unit is not ready</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b="1" lang="en-IN" sz="1800">
                <a:solidFill>
                  <a:schemeClr val="dk1"/>
                </a:solidFill>
              </a:rPr>
              <a:t>Drivers </a:t>
            </a:r>
            <a:r>
              <a:rPr lang="en-IN" sz="1800">
                <a:solidFill>
                  <a:schemeClr val="dk1"/>
                </a:solidFill>
              </a:rPr>
              <a:t> are programs or tools that allow a tester to exercise/examine in a controlling manner the unit of software being tested.</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42900" lvl="0" marL="914400" rtl="0" algn="l">
              <a:spcBef>
                <a:spcPts val="0"/>
              </a:spcBef>
              <a:spcAft>
                <a:spcPts val="0"/>
              </a:spcAft>
              <a:buClr>
                <a:schemeClr val="dk1"/>
              </a:buClr>
              <a:buSzPts val="1800"/>
              <a:buChar char="●"/>
            </a:pPr>
            <a:r>
              <a:rPr lang="en-IN" sz="1800">
                <a:solidFill>
                  <a:schemeClr val="dk1"/>
                </a:solidFill>
              </a:rPr>
              <a:t>It provides a means of  defining, declaring or otherwise creating, any variables, constants or other items needed in the testing of the unit and a means of monitoring the states of these items, any input and output mechanisms needed in the testing of unit.</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42900" lvl="0" marL="914400" rtl="0" algn="l">
              <a:spcBef>
                <a:spcPts val="0"/>
              </a:spcBef>
              <a:spcAft>
                <a:spcPts val="0"/>
              </a:spcAft>
              <a:buClr>
                <a:schemeClr val="dk1"/>
              </a:buClr>
              <a:buSzPts val="1800"/>
              <a:buChar char="●"/>
            </a:pPr>
            <a:r>
              <a:rPr lang="en-IN" sz="1800">
                <a:solidFill>
                  <a:schemeClr val="dk1"/>
                </a:solidFill>
              </a:rPr>
              <a:t>“Test Harnesses”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2200"/>
              <a:buFont typeface="Arial"/>
              <a:buNone/>
            </a:pPr>
            <a:r>
              <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Clr>
                <a:srgbClr val="000000"/>
              </a:buClr>
              <a:buSzPts val="2200"/>
              <a:buFont typeface="Arial"/>
              <a:buNone/>
            </a:pPr>
            <a:r>
              <a:t/>
            </a:r>
            <a:endParaRPr sz="1800"/>
          </a:p>
        </p:txBody>
      </p:sp>
      <p:sp>
        <p:nvSpPr>
          <p:cNvPr id="293" name="Google Shape;293;g24903249ff9_2_13"/>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Stubs &amp; Drivers</a:t>
            </a:r>
            <a:endParaRPr b="0" i="0" sz="1800" u="none" cap="none" strike="noStrike">
              <a:solidFill>
                <a:srgbClr val="000000"/>
              </a:solidFill>
              <a:latin typeface="Arial"/>
              <a:ea typeface="Arial"/>
              <a:cs typeface="Arial"/>
              <a:sym typeface="Arial"/>
            </a:endParaRPr>
          </a:p>
        </p:txBody>
      </p:sp>
      <p:pic>
        <p:nvPicPr>
          <p:cNvPr id="294" name="Google Shape;294;g24903249ff9_2_1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95" name="Google Shape;295;g24903249ff9_2_1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96" name="Google Shape;296;g24903249ff9_2_1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97" name="Google Shape;297;g24903249ff9_2_1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98" name="Google Shape;298;g24903249ff9_2_1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ba29d700cc_0_72"/>
          <p:cNvSpPr txBox="1"/>
          <p:nvPr/>
        </p:nvSpPr>
        <p:spPr>
          <a:xfrm>
            <a:off x="200850" y="989950"/>
            <a:ext cx="7848600" cy="38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04" name="Google Shape;304;gba29d700cc_0_72"/>
          <p:cNvPicPr preferRelativeResize="0"/>
          <p:nvPr/>
        </p:nvPicPr>
        <p:blipFill rotWithShape="1">
          <a:blip r:embed="rId3">
            <a:alphaModFix/>
          </a:blip>
          <a:srcRect b="0" l="0" r="0" t="0"/>
          <a:stretch/>
        </p:blipFill>
        <p:spPr>
          <a:xfrm>
            <a:off x="2365878" y="1655200"/>
            <a:ext cx="6733450" cy="4378575"/>
          </a:xfrm>
          <a:prstGeom prst="rect">
            <a:avLst/>
          </a:prstGeom>
          <a:noFill/>
          <a:ln>
            <a:noFill/>
          </a:ln>
        </p:spPr>
      </p:pic>
      <p:sp>
        <p:nvSpPr>
          <p:cNvPr id="305" name="Google Shape;305;gba29d700cc_0_72"/>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Top Down Integration</a:t>
            </a:r>
            <a:endParaRPr b="0" i="0" sz="1800" u="none" cap="none" strike="noStrike">
              <a:solidFill>
                <a:srgbClr val="000000"/>
              </a:solidFill>
              <a:latin typeface="Arial"/>
              <a:ea typeface="Arial"/>
              <a:cs typeface="Arial"/>
              <a:sym typeface="Arial"/>
            </a:endParaRPr>
          </a:p>
        </p:txBody>
      </p:sp>
      <p:pic>
        <p:nvPicPr>
          <p:cNvPr id="306" name="Google Shape;306;gba29d700cc_0_72"/>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307" name="Google Shape;307;gba29d700cc_0_72"/>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08" name="Google Shape;308;gba29d700cc_0_72"/>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09" name="Google Shape;309;gba29d700cc_0_72"/>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310" name="Google Shape;310;gba29d700cc_0_7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ba29d700cc_0_78"/>
          <p:cNvSpPr txBox="1"/>
          <p:nvPr/>
        </p:nvSpPr>
        <p:spPr>
          <a:xfrm>
            <a:off x="200850" y="9899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16" name="Google Shape;316;gba29d700cc_0_78"/>
          <p:cNvPicPr preferRelativeResize="0"/>
          <p:nvPr/>
        </p:nvPicPr>
        <p:blipFill rotWithShape="1">
          <a:blip r:embed="rId3">
            <a:alphaModFix/>
          </a:blip>
          <a:srcRect b="0" l="0" r="0" t="0"/>
          <a:stretch/>
        </p:blipFill>
        <p:spPr>
          <a:xfrm>
            <a:off x="760350" y="1621175"/>
            <a:ext cx="9311400" cy="4992875"/>
          </a:xfrm>
          <a:prstGeom prst="rect">
            <a:avLst/>
          </a:prstGeom>
          <a:noFill/>
          <a:ln>
            <a:noFill/>
          </a:ln>
        </p:spPr>
      </p:pic>
      <p:sp>
        <p:nvSpPr>
          <p:cNvPr id="317" name="Google Shape;317;gba29d700cc_0_78"/>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Highest Levels are Integrated First</a:t>
            </a:r>
            <a:endParaRPr b="0" i="0" sz="1800" u="none" cap="none" strike="noStrike">
              <a:solidFill>
                <a:srgbClr val="000000"/>
              </a:solidFill>
              <a:latin typeface="Arial"/>
              <a:ea typeface="Arial"/>
              <a:cs typeface="Arial"/>
              <a:sym typeface="Arial"/>
            </a:endParaRPr>
          </a:p>
        </p:txBody>
      </p:sp>
      <p:pic>
        <p:nvPicPr>
          <p:cNvPr id="318" name="Google Shape;318;gba29d700cc_0_78"/>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319" name="Google Shape;319;gba29d700cc_0_78"/>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20" name="Google Shape;320;gba29d700cc_0_78"/>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21" name="Google Shape;321;gba29d700cc_0_78"/>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322" name="Google Shape;322;gba29d700cc_0_7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a29d700cc_0_85"/>
          <p:cNvSpPr txBox="1"/>
          <p:nvPr/>
        </p:nvSpPr>
        <p:spPr>
          <a:xfrm>
            <a:off x="200850" y="9899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328" name="Google Shape;328;gba29d700cc_0_85"/>
          <p:cNvSpPr txBox="1"/>
          <p:nvPr/>
        </p:nvSpPr>
        <p:spPr>
          <a:xfrm>
            <a:off x="537175" y="2205700"/>
            <a:ext cx="8149200" cy="26475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100000"/>
              </a:lnSpc>
              <a:spcBef>
                <a:spcPts val="0"/>
              </a:spcBef>
              <a:spcAft>
                <a:spcPts val="0"/>
              </a:spcAft>
              <a:buClr>
                <a:srgbClr val="000000"/>
              </a:buClr>
              <a:buSzPts val="3200"/>
              <a:buFont typeface="Arial"/>
              <a:buChar char="●"/>
            </a:pPr>
            <a:r>
              <a:rPr b="0" i="0" lang="en-IN" sz="3200" u="none" cap="none" strike="noStrike">
                <a:solidFill>
                  <a:srgbClr val="000000"/>
                </a:solidFill>
                <a:latin typeface="Arial"/>
                <a:ea typeface="Arial"/>
                <a:cs typeface="Arial"/>
                <a:sym typeface="Arial"/>
              </a:rPr>
              <a:t>If some unit/component not available, “stub” required</a:t>
            </a:r>
            <a:endParaRPr b="0" i="0" sz="32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rgbClr val="000000"/>
              </a:buClr>
              <a:buSzPts val="3200"/>
              <a:buFont typeface="Arial"/>
              <a:buChar char="●"/>
            </a:pPr>
            <a:r>
              <a:rPr b="0" i="0" lang="en-IN" sz="3200" u="none" cap="none" strike="noStrike">
                <a:solidFill>
                  <a:srgbClr val="000000"/>
                </a:solidFill>
                <a:latin typeface="Arial"/>
                <a:ea typeface="Arial"/>
                <a:cs typeface="Arial"/>
                <a:sym typeface="Arial"/>
              </a:rPr>
              <a:t>Some parts may be treated as sub-system</a:t>
            </a:r>
            <a:endParaRPr b="0" i="0" sz="3200" u="none" cap="none" strike="noStrike">
              <a:solidFill>
                <a:srgbClr val="000000"/>
              </a:solidFill>
              <a:latin typeface="Arial"/>
              <a:ea typeface="Arial"/>
              <a:cs typeface="Arial"/>
              <a:sym typeface="Arial"/>
            </a:endParaRPr>
          </a:p>
          <a:p>
            <a:pPr indent="-431800" lvl="0" marL="457200" marR="0" rtl="0" algn="l">
              <a:lnSpc>
                <a:spcPct val="100000"/>
              </a:lnSpc>
              <a:spcBef>
                <a:spcPts val="0"/>
              </a:spcBef>
              <a:spcAft>
                <a:spcPts val="0"/>
              </a:spcAft>
              <a:buClr>
                <a:srgbClr val="000000"/>
              </a:buClr>
              <a:buSzPts val="3200"/>
              <a:buFont typeface="Arial"/>
              <a:buChar char="●"/>
            </a:pPr>
            <a:r>
              <a:rPr b="0" i="0" lang="en-IN" sz="3200" u="none" cap="none" strike="noStrike">
                <a:solidFill>
                  <a:srgbClr val="000000"/>
                </a:solidFill>
                <a:latin typeface="Arial"/>
                <a:ea typeface="Arial"/>
                <a:cs typeface="Arial"/>
                <a:sym typeface="Arial"/>
              </a:rPr>
              <a:t>Breadth first – depth first </a:t>
            </a:r>
            <a:endParaRPr b="0" i="0" sz="3200" u="none" cap="none" strike="noStrike">
              <a:solidFill>
                <a:srgbClr val="000000"/>
              </a:solidFill>
              <a:latin typeface="Arial"/>
              <a:ea typeface="Arial"/>
              <a:cs typeface="Arial"/>
              <a:sym typeface="Arial"/>
            </a:endParaRPr>
          </a:p>
        </p:txBody>
      </p:sp>
      <p:sp>
        <p:nvSpPr>
          <p:cNvPr id="329" name="Google Shape;329;gba29d700cc_0_85"/>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Issues in Top Down Integration</a:t>
            </a:r>
            <a:endParaRPr b="0" i="0" sz="1800" u="none" cap="none" strike="noStrike">
              <a:solidFill>
                <a:srgbClr val="000000"/>
              </a:solidFill>
              <a:latin typeface="Arial"/>
              <a:ea typeface="Arial"/>
              <a:cs typeface="Arial"/>
              <a:sym typeface="Arial"/>
            </a:endParaRPr>
          </a:p>
        </p:txBody>
      </p:sp>
      <p:pic>
        <p:nvPicPr>
          <p:cNvPr id="330" name="Google Shape;330;gba29d700cc_0_85"/>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331" name="Google Shape;331;gba29d700cc_0_85"/>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32" name="Google Shape;332;gba29d700cc_0_85"/>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33" name="Google Shape;333;gba29d700cc_0_85"/>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334" name="Google Shape;334;gba29d700cc_0_8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ba29d700cc_0_94"/>
          <p:cNvSpPr txBox="1"/>
          <p:nvPr/>
        </p:nvSpPr>
        <p:spPr>
          <a:xfrm>
            <a:off x="200850" y="13709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340" name="Google Shape;340;gba29d700cc_0_94"/>
          <p:cNvSpPr txBox="1"/>
          <p:nvPr/>
        </p:nvSpPr>
        <p:spPr>
          <a:xfrm>
            <a:off x="559525" y="1514450"/>
            <a:ext cx="96987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Advantages: </a:t>
            </a:r>
            <a:endParaRPr b="1"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High-level logic and data flow is tested early in the process.</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It tends to minimize the need for </a:t>
            </a:r>
            <a:r>
              <a:rPr b="1" i="1" lang="en-IN" sz="2000" u="none" cap="none" strike="noStrike">
                <a:solidFill>
                  <a:srgbClr val="000000"/>
                </a:solidFill>
              </a:rPr>
              <a:t>drivers</a:t>
            </a:r>
            <a:r>
              <a:rPr b="0" i="0" lang="en-IN"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Early skeletal program allows demonstration of click-thru prototype and boosts morale of developers and end users.</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The coverage of test cases improve without any changes as new modules are added at the bottom.</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Arial"/>
                <a:ea typeface="Arial"/>
                <a:cs typeface="Arial"/>
                <a:sym typeface="Arial"/>
              </a:rPr>
              <a:t>Disadvantages:</a:t>
            </a:r>
            <a:endParaRPr b="1"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Need for </a:t>
            </a:r>
            <a:r>
              <a:rPr b="1" i="1" lang="en-IN" sz="2000" u="none" cap="none" strike="noStrike">
                <a:solidFill>
                  <a:srgbClr val="000000"/>
                </a:solidFill>
              </a:rPr>
              <a:t>stubs </a:t>
            </a:r>
            <a:r>
              <a:rPr b="0" i="0" lang="en-IN" sz="2000" u="none" cap="none" strike="noStrike">
                <a:solidFill>
                  <a:srgbClr val="000000"/>
                </a:solidFill>
                <a:latin typeface="Arial"/>
                <a:ea typeface="Arial"/>
                <a:cs typeface="Arial"/>
                <a:sym typeface="Arial"/>
              </a:rPr>
              <a:t>complicates testing effort.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Difficult to observe the flow of data.</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Low-level utilities are tested relatively late in the development cycle.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Since low level functions are not needed upfront, they may be designed at later stage which is not a good practice.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Poor support for early release of limited functionality.</a:t>
            </a:r>
            <a:endParaRPr b="0" i="0" sz="3200" u="none" cap="none" strike="noStrike">
              <a:solidFill>
                <a:srgbClr val="000000"/>
              </a:solidFill>
              <a:latin typeface="Arial"/>
              <a:ea typeface="Arial"/>
              <a:cs typeface="Arial"/>
              <a:sym typeface="Arial"/>
            </a:endParaRPr>
          </a:p>
        </p:txBody>
      </p:sp>
      <p:sp>
        <p:nvSpPr>
          <p:cNvPr id="341" name="Google Shape;341;gba29d700cc_0_94"/>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Top Down Integration </a:t>
            </a:r>
            <a:endParaRPr b="0" i="0" sz="1800" u="none" cap="none" strike="noStrike">
              <a:solidFill>
                <a:srgbClr val="000000"/>
              </a:solidFill>
              <a:latin typeface="Arial"/>
              <a:ea typeface="Arial"/>
              <a:cs typeface="Arial"/>
              <a:sym typeface="Arial"/>
            </a:endParaRPr>
          </a:p>
        </p:txBody>
      </p:sp>
      <p:pic>
        <p:nvPicPr>
          <p:cNvPr id="342" name="Google Shape;342;gba29d700cc_0_94"/>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343" name="Google Shape;343;gba29d700cc_0_94"/>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44" name="Google Shape;344;gba29d700cc_0_94"/>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45" name="Google Shape;345;gba29d700cc_0_94"/>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346" name="Google Shape;346;gba29d700cc_0_9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ba29d700cc_0_101"/>
          <p:cNvSpPr txBox="1"/>
          <p:nvPr/>
        </p:nvSpPr>
        <p:spPr>
          <a:xfrm>
            <a:off x="200850" y="9899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352" name="Google Shape;352;gba29d700cc_0_101"/>
          <p:cNvSpPr txBox="1"/>
          <p:nvPr/>
        </p:nvSpPr>
        <p:spPr>
          <a:xfrm>
            <a:off x="559525" y="1133450"/>
            <a:ext cx="9698700" cy="6771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2000"/>
              <a:buFont typeface="Arial"/>
              <a:buNone/>
            </a:pPr>
            <a:r>
              <a:t/>
            </a:r>
            <a:endParaRPr b="0" i="0" sz="3200" u="none" cap="none" strike="noStrike">
              <a:solidFill>
                <a:srgbClr val="000000"/>
              </a:solidFill>
              <a:latin typeface="Arial"/>
              <a:ea typeface="Arial"/>
              <a:cs typeface="Arial"/>
              <a:sym typeface="Arial"/>
            </a:endParaRPr>
          </a:p>
        </p:txBody>
      </p:sp>
      <p:pic>
        <p:nvPicPr>
          <p:cNvPr id="353" name="Google Shape;353;gba29d700cc_0_101"/>
          <p:cNvPicPr preferRelativeResize="0"/>
          <p:nvPr/>
        </p:nvPicPr>
        <p:blipFill rotWithShape="1">
          <a:blip r:embed="rId3">
            <a:alphaModFix/>
          </a:blip>
          <a:srcRect b="3455" l="0" r="8617" t="0"/>
          <a:stretch/>
        </p:blipFill>
        <p:spPr>
          <a:xfrm>
            <a:off x="2776913" y="2017550"/>
            <a:ext cx="6638174" cy="3872450"/>
          </a:xfrm>
          <a:prstGeom prst="rect">
            <a:avLst/>
          </a:prstGeom>
          <a:noFill/>
          <a:ln>
            <a:noFill/>
          </a:ln>
        </p:spPr>
      </p:pic>
      <p:sp>
        <p:nvSpPr>
          <p:cNvPr id="354" name="Google Shape;354;gba29d700cc_0_101"/>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Bottom Up Integration</a:t>
            </a:r>
            <a:endParaRPr b="0" i="0" sz="1800" u="none" cap="none" strike="noStrike">
              <a:solidFill>
                <a:srgbClr val="000000"/>
              </a:solidFill>
              <a:latin typeface="Arial"/>
              <a:ea typeface="Arial"/>
              <a:cs typeface="Arial"/>
              <a:sym typeface="Arial"/>
            </a:endParaRPr>
          </a:p>
        </p:txBody>
      </p:sp>
      <p:pic>
        <p:nvPicPr>
          <p:cNvPr id="355" name="Google Shape;355;gba29d700cc_0_101"/>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356" name="Google Shape;356;gba29d700cc_0_101"/>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57" name="Google Shape;357;gba29d700cc_0_101"/>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58" name="Google Shape;358;gba29d700cc_0_101"/>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359" name="Google Shape;359;gba29d700cc_0_10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ba29d700cc_0_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Introduction</a:t>
            </a:r>
            <a:endParaRPr b="0" i="0" sz="1800" u="none" cap="none" strike="noStrike">
              <a:solidFill>
                <a:srgbClr val="000000"/>
              </a:solidFill>
              <a:latin typeface="Arial"/>
              <a:ea typeface="Arial"/>
              <a:cs typeface="Arial"/>
              <a:sym typeface="Arial"/>
            </a:endParaRPr>
          </a:p>
        </p:txBody>
      </p:sp>
      <p:pic>
        <p:nvPicPr>
          <p:cNvPr id="159" name="Google Shape;159;gba29d700cc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60" name="Google Shape;160;gba29d700cc_0_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61" name="Google Shape;161;gba29d700cc_0_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62" name="Google Shape;162;gba29d700cc_0_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63" name="Google Shape;163;gba29d700cc_0_0"/>
          <p:cNvSpPr txBox="1"/>
          <p:nvPr/>
        </p:nvSpPr>
        <p:spPr>
          <a:xfrm>
            <a:off x="1267050" y="2625600"/>
            <a:ext cx="9657900" cy="2216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i="1" lang="en-IN" sz="3450">
                <a:solidFill>
                  <a:srgbClr val="980000"/>
                </a:solidFill>
                <a:highlight>
                  <a:schemeClr val="lt1"/>
                </a:highlight>
              </a:rPr>
              <a:t>“We are lucky to find errors in our testing.</a:t>
            </a:r>
            <a:endParaRPr b="1" i="1" sz="3450">
              <a:solidFill>
                <a:srgbClr val="980000"/>
              </a:solidFill>
              <a:highlight>
                <a:schemeClr val="lt1"/>
              </a:highlight>
            </a:endParaRPr>
          </a:p>
          <a:p>
            <a:pPr indent="0" lvl="0" marL="457200" rtl="0" algn="ctr">
              <a:spcBef>
                <a:spcPts val="0"/>
              </a:spcBef>
              <a:spcAft>
                <a:spcPts val="0"/>
              </a:spcAft>
              <a:buNone/>
            </a:pPr>
            <a:r>
              <a:rPr b="1" i="1" lang="en-IN" sz="3450">
                <a:solidFill>
                  <a:srgbClr val="980000"/>
                </a:solidFill>
                <a:highlight>
                  <a:schemeClr val="lt1"/>
                </a:highlight>
              </a:rPr>
              <a:t>Because, it is so much better than customer finding it”</a:t>
            </a:r>
            <a:endParaRPr b="1" i="1" sz="3450">
              <a:solidFill>
                <a:srgbClr val="980000"/>
              </a:solidFill>
              <a:highlight>
                <a:schemeClr val="lt1"/>
              </a:highlight>
            </a:endParaRPr>
          </a:p>
          <a:p>
            <a:pPr indent="0" lvl="0" marL="457200" rtl="0" algn="just">
              <a:spcBef>
                <a:spcPts val="0"/>
              </a:spcBef>
              <a:spcAft>
                <a:spcPts val="0"/>
              </a:spcAft>
              <a:buNone/>
            </a:pPr>
            <a:r>
              <a:t/>
            </a:r>
            <a:endParaRPr sz="2850">
              <a:solidFill>
                <a:srgbClr val="222222"/>
              </a:solidFill>
              <a:highlight>
                <a:schemeClr val="lt1"/>
              </a:highlight>
            </a:endParaRPr>
          </a:p>
        </p:txBody>
      </p:sp>
      <p:sp>
        <p:nvSpPr>
          <p:cNvPr id="164" name="Google Shape;164;gba29d700cc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ba29d700cc_0_108"/>
          <p:cNvSpPr txBox="1"/>
          <p:nvPr/>
        </p:nvSpPr>
        <p:spPr>
          <a:xfrm>
            <a:off x="200850" y="989950"/>
            <a:ext cx="10430400" cy="56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65" name="Google Shape;365;gba29d700cc_0_108"/>
          <p:cNvPicPr preferRelativeResize="0"/>
          <p:nvPr/>
        </p:nvPicPr>
        <p:blipFill rotWithShape="1">
          <a:blip r:embed="rId3">
            <a:alphaModFix/>
          </a:blip>
          <a:srcRect b="0" l="0" r="0" t="0"/>
          <a:stretch/>
        </p:blipFill>
        <p:spPr>
          <a:xfrm>
            <a:off x="1033025" y="1412657"/>
            <a:ext cx="9042200" cy="4541468"/>
          </a:xfrm>
          <a:prstGeom prst="rect">
            <a:avLst/>
          </a:prstGeom>
          <a:noFill/>
          <a:ln>
            <a:noFill/>
          </a:ln>
        </p:spPr>
      </p:pic>
      <p:sp>
        <p:nvSpPr>
          <p:cNvPr id="366" name="Google Shape;366;gba29d700cc_0_108"/>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Bottom Up Integration</a:t>
            </a:r>
            <a:endParaRPr b="0" i="0" sz="1800" u="none" cap="none" strike="noStrike">
              <a:solidFill>
                <a:srgbClr val="000000"/>
              </a:solidFill>
              <a:latin typeface="Arial"/>
              <a:ea typeface="Arial"/>
              <a:cs typeface="Arial"/>
              <a:sym typeface="Arial"/>
            </a:endParaRPr>
          </a:p>
        </p:txBody>
      </p:sp>
      <p:cxnSp>
        <p:nvCxnSpPr>
          <p:cNvPr id="367" name="Google Shape;367;gba29d700cc_0_108"/>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68" name="Google Shape;368;gba29d700cc_0_10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ba29d700cc_0_116"/>
          <p:cNvSpPr txBox="1"/>
          <p:nvPr/>
        </p:nvSpPr>
        <p:spPr>
          <a:xfrm>
            <a:off x="196525" y="1684175"/>
            <a:ext cx="10430400" cy="1836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Quite suited for agile kind of methodologies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If some unit/component not available, “stub” required</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From quality perspective, better approach as the ‘leaf nodes’ get tested many times.</a:t>
            </a:r>
            <a:endParaRPr b="0" i="0" sz="2200" u="none" cap="none" strike="noStrike">
              <a:solidFill>
                <a:srgbClr val="000000"/>
              </a:solidFill>
              <a:latin typeface="Arial"/>
              <a:ea typeface="Arial"/>
              <a:cs typeface="Arial"/>
              <a:sym typeface="Arial"/>
            </a:endParaRPr>
          </a:p>
        </p:txBody>
      </p:sp>
      <p:sp>
        <p:nvSpPr>
          <p:cNvPr id="374" name="Google Shape;374;gba29d700cc_0_116"/>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Issues in Bottom Up Integration</a:t>
            </a:r>
            <a:endParaRPr b="0" i="0" sz="1800" u="none" cap="none" strike="noStrike">
              <a:solidFill>
                <a:srgbClr val="000000"/>
              </a:solidFill>
              <a:latin typeface="Arial"/>
              <a:ea typeface="Arial"/>
              <a:cs typeface="Arial"/>
              <a:sym typeface="Arial"/>
            </a:endParaRPr>
          </a:p>
        </p:txBody>
      </p:sp>
      <p:pic>
        <p:nvPicPr>
          <p:cNvPr id="375" name="Google Shape;375;gba29d700cc_0_11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376" name="Google Shape;376;gba29d700cc_0_11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77" name="Google Shape;377;gba29d700cc_0_11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78" name="Google Shape;378;gba29d700cc_0_11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379" name="Google Shape;379;gba29d700cc_0_11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ba29d700cc_0_123"/>
          <p:cNvSpPr txBox="1"/>
          <p:nvPr/>
        </p:nvSpPr>
        <p:spPr>
          <a:xfrm>
            <a:off x="200850" y="1447150"/>
            <a:ext cx="10430400" cy="48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Arial"/>
                <a:ea typeface="Arial"/>
                <a:cs typeface="Arial"/>
                <a:sym typeface="Arial"/>
              </a:rPr>
              <a:t>Advantages:</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Utility modules are tested early in the development process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Need for stubs is minimized</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It is easier to observe the flow of data</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Arial"/>
                <a:ea typeface="Arial"/>
                <a:cs typeface="Arial"/>
                <a:sym typeface="Arial"/>
              </a:rPr>
              <a:t>Disadvantages:</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Need for drivers complicates testing efforts</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High-level logic and data flow are tested late</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A demonstrable program can be created only after last (top) module is added</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Many loose integration segments to be managed</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Like the top-down approach, the bottom-up approach also provides poor support for early release of limited functionality </a:t>
            </a:r>
            <a:endParaRPr b="0" i="0" sz="2200" u="none" cap="none" strike="noStrike">
              <a:solidFill>
                <a:srgbClr val="000000"/>
              </a:solidFill>
              <a:latin typeface="Arial"/>
              <a:ea typeface="Arial"/>
              <a:cs typeface="Arial"/>
              <a:sym typeface="Arial"/>
            </a:endParaRPr>
          </a:p>
        </p:txBody>
      </p:sp>
      <p:sp>
        <p:nvSpPr>
          <p:cNvPr id="385" name="Google Shape;385;gba29d700cc_0_123"/>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Bottom Up Integration</a:t>
            </a:r>
            <a:endParaRPr b="0" i="0" sz="1800" u="none" cap="none" strike="noStrike">
              <a:solidFill>
                <a:srgbClr val="000000"/>
              </a:solidFill>
              <a:latin typeface="Arial"/>
              <a:ea typeface="Arial"/>
              <a:cs typeface="Arial"/>
              <a:sym typeface="Arial"/>
            </a:endParaRPr>
          </a:p>
        </p:txBody>
      </p:sp>
      <p:pic>
        <p:nvPicPr>
          <p:cNvPr id="386" name="Google Shape;386;gba29d700cc_0_12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387" name="Google Shape;387;gba29d700cc_0_123"/>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388" name="Google Shape;388;gba29d700cc_0_123"/>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389" name="Google Shape;389;gba29d700cc_0_123"/>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390" name="Google Shape;390;gba29d700cc_0_12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48f74f542b_0_60"/>
          <p:cNvSpPr txBox="1"/>
          <p:nvPr/>
        </p:nvSpPr>
        <p:spPr>
          <a:xfrm>
            <a:off x="200850" y="989950"/>
            <a:ext cx="10430400" cy="4878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96" name="Google Shape;396;g248f74f542b_0_60"/>
          <p:cNvPicPr preferRelativeResize="0"/>
          <p:nvPr/>
        </p:nvPicPr>
        <p:blipFill rotWithShape="1">
          <a:blip r:embed="rId3">
            <a:alphaModFix/>
          </a:blip>
          <a:srcRect b="0" l="0" r="0" t="0"/>
          <a:stretch/>
        </p:blipFill>
        <p:spPr>
          <a:xfrm>
            <a:off x="2401650" y="1769250"/>
            <a:ext cx="7547325" cy="4482625"/>
          </a:xfrm>
          <a:prstGeom prst="rect">
            <a:avLst/>
          </a:prstGeom>
          <a:noFill/>
          <a:ln>
            <a:noFill/>
          </a:ln>
        </p:spPr>
      </p:pic>
      <p:sp>
        <p:nvSpPr>
          <p:cNvPr id="397" name="Google Shape;397;g248f74f542b_0_6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Bidirectional Integration</a:t>
            </a:r>
            <a:endParaRPr b="0" i="0" sz="1800" u="none" cap="none" strike="noStrike">
              <a:solidFill>
                <a:srgbClr val="000000"/>
              </a:solidFill>
              <a:latin typeface="Arial"/>
              <a:ea typeface="Arial"/>
              <a:cs typeface="Arial"/>
              <a:sym typeface="Arial"/>
            </a:endParaRPr>
          </a:p>
        </p:txBody>
      </p:sp>
      <p:pic>
        <p:nvPicPr>
          <p:cNvPr id="398" name="Google Shape;398;g248f74f542b_0_60"/>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cxnSp>
        <p:nvCxnSpPr>
          <p:cNvPr id="399" name="Google Shape;399;g248f74f542b_0_6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400" name="Google Shape;400;g248f74f542b_0_6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401" name="Google Shape;401;g248f74f542b_0_60"/>
          <p:cNvPicPr preferRelativeResize="0"/>
          <p:nvPr/>
        </p:nvPicPr>
        <p:blipFill rotWithShape="1">
          <a:blip r:embed="rId4">
            <a:alphaModFix/>
          </a:blip>
          <a:srcRect b="0" l="0" r="0" t="0"/>
          <a:stretch/>
        </p:blipFill>
        <p:spPr>
          <a:xfrm>
            <a:off x="10626922" y="160625"/>
            <a:ext cx="1361475" cy="698024"/>
          </a:xfrm>
          <a:prstGeom prst="rect">
            <a:avLst/>
          </a:prstGeom>
          <a:noFill/>
          <a:ln>
            <a:noFill/>
          </a:ln>
        </p:spPr>
      </p:pic>
      <p:sp>
        <p:nvSpPr>
          <p:cNvPr id="402" name="Google Shape;402;g248f74f542b_0_6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48f74f542b_0_120"/>
          <p:cNvSpPr txBox="1"/>
          <p:nvPr/>
        </p:nvSpPr>
        <p:spPr>
          <a:xfrm>
            <a:off x="196525" y="1658675"/>
            <a:ext cx="10430400" cy="4878000"/>
          </a:xfrm>
          <a:prstGeom prst="rect">
            <a:avLst/>
          </a:prstGeom>
          <a:noFill/>
          <a:ln>
            <a:noFill/>
          </a:ln>
        </p:spPr>
        <p:txBody>
          <a:bodyPr anchorCtr="0" anchor="t" bIns="91425" lIns="91425" spcFirstLastPara="1" rIns="91425" wrap="square" tIns="91425">
            <a:noAutofit/>
          </a:bodyPr>
          <a:lstStyle/>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Combination of Top-down &amp; Bottom up.</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Individual components are separately tested.</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Bi-Direction integration is done with use of Drivers &amp; Stubs.</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Drive - Upstream connectivity.</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Stubs - Downstream connectivity.</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Drivers &amp; stubs are discarded after integration testing.</a:t>
            </a:r>
            <a:endParaRPr b="0" i="0" sz="2100" u="none" cap="none" strike="noStrike">
              <a:solidFill>
                <a:srgbClr val="000000"/>
              </a:solidFill>
              <a:latin typeface="Arial"/>
              <a:ea typeface="Arial"/>
              <a:cs typeface="Arial"/>
              <a:sym typeface="Arial"/>
            </a:endParaRPr>
          </a:p>
          <a:p>
            <a:pPr indent="-361950" lvl="1" marL="9144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Sandwich Integration - </a:t>
            </a:r>
            <a:r>
              <a:rPr b="0" i="0" lang="en-IN" sz="2100" u="none" cap="none" strike="noStrike">
                <a:solidFill>
                  <a:srgbClr val="202124"/>
                </a:solidFill>
                <a:highlight>
                  <a:srgbClr val="FFFFFF"/>
                </a:highlight>
                <a:latin typeface="Arial"/>
                <a:ea typeface="Arial"/>
                <a:cs typeface="Arial"/>
                <a:sym typeface="Arial"/>
              </a:rPr>
              <a:t>is the combination of bottom-up approach and top-down approach, so it uses the advantage of both bottom up approach and top down approach. Initially it uses the stubs and drivers where stubs simulate the behaviour of missing component.</a:t>
            </a:r>
            <a:endParaRPr b="0" i="0" sz="2100" u="none" cap="none" strike="noStrike">
              <a:solidFill>
                <a:srgbClr val="000000"/>
              </a:solidFill>
              <a:latin typeface="Arial"/>
              <a:ea typeface="Arial"/>
              <a:cs typeface="Arial"/>
              <a:sym typeface="Arial"/>
            </a:endParaRPr>
          </a:p>
        </p:txBody>
      </p:sp>
      <p:sp>
        <p:nvSpPr>
          <p:cNvPr id="408" name="Google Shape;408;g248f74f542b_0_120"/>
          <p:cNvSpPr txBox="1"/>
          <p:nvPr/>
        </p:nvSpPr>
        <p:spPr>
          <a:xfrm>
            <a:off x="1727250" y="5509650"/>
            <a:ext cx="8737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980000"/>
              </a:solidFill>
              <a:latin typeface="Arial"/>
              <a:ea typeface="Arial"/>
              <a:cs typeface="Arial"/>
              <a:sym typeface="Arial"/>
            </a:endParaRPr>
          </a:p>
        </p:txBody>
      </p:sp>
      <p:sp>
        <p:nvSpPr>
          <p:cNvPr id="409" name="Google Shape;409;g248f74f542b_0_12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Bidirectional Integration</a:t>
            </a:r>
            <a:endParaRPr b="0" i="0" sz="1800" u="none" cap="none" strike="noStrike">
              <a:solidFill>
                <a:srgbClr val="000000"/>
              </a:solidFill>
              <a:latin typeface="Arial"/>
              <a:ea typeface="Arial"/>
              <a:cs typeface="Arial"/>
              <a:sym typeface="Arial"/>
            </a:endParaRPr>
          </a:p>
        </p:txBody>
      </p:sp>
      <p:pic>
        <p:nvPicPr>
          <p:cNvPr id="410" name="Google Shape;410;g248f74f542b_0_12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411" name="Google Shape;411;g248f74f542b_0_12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412" name="Google Shape;412;g248f74f542b_0_12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413" name="Google Shape;413;g248f74f542b_0_12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414" name="Google Shape;414;g248f74f542b_0_12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332aca9638571f3_6"/>
          <p:cNvSpPr txBox="1"/>
          <p:nvPr/>
        </p:nvSpPr>
        <p:spPr>
          <a:xfrm>
            <a:off x="200850" y="1370950"/>
            <a:ext cx="10430400" cy="48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IN" sz="2200" u="sng" cap="none" strike="noStrike">
                <a:solidFill>
                  <a:srgbClr val="000000"/>
                </a:solidFill>
                <a:latin typeface="Arial"/>
                <a:ea typeface="Arial"/>
                <a:cs typeface="Arial"/>
                <a:sym typeface="Arial"/>
              </a:rPr>
              <a:t>Advantages</a:t>
            </a:r>
            <a:r>
              <a:rPr b="1" i="0" lang="en-IN" sz="2200" u="none" cap="none" strike="noStrike">
                <a:solidFill>
                  <a:srgbClr val="000000"/>
                </a:solidFill>
                <a:latin typeface="Arial"/>
                <a:ea typeface="Arial"/>
                <a:cs typeface="Arial"/>
                <a:sym typeface="Arial"/>
              </a:rPr>
              <a:t>:</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Programming errors related to mismatching interfaces or incorrect assumptions among modules will be detected earlier. </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Debugging is easier.</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It offers more flexibility.</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It enables more efficient use of resources.</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Both technically and managerially this is preferred to “big-bang” /System  level</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2200"/>
          </a:p>
        </p:txBody>
      </p:sp>
      <p:sp>
        <p:nvSpPr>
          <p:cNvPr id="420" name="Google Shape;420;g3332aca9638571f3_6"/>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Incremental Integration</a:t>
            </a:r>
            <a:endParaRPr b="0" i="0" sz="1800" u="none" cap="none" strike="noStrike">
              <a:solidFill>
                <a:srgbClr val="000000"/>
              </a:solidFill>
              <a:latin typeface="Arial"/>
              <a:ea typeface="Arial"/>
              <a:cs typeface="Arial"/>
              <a:sym typeface="Arial"/>
            </a:endParaRPr>
          </a:p>
        </p:txBody>
      </p:sp>
      <p:pic>
        <p:nvPicPr>
          <p:cNvPr id="421" name="Google Shape;421;g3332aca9638571f3_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422" name="Google Shape;422;g3332aca9638571f3_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423" name="Google Shape;423;g3332aca9638571f3_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424" name="Google Shape;424;g3332aca9638571f3_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425" name="Google Shape;425;g3332aca9638571f3_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4903249ff9_2_0"/>
          <p:cNvSpPr txBox="1"/>
          <p:nvPr/>
        </p:nvSpPr>
        <p:spPr>
          <a:xfrm>
            <a:off x="200850" y="1370950"/>
            <a:ext cx="10430400" cy="48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900"/>
              <a:t>System integration</a:t>
            </a:r>
            <a:r>
              <a:rPr lang="en-IN" sz="1900"/>
              <a:t> means that all the components of the system are integrated together and tested as an entire unit. </a:t>
            </a:r>
            <a:endParaRPr sz="1900"/>
          </a:p>
          <a:p>
            <a:pPr indent="0" lvl="0" marL="457200" marR="0" rtl="0" algn="l">
              <a:lnSpc>
                <a:spcPct val="100000"/>
              </a:lnSpc>
              <a:spcBef>
                <a:spcPts val="0"/>
              </a:spcBef>
              <a:spcAft>
                <a:spcPts val="0"/>
              </a:spcAft>
              <a:buClr>
                <a:schemeClr val="dk1"/>
              </a:buClr>
              <a:buSzPts val="1100"/>
              <a:buFont typeface="Arial"/>
              <a:buNone/>
            </a:pPr>
            <a:r>
              <a:t/>
            </a:r>
            <a:endParaRPr sz="1900"/>
          </a:p>
          <a:p>
            <a:pPr indent="0" lvl="0" marL="0" marR="0" rtl="0" algn="l">
              <a:lnSpc>
                <a:spcPct val="100000"/>
              </a:lnSpc>
              <a:spcBef>
                <a:spcPts val="0"/>
              </a:spcBef>
              <a:spcAft>
                <a:spcPts val="0"/>
              </a:spcAft>
              <a:buClr>
                <a:schemeClr val="dk1"/>
              </a:buClr>
              <a:buSzPts val="1100"/>
              <a:buFont typeface="Arial"/>
              <a:buNone/>
            </a:pPr>
            <a:r>
              <a:rPr b="1" lang="en-IN" sz="1900" u="sng"/>
              <a:t>Disadvantages</a:t>
            </a:r>
            <a:r>
              <a:rPr lang="en-IN" sz="1900"/>
              <a:t>:</a:t>
            </a:r>
            <a:endParaRPr sz="1900"/>
          </a:p>
          <a:p>
            <a:pPr indent="-349250" lvl="0" marL="457200" marR="0" rtl="0" algn="l">
              <a:lnSpc>
                <a:spcPct val="100000"/>
              </a:lnSpc>
              <a:spcBef>
                <a:spcPts val="0"/>
              </a:spcBef>
              <a:spcAft>
                <a:spcPts val="0"/>
              </a:spcAft>
              <a:buSzPts val="1900"/>
              <a:buChar char="●"/>
            </a:pPr>
            <a:r>
              <a:rPr lang="en-IN" sz="1900"/>
              <a:t>When a failure or defect is encountered during system integration test, it is very difficult to locate the problem.</a:t>
            </a:r>
            <a:endParaRPr sz="1900"/>
          </a:p>
          <a:p>
            <a:pPr indent="-349250" lvl="0" marL="457200" marR="0" rtl="0" algn="l">
              <a:lnSpc>
                <a:spcPct val="100000"/>
              </a:lnSpc>
              <a:spcBef>
                <a:spcPts val="0"/>
              </a:spcBef>
              <a:spcAft>
                <a:spcPts val="0"/>
              </a:spcAft>
              <a:buSzPts val="1900"/>
              <a:buChar char="●"/>
            </a:pPr>
            <a:r>
              <a:rPr lang="en-IN" sz="1900"/>
              <a:t>The ownership for correcting the root cause of the defect may be an issue difficult to pinpoint.</a:t>
            </a:r>
            <a:endParaRPr sz="1900"/>
          </a:p>
          <a:p>
            <a:pPr indent="-349250" lvl="0" marL="457200" marR="0" rtl="0" algn="l">
              <a:lnSpc>
                <a:spcPct val="100000"/>
              </a:lnSpc>
              <a:spcBef>
                <a:spcPts val="0"/>
              </a:spcBef>
              <a:spcAft>
                <a:spcPts val="0"/>
              </a:spcAft>
              <a:buSzPts val="1900"/>
              <a:buChar char="●"/>
            </a:pPr>
            <a:r>
              <a:rPr lang="en-IN" sz="1900"/>
              <a:t>When integration testing happens in the end, the pressure for approaching release date is very high and may affect quality. </a:t>
            </a:r>
            <a:endParaRPr sz="1900"/>
          </a:p>
          <a:p>
            <a:pPr indent="-349250" lvl="0" marL="457200" marR="0" rtl="0" algn="l">
              <a:lnSpc>
                <a:spcPct val="100000"/>
              </a:lnSpc>
              <a:spcBef>
                <a:spcPts val="0"/>
              </a:spcBef>
              <a:spcAft>
                <a:spcPts val="0"/>
              </a:spcAft>
              <a:buSzPts val="1900"/>
              <a:buChar char="●"/>
            </a:pPr>
            <a:r>
              <a:rPr lang="en-IN" sz="1900"/>
              <a:t>A certain component may take excessive amount of time to get ready. This precludes testing other interfaces and integration testing waits till the end. </a:t>
            </a:r>
            <a:endParaRPr sz="1900"/>
          </a:p>
          <a:p>
            <a:pPr indent="0" lvl="0" marL="457200" marR="0" rtl="0" algn="l">
              <a:lnSpc>
                <a:spcPct val="100000"/>
              </a:lnSpc>
              <a:spcBef>
                <a:spcPts val="0"/>
              </a:spcBef>
              <a:spcAft>
                <a:spcPts val="0"/>
              </a:spcAft>
              <a:buClr>
                <a:schemeClr val="dk1"/>
              </a:buClr>
              <a:buSzPts val="1100"/>
              <a:buFont typeface="Arial"/>
              <a:buNone/>
            </a:pPr>
            <a:r>
              <a:t/>
            </a:r>
            <a:endParaRPr sz="1900"/>
          </a:p>
          <a:p>
            <a:pPr indent="0" lvl="0" marL="457200" marR="0" rtl="0" algn="l">
              <a:lnSpc>
                <a:spcPct val="100000"/>
              </a:lnSpc>
              <a:spcBef>
                <a:spcPts val="0"/>
              </a:spcBef>
              <a:spcAft>
                <a:spcPts val="0"/>
              </a:spcAft>
              <a:buNone/>
            </a:pPr>
            <a:r>
              <a:t/>
            </a:r>
            <a:endParaRPr sz="1900"/>
          </a:p>
        </p:txBody>
      </p:sp>
      <p:sp>
        <p:nvSpPr>
          <p:cNvPr id="431" name="Google Shape;431;g24903249ff9_2_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System or “Big-Bang” Integration</a:t>
            </a:r>
            <a:endParaRPr b="0" i="0" sz="1800" u="none" cap="none" strike="noStrike">
              <a:solidFill>
                <a:srgbClr val="000000"/>
              </a:solidFill>
              <a:latin typeface="Arial"/>
              <a:ea typeface="Arial"/>
              <a:cs typeface="Arial"/>
              <a:sym typeface="Arial"/>
            </a:endParaRPr>
          </a:p>
        </p:txBody>
      </p:sp>
      <p:pic>
        <p:nvPicPr>
          <p:cNvPr id="432" name="Google Shape;432;g24903249ff9_2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433" name="Google Shape;433;g24903249ff9_2_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434" name="Google Shape;434;g24903249ff9_2_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435" name="Google Shape;435;g24903249ff9_2_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436" name="Google Shape;436;g24903249ff9_2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cxnSp>
        <p:nvCxnSpPr>
          <p:cNvPr id="441" name="Google Shape;441;g27bb147dae3_0_244"/>
          <p:cNvCxnSpPr/>
          <p:nvPr/>
        </p:nvCxnSpPr>
        <p:spPr>
          <a:xfrm>
            <a:off x="5524368" y="3496908"/>
            <a:ext cx="4581300" cy="0"/>
          </a:xfrm>
          <a:prstGeom prst="straightConnector1">
            <a:avLst/>
          </a:prstGeom>
          <a:noFill/>
          <a:ln cap="flat" cmpd="sng" w="38100">
            <a:solidFill>
              <a:srgbClr val="C55A11"/>
            </a:solidFill>
            <a:prstDash val="solid"/>
            <a:miter lim="800000"/>
            <a:headEnd len="sm" w="sm" type="none"/>
            <a:tailEnd len="sm" w="sm" type="none"/>
          </a:ln>
        </p:spPr>
      </p:cxnSp>
      <p:grpSp>
        <p:nvGrpSpPr>
          <p:cNvPr id="442" name="Google Shape;442;g27bb147dae3_0_244"/>
          <p:cNvGrpSpPr/>
          <p:nvPr/>
        </p:nvGrpSpPr>
        <p:grpSpPr>
          <a:xfrm>
            <a:off x="280309" y="349466"/>
            <a:ext cx="11551715" cy="6218269"/>
            <a:chOff x="313939" y="349466"/>
            <a:chExt cx="11518312" cy="6218269"/>
          </a:xfrm>
        </p:grpSpPr>
        <p:sp>
          <p:nvSpPr>
            <p:cNvPr id="443" name="Google Shape;443;g27bb147dae3_0_244"/>
            <p:cNvSpPr/>
            <p:nvPr/>
          </p:nvSpPr>
          <p:spPr>
            <a:xfrm>
              <a:off x="11786532" y="360726"/>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4" name="Google Shape;444;g27bb147dae3_0_244"/>
            <p:cNvSpPr/>
            <p:nvPr/>
          </p:nvSpPr>
          <p:spPr>
            <a:xfrm rot="5400000">
              <a:off x="11276051" y="-16113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5" name="Google Shape;445;g27bb147dae3_0_244"/>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6" name="Google Shape;446;g27bb147dae3_0_244"/>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447" name="Google Shape;447;g27bb147dae3_0_244"/>
          <p:cNvSpPr/>
          <p:nvPr/>
        </p:nvSpPr>
        <p:spPr>
          <a:xfrm>
            <a:off x="5448168" y="2811518"/>
            <a:ext cx="4603800" cy="6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IN"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448" name="Google Shape;448;g27bb147dae3_0_244"/>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pic>
        <p:nvPicPr>
          <p:cNvPr id="449" name="Google Shape;449;g27bb147dae3_0_244"/>
          <p:cNvPicPr preferRelativeResize="0"/>
          <p:nvPr/>
        </p:nvPicPr>
        <p:blipFill rotWithShape="1">
          <a:blip r:embed="rId3">
            <a:alphaModFix/>
          </a:blip>
          <a:srcRect b="0" l="0" r="0" t="0"/>
          <a:stretch/>
        </p:blipFill>
        <p:spPr>
          <a:xfrm rot="2">
            <a:off x="1961622" y="1064481"/>
            <a:ext cx="2389421" cy="4424246"/>
          </a:xfrm>
          <a:prstGeom prst="rect">
            <a:avLst/>
          </a:prstGeom>
          <a:noFill/>
          <a:ln>
            <a:noFill/>
          </a:ln>
        </p:spPr>
      </p:pic>
      <p:sp>
        <p:nvSpPr>
          <p:cNvPr id="450" name="Google Shape;450;g27bb147dae3_0_244"/>
          <p:cNvSpPr txBox="1"/>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451" name="Google Shape;451;g27bb147dae3_0_244"/>
          <p:cNvSpPr txBox="1"/>
          <p:nvPr/>
        </p:nvSpPr>
        <p:spPr>
          <a:xfrm>
            <a:off x="5448175" y="3063850"/>
            <a:ext cx="9891600" cy="1968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t/>
            </a:r>
            <a:endParaRPr b="1" sz="2400">
              <a:solidFill>
                <a:srgbClr val="1E4E79"/>
              </a:solidFill>
              <a:latin typeface="Calibri"/>
              <a:ea typeface="Calibri"/>
              <a:cs typeface="Calibri"/>
              <a:sym typeface="Calibri"/>
            </a:endParaRPr>
          </a:p>
          <a:p>
            <a:pPr indent="0" lvl="0" marL="0" rtl="0" algn="l">
              <a:lnSpc>
                <a:spcPct val="115000"/>
              </a:lnSpc>
              <a:spcBef>
                <a:spcPts val="0"/>
              </a:spcBef>
              <a:spcAft>
                <a:spcPts val="0"/>
              </a:spcAft>
              <a:buNone/>
            </a:pPr>
            <a:r>
              <a:t/>
            </a:r>
            <a:endParaRPr sz="600">
              <a:solidFill>
                <a:srgbClr val="000000"/>
              </a:solidFill>
            </a:endParaRPr>
          </a:p>
          <a:p>
            <a:pPr indent="0" lvl="0" marL="0" rtl="0" algn="l">
              <a:lnSpc>
                <a:spcPct val="120000"/>
              </a:lnSpc>
              <a:spcBef>
                <a:spcPts val="0"/>
              </a:spcBef>
              <a:spcAft>
                <a:spcPts val="0"/>
              </a:spcAft>
              <a:buNone/>
            </a:pPr>
            <a:r>
              <a:rPr b="1" lang="en-IN" sz="2700">
                <a:solidFill>
                  <a:srgbClr val="1E4E79"/>
                </a:solidFill>
                <a:latin typeface="Calibri"/>
                <a:ea typeface="Calibri"/>
                <a:cs typeface="Calibri"/>
                <a:sym typeface="Calibri"/>
              </a:rPr>
              <a:t>Prof Raghu B. A. Rao</a:t>
            </a:r>
            <a:endParaRPr sz="600">
              <a:solidFill>
                <a:srgbClr val="000000"/>
              </a:solidFill>
            </a:endParaRPr>
          </a:p>
          <a:p>
            <a:pPr indent="0" lvl="0" marL="0" rtl="0" algn="l">
              <a:spcBef>
                <a:spcPts val="0"/>
              </a:spcBef>
              <a:spcAft>
                <a:spcPts val="0"/>
              </a:spcAft>
              <a:buNone/>
            </a:pPr>
            <a:r>
              <a:t/>
            </a:r>
            <a:endParaRPr sz="600">
              <a:solidFill>
                <a:srgbClr val="000000"/>
              </a:solidFill>
            </a:endParaRPr>
          </a:p>
          <a:p>
            <a:pPr indent="0" lvl="0" marL="0" rtl="0" algn="l">
              <a:lnSpc>
                <a:spcPct val="120000"/>
              </a:lnSpc>
              <a:spcBef>
                <a:spcPts val="0"/>
              </a:spcBef>
              <a:spcAft>
                <a:spcPts val="0"/>
              </a:spcAft>
              <a:buNone/>
            </a:pPr>
            <a:r>
              <a:rPr lang="en-IN" sz="1900">
                <a:solidFill>
                  <a:srgbClr val="000000"/>
                </a:solidFill>
                <a:latin typeface="Calibri"/>
                <a:ea typeface="Calibri"/>
                <a:cs typeface="Calibri"/>
                <a:sym typeface="Calibri"/>
              </a:rPr>
              <a:t>Department of Computer Science and Engineering</a:t>
            </a:r>
            <a:endParaRPr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1900">
              <a:solidFill>
                <a:srgbClr val="000000"/>
              </a:solidFill>
              <a:latin typeface="Calibri"/>
              <a:ea typeface="Calibri"/>
              <a:cs typeface="Calibri"/>
              <a:sym typeface="Calibri"/>
            </a:endParaRPr>
          </a:p>
        </p:txBody>
      </p:sp>
      <p:sp>
        <p:nvSpPr>
          <p:cNvPr id="452" name="Google Shape;452;g27bb147dae3_0_24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
        <p:nvSpPr>
          <p:cNvPr id="453" name="Google Shape;453;g27bb147dae3_0_244"/>
          <p:cNvSpPr/>
          <p:nvPr/>
        </p:nvSpPr>
        <p:spPr>
          <a:xfrm>
            <a:off x="10489050" y="489450"/>
            <a:ext cx="1223700" cy="175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48f74f542b_0_4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
        <p:nvSpPr>
          <p:cNvPr id="170" name="Google Shape;170;g248f74f542b_0_410"/>
          <p:cNvSpPr/>
          <p:nvPr/>
        </p:nvSpPr>
        <p:spPr>
          <a:xfrm>
            <a:off x="1973280" y="5887440"/>
            <a:ext cx="5621100" cy="698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Department of Computer Science and Engineering</a:t>
            </a:r>
            <a:endParaRPr b="0" i="0" sz="1800" u="none" cap="none" strike="noStrike">
              <a:solidFill>
                <a:srgbClr val="000000"/>
              </a:solidFill>
              <a:latin typeface="Calibri"/>
              <a:ea typeface="Calibri"/>
              <a:cs typeface="Calibri"/>
              <a:sym typeface="Calibri"/>
            </a:endParaRPr>
          </a:p>
        </p:txBody>
      </p:sp>
      <p:sp>
        <p:nvSpPr>
          <p:cNvPr id="171" name="Google Shape;171;g248f74f542b_0_410"/>
          <p:cNvSpPr/>
          <p:nvPr/>
        </p:nvSpPr>
        <p:spPr>
          <a:xfrm rot="10800000">
            <a:off x="1760940" y="5491380"/>
            <a:ext cx="32700" cy="106530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g248f74f542b_0_41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73" name="Google Shape;173;g248f74f542b_0_410"/>
          <p:cNvSpPr/>
          <p:nvPr/>
        </p:nvSpPr>
        <p:spPr>
          <a:xfrm>
            <a:off x="2655835" y="779315"/>
            <a:ext cx="5620800" cy="118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600">
                <a:solidFill>
                  <a:srgbClr val="0070C0"/>
                </a:solidFill>
                <a:latin typeface="Calibri"/>
                <a:ea typeface="Calibri"/>
                <a:cs typeface="Calibri"/>
                <a:sym typeface="Calibri"/>
              </a:rPr>
              <a:t>List of Contents</a:t>
            </a:r>
            <a:endParaRPr b="0" i="0" sz="3600" u="none" cap="none" strike="noStrike">
              <a:solidFill>
                <a:srgbClr val="000000"/>
              </a:solidFill>
              <a:latin typeface="Arial"/>
              <a:ea typeface="Arial"/>
              <a:cs typeface="Arial"/>
              <a:sym typeface="Arial"/>
            </a:endParaRPr>
          </a:p>
        </p:txBody>
      </p:sp>
      <p:sp>
        <p:nvSpPr>
          <p:cNvPr id="174" name="Google Shape;174;g248f74f542b_0_410"/>
          <p:cNvSpPr/>
          <p:nvPr/>
        </p:nvSpPr>
        <p:spPr>
          <a:xfrm>
            <a:off x="2655825" y="1381600"/>
            <a:ext cx="7997700" cy="3662100"/>
          </a:xfrm>
          <a:prstGeom prst="rect">
            <a:avLst/>
          </a:prstGeom>
          <a:noFill/>
          <a:ln>
            <a:noFill/>
          </a:ln>
        </p:spPr>
        <p:txBody>
          <a:bodyPr anchorCtr="0" anchor="t" bIns="45000" lIns="90000" spcFirstLastPara="1" rIns="90000" wrap="square" tIns="45000">
            <a:noAutofit/>
          </a:bodyPr>
          <a:lstStyle/>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Integration Testing: Overview</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Stubs &amp; Harnesses</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Top-down Integration</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Bottom-up Integration</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Bi-directional Integration</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Incremental Integration</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System (Big Bang Integration)</a:t>
            </a:r>
            <a:endParaRPr b="1" sz="2700">
              <a:solidFill>
                <a:srgbClr val="1E4E79"/>
              </a:solidFill>
              <a:latin typeface="Calibri"/>
              <a:ea typeface="Calibri"/>
              <a:cs typeface="Calibri"/>
              <a:sym typeface="Calibri"/>
            </a:endParaRPr>
          </a:p>
        </p:txBody>
      </p:sp>
      <p:cxnSp>
        <p:nvCxnSpPr>
          <p:cNvPr id="175" name="Google Shape;175;g248f74f542b_0_410"/>
          <p:cNvCxnSpPr/>
          <p:nvPr/>
        </p:nvCxnSpPr>
        <p:spPr>
          <a:xfrm flipH="1" rot="10800000">
            <a:off x="2483035" y="1371995"/>
            <a:ext cx="5794200" cy="9600"/>
          </a:xfrm>
          <a:prstGeom prst="straightConnector1">
            <a:avLst/>
          </a:prstGeom>
          <a:noFill/>
          <a:ln cap="flat" cmpd="sng" w="38150">
            <a:solidFill>
              <a:srgbClr val="DFA267"/>
            </a:solidFill>
            <a:prstDash val="solid"/>
            <a:miter lim="8000"/>
            <a:headEnd len="sm" w="sm" type="none"/>
            <a:tailEnd len="sm" w="sm" type="none"/>
          </a:ln>
        </p:spPr>
      </p:cxnSp>
      <p:sp>
        <p:nvSpPr>
          <p:cNvPr id="176" name="Google Shape;176;g248f74f542b_0_410"/>
          <p:cNvSpPr/>
          <p:nvPr/>
        </p:nvSpPr>
        <p:spPr>
          <a:xfrm>
            <a:off x="457200" y="304800"/>
            <a:ext cx="7191900" cy="524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100"/>
              <a:buFont typeface="Arial"/>
              <a:buNone/>
            </a:pPr>
            <a:r>
              <a:rPr b="1" lang="en-IN" sz="2900">
                <a:solidFill>
                  <a:srgbClr val="1E4E79"/>
                </a:solidFill>
                <a:latin typeface="Calibri"/>
                <a:ea typeface="Calibri"/>
                <a:cs typeface="Calibri"/>
                <a:sym typeface="Calibri"/>
              </a:rPr>
              <a:t>Structural Testing</a:t>
            </a:r>
            <a:endParaRPr b="1" i="0" sz="32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ba29d700cc_0_12"/>
          <p:cNvSpPr txBox="1"/>
          <p:nvPr/>
        </p:nvSpPr>
        <p:spPr>
          <a:xfrm>
            <a:off x="265675" y="1526075"/>
            <a:ext cx="9627000" cy="5007300"/>
          </a:xfrm>
          <a:prstGeom prst="rect">
            <a:avLst/>
          </a:prstGeom>
          <a:noFill/>
          <a:ln>
            <a:noFill/>
          </a:ln>
        </p:spPr>
        <p:txBody>
          <a:bodyPr anchorCtr="0" anchor="t" bIns="91425" lIns="91425" spcFirstLastPara="1" rIns="91425" wrap="square" tIns="91425">
            <a:noAutofit/>
          </a:bodyPr>
          <a:lstStyle/>
          <a:p>
            <a:pPr indent="-396875" lvl="0" marL="457200" marR="0" rtl="0" algn="just">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Integration: the act, or process or an instance of integrating</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just">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Integrate: to form, coordinate or blend into a functioning or unified whole</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just">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Typically a software system is made of several “blocks”. These blocks are “integrated” to form a whole system.</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just">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Integration testing means testing a partially built system. </a:t>
            </a:r>
            <a:endParaRPr b="0" i="0" sz="2650" u="none" cap="none" strike="noStrike">
              <a:solidFill>
                <a:srgbClr val="000000"/>
              </a:solidFill>
              <a:highlight>
                <a:srgbClr val="FFFFFF"/>
              </a:highlight>
              <a:latin typeface="Arial"/>
              <a:ea typeface="Arial"/>
              <a:cs typeface="Arial"/>
              <a:sym typeface="Arial"/>
            </a:endParaRPr>
          </a:p>
          <a:p>
            <a:pPr indent="-396875" lvl="2" marL="1828800" marR="0" rtl="0" algn="just">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With the idea of ?</a:t>
            </a:r>
            <a:endParaRPr b="0" i="0" sz="2650" u="none" cap="none" strike="noStrike">
              <a:solidFill>
                <a:srgbClr val="000000"/>
              </a:solidFill>
              <a:highlight>
                <a:srgbClr val="FFFFFF"/>
              </a:highlight>
              <a:latin typeface="Arial"/>
              <a:ea typeface="Arial"/>
              <a:cs typeface="Arial"/>
              <a:sym typeface="Arial"/>
            </a:endParaRPr>
          </a:p>
          <a:p>
            <a:pPr indent="0" lvl="0" marL="914400" marR="0" rtl="0" algn="just">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p:txBody>
      </p:sp>
      <p:sp>
        <p:nvSpPr>
          <p:cNvPr id="182" name="Google Shape;182;gba29d700cc_0_12"/>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What is Integration Testing?</a:t>
            </a:r>
            <a:endParaRPr b="0" i="0" sz="1800" u="none" cap="none" strike="noStrike">
              <a:solidFill>
                <a:srgbClr val="000000"/>
              </a:solidFill>
              <a:latin typeface="Arial"/>
              <a:ea typeface="Arial"/>
              <a:cs typeface="Arial"/>
              <a:sym typeface="Arial"/>
            </a:endParaRPr>
          </a:p>
        </p:txBody>
      </p:sp>
      <p:pic>
        <p:nvPicPr>
          <p:cNvPr id="183" name="Google Shape;183;gba29d700cc_0_1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84" name="Google Shape;184;gba29d700cc_0_12"/>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85" name="Google Shape;185;gba29d700cc_0_12"/>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86" name="Google Shape;186;gba29d700cc_0_12"/>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87" name="Google Shape;187;gba29d700cc_0_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ba29d700cc_0_6"/>
          <p:cNvSpPr txBox="1"/>
          <p:nvPr/>
        </p:nvSpPr>
        <p:spPr>
          <a:xfrm>
            <a:off x="83125" y="1615425"/>
            <a:ext cx="9627000" cy="5007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650"/>
              <a:buFont typeface="Arial"/>
              <a:buNone/>
            </a:pPr>
            <a:r>
              <a:rPr b="1" i="0" lang="en-IN" sz="2650" u="none" cap="none" strike="noStrike">
                <a:solidFill>
                  <a:srgbClr val="000000"/>
                </a:solidFill>
                <a:highlight>
                  <a:srgbClr val="FFFFFF"/>
                </a:highlight>
                <a:latin typeface="Arial"/>
                <a:ea typeface="Arial"/>
                <a:cs typeface="Arial"/>
                <a:sym typeface="Arial"/>
              </a:rPr>
              <a:t>As Testing Type</a:t>
            </a:r>
            <a:endParaRPr b="1" i="0" sz="2650" u="none" cap="none" strike="noStrike">
              <a:solidFill>
                <a:srgbClr val="000000"/>
              </a:solidFill>
              <a:highlight>
                <a:srgbClr val="FFFFFF"/>
              </a:highlight>
              <a:latin typeface="Arial"/>
              <a:ea typeface="Arial"/>
              <a:cs typeface="Arial"/>
              <a:sym typeface="Arial"/>
            </a:endParaRPr>
          </a:p>
          <a:p>
            <a:pPr indent="-396875" lvl="0" marL="9144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Based on Target - “ What”</a:t>
            </a:r>
            <a:endParaRPr b="0" i="0" sz="2650" u="none" cap="none" strike="noStrike">
              <a:solidFill>
                <a:srgbClr val="000000"/>
              </a:solidFill>
              <a:highlight>
                <a:srgbClr val="FFFFFF"/>
              </a:highlight>
              <a:latin typeface="Arial"/>
              <a:ea typeface="Arial"/>
              <a:cs typeface="Arial"/>
              <a:sym typeface="Arial"/>
            </a:endParaRPr>
          </a:p>
          <a:p>
            <a:pPr indent="-396875" lvl="0" marL="9144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Testing of units / components/ modules after integrating them together – at any level</a:t>
            </a:r>
            <a:endParaRPr b="0" i="0" sz="2650" u="none" cap="none" strike="noStrike">
              <a:solidFill>
                <a:srgbClr val="000000"/>
              </a:solidFill>
              <a:highlight>
                <a:srgbClr val="FFFFFF"/>
              </a:highlight>
              <a:latin typeface="Arial"/>
              <a:ea typeface="Arial"/>
              <a:cs typeface="Arial"/>
              <a:sym typeface="Arial"/>
            </a:endParaRPr>
          </a:p>
          <a:p>
            <a:pPr indent="-396875" lvl="0" marL="9144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Once integrated, appropriate technique (“How” ) is used to test</a:t>
            </a:r>
            <a:endParaRPr b="0" i="0" sz="26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650"/>
              <a:buFont typeface="Arial"/>
              <a:buNone/>
            </a:pPr>
            <a:r>
              <a:t/>
            </a:r>
            <a:endParaRPr b="1" i="0" sz="265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2650"/>
              <a:buFont typeface="Arial"/>
              <a:buNone/>
            </a:pPr>
            <a:r>
              <a:rPr b="1" i="0" lang="en-IN" sz="2650" u="none" cap="none" strike="noStrike">
                <a:solidFill>
                  <a:srgbClr val="000000"/>
                </a:solidFill>
                <a:highlight>
                  <a:srgbClr val="FFFFFF"/>
                </a:highlight>
                <a:latin typeface="Arial"/>
                <a:ea typeface="Arial"/>
                <a:cs typeface="Arial"/>
                <a:sym typeface="Arial"/>
              </a:rPr>
              <a:t>As Testing Phase</a:t>
            </a:r>
            <a:endParaRPr b="1" i="0" sz="2650" u="none" cap="none" strike="noStrike">
              <a:solidFill>
                <a:srgbClr val="000000"/>
              </a:solidFill>
              <a:highlight>
                <a:srgbClr val="FFFFFF"/>
              </a:highlight>
              <a:latin typeface="Arial"/>
              <a:ea typeface="Arial"/>
              <a:cs typeface="Arial"/>
              <a:sym typeface="Arial"/>
            </a:endParaRPr>
          </a:p>
          <a:p>
            <a:pPr indent="-396875" lvl="0" marL="9144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Since this activity is an important intermediate stage in STLC that needs special focus</a:t>
            </a:r>
            <a:endParaRPr b="0" i="0" sz="265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2650"/>
              <a:buFont typeface="Arial"/>
              <a:buNone/>
            </a:pPr>
            <a:r>
              <a:t/>
            </a:r>
            <a:endParaRPr b="1" i="0" sz="2650" u="none" cap="none" strike="noStrike">
              <a:solidFill>
                <a:srgbClr val="000000"/>
              </a:solidFill>
              <a:highlight>
                <a:srgbClr val="FFFFFF"/>
              </a:highlight>
              <a:latin typeface="Arial"/>
              <a:ea typeface="Arial"/>
              <a:cs typeface="Arial"/>
              <a:sym typeface="Arial"/>
            </a:endParaRPr>
          </a:p>
        </p:txBody>
      </p:sp>
      <p:sp>
        <p:nvSpPr>
          <p:cNvPr id="193" name="Google Shape;193;gba29d700cc_0_6"/>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What is Integration Testing?</a:t>
            </a:r>
            <a:endParaRPr b="0" i="0" sz="1800" u="none" cap="none" strike="noStrike">
              <a:solidFill>
                <a:srgbClr val="000000"/>
              </a:solidFill>
              <a:latin typeface="Arial"/>
              <a:ea typeface="Arial"/>
              <a:cs typeface="Arial"/>
              <a:sym typeface="Arial"/>
            </a:endParaRPr>
          </a:p>
        </p:txBody>
      </p:sp>
      <p:pic>
        <p:nvPicPr>
          <p:cNvPr id="194" name="Google Shape;194;gba29d700cc_0_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95" name="Google Shape;195;gba29d700cc_0_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96" name="Google Shape;196;gba29d700cc_0_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97" name="Google Shape;197;gba29d700cc_0_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198" name="Google Shape;198;gba29d700cc_0_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ba29d700cc_0_18"/>
          <p:cNvSpPr txBox="1"/>
          <p:nvPr/>
        </p:nvSpPr>
        <p:spPr>
          <a:xfrm>
            <a:off x="265675" y="1900300"/>
            <a:ext cx="9627000" cy="5007300"/>
          </a:xfrm>
          <a:prstGeom prst="rect">
            <a:avLst/>
          </a:prstGeom>
          <a:noFill/>
          <a:ln>
            <a:noFill/>
          </a:ln>
        </p:spPr>
        <p:txBody>
          <a:bodyPr anchorCtr="0" anchor="t" bIns="91425" lIns="91425" spcFirstLastPara="1" rIns="91425" wrap="square" tIns="91425">
            <a:noAutofit/>
          </a:bodyPr>
          <a:lstStyle/>
          <a:p>
            <a:pPr indent="-396875" lvl="0" marL="4572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Integration testing uncovers inter-component interface and functional problems.</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Potential problems with external interfaces can be identified at earlier stage</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Since one deals with partially built system, some of the system-level problems could be discovered at earlier stage</a:t>
            </a:r>
            <a:endParaRPr b="0" i="0" sz="2650" u="none" cap="none" strike="noStrike">
              <a:solidFill>
                <a:srgbClr val="000000"/>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p:txBody>
      </p:sp>
      <p:sp>
        <p:nvSpPr>
          <p:cNvPr id="204" name="Google Shape;204;gba29d700cc_0_18"/>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Need for </a:t>
            </a:r>
            <a:r>
              <a:rPr b="1" lang="en-IN" sz="3600">
                <a:solidFill>
                  <a:srgbClr val="C0654C"/>
                </a:solidFill>
                <a:latin typeface="Calibri"/>
                <a:ea typeface="Calibri"/>
                <a:cs typeface="Calibri"/>
                <a:sym typeface="Calibri"/>
              </a:rPr>
              <a:t>Integration Testing</a:t>
            </a:r>
            <a:endParaRPr b="0" i="0" sz="1800" u="none" cap="none" strike="noStrike">
              <a:solidFill>
                <a:srgbClr val="000000"/>
              </a:solidFill>
              <a:latin typeface="Arial"/>
              <a:ea typeface="Arial"/>
              <a:cs typeface="Arial"/>
              <a:sym typeface="Arial"/>
            </a:endParaRPr>
          </a:p>
        </p:txBody>
      </p:sp>
      <p:pic>
        <p:nvPicPr>
          <p:cNvPr id="205" name="Google Shape;205;gba29d700cc_0_1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06" name="Google Shape;206;gba29d700cc_0_18"/>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07" name="Google Shape;207;gba29d700cc_0_18"/>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08" name="Google Shape;208;gba29d700cc_0_18"/>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09" name="Google Shape;209;gba29d700cc_0_1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ba29d700cc_0_24"/>
          <p:cNvSpPr txBox="1"/>
          <p:nvPr/>
        </p:nvSpPr>
        <p:spPr>
          <a:xfrm>
            <a:off x="83125" y="1637775"/>
            <a:ext cx="9627000" cy="5007300"/>
          </a:xfrm>
          <a:prstGeom prst="rect">
            <a:avLst/>
          </a:prstGeom>
          <a:noFill/>
          <a:ln>
            <a:noFill/>
          </a:ln>
        </p:spPr>
        <p:txBody>
          <a:bodyPr anchorCtr="0" anchor="t" bIns="91425" lIns="91425" spcFirstLastPara="1" rIns="91425" wrap="square" tIns="91425">
            <a:noAutofit/>
          </a:bodyPr>
          <a:lstStyle/>
          <a:p>
            <a:pPr indent="-396875" lvl="0" marL="4572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Concept is driven by</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Software making process</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Software complexity</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Software/Technology solution Marketplace</a:t>
            </a:r>
            <a:endParaRPr b="0" i="0" sz="26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a:p>
            <a:pPr indent="0" lvl="0" marL="914400" marR="0" rtl="0" algn="l">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p:txBody>
      </p:sp>
      <p:sp>
        <p:nvSpPr>
          <p:cNvPr id="215" name="Google Shape;215;gba29d700cc_0_24"/>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An Overview</a:t>
            </a:r>
            <a:endParaRPr b="0" i="0" sz="1800" u="none" cap="none" strike="noStrike">
              <a:solidFill>
                <a:srgbClr val="000000"/>
              </a:solidFill>
              <a:latin typeface="Arial"/>
              <a:ea typeface="Arial"/>
              <a:cs typeface="Arial"/>
              <a:sym typeface="Arial"/>
            </a:endParaRPr>
          </a:p>
        </p:txBody>
      </p:sp>
      <p:pic>
        <p:nvPicPr>
          <p:cNvPr id="216" name="Google Shape;216;gba29d700cc_0_24"/>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17" name="Google Shape;217;gba29d700cc_0_24"/>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18" name="Google Shape;218;gba29d700cc_0_24"/>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19" name="Google Shape;219;gba29d700cc_0_24"/>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20" name="Google Shape;220;gba29d700cc_0_2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ba29d700cc_0_30"/>
          <p:cNvSpPr txBox="1"/>
          <p:nvPr/>
        </p:nvSpPr>
        <p:spPr>
          <a:xfrm>
            <a:off x="83125" y="1399975"/>
            <a:ext cx="9627000" cy="5007300"/>
          </a:xfrm>
          <a:prstGeom prst="rect">
            <a:avLst/>
          </a:prstGeom>
          <a:noFill/>
          <a:ln>
            <a:noFill/>
          </a:ln>
        </p:spPr>
        <p:txBody>
          <a:bodyPr anchorCtr="0" anchor="t" bIns="91425" lIns="91425" spcFirstLastPara="1" rIns="91425" wrap="square" tIns="91425">
            <a:noAutofit/>
          </a:bodyPr>
          <a:lstStyle/>
          <a:p>
            <a:pPr indent="-396875" lvl="0" marL="4572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Errors that are caught in Integration testing</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Interface mismatch –  Parameters / return value – order, type and other semantics</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Missing interfaces</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Service invocation protocol mismatch</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Error handling across the interfaces</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Errors due to deployed environment</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Initializations, closures</a:t>
            </a:r>
            <a:endParaRPr b="0" i="0" sz="2650" u="none" cap="none" strike="noStrike">
              <a:solidFill>
                <a:srgbClr val="000000"/>
              </a:solidFill>
              <a:highlight>
                <a:srgbClr val="FFFFFF"/>
              </a:highlight>
              <a:latin typeface="Arial"/>
              <a:ea typeface="Arial"/>
              <a:cs typeface="Arial"/>
              <a:sym typeface="Arial"/>
            </a:endParaRPr>
          </a:p>
          <a:p>
            <a:pPr indent="-396875" lvl="0" marL="13716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Configuration errors</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Errors related to “emergent properties” are not caught this way.</a:t>
            </a:r>
            <a:endParaRPr b="0" i="0" sz="2650" u="none" cap="none" strike="noStrike">
              <a:solidFill>
                <a:srgbClr val="000000"/>
              </a:solidFill>
              <a:highlight>
                <a:srgbClr val="FFFFFF"/>
              </a:highlight>
              <a:latin typeface="Arial"/>
              <a:ea typeface="Arial"/>
              <a:cs typeface="Arial"/>
              <a:sym typeface="Arial"/>
            </a:endParaRPr>
          </a:p>
        </p:txBody>
      </p:sp>
      <p:sp>
        <p:nvSpPr>
          <p:cNvPr id="226" name="Google Shape;226;gba29d700cc_0_3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Errors</a:t>
            </a:r>
            <a:endParaRPr b="0" i="0" sz="1800" u="none" cap="none" strike="noStrike">
              <a:solidFill>
                <a:srgbClr val="000000"/>
              </a:solidFill>
              <a:latin typeface="Arial"/>
              <a:ea typeface="Arial"/>
              <a:cs typeface="Arial"/>
              <a:sym typeface="Arial"/>
            </a:endParaRPr>
          </a:p>
        </p:txBody>
      </p:sp>
      <p:pic>
        <p:nvPicPr>
          <p:cNvPr id="227" name="Google Shape;227;gba29d700cc_0_3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28" name="Google Shape;228;gba29d700cc_0_3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29" name="Google Shape;229;gba29d700cc_0_3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30" name="Google Shape;230;gba29d700cc_0_3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31" name="Google Shape;231;gba29d700cc_0_3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ba29d700cc_0_36"/>
          <p:cNvSpPr txBox="1"/>
          <p:nvPr/>
        </p:nvSpPr>
        <p:spPr>
          <a:xfrm>
            <a:off x="265675" y="1526075"/>
            <a:ext cx="9627000" cy="5007300"/>
          </a:xfrm>
          <a:prstGeom prst="rect">
            <a:avLst/>
          </a:prstGeom>
          <a:noFill/>
          <a:ln>
            <a:noFill/>
          </a:ln>
        </p:spPr>
        <p:txBody>
          <a:bodyPr anchorCtr="0" anchor="t" bIns="91425" lIns="91425" spcFirstLastPara="1" rIns="91425" wrap="square" tIns="91425">
            <a:noAutofit/>
          </a:bodyPr>
          <a:lstStyle/>
          <a:p>
            <a:pPr indent="-396875" lvl="0" marL="457200" marR="0" rtl="0" algn="l">
              <a:lnSpc>
                <a:spcPct val="100000"/>
              </a:lnSpc>
              <a:spcBef>
                <a:spcPts val="0"/>
              </a:spcBef>
              <a:spcAft>
                <a:spcPts val="0"/>
              </a:spcAft>
              <a:buClr>
                <a:srgbClr val="000000"/>
              </a:buClr>
              <a:buSzPts val="2650"/>
              <a:buFont typeface="Arial"/>
              <a:buAutoNum type="arabicPeriod"/>
            </a:pPr>
            <a:r>
              <a:rPr b="0" i="0" lang="en-IN" sz="2650" u="none" cap="none" strike="noStrike">
                <a:solidFill>
                  <a:srgbClr val="000000"/>
                </a:solidFill>
                <a:highlight>
                  <a:srgbClr val="FFFFFF"/>
                </a:highlight>
                <a:latin typeface="Arial"/>
                <a:ea typeface="Arial"/>
                <a:cs typeface="Arial"/>
                <a:sym typeface="Arial"/>
              </a:rPr>
              <a:t>Error manifestations</a:t>
            </a:r>
            <a:endParaRPr b="0" i="0" sz="2650" u="none" cap="none" strike="noStrike">
              <a:solidFill>
                <a:srgbClr val="000000"/>
              </a:solidFill>
              <a:highlight>
                <a:srgbClr val="FFFFFF"/>
              </a:highlight>
              <a:latin typeface="Arial"/>
              <a:ea typeface="Arial"/>
              <a:cs typeface="Arial"/>
              <a:sym typeface="Arial"/>
            </a:endParaRPr>
          </a:p>
          <a:p>
            <a:pPr indent="-396875" lvl="1" marL="18288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Direct system messages</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 Not found”, “… wrong parameter…”</a:t>
            </a:r>
            <a:endParaRPr b="0" i="0" sz="2650" u="none" cap="none" strike="noStrike">
              <a:solidFill>
                <a:srgbClr val="000000"/>
              </a:solidFill>
              <a:highlight>
                <a:srgbClr val="FFFFFF"/>
              </a:highlight>
              <a:latin typeface="Arial"/>
              <a:ea typeface="Arial"/>
              <a:cs typeface="Arial"/>
              <a:sym typeface="Arial"/>
            </a:endParaRPr>
          </a:p>
          <a:p>
            <a:pPr indent="-396875" lvl="2" marL="22860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“..Contact System administrator”</a:t>
            </a:r>
            <a:endParaRPr b="0" i="0" sz="2650" u="none" cap="none" strike="noStrike">
              <a:solidFill>
                <a:srgbClr val="000000"/>
              </a:solidFill>
              <a:highlight>
                <a:srgbClr val="FFFFFF"/>
              </a:highlight>
              <a:latin typeface="Arial"/>
              <a:ea typeface="Arial"/>
              <a:cs typeface="Arial"/>
              <a:sym typeface="Arial"/>
            </a:endParaRPr>
          </a:p>
          <a:p>
            <a:pPr indent="-396875" lvl="1" marL="1828800" marR="0" rtl="0" algn="l">
              <a:lnSpc>
                <a:spcPct val="100000"/>
              </a:lnSpc>
              <a:spcBef>
                <a:spcPts val="0"/>
              </a:spcBef>
              <a:spcAft>
                <a:spcPts val="0"/>
              </a:spcAft>
              <a:buClr>
                <a:srgbClr val="000000"/>
              </a:buClr>
              <a:buSzPts val="2650"/>
              <a:buFont typeface="Arial"/>
              <a:buChar char="○"/>
            </a:pPr>
            <a:r>
              <a:rPr b="0" i="0" lang="en-IN" sz="2650" u="none" cap="none" strike="noStrike">
                <a:solidFill>
                  <a:srgbClr val="000000"/>
                </a:solidFill>
                <a:highlight>
                  <a:srgbClr val="FFFFFF"/>
                </a:highlight>
                <a:latin typeface="Arial"/>
                <a:ea typeface="Arial"/>
                <a:cs typeface="Arial"/>
                <a:sym typeface="Arial"/>
              </a:rPr>
              <a:t>Functional misbehavior</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l">
              <a:lnSpc>
                <a:spcPct val="100000"/>
              </a:lnSpc>
              <a:spcBef>
                <a:spcPts val="0"/>
              </a:spcBef>
              <a:spcAft>
                <a:spcPts val="0"/>
              </a:spcAft>
              <a:buClr>
                <a:srgbClr val="000000"/>
              </a:buClr>
              <a:buSzPts val="2650"/>
              <a:buFont typeface="Arial"/>
              <a:buAutoNum type="arabicPeriod"/>
            </a:pPr>
            <a:r>
              <a:rPr b="0" i="0" lang="en-IN" sz="2650" u="none" cap="none" strike="noStrike">
                <a:solidFill>
                  <a:srgbClr val="000000"/>
                </a:solidFill>
                <a:highlight>
                  <a:srgbClr val="FFFFFF"/>
                </a:highlight>
                <a:latin typeface="Arial"/>
                <a:ea typeface="Arial"/>
                <a:cs typeface="Arial"/>
                <a:sym typeface="Arial"/>
              </a:rPr>
              <a:t>Run-time errors</a:t>
            </a:r>
            <a:endParaRPr b="0" i="0" sz="2650" u="none" cap="none" strike="noStrike">
              <a:solidFill>
                <a:srgbClr val="000000"/>
              </a:solidFill>
              <a:highlight>
                <a:srgbClr val="FFFFFF"/>
              </a:highlight>
              <a:latin typeface="Arial"/>
              <a:ea typeface="Arial"/>
              <a:cs typeface="Arial"/>
              <a:sym typeface="Arial"/>
            </a:endParaRPr>
          </a:p>
          <a:p>
            <a:pPr indent="0" lvl="0" marL="1371600" marR="0" rtl="0" algn="l">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a:p>
            <a:pPr indent="-396875" lvl="0" marL="457200" marR="0" rtl="0" algn="l">
              <a:lnSpc>
                <a:spcPct val="100000"/>
              </a:lnSpc>
              <a:spcBef>
                <a:spcPts val="0"/>
              </a:spcBef>
              <a:spcAft>
                <a:spcPts val="0"/>
              </a:spcAft>
              <a:buClr>
                <a:srgbClr val="000000"/>
              </a:buClr>
              <a:buSzPts val="2650"/>
              <a:buFont typeface="Arial"/>
              <a:buAutoNum type="arabicPeriod"/>
            </a:pPr>
            <a:r>
              <a:rPr b="0" i="0" lang="en-IN" sz="2650" u="none" cap="none" strike="noStrike">
                <a:solidFill>
                  <a:srgbClr val="000000"/>
                </a:solidFill>
                <a:highlight>
                  <a:srgbClr val="FFFFFF"/>
                </a:highlight>
                <a:latin typeface="Arial"/>
                <a:ea typeface="Arial"/>
                <a:cs typeface="Arial"/>
                <a:sym typeface="Arial"/>
              </a:rPr>
              <a:t>May not manifest / detect also</a:t>
            </a:r>
            <a:endParaRPr b="0" i="0" sz="2650" u="none" cap="none" strike="noStrike">
              <a:solidFill>
                <a:srgbClr val="000000"/>
              </a:solidFill>
              <a:highlight>
                <a:srgbClr val="FFFFFF"/>
              </a:highlight>
              <a:latin typeface="Arial"/>
              <a:ea typeface="Arial"/>
              <a:cs typeface="Arial"/>
              <a:sym typeface="Arial"/>
            </a:endParaRPr>
          </a:p>
          <a:p>
            <a:pPr indent="0" lvl="0" marL="1371600" marR="0" rtl="0" algn="l">
              <a:lnSpc>
                <a:spcPct val="100000"/>
              </a:lnSpc>
              <a:spcBef>
                <a:spcPts val="0"/>
              </a:spcBef>
              <a:spcAft>
                <a:spcPts val="0"/>
              </a:spcAft>
              <a:buClr>
                <a:srgbClr val="000000"/>
              </a:buClr>
              <a:buSzPts val="2650"/>
              <a:buFont typeface="Arial"/>
              <a:buNone/>
            </a:pPr>
            <a:r>
              <a:t/>
            </a:r>
            <a:endParaRPr b="0" i="0" sz="2650" u="none" cap="none" strike="noStrike">
              <a:solidFill>
                <a:srgbClr val="000000"/>
              </a:solidFill>
              <a:highlight>
                <a:srgbClr val="FFFFFF"/>
              </a:highlight>
              <a:latin typeface="Arial"/>
              <a:ea typeface="Arial"/>
              <a:cs typeface="Arial"/>
              <a:sym typeface="Arial"/>
            </a:endParaRPr>
          </a:p>
        </p:txBody>
      </p:sp>
      <p:sp>
        <p:nvSpPr>
          <p:cNvPr id="237" name="Google Shape;237;gba29d700cc_0_36"/>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Integration Testing - Errors</a:t>
            </a:r>
            <a:endParaRPr b="0" i="0" sz="1800" u="none" cap="none" strike="noStrike">
              <a:solidFill>
                <a:srgbClr val="000000"/>
              </a:solidFill>
              <a:latin typeface="Arial"/>
              <a:ea typeface="Arial"/>
              <a:cs typeface="Arial"/>
              <a:sym typeface="Arial"/>
            </a:endParaRPr>
          </a:p>
        </p:txBody>
      </p:sp>
      <p:pic>
        <p:nvPicPr>
          <p:cNvPr id="238" name="Google Shape;238;gba29d700cc_0_3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239" name="Google Shape;239;gba29d700cc_0_36"/>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240" name="Google Shape;240;gba29d700cc_0_36"/>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241" name="Google Shape;241;gba29d700cc_0_36"/>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
        <p:nvSpPr>
          <p:cNvPr id="242" name="Google Shape;242;gba29d700cc_0_36"/>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2020-08-09T05:55:29Z</dcterms:created>
  <dc:creator>Krishna Venkataram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ies>
</file>