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yQmZhogmGcAj08SZyZu86ri7o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e7048a0a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48e7048a0a_0_1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8fa9ac35e_0_18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48fa9ac35e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2c13a307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bc2c13a307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8fa9ac35e_0_0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48fa9ac35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50ffce2a9_1_74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850ffce2a9_1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50ffce2a9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850ffce2a9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50ffce2a9_1_1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850ffce2a9_1_1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d30ab385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b7d30ab385_0_56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fa9ac35e_0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fa9ac35e_0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8fa9ac35e_0_9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48fa9ac35e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fa9ac35e_0_27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8fa9ac35e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ff382315_0_0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8ff38231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ff382315_0_20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48ff382315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8ff382315_0_37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8ff382315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8ff382315_0_48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48ff382315_0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2c13a307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bc2c13a307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8fa9ac35e_0_1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48fa9ac35e_0_1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48fa9ac35e_0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8fa9ac35e_0_15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48fa9ac35e_0_15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48fa9ac35e_0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8fa9ac35e_0_1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8fa9ac35e_0_1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48fa9ac35e_0_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48fa9ac35e_0_1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48fa9ac35e_0_1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48fa9ac35e_0_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8fa9ac35e_0_1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48fa9ac35e_0_1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48fa9ac35e_0_12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48fa9ac35e_0_1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8fa9ac35e_0_1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48fa9ac35e_0_1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8fa9ac35e_0_13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48fa9ac35e_0_1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48fa9ac35e_0_1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8fa9ac35e_0_13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48fa9ac35e_0_1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8fa9ac35e_0_14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48fa9ac35e_0_1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48fa9ac35e_0_14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48fa9ac35e_0_14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48fa9ac35e_0_1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8fa9ac35e_0_1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48fa9ac35e_0_1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8fa9ac35e_0_1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48fa9ac35e_0_1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48fa9ac35e_0_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ftwaretestingmentor.com/what-is-scenario-testing/" TargetMode="External"/><Relationship Id="rId4" Type="http://schemas.openxmlformats.org/officeDocument/2006/relationships/hyperlink" Target="https://www.guru99.com/test-scenario.html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8e7048a0a_0_1"/>
          <p:cNvSpPr/>
          <p:nvPr/>
        </p:nvSpPr>
        <p:spPr>
          <a:xfrm>
            <a:off x="105019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g248e7048a0a_0_1"/>
          <p:cNvSpPr txBox="1"/>
          <p:nvPr/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56" name="Google Shape;56;g248e7048a0a_0_1"/>
          <p:cNvSpPr/>
          <p:nvPr/>
        </p:nvSpPr>
        <p:spPr>
          <a:xfrm>
            <a:off x="4781916" y="4796503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248e7048a0a_0_1"/>
          <p:cNvSpPr/>
          <p:nvPr/>
        </p:nvSpPr>
        <p:spPr>
          <a:xfrm>
            <a:off x="4781916" y="46607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g248e7048a0a_0_1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59" name="Google Shape;59;g248e7048a0a_0_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g248e7048a0a_0_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" name="Google Shape;61;g248e7048a0a_0_1"/>
          <p:cNvCxnSpPr/>
          <p:nvPr/>
        </p:nvCxnSpPr>
        <p:spPr>
          <a:xfrm>
            <a:off x="4858116" y="4599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" name="Google Shape;62;g248e7048a0a_0_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63" name="Google Shape;63;g248e7048a0a_0_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g248e7048a0a_0_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" name="Google Shape;65;g248e7048a0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48e7048a0a_0_1"/>
          <p:cNvSpPr/>
          <p:nvPr/>
        </p:nvSpPr>
        <p:spPr>
          <a:xfrm>
            <a:off x="4781916" y="1854399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4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Testing </a:t>
            </a:r>
            <a:endParaRPr b="1" i="0" sz="42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42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g248e7048a0a_0_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68" name="Google Shape;68;g248e7048a0a_0_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g248e7048a0a_0_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g248e7048a0a_0_1"/>
          <p:cNvSpPr txBox="1"/>
          <p:nvPr/>
        </p:nvSpPr>
        <p:spPr>
          <a:xfrm>
            <a:off x="4825566" y="2545779"/>
            <a:ext cx="741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48e7048a0a_0_1"/>
          <p:cNvSpPr/>
          <p:nvPr/>
        </p:nvSpPr>
        <p:spPr>
          <a:xfrm>
            <a:off x="4781925" y="3070600"/>
            <a:ext cx="71919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Scenario Testing &amp; System Integration</a:t>
            </a:r>
            <a:endParaRPr b="1" sz="3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 Raghu B. A. Rao</a:t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248e7048a0a_0_1"/>
          <p:cNvSpPr txBox="1"/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73" name="Google Shape;73;g248e7048a0a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fa9ac35e_0_18"/>
          <p:cNvSpPr/>
          <p:nvPr/>
        </p:nvSpPr>
        <p:spPr>
          <a:xfrm>
            <a:off x="452398" y="1571612"/>
            <a:ext cx="87153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possible users their actions and objectives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users with hacker's mindset and list possible scenarios of system abuse.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the system events and how does the system handle such requests.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benefits and create end-to-end tasks to check them.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about similar systems and their behaviour.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Studying complaints about competitor's products and their predecessor.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requirement, figure out possible users actions and objectives.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the technical aspects of the requirement.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Ascertain possible scenarios of system abuse and evaluate users with hacker’s mindset.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48fa9ac35e_0_18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Strategies to Create Good Scenarios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248fa9ac35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248fa9ac35e_0_18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7" name="Google Shape;177;g248fa9ac35e_0_18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8" name="Google Shape;178;g248fa9ac35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48fa9ac35e_0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c2c13a307_0_26"/>
          <p:cNvSpPr txBox="1"/>
          <p:nvPr/>
        </p:nvSpPr>
        <p:spPr>
          <a:xfrm>
            <a:off x="328925" y="1976725"/>
            <a:ext cx="10410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“full aspect of main functionality” – A business process for example.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Order processing: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customer, create product, collect customer order, prepare making/packing, dispatch, collect money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is on ensuring the full function works and the associated building blocks are integrated well.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the first step to do full functional test with detailed sub-steps.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c2c13a307_0_26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Scenario Testing (End to End Testing)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bc2c13a307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bc2c13a307_0_26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" name="Google Shape;188;gbc2c13a307_0_26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89" name="Google Shape;189;gbc2c13a307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bc2c13a307_0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8fa9ac35e_0_0"/>
          <p:cNvSpPr txBox="1"/>
          <p:nvPr/>
        </p:nvSpPr>
        <p:spPr>
          <a:xfrm>
            <a:off x="200850" y="12947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integration means that all the components of the system are integrated together and tested as an entire unit.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/>
          </a:p>
          <a:p>
            <a:pPr indent="-3683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time &amp; effort.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a failure or defect is encountered during system integration test , it is very difficult to locate the problem.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ownership for correcting the root cause of the defect may be an issue difficult to pinpoint.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integration testing happens in the end, the pressure for approaching release date is very high and may affect quality.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certain component may take excessive amount of time to get ready. This precludes testing other interfaces and integration testing waits till the end.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48fa9ac35e_0_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System Integration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48fa9ac3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248fa9ac35e_0_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9" name="Google Shape;199;g248fa9ac35e_0_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0" name="Google Shape;200;g248fa9ac3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8fa9ac35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50ffce2a9_1_74"/>
          <p:cNvSpPr txBox="1"/>
          <p:nvPr/>
        </p:nvSpPr>
        <p:spPr>
          <a:xfrm>
            <a:off x="196525" y="1644450"/>
            <a:ext cx="10430400" cy="56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integration means that all the components of the system are integrated together and tested as an entire unit.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types 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System Integration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Final/ system integration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Bang Integration –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in which all software components (modules) are combined at once and make a complicated system. This unity of different modules is then tested as an entity. 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a product where the interfaces are stable and less number of defects.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850ffce2a9_1_74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System Integration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2850ffce2a9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g2850ffce2a9_1_74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0" name="Google Shape;210;g2850ffce2a9_1_74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1" name="Google Shape;211;g2850ffce2a9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850ffce2a9_1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50ffce2a9_1_0"/>
          <p:cNvSpPr txBox="1"/>
          <p:nvPr/>
        </p:nvSpPr>
        <p:spPr>
          <a:xfrm>
            <a:off x="200850" y="989950"/>
            <a:ext cx="10430400" cy="56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850ffce2a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275" y="1953375"/>
            <a:ext cx="7688476" cy="40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850ffce2a9_1_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Selecting Integration Method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2850ffce2a9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2850ffce2a9_1_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2" name="Google Shape;222;g2850ffce2a9_1_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3" name="Google Shape;223;g2850ffce2a9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850ffce2a9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50ffce2a9_1_147"/>
          <p:cNvSpPr txBox="1"/>
          <p:nvPr/>
        </p:nvSpPr>
        <p:spPr>
          <a:xfrm>
            <a:off x="592075" y="1735500"/>
            <a:ext cx="9785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Create Test Cases and Test Data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Create a Test Plan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Once the planned components have been integrated, setup along with environment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Execute the test cases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Report results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6: Repeat steps 4 &amp; 5 when required – if defects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7: Repeat the above test until all the components have been successfully integrated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Other: Use automation – tools/scripts – where appropriate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850ffce2a9_1_147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Steps in Integration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2850ffce2a9_1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2850ffce2a9_1_14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3" name="Google Shape;233;g2850ffce2a9_1_147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34" name="Google Shape;234;g2850ffce2a9_1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850ffce2a9_1_1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b7d30ab385_0_56"/>
          <p:cNvCxnSpPr/>
          <p:nvPr/>
        </p:nvCxnSpPr>
        <p:spPr>
          <a:xfrm>
            <a:off x="5524200" y="3496680"/>
            <a:ext cx="4582500" cy="120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41" name="Google Shape;241;gb7d30ab385_0_56"/>
          <p:cNvGrpSpPr/>
          <p:nvPr/>
        </p:nvGrpSpPr>
        <p:grpSpPr>
          <a:xfrm>
            <a:off x="281280" y="350460"/>
            <a:ext cx="11550660" cy="6216180"/>
            <a:chOff x="281280" y="350460"/>
            <a:chExt cx="11550660" cy="6216180"/>
          </a:xfrm>
        </p:grpSpPr>
        <p:sp>
          <p:nvSpPr>
            <p:cNvPr id="242" name="Google Shape;242;gb7d30ab385_0_56"/>
            <p:cNvSpPr/>
            <p:nvPr/>
          </p:nvSpPr>
          <p:spPr>
            <a:xfrm>
              <a:off x="11786040" y="360720"/>
              <a:ext cx="44700" cy="10656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b7d30ab385_0_56"/>
            <p:cNvSpPr/>
            <p:nvPr/>
          </p:nvSpPr>
          <p:spPr>
            <a:xfrm rot="5400000">
              <a:off x="11275140" y="-161640"/>
              <a:ext cx="44700" cy="10689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b7d30ab385_0_56"/>
            <p:cNvSpPr/>
            <p:nvPr/>
          </p:nvSpPr>
          <p:spPr>
            <a:xfrm rot="5400000">
              <a:off x="793380" y="6009840"/>
              <a:ext cx="44700" cy="10689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b7d30ab385_0_56"/>
            <p:cNvSpPr/>
            <p:nvPr/>
          </p:nvSpPr>
          <p:spPr>
            <a:xfrm rot="10800000">
              <a:off x="281460" y="5491080"/>
              <a:ext cx="44700" cy="10656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b7d30ab385_0_56"/>
          <p:cNvSpPr/>
          <p:nvPr/>
        </p:nvSpPr>
        <p:spPr>
          <a:xfrm>
            <a:off x="5448240" y="2811600"/>
            <a:ext cx="4602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b7d30ab385_0_56"/>
          <p:cNvSpPr/>
          <p:nvPr/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b7d30ab385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640" y="1064520"/>
            <a:ext cx="2388240" cy="44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b7d30ab385_0_56"/>
          <p:cNvSpPr/>
          <p:nvPr/>
        </p:nvSpPr>
        <p:spPr>
          <a:xfrm>
            <a:off x="5448240" y="3063960"/>
            <a:ext cx="98907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 Raghu B. A. Rao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b7d30ab385_0_56"/>
          <p:cNvSpPr/>
          <p:nvPr/>
        </p:nvSpPr>
        <p:spPr>
          <a:xfrm>
            <a:off x="10488960" y="489600"/>
            <a:ext cx="1222500" cy="17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8fa9ac35e_0_1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g248fa9ac35e_0_107"/>
          <p:cNvSpPr/>
          <p:nvPr/>
        </p:nvSpPr>
        <p:spPr>
          <a:xfrm>
            <a:off x="19732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48fa9ac35e_0_107"/>
          <p:cNvSpPr/>
          <p:nvPr/>
        </p:nvSpPr>
        <p:spPr>
          <a:xfrm rot="10800000">
            <a:off x="17609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248fa9ac35e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48fa9ac35e_0_107"/>
          <p:cNvSpPr/>
          <p:nvPr/>
        </p:nvSpPr>
        <p:spPr>
          <a:xfrm>
            <a:off x="2655835" y="7793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48fa9ac35e_0_107"/>
          <p:cNvSpPr/>
          <p:nvPr/>
        </p:nvSpPr>
        <p:spPr>
          <a:xfrm>
            <a:off x="2655825" y="2067400"/>
            <a:ext cx="79977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Scenario Testing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Use-Case Scenarios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Strategies to create good scenarios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Scenario Testing (end-to-end testing)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System Integration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Selecting Integration Method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Integration Testing – Steps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248fa9ac35e_0_107"/>
          <p:cNvCxnSpPr/>
          <p:nvPr/>
        </p:nvCxnSpPr>
        <p:spPr>
          <a:xfrm flipH="1" rot="10800000">
            <a:off x="2483035" y="13719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g248fa9ac35e_0_107"/>
          <p:cNvSpPr txBox="1"/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86" name="Google Shape;86;g248fa9ac35e_0_107"/>
          <p:cNvSpPr/>
          <p:nvPr/>
        </p:nvSpPr>
        <p:spPr>
          <a:xfrm>
            <a:off x="571425" y="259075"/>
            <a:ext cx="71919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Scenario Testing &amp; System Integration</a:t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fa9ac35e_0_9"/>
          <p:cNvSpPr/>
          <p:nvPr/>
        </p:nvSpPr>
        <p:spPr>
          <a:xfrm>
            <a:off x="380960" y="1285860"/>
            <a:ext cx="87153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Testing Technique that uses scenarios i.e. speculative stories to help the tester work through a complicated problem or test system.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ideal scenario test is a reliable, complicated, convincing or motivating story the outcome of which is easy to assess.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these tests are different from test cases as the test cases are single steps whereas scenarios cover a number of steps.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testing is carried out by creating test scenarios which copy the end users usage.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test scenario is a story which describes the usage of the software by an end user.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Hospital Management System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https://softwaretestingmentor.com/what-is-scenario-testing/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Ecommerce application</a:t>
            </a:r>
            <a:endParaRPr/>
          </a:p>
          <a:p>
            <a:pPr indent="-1270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scenarios for a Banking Site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https://www.guru99.com/test-scenario.html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48fa9ac35e_0_9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Scenario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248fa9ac35e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g248fa9ac35e_0_9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5" name="Google Shape;95;g248fa9ac35e_0_9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6" name="Google Shape;96;g248fa9ac35e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48fa9ac35e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fa9ac35e_0_27"/>
          <p:cNvSpPr/>
          <p:nvPr/>
        </p:nvSpPr>
        <p:spPr>
          <a:xfrm>
            <a:off x="380960" y="1285860"/>
            <a:ext cx="87153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scenario test has five key characteristics:</a:t>
            </a:r>
            <a:endParaRPr/>
          </a:p>
          <a:p>
            <a:pPr indent="-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</a:t>
            </a:r>
            <a:endParaRPr/>
          </a:p>
          <a:p>
            <a:pPr indent="-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Motivating</a:t>
            </a:r>
            <a:endParaRPr/>
          </a:p>
          <a:p>
            <a:pPr indent="-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Credible</a:t>
            </a:r>
            <a:endParaRPr/>
          </a:p>
          <a:p>
            <a:pPr indent="-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/>
          </a:p>
          <a:p>
            <a:pPr indent="-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evaluate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Risks of Scenario Testing: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testing is complex involving many features.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testing is not designed for coverage of the program or for test coverage.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testing is often heavily documented and used time and again.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product is unstable, scenario testing becomes complicated.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48fa9ac35e_0_27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Scenario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48fa9ac35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48fa9ac35e_0_2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6" name="Google Shape;106;g248fa9ac35e_0_27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7" name="Google Shape;107;g248fa9ac35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48fa9ac35e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ff382315_0_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Scenario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48ff38231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248ff382315_0_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g248ff382315_0_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17" name="Google Shape;117;g248ff38231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48ff382315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g248ff382315_0_0"/>
          <p:cNvPicPr preferRelativeResize="0"/>
          <p:nvPr/>
        </p:nvPicPr>
        <p:blipFill rotWithShape="1">
          <a:blip r:embed="rId4">
            <a:alphaModFix/>
          </a:blip>
          <a:srcRect b="64381" l="0" r="0" t="0"/>
          <a:stretch/>
        </p:blipFill>
        <p:spPr>
          <a:xfrm>
            <a:off x="2026300" y="1328819"/>
            <a:ext cx="8139398" cy="18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48ff382315_0_0"/>
          <p:cNvSpPr/>
          <p:nvPr/>
        </p:nvSpPr>
        <p:spPr>
          <a:xfrm>
            <a:off x="1041500" y="3164350"/>
            <a:ext cx="104385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Step 1</a:t>
            </a:r>
            <a:r>
              <a:rPr lang="en-IN" sz="1700"/>
              <a:t>: Read the Requirement Documents like BRS, SRS, FRS, of the System Under Test (SUT).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Step 2</a:t>
            </a:r>
            <a:r>
              <a:rPr lang="en-IN" sz="1700"/>
              <a:t>: For each requirement, figure out possible users actions and objectives. Determine the technical aspects of the requirement.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Step 3</a:t>
            </a:r>
            <a:r>
              <a:rPr lang="en-IN" sz="1700"/>
              <a:t>: After reading the Requirements Document and doing your due Analysis, list out different test scenarios that verify each feature of the software.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Step 4</a:t>
            </a:r>
            <a:r>
              <a:rPr lang="en-IN" sz="1700"/>
              <a:t>: Once you have listed all possible Test Scenarios, a Traceability Matrix is created to verify that each &amp; every requirement has a corresponding Test Scenario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/>
              <a:t>Step 5</a:t>
            </a:r>
            <a:r>
              <a:rPr lang="en-IN" sz="1700"/>
              <a:t>: The scenarios created are reviewed by your supervisor. Later, they are also reviewed by other Stakeholders in the project.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ff382315_0_2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Test Scenarios for a Banking Site (Example)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248ff38231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248ff382315_0_2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8" name="Google Shape;128;g248ff382315_0_2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9" name="Google Shape;129;g248ff38231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48ff382315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g248ff382315_0_20"/>
          <p:cNvSpPr/>
          <p:nvPr/>
        </p:nvSpPr>
        <p:spPr>
          <a:xfrm>
            <a:off x="634824" y="1816325"/>
            <a:ext cx="99921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/>
              <a:t>Test Scenario 1:</a:t>
            </a:r>
            <a:r>
              <a:rPr lang="en-IN" sz="2200"/>
              <a:t> Check the Login and Authentication Functionality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/>
              <a:t>Test Scenario 2</a:t>
            </a:r>
            <a:r>
              <a:rPr lang="en-IN" sz="2200"/>
              <a:t>: Check Money Transfer can be done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/>
              <a:t>Test Scenario 3:</a:t>
            </a:r>
            <a:r>
              <a:rPr lang="en-IN" sz="2200"/>
              <a:t> Check Account Statement can be viewed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/>
              <a:t>Test Scenario 4:</a:t>
            </a:r>
            <a:r>
              <a:rPr lang="en-IN" sz="2200"/>
              <a:t> Check Fixed Deposit/Recurring Deposit can be created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ff382315_0_37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Methods in Scenario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248ff38231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48ff382315_0_3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9" name="Google Shape;139;g248ff382315_0_37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40" name="Google Shape;140;g248ff38231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48ff382315_0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2" name="Google Shape;142;g248ff382315_0_37"/>
          <p:cNvSpPr/>
          <p:nvPr/>
        </p:nvSpPr>
        <p:spPr>
          <a:xfrm>
            <a:off x="634824" y="1816325"/>
            <a:ext cx="99921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 u="sng"/>
              <a:t>SYSTEM SCENARIOS</a:t>
            </a:r>
            <a:r>
              <a:rPr lang="en-IN" sz="2200"/>
              <a:t> : Scenario tests used in this method are only those sets of realistic, user activities that cover various components in the system.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Story Line, Life Cycle/state transitions, Deployment/Implementation stories from customer, Business verticals, Battle ground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 u="sng"/>
              <a:t>USE CASE SCENARIOS</a:t>
            </a:r>
            <a:r>
              <a:rPr lang="en-IN" sz="2200"/>
              <a:t>: In use-case and role-based scenario method the focus is specifically on how the system is used by a user with different roles and environment.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ff382315_0_48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Methods in Scenario Testing Example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48ff382315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248ff382315_0_48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0" name="Google Shape;150;g248ff382315_0_48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1" name="Google Shape;151;g248ff382315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48ff382315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53" name="Google Shape;153;g248ff382315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524" y="2442724"/>
            <a:ext cx="4676375" cy="267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 Case Diagram for ATM" id="154" name="Google Shape;154;g248ff382315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7425" y="1786475"/>
            <a:ext cx="4204625" cy="37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48ff382315_0_48"/>
          <p:cNvSpPr/>
          <p:nvPr/>
        </p:nvSpPr>
        <p:spPr>
          <a:xfrm>
            <a:off x="1773075" y="5523300"/>
            <a:ext cx="2996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/>
              <a:t>(I) SYSTEM SCENARIO</a:t>
            </a:r>
            <a:endParaRPr sz="1900"/>
          </a:p>
        </p:txBody>
      </p:sp>
      <p:sp>
        <p:nvSpPr>
          <p:cNvPr id="156" name="Google Shape;156;g248ff382315_0_48"/>
          <p:cNvSpPr/>
          <p:nvPr/>
        </p:nvSpPr>
        <p:spPr>
          <a:xfrm>
            <a:off x="7107775" y="5822825"/>
            <a:ext cx="343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/>
              <a:t>(II) USE CASE SCENARIO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bc2c13a30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950" y="1458113"/>
            <a:ext cx="5818101" cy="2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bc2c13a307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1500" y="4057275"/>
            <a:ext cx="55435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bc2c13a307_0_32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Use Case Scenario (Integration Testing)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bc2c13a307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bc2c13a307_0_32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6" name="Google Shape;166;gbc2c13a307_0_32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67" name="Google Shape;167;gbc2c13a307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bc2c13a307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2020-08-09T05:55:29Z</dcterms:created>
  <dc:creator>Krishna Venkataram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