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QqtKEAvY4CRUsxxIa29lDLVUS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612DFA-3F5C-4BC2-B6F1-A7D9B22C8E77}">
  <a:tblStyle styleId="{95612DFA-3F5C-4BC2-B6F1-A7D9B22C8E7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8f92abb7c_0_5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8f92abb7c_0_5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8f92abb7c_0_0:notes"/>
          <p:cNvSpPr/>
          <p:nvPr>
            <p:ph idx="2" type="sldImg"/>
          </p:nvPr>
        </p:nvSpPr>
        <p:spPr>
          <a:xfrm>
            <a:off x="1295636" y="754371"/>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48f92abb7c_0_0:notes"/>
          <p:cNvSpPr txBox="1"/>
          <p:nvPr>
            <p:ph idx="1" type="body"/>
          </p:nvPr>
        </p:nvSpPr>
        <p:spPr>
          <a:xfrm>
            <a:off x="777222" y="477773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48f92abb7c_0_66"/>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248f92abb7c_0_66"/>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48f92abb7c_0_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48f92abb7c_0_10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48f92abb7c_0_10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248f92abb7c_0_1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48f92abb7c_0_10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48f92abb7c_0_70"/>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48f92abb7c_0_7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48f92abb7c_0_7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248f92abb7c_0_7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248f92abb7c_0_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48f92abb7c_0_7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48f92abb7c_0_77"/>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248f92abb7c_0_77"/>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248f92abb7c_0_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48f92abb7c_0_8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48f92abb7c_0_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48f92abb7c_0_8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248f92abb7c_0_8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248f92abb7c_0_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48f92abb7c_0_89"/>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248f92abb7c_0_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48f92abb7c_0_9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48f92abb7c_0_92"/>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248f92abb7c_0_9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48f92abb7c_0_92"/>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248f92abb7c_0_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48f92abb7c_0_9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248f92abb7c_0_9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48f92abb7c_0_6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248f92abb7c_0_6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248f92abb7c_0_6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1050192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5" name="Google Shape;55;p1"/>
          <p:cNvSpPr/>
          <p:nvPr/>
        </p:nvSpPr>
        <p:spPr>
          <a:xfrm>
            <a:off x="4781880" y="4796640"/>
            <a:ext cx="7496280" cy="460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4781880" y="4660560"/>
            <a:ext cx="7496280" cy="460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2400" u="none" cap="none" strike="noStrike">
                <a:solidFill>
                  <a:srgbClr val="000000"/>
                </a:solidFill>
                <a:latin typeface="Calibri"/>
                <a:ea typeface="Calibri"/>
                <a:cs typeface="Calibri"/>
                <a:sym typeface="Calibri"/>
              </a:rPr>
              <a:t>Department of Computer Science and Engineering</a:t>
            </a:r>
            <a:endParaRPr b="0" i="0" sz="2400" u="none" cap="none" strike="noStrike">
              <a:solidFill>
                <a:srgbClr val="000000"/>
              </a:solidFill>
              <a:latin typeface="Arial"/>
              <a:ea typeface="Arial"/>
              <a:cs typeface="Arial"/>
              <a:sym typeface="Arial"/>
            </a:endParaRPr>
          </a:p>
        </p:txBody>
      </p:sp>
      <p:grpSp>
        <p:nvGrpSpPr>
          <p:cNvPr id="57" name="Google Shape;57;p1"/>
          <p:cNvGrpSpPr/>
          <p:nvPr/>
        </p:nvGrpSpPr>
        <p:grpSpPr>
          <a:xfrm>
            <a:off x="315000" y="5491080"/>
            <a:ext cx="1065600" cy="1075680"/>
            <a:chOff x="315000" y="5491080"/>
            <a:chExt cx="1065600" cy="1075680"/>
          </a:xfrm>
        </p:grpSpPr>
        <p:sp>
          <p:nvSpPr>
            <p:cNvPr id="58" name="Google Shape;58;p1"/>
            <p:cNvSpPr/>
            <p:nvPr/>
          </p:nvSpPr>
          <p:spPr>
            <a:xfrm rot="5400000">
              <a:off x="825480" y="6011640"/>
              <a:ext cx="44640" cy="106560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rot="10800000">
              <a:off x="315000" y="5491080"/>
              <a:ext cx="44640" cy="106560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cxnSp>
        <p:nvCxnSpPr>
          <p:cNvPr id="60" name="Google Shape;60;p1"/>
          <p:cNvCxnSpPr/>
          <p:nvPr/>
        </p:nvCxnSpPr>
        <p:spPr>
          <a:xfrm>
            <a:off x="4857840" y="4599720"/>
            <a:ext cx="4582440" cy="1080"/>
          </a:xfrm>
          <a:prstGeom prst="straightConnector1">
            <a:avLst/>
          </a:prstGeom>
          <a:noFill/>
          <a:ln cap="flat" cmpd="sng" w="38100">
            <a:solidFill>
              <a:srgbClr val="C55A11"/>
            </a:solidFill>
            <a:prstDash val="solid"/>
            <a:miter lim="8000"/>
            <a:headEnd len="sm" w="sm" type="none"/>
            <a:tailEnd len="sm" w="sm" type="none"/>
          </a:ln>
        </p:spPr>
      </p:cxnSp>
      <p:grpSp>
        <p:nvGrpSpPr>
          <p:cNvPr id="61" name="Google Shape;61;p1"/>
          <p:cNvGrpSpPr/>
          <p:nvPr/>
        </p:nvGrpSpPr>
        <p:grpSpPr>
          <a:xfrm>
            <a:off x="10855800" y="268200"/>
            <a:ext cx="1065600" cy="1074600"/>
            <a:chOff x="10855800" y="268200"/>
            <a:chExt cx="1065600" cy="1074600"/>
          </a:xfrm>
        </p:grpSpPr>
        <p:sp>
          <p:nvSpPr>
            <p:cNvPr id="62" name="Google Shape;62;p1"/>
            <p:cNvSpPr/>
            <p:nvPr/>
          </p:nvSpPr>
          <p:spPr>
            <a:xfrm rot="-5400000">
              <a:off x="11366280" y="-242280"/>
              <a:ext cx="44640" cy="106560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11876760" y="277200"/>
              <a:ext cx="44640" cy="106560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64" name="Google Shape;64;p1"/>
          <p:cNvPicPr preferRelativeResize="0"/>
          <p:nvPr/>
        </p:nvPicPr>
        <p:blipFill rotWithShape="1">
          <a:blip r:embed="rId3">
            <a:alphaModFix/>
          </a:blip>
          <a:srcRect b="0" l="0" r="0" t="0"/>
          <a:stretch/>
        </p:blipFill>
        <p:spPr>
          <a:xfrm>
            <a:off x="1630800" y="818280"/>
            <a:ext cx="2617920" cy="4848480"/>
          </a:xfrm>
          <a:prstGeom prst="rect">
            <a:avLst/>
          </a:prstGeom>
          <a:noFill/>
          <a:ln>
            <a:noFill/>
          </a:ln>
        </p:spPr>
      </p:pic>
      <p:sp>
        <p:nvSpPr>
          <p:cNvPr id="65" name="Google Shape;65;p1"/>
          <p:cNvSpPr/>
          <p:nvPr/>
        </p:nvSpPr>
        <p:spPr>
          <a:xfrm>
            <a:off x="4781880" y="1854360"/>
            <a:ext cx="7496280" cy="645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4200" u="none" cap="none" strike="noStrike">
                <a:solidFill>
                  <a:srgbClr val="C55A11"/>
                </a:solidFill>
                <a:latin typeface="Calibri"/>
                <a:ea typeface="Calibri"/>
                <a:cs typeface="Calibri"/>
                <a:sym typeface="Calibri"/>
              </a:rPr>
              <a:t>Software Testing </a:t>
            </a:r>
            <a:endParaRPr b="0" i="0" sz="4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200" u="none" cap="none" strike="noStrike">
              <a:solidFill>
                <a:srgbClr val="000000"/>
              </a:solidFill>
              <a:latin typeface="Arial"/>
              <a:ea typeface="Arial"/>
              <a:cs typeface="Arial"/>
              <a:sym typeface="Arial"/>
            </a:endParaRPr>
          </a:p>
        </p:txBody>
      </p:sp>
      <p:grpSp>
        <p:nvGrpSpPr>
          <p:cNvPr id="66" name="Google Shape;66;p1"/>
          <p:cNvGrpSpPr/>
          <p:nvPr/>
        </p:nvGrpSpPr>
        <p:grpSpPr>
          <a:xfrm>
            <a:off x="10855800" y="268200"/>
            <a:ext cx="1065600" cy="1074600"/>
            <a:chOff x="10855800" y="268200"/>
            <a:chExt cx="1065600" cy="1074600"/>
          </a:xfrm>
        </p:grpSpPr>
        <p:sp>
          <p:nvSpPr>
            <p:cNvPr id="67" name="Google Shape;67;p1"/>
            <p:cNvSpPr/>
            <p:nvPr/>
          </p:nvSpPr>
          <p:spPr>
            <a:xfrm rot="-5400000">
              <a:off x="11366280" y="-242280"/>
              <a:ext cx="44640" cy="106560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11876760" y="277200"/>
              <a:ext cx="44640" cy="106560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9" name="Google Shape;69;p1"/>
          <p:cNvSpPr/>
          <p:nvPr/>
        </p:nvSpPr>
        <p:spPr>
          <a:xfrm>
            <a:off x="4825440" y="2545920"/>
            <a:ext cx="7408800" cy="638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IN" sz="3600" u="none" cap="none" strike="noStrike">
                <a:solidFill>
                  <a:srgbClr val="2E75B5"/>
                </a:solidFill>
                <a:latin typeface="Calibri"/>
                <a:ea typeface="Calibri"/>
                <a:cs typeface="Calibri"/>
                <a:sym typeface="Calibri"/>
              </a:rPr>
              <a:t>Unit 2</a:t>
            </a:r>
            <a:endParaRPr b="0" i="0" sz="3600" u="none" cap="none" strike="noStrike">
              <a:solidFill>
                <a:srgbClr val="000000"/>
              </a:solidFill>
              <a:latin typeface="Arial"/>
              <a:ea typeface="Arial"/>
              <a:cs typeface="Arial"/>
              <a:sym typeface="Arial"/>
            </a:endParaRPr>
          </a:p>
        </p:txBody>
      </p:sp>
      <p:sp>
        <p:nvSpPr>
          <p:cNvPr id="70" name="Google Shape;70;p1"/>
          <p:cNvSpPr/>
          <p:nvPr/>
        </p:nvSpPr>
        <p:spPr>
          <a:xfrm>
            <a:off x="4781875" y="3007453"/>
            <a:ext cx="7191000" cy="153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200" u="none" cap="none" strike="noStrike">
                <a:solidFill>
                  <a:srgbClr val="1E4E79"/>
                </a:solidFill>
                <a:latin typeface="Calibri"/>
                <a:ea typeface="Calibri"/>
                <a:cs typeface="Calibri"/>
                <a:sym typeface="Calibri"/>
              </a:rPr>
              <a:t>System Testing</a:t>
            </a:r>
            <a:endParaRPr b="1" i="0" sz="3200" u="none" cap="none" strike="noStrike">
              <a:solidFill>
                <a:srgbClr val="1E4E79"/>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3200">
              <a:solidFill>
                <a:srgbClr val="1E4E79"/>
              </a:solidFill>
              <a:latin typeface="Calibri"/>
              <a:ea typeface="Calibri"/>
              <a:cs typeface="Calibri"/>
              <a:sym typeface="Calibri"/>
            </a:endParaRPr>
          </a:p>
          <a:p>
            <a:pPr indent="0" lvl="0" marL="0" marR="0" rtl="0" algn="l">
              <a:lnSpc>
                <a:spcPct val="100000"/>
              </a:lnSpc>
              <a:spcBef>
                <a:spcPts val="0"/>
              </a:spcBef>
              <a:spcAft>
                <a:spcPts val="0"/>
              </a:spcAft>
              <a:buNone/>
            </a:pPr>
            <a:r>
              <a:rPr b="1" i="0" lang="en-IN" sz="3200" u="none" cap="none" strike="noStrike">
                <a:solidFill>
                  <a:srgbClr val="1E4E79"/>
                </a:solidFill>
                <a:latin typeface="Calibri"/>
                <a:ea typeface="Calibri"/>
                <a:cs typeface="Calibri"/>
                <a:sym typeface="Calibri"/>
              </a:rPr>
              <a:t>Prof Raghu B. A. Rao</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p:nvPr/>
        </p:nvSpPr>
        <p:spPr>
          <a:xfrm>
            <a:off x="1137240" y="1094760"/>
            <a:ext cx="3643200" cy="1370520"/>
          </a:xfrm>
          <a:prstGeom prst="rect">
            <a:avLst/>
          </a:prstGeom>
          <a:noFill/>
          <a:ln>
            <a:noFill/>
          </a:ln>
        </p:spPr>
        <p:txBody>
          <a:bodyPr anchorCtr="0" anchor="t" bIns="91425" lIns="90000" spcFirstLastPara="1" rIns="90000" wrap="square" tIns="91425">
            <a:sp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What is the functional requirement of this milk cartoon?</a:t>
            </a:r>
            <a:endParaRPr b="0" i="0" sz="2600" u="none" cap="none" strike="noStrike">
              <a:solidFill>
                <a:srgbClr val="000000"/>
              </a:solidFill>
              <a:latin typeface="Arial"/>
              <a:ea typeface="Arial"/>
              <a:cs typeface="Arial"/>
              <a:sym typeface="Arial"/>
            </a:endParaRPr>
          </a:p>
        </p:txBody>
      </p:sp>
      <p:pic>
        <p:nvPicPr>
          <p:cNvPr id="177" name="Google Shape;177;p7"/>
          <p:cNvPicPr preferRelativeResize="0"/>
          <p:nvPr/>
        </p:nvPicPr>
        <p:blipFill rotWithShape="1">
          <a:blip r:embed="rId3">
            <a:alphaModFix/>
          </a:blip>
          <a:srcRect b="0" l="0" r="0" t="0"/>
          <a:stretch/>
        </p:blipFill>
        <p:spPr>
          <a:xfrm>
            <a:off x="1249200" y="2480040"/>
            <a:ext cx="3418920" cy="3063600"/>
          </a:xfrm>
          <a:prstGeom prst="rect">
            <a:avLst/>
          </a:prstGeom>
          <a:noFill/>
          <a:ln>
            <a:noFill/>
          </a:ln>
        </p:spPr>
      </p:pic>
      <p:sp>
        <p:nvSpPr>
          <p:cNvPr id="178" name="Google Shape;178;p7"/>
          <p:cNvSpPr/>
          <p:nvPr/>
        </p:nvSpPr>
        <p:spPr>
          <a:xfrm>
            <a:off x="5847120" y="1094760"/>
            <a:ext cx="4446360" cy="1370520"/>
          </a:xfrm>
          <a:prstGeom prst="rect">
            <a:avLst/>
          </a:prstGeom>
          <a:noFill/>
          <a:ln>
            <a:noFill/>
          </a:ln>
        </p:spPr>
        <p:txBody>
          <a:bodyPr anchorCtr="0" anchor="t" bIns="91425" lIns="90000" spcFirstLastPara="1" rIns="90000" wrap="square" tIns="91425">
            <a:spAutoFit/>
          </a:bodyPr>
          <a:lstStyle/>
          <a:p>
            <a:pPr indent="0" lvl="0" marL="0" marR="0" rtl="0" algn="l">
              <a:lnSpc>
                <a:spcPct val="100000"/>
              </a:lnSpc>
              <a:spcBef>
                <a:spcPts val="0"/>
              </a:spcBef>
              <a:spcAft>
                <a:spcPts val="0"/>
              </a:spcAft>
              <a:buNone/>
            </a:pPr>
            <a:r>
              <a:rPr b="1" i="0" lang="en-IN" sz="2600" u="none" cap="none" strike="noStrike">
                <a:solidFill>
                  <a:srgbClr val="000000"/>
                </a:solidFill>
                <a:latin typeface="Arial"/>
                <a:ea typeface="Arial"/>
                <a:cs typeface="Arial"/>
                <a:sym typeface="Arial"/>
              </a:rPr>
              <a:t>What is the non functional requirement of this hard helmet</a:t>
            </a:r>
            <a:endParaRPr b="0" i="0" sz="2600" u="none" cap="none" strike="noStrike">
              <a:solidFill>
                <a:srgbClr val="000000"/>
              </a:solidFill>
              <a:latin typeface="Arial"/>
              <a:ea typeface="Arial"/>
              <a:cs typeface="Arial"/>
              <a:sym typeface="Arial"/>
            </a:endParaRPr>
          </a:p>
        </p:txBody>
      </p:sp>
      <p:pic>
        <p:nvPicPr>
          <p:cNvPr id="179" name="Google Shape;179;p7"/>
          <p:cNvPicPr preferRelativeResize="0"/>
          <p:nvPr/>
        </p:nvPicPr>
        <p:blipFill rotWithShape="1">
          <a:blip r:embed="rId4">
            <a:alphaModFix/>
          </a:blip>
          <a:srcRect b="0" l="0" r="0" t="0"/>
          <a:stretch/>
        </p:blipFill>
        <p:spPr>
          <a:xfrm>
            <a:off x="7106040" y="2666160"/>
            <a:ext cx="2599200" cy="2691360"/>
          </a:xfrm>
          <a:prstGeom prst="rect">
            <a:avLst/>
          </a:prstGeom>
          <a:noFill/>
          <a:ln>
            <a:noFill/>
          </a:ln>
        </p:spPr>
      </p:pic>
      <p:pic>
        <p:nvPicPr>
          <p:cNvPr id="180" name="Google Shape;180;p7"/>
          <p:cNvPicPr preferRelativeResize="0"/>
          <p:nvPr/>
        </p:nvPicPr>
        <p:blipFill rotWithShape="1">
          <a:blip r:embed="rId5">
            <a:alphaModFix/>
          </a:blip>
          <a:srcRect b="0" l="0" r="0" t="0"/>
          <a:stretch/>
        </p:blipFill>
        <p:spPr>
          <a:xfrm>
            <a:off x="10540800" y="259200"/>
            <a:ext cx="1360440" cy="696960"/>
          </a:xfrm>
          <a:prstGeom prst="rect">
            <a:avLst/>
          </a:prstGeom>
          <a:noFill/>
          <a:ln>
            <a:noFill/>
          </a:ln>
        </p:spPr>
      </p:pic>
      <p:sp>
        <p:nvSpPr>
          <p:cNvPr id="181" name="Google Shape;181;p7"/>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82" name="Google Shape;182;p7"/>
          <p:cNvPicPr preferRelativeResize="0"/>
          <p:nvPr/>
        </p:nvPicPr>
        <p:blipFill rotWithShape="1">
          <a:blip r:embed="rId5">
            <a:alphaModFix/>
          </a:blip>
          <a:srcRect b="0" l="0" r="0" t="0"/>
          <a:stretch/>
        </p:blipFill>
        <p:spPr>
          <a:xfrm>
            <a:off x="10626840" y="160560"/>
            <a:ext cx="1360440" cy="696960"/>
          </a:xfrm>
          <a:prstGeom prst="rect">
            <a:avLst/>
          </a:prstGeom>
          <a:noFill/>
          <a:ln>
            <a:noFill/>
          </a:ln>
        </p:spPr>
      </p:pic>
      <p:sp>
        <p:nvSpPr>
          <p:cNvPr id="183" name="Google Shape;183;p7"/>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8"/>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sp>
        <p:nvSpPr>
          <p:cNvPr id="189" name="Google Shape;189;p8"/>
          <p:cNvSpPr/>
          <p:nvPr/>
        </p:nvSpPr>
        <p:spPr>
          <a:xfrm>
            <a:off x="10578240" y="241560"/>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90" name="Google Shape;190;p8"/>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191" name="Google Shape;191;p8"/>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graphicFrame>
        <p:nvGraphicFramePr>
          <p:cNvPr id="192" name="Google Shape;192;p8"/>
          <p:cNvGraphicFramePr/>
          <p:nvPr/>
        </p:nvGraphicFramePr>
        <p:xfrm>
          <a:off x="776255" y="956140"/>
          <a:ext cx="3000000" cy="3000000"/>
        </p:xfrm>
        <a:graphic>
          <a:graphicData uri="http://schemas.openxmlformats.org/drawingml/2006/table">
            <a:tbl>
              <a:tblPr>
                <a:noFill/>
                <a:tableStyleId>{95612DFA-3F5C-4BC2-B6F1-A7D9B22C8E77}</a:tableStyleId>
              </a:tblPr>
              <a:tblGrid>
                <a:gridCol w="3429000"/>
                <a:gridCol w="3429000"/>
                <a:gridCol w="3429000"/>
              </a:tblGrid>
              <a:tr h="403550">
                <a:tc>
                  <a:txBody>
                    <a:bodyPr/>
                    <a:lstStyle/>
                    <a:p>
                      <a:pPr indent="0" lvl="0" marL="0" marR="0" rtl="0" algn="ctr">
                        <a:lnSpc>
                          <a:spcPct val="100000"/>
                        </a:lnSpc>
                        <a:spcBef>
                          <a:spcPts val="0"/>
                        </a:spcBef>
                        <a:spcAft>
                          <a:spcPts val="0"/>
                        </a:spcAft>
                        <a:buNone/>
                      </a:pPr>
                      <a:r>
                        <a:rPr b="1" lang="en-IN" sz="1600" u="none" cap="none" strike="noStrike">
                          <a:solidFill>
                            <a:srgbClr val="000000"/>
                          </a:solidFill>
                          <a:latin typeface="Arial"/>
                          <a:ea typeface="Arial"/>
                          <a:cs typeface="Arial"/>
                          <a:sym typeface="Arial"/>
                        </a:rPr>
                        <a:t>Testing Aspects</a:t>
                      </a:r>
                      <a:endParaRPr b="0" sz="16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600" u="none" cap="none" strike="noStrike">
                          <a:solidFill>
                            <a:srgbClr val="000000"/>
                          </a:solidFill>
                          <a:latin typeface="Arial"/>
                          <a:ea typeface="Arial"/>
                          <a:cs typeface="Arial"/>
                          <a:sym typeface="Arial"/>
                        </a:rPr>
                        <a:t>Functional Testing</a:t>
                      </a:r>
                      <a:endParaRPr b="0" sz="16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IN" sz="1600" u="none" cap="none" strike="noStrike">
                          <a:solidFill>
                            <a:srgbClr val="000000"/>
                          </a:solidFill>
                          <a:latin typeface="Arial"/>
                          <a:ea typeface="Arial"/>
                          <a:cs typeface="Arial"/>
                          <a:sym typeface="Arial"/>
                        </a:rPr>
                        <a:t>Non Functional Testing</a:t>
                      </a:r>
                      <a:endParaRPr b="0" sz="16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7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Involves</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Product feature and functionality</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Quality factors</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7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Tests</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product Behavior</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Behavior and experience</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63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Result Conclusion</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Simple steps written to check expected results</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Huge data collected and analysed</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63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Results varies due to</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Product Implementation</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chemeClr val="dk1"/>
                          </a:solidFill>
                          <a:latin typeface="Arial"/>
                          <a:ea typeface="Arial"/>
                          <a:cs typeface="Arial"/>
                          <a:sym typeface="Arial"/>
                        </a:rPr>
                        <a:t>Product Implementation, resources and configuration</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7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Testing Focus </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Defect Detection</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Qualification of Product</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0575">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Knowledge Required</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Product and domain</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Product, domain, design,architect, statistical skill.</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7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Failure is normally due to</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code</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architecture, design and code</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7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Testing phase</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Unit, component, integration system</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System</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63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Test case repeatability</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Repeated many times</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Repeated only in case of failures and different configurations</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6350">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Configuration</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One time set up for a set of test cases</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lang="en-IN" sz="1400" u="none" cap="none" strike="noStrike">
                          <a:solidFill>
                            <a:srgbClr val="000000"/>
                          </a:solidFill>
                          <a:latin typeface="Arial"/>
                          <a:ea typeface="Arial"/>
                          <a:cs typeface="Arial"/>
                          <a:sym typeface="Arial"/>
                        </a:rPr>
                        <a:t>Configuration changes for each test case.</a:t>
                      </a:r>
                      <a:endParaRPr b="0" sz="1400" u="none" cap="none" strike="noStrike">
                        <a:solidFill>
                          <a:srgbClr val="000000"/>
                        </a:solidFill>
                        <a:latin typeface="Arial"/>
                        <a:ea typeface="Arial"/>
                        <a:cs typeface="Arial"/>
                        <a:sym typeface="Arial"/>
                      </a:endParaRPr>
                    </a:p>
                  </a:txBody>
                  <a:tcPr marT="45725" marB="45725" marR="91075" marL="910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p:nvPr/>
        </p:nvSpPr>
        <p:spPr>
          <a:xfrm>
            <a:off x="83160" y="1514520"/>
            <a:ext cx="10429200" cy="5608800"/>
          </a:xfrm>
          <a:prstGeom prst="rect">
            <a:avLst/>
          </a:prstGeom>
          <a:noFill/>
          <a:ln>
            <a:noFill/>
          </a:ln>
        </p:spPr>
        <p:txBody>
          <a:bodyPr anchorCtr="0" anchor="t" bIns="91425" lIns="90000" spcFirstLastPara="1" rIns="90000" wrap="square" tIns="91425">
            <a:noAutofit/>
          </a:bodyPr>
          <a:lstStyle/>
          <a:p>
            <a:pPr indent="-336600" lvl="0" marL="457200" marR="0" rtl="0" algn="l">
              <a:lnSpc>
                <a:spcPct val="100000"/>
              </a:lnSpc>
              <a:spcBef>
                <a:spcPts val="0"/>
              </a:spcBef>
              <a:spcAft>
                <a:spcPts val="0"/>
              </a:spcAft>
              <a:buClr>
                <a:srgbClr val="000000"/>
              </a:buClr>
              <a:buSzPts val="1700"/>
              <a:buFont typeface="Arial"/>
              <a:buAutoNum type="arabicPeriod"/>
            </a:pPr>
            <a:r>
              <a:rPr b="1" i="0" lang="en-IN" sz="1700" u="none" cap="none" strike="noStrike">
                <a:solidFill>
                  <a:srgbClr val="000000"/>
                </a:solidFill>
                <a:latin typeface="Arial"/>
                <a:ea typeface="Arial"/>
                <a:cs typeface="Arial"/>
                <a:sym typeface="Arial"/>
              </a:rPr>
              <a:t>Performance &amp; Load Testing</a:t>
            </a:r>
            <a:r>
              <a:rPr b="0" i="0" lang="en-IN" sz="1700" u="none" cap="none" strike="noStrike">
                <a:solidFill>
                  <a:srgbClr val="000000"/>
                </a:solidFill>
                <a:latin typeface="Arial"/>
                <a:ea typeface="Arial"/>
                <a:cs typeface="Arial"/>
                <a:sym typeface="Arial"/>
              </a:rPr>
              <a:t> - To evaluate time taken of system to perform its required functions in comparison with different versions of same product  or different competitive</a:t>
            </a:r>
            <a:r>
              <a:rPr b="0" i="0" lang="en-IN" sz="1700" u="none" cap="none" strike="noStrike">
                <a:solidFill>
                  <a:schemeClr val="dk1"/>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en-IN" sz="1700" u="none" cap="none" strike="noStrike">
                <a:solidFill>
                  <a:srgbClr val="000000"/>
                </a:solidFill>
                <a:latin typeface="Arial"/>
                <a:ea typeface="Arial"/>
                <a:cs typeface="Arial"/>
                <a:sym typeface="Arial"/>
              </a:rPr>
              <a:t>product is called performance testing.</a:t>
            </a:r>
            <a:endParaRPr b="0"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336600" lvl="0" marL="457200" marR="0" rtl="0" algn="l">
              <a:lnSpc>
                <a:spcPct val="100000"/>
              </a:lnSpc>
              <a:spcBef>
                <a:spcPts val="0"/>
              </a:spcBef>
              <a:spcAft>
                <a:spcPts val="0"/>
              </a:spcAft>
              <a:buClr>
                <a:srgbClr val="000000"/>
              </a:buClr>
              <a:buSzPts val="1700"/>
              <a:buFont typeface="Arial"/>
              <a:buAutoNum type="arabicPeriod"/>
            </a:pPr>
            <a:r>
              <a:rPr b="1" i="0" lang="en-IN" sz="1700" u="none" cap="none" strike="noStrike">
                <a:solidFill>
                  <a:srgbClr val="000000"/>
                </a:solidFill>
                <a:latin typeface="Arial"/>
                <a:ea typeface="Arial"/>
                <a:cs typeface="Arial"/>
                <a:sym typeface="Arial"/>
              </a:rPr>
              <a:t>Scalability Testing</a:t>
            </a:r>
            <a:r>
              <a:rPr b="0" i="0" lang="en-IN" sz="1700" u="none" cap="none" strike="noStrike">
                <a:solidFill>
                  <a:srgbClr val="000000"/>
                </a:solidFill>
                <a:latin typeface="Arial"/>
                <a:ea typeface="Arial"/>
                <a:cs typeface="Arial"/>
                <a:sym typeface="Arial"/>
              </a:rPr>
              <a:t> - A testing that requires enormous amount of resource to find out the maximum capability is the system parameters.</a:t>
            </a:r>
            <a:endParaRPr b="0"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336600" lvl="0" marL="457200" marR="0" rtl="0" algn="l">
              <a:lnSpc>
                <a:spcPct val="100000"/>
              </a:lnSpc>
              <a:spcBef>
                <a:spcPts val="0"/>
              </a:spcBef>
              <a:spcAft>
                <a:spcPts val="0"/>
              </a:spcAft>
              <a:buClr>
                <a:srgbClr val="000000"/>
              </a:buClr>
              <a:buSzPts val="1700"/>
              <a:buFont typeface="Arial"/>
              <a:buAutoNum type="arabicPeriod"/>
            </a:pPr>
            <a:r>
              <a:rPr b="1" i="0" lang="en-IN" sz="1700" u="none" cap="none" strike="noStrike">
                <a:solidFill>
                  <a:srgbClr val="000000"/>
                </a:solidFill>
                <a:latin typeface="Arial"/>
                <a:ea typeface="Arial"/>
                <a:cs typeface="Arial"/>
                <a:sym typeface="Arial"/>
              </a:rPr>
              <a:t>Reliability Testing</a:t>
            </a:r>
            <a:r>
              <a:rPr b="0" i="0" lang="en-IN" sz="1700" u="none" cap="none" strike="noStrike">
                <a:solidFill>
                  <a:srgbClr val="000000"/>
                </a:solidFill>
                <a:latin typeface="Arial"/>
                <a:ea typeface="Arial"/>
                <a:cs typeface="Arial"/>
                <a:sym typeface="Arial"/>
              </a:rPr>
              <a:t> - </a:t>
            </a:r>
            <a:r>
              <a:rPr b="0" i="0" lang="en-IN" sz="1700" u="none" cap="none" strike="noStrike">
                <a:solidFill>
                  <a:srgbClr val="202124"/>
                </a:solidFill>
                <a:highlight>
                  <a:srgbClr val="FFFFFF"/>
                </a:highlight>
                <a:latin typeface="Arial"/>
                <a:ea typeface="Arial"/>
                <a:cs typeface="Arial"/>
                <a:sym typeface="Arial"/>
              </a:rPr>
              <a:t>Checks whether the software can perform a failure-free operation for a specified time period in a particular environment.</a:t>
            </a:r>
            <a:endParaRPr b="0"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336600" lvl="0" marL="457200" marR="0" rtl="0" algn="l">
              <a:lnSpc>
                <a:spcPct val="100000"/>
              </a:lnSpc>
              <a:spcBef>
                <a:spcPts val="0"/>
              </a:spcBef>
              <a:spcAft>
                <a:spcPts val="0"/>
              </a:spcAft>
              <a:buClr>
                <a:srgbClr val="000000"/>
              </a:buClr>
              <a:buSzPts val="1700"/>
              <a:buFont typeface="Arial"/>
              <a:buAutoNum type="arabicPeriod"/>
            </a:pPr>
            <a:r>
              <a:rPr b="1" i="0" lang="en-IN" sz="1700" u="none" cap="none" strike="noStrike">
                <a:solidFill>
                  <a:srgbClr val="000000"/>
                </a:solidFill>
                <a:latin typeface="Arial"/>
                <a:ea typeface="Arial"/>
                <a:cs typeface="Arial"/>
                <a:sym typeface="Arial"/>
              </a:rPr>
              <a:t>Stress Testing</a:t>
            </a:r>
            <a:r>
              <a:rPr b="0" i="0" lang="en-IN" sz="1700" u="none" cap="none" strike="noStrike">
                <a:solidFill>
                  <a:srgbClr val="000000"/>
                </a:solidFill>
                <a:latin typeface="Arial"/>
                <a:ea typeface="Arial"/>
                <a:cs typeface="Arial"/>
                <a:sym typeface="Arial"/>
              </a:rPr>
              <a:t> - Evaluating the system beyond the limits or specified requirements to ensure the system does not break down unexpectedly.</a:t>
            </a:r>
            <a:endParaRPr b="0"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336600" lvl="0" marL="457200" marR="0" rtl="0" algn="l">
              <a:lnSpc>
                <a:spcPct val="100000"/>
              </a:lnSpc>
              <a:spcBef>
                <a:spcPts val="0"/>
              </a:spcBef>
              <a:spcAft>
                <a:spcPts val="0"/>
              </a:spcAft>
              <a:buClr>
                <a:srgbClr val="000000"/>
              </a:buClr>
              <a:buSzPts val="1700"/>
              <a:buFont typeface="Arial"/>
              <a:buAutoNum type="arabicPeriod"/>
            </a:pPr>
            <a:r>
              <a:rPr b="1" i="0" lang="en-IN" sz="1700" u="none" cap="none" strike="noStrike">
                <a:solidFill>
                  <a:srgbClr val="000000"/>
                </a:solidFill>
                <a:latin typeface="Arial"/>
                <a:ea typeface="Arial"/>
                <a:cs typeface="Arial"/>
                <a:sym typeface="Arial"/>
              </a:rPr>
              <a:t>Interoperability Testing </a:t>
            </a:r>
            <a:r>
              <a:rPr b="0" i="0" lang="en-IN" sz="1700" u="none" cap="none" strike="noStrike">
                <a:solidFill>
                  <a:srgbClr val="000000"/>
                </a:solidFill>
                <a:latin typeface="Arial"/>
                <a:ea typeface="Arial"/>
                <a:cs typeface="Arial"/>
                <a:sym typeface="Arial"/>
              </a:rPr>
              <a:t>- Testing is done to ensure that two or more products can exchange information.</a:t>
            </a:r>
            <a:endParaRPr b="0" i="0" sz="17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336600" lvl="0" marL="457200" marR="0" rtl="0" algn="l">
              <a:lnSpc>
                <a:spcPct val="100000"/>
              </a:lnSpc>
              <a:spcBef>
                <a:spcPts val="0"/>
              </a:spcBef>
              <a:spcAft>
                <a:spcPts val="0"/>
              </a:spcAft>
              <a:buClr>
                <a:srgbClr val="000000"/>
              </a:buClr>
              <a:buSzPts val="1700"/>
              <a:buFont typeface="Arial"/>
              <a:buAutoNum type="arabicPeriod"/>
            </a:pPr>
            <a:r>
              <a:rPr b="1" i="0" lang="en-IN" sz="1700" u="none" cap="none" strike="noStrike">
                <a:solidFill>
                  <a:srgbClr val="000000"/>
                </a:solidFill>
                <a:latin typeface="Arial"/>
                <a:ea typeface="Arial"/>
                <a:cs typeface="Arial"/>
                <a:sym typeface="Arial"/>
              </a:rPr>
              <a:t>Localization Testing</a:t>
            </a:r>
            <a:r>
              <a:rPr b="0" i="0" lang="en-IN" sz="1700" u="none" cap="none" strike="noStrike">
                <a:solidFill>
                  <a:srgbClr val="000000"/>
                </a:solidFill>
                <a:latin typeface="Arial"/>
                <a:ea typeface="Arial"/>
                <a:cs typeface="Arial"/>
                <a:sym typeface="Arial"/>
              </a:rPr>
              <a:t>  - Testing conducted to </a:t>
            </a:r>
            <a:r>
              <a:rPr b="0" i="0" lang="en-IN" sz="1700" u="none" cap="none" strike="noStrike">
                <a:solidFill>
                  <a:schemeClr val="dk1"/>
                </a:solidFill>
                <a:latin typeface="Arial"/>
                <a:ea typeface="Arial"/>
                <a:cs typeface="Arial"/>
                <a:sym typeface="Arial"/>
              </a:rPr>
              <a:t>verify  that the localized product works in different languages.</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198" name="Google Shape;198;p9"/>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Types of Non-Functional Testing</a:t>
            </a:r>
            <a:endParaRPr b="0" i="0" sz="3600" u="none" cap="none" strike="noStrike">
              <a:solidFill>
                <a:srgbClr val="000000"/>
              </a:solidFill>
              <a:latin typeface="Arial"/>
              <a:ea typeface="Arial"/>
              <a:cs typeface="Arial"/>
              <a:sym typeface="Arial"/>
            </a:endParaRPr>
          </a:p>
        </p:txBody>
      </p:sp>
      <p:pic>
        <p:nvPicPr>
          <p:cNvPr id="199" name="Google Shape;199;p9"/>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200" name="Google Shape;200;p9"/>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201" name="Google Shape;201;p9"/>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02" name="Google Shape;202;p9"/>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203" name="Google Shape;203;p9"/>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12"/>
          <p:cNvSpPr/>
          <p:nvPr/>
        </p:nvSpPr>
        <p:spPr>
          <a:xfrm>
            <a:off x="196560" y="1387440"/>
            <a:ext cx="10429200" cy="487692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en-IN" sz="2200" u="none" cap="none" strike="noStrike">
                <a:solidFill>
                  <a:srgbClr val="000000"/>
                </a:solidFill>
                <a:latin typeface="Arial"/>
                <a:ea typeface="Arial"/>
                <a:cs typeface="Arial"/>
                <a:sym typeface="Arial"/>
              </a:rPr>
              <a:t>Following types of tests are part of system testing:</a:t>
            </a:r>
            <a:endParaRPr b="0" i="0" sz="22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Black-box / White-box / Grey-box</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Functional &amp; Non functional</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Software Performance testing</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Smoke and Sanity testing</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Regression testing</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Installation testing</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Destructive testing</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Usability</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Localization </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Boundary tests</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Startup/shutdown tests</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Platform tests</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Load/stress tests</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Security testing</a:t>
            </a:r>
            <a:endParaRPr b="0" i="0" sz="1800" u="none" cap="none" strike="noStrike">
              <a:solidFill>
                <a:srgbClr val="000000"/>
              </a:solidFill>
              <a:latin typeface="Arial"/>
              <a:ea typeface="Arial"/>
              <a:cs typeface="Arial"/>
              <a:sym typeface="Arial"/>
            </a:endParaRPr>
          </a:p>
          <a:p>
            <a:pPr indent="-343079" lvl="0" marL="91440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Recovery tests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p:txBody>
      </p:sp>
      <p:sp>
        <p:nvSpPr>
          <p:cNvPr id="209" name="Google Shape;209;p12"/>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Tests that are Part of System Testing</a:t>
            </a:r>
            <a:endParaRPr b="0" i="0" sz="3600" u="none" cap="none" strike="noStrike">
              <a:solidFill>
                <a:srgbClr val="000000"/>
              </a:solidFill>
              <a:latin typeface="Arial"/>
              <a:ea typeface="Arial"/>
              <a:cs typeface="Arial"/>
              <a:sym typeface="Arial"/>
            </a:endParaRPr>
          </a:p>
        </p:txBody>
      </p:sp>
      <p:pic>
        <p:nvPicPr>
          <p:cNvPr id="210" name="Google Shape;210;p12"/>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211" name="Google Shape;211;p12"/>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212" name="Google Shape;212;p12"/>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13" name="Google Shape;213;p12"/>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7" name="Shape 217"/>
        <p:cNvGrpSpPr/>
        <p:nvPr/>
      </p:nvGrpSpPr>
      <p:grpSpPr>
        <a:xfrm>
          <a:off x="0" y="0"/>
          <a:ext cx="0" cy="0"/>
          <a:chOff x="0" y="0"/>
          <a:chExt cx="0" cy="0"/>
        </a:xfrm>
      </p:grpSpPr>
      <p:graphicFrame>
        <p:nvGraphicFramePr>
          <p:cNvPr id="218" name="Google Shape;218;p13"/>
          <p:cNvGraphicFramePr/>
          <p:nvPr/>
        </p:nvGraphicFramePr>
        <p:xfrm>
          <a:off x="1434600" y="1313280"/>
          <a:ext cx="3000000" cy="3000000"/>
        </p:xfrm>
        <a:graphic>
          <a:graphicData uri="http://schemas.openxmlformats.org/drawingml/2006/table">
            <a:tbl>
              <a:tblPr>
                <a:noFill/>
                <a:tableStyleId>{95612DFA-3F5C-4BC2-B6F1-A7D9B22C8E77}</a:tableStyleId>
              </a:tblPr>
              <a:tblGrid>
                <a:gridCol w="4250525"/>
                <a:gridCol w="4250525"/>
              </a:tblGrid>
              <a:tr h="216000">
                <a:tc>
                  <a:txBody>
                    <a:bodyPr/>
                    <a:lstStyle/>
                    <a:p>
                      <a:pPr indent="0" lvl="0" marL="0" marR="0" rtl="0" algn="ctr">
                        <a:lnSpc>
                          <a:spcPct val="100000"/>
                        </a:lnSpc>
                        <a:spcBef>
                          <a:spcPts val="0"/>
                        </a:spcBef>
                        <a:spcAft>
                          <a:spcPts val="0"/>
                        </a:spcAft>
                        <a:buNone/>
                      </a:pPr>
                      <a:r>
                        <a:rPr b="1" lang="en-IN" sz="1200" u="none" cap="none" strike="noStrike">
                          <a:solidFill>
                            <a:srgbClr val="0070C0"/>
                          </a:solidFill>
                          <a:latin typeface="Arial"/>
                          <a:ea typeface="Arial"/>
                          <a:cs typeface="Arial"/>
                          <a:sym typeface="Arial"/>
                        </a:rPr>
                        <a:t>Smoke Testing</a:t>
                      </a:r>
                      <a:endParaRPr b="0" sz="1200" u="none" cap="none" strike="noStrike">
                        <a:solidFill>
                          <a:srgbClr val="000000"/>
                        </a:solidFill>
                        <a:latin typeface="Arial"/>
                        <a:ea typeface="Arial"/>
                        <a:cs typeface="Arial"/>
                        <a:sym typeface="Arial"/>
                      </a:endParaRPr>
                    </a:p>
                  </a:txBody>
                  <a:tcPr marT="45725" marB="45725" marR="59400" marL="59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200" u="none" cap="none" strike="noStrike">
                          <a:solidFill>
                            <a:srgbClr val="0070C0"/>
                          </a:solidFill>
                          <a:latin typeface="Arial"/>
                          <a:ea typeface="Arial"/>
                          <a:cs typeface="Arial"/>
                          <a:sym typeface="Arial"/>
                        </a:rPr>
                        <a:t>Sanity Testing</a:t>
                      </a:r>
                      <a:endParaRPr b="0" sz="1200" u="none" cap="none" strike="noStrike">
                        <a:solidFill>
                          <a:srgbClr val="000000"/>
                        </a:solidFill>
                        <a:latin typeface="Arial"/>
                        <a:ea typeface="Arial"/>
                        <a:cs typeface="Arial"/>
                        <a:sym typeface="Arial"/>
                      </a:endParaRPr>
                    </a:p>
                  </a:txBody>
                  <a:tcPr marT="45725" marB="45725" marR="59400" marL="594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29000">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Smoke testing is done to assure that the acute functionalities of program is working fine.</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Sanity testing is done to check the bugs have been fixed after the build.</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59000">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Smoke testing is also called subset of acceptance testing.</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Sanity testing is also called subset of regression testing.</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59000">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Smoke testing is performed by either developers or testers.</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Sanity testing is normally performed by testers.</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59000">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Smoke testing may be stable or unstable.</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Sanity testing is stable.</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459000">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Smoke testing is scripted.</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Sanity testing is usually not scripted.</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29000">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Smoke testing is done to measures the stability of the system/product by performing testing.</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Sanity testing is done to measures the rationality of the system/product by performing testing.</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94000">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Smoke testing is used to test all over function of the system/product.</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Sanity testing is used in the case of only modified or defect functions of system/products.</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29000">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Smoke testing can be performed either manually or by using automation tools.</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Sanity testing is commonly executed manually, not by using any automation approach.</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94000">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Smoke testing is performed when new product is built.</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IN" sz="1000" u="none" cap="none" strike="noStrike">
                          <a:solidFill>
                            <a:srgbClr val="000000"/>
                          </a:solidFill>
                          <a:latin typeface="Arial"/>
                          <a:ea typeface="Arial"/>
                          <a:cs typeface="Arial"/>
                          <a:sym typeface="Arial"/>
                        </a:rPr>
                        <a:t>Sanity testing is conducted after the completion of regression testing.</a:t>
                      </a:r>
                      <a:endParaRPr b="0" sz="1000" u="none" cap="none" strike="noStrike">
                        <a:solidFill>
                          <a:srgbClr val="000000"/>
                        </a:solidFill>
                        <a:latin typeface="Arial"/>
                        <a:ea typeface="Arial"/>
                        <a:cs typeface="Arial"/>
                        <a:sym typeface="Arial"/>
                      </a:endParaRPr>
                    </a:p>
                  </a:txBody>
                  <a:tcPr marT="45725" marB="45725" marR="61925" marL="619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219" name="Google Shape;219;p13"/>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Smoke vs Sanity Testing</a:t>
            </a:r>
            <a:endParaRPr b="0" i="0" sz="3600" u="none" cap="none" strike="noStrike">
              <a:solidFill>
                <a:srgbClr val="000000"/>
              </a:solidFill>
              <a:latin typeface="Arial"/>
              <a:ea typeface="Arial"/>
              <a:cs typeface="Arial"/>
              <a:sym typeface="Arial"/>
            </a:endParaRPr>
          </a:p>
        </p:txBody>
      </p:sp>
      <p:pic>
        <p:nvPicPr>
          <p:cNvPr id="220" name="Google Shape;220;p13"/>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221" name="Google Shape;221;p13"/>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222" name="Google Shape;222;p13"/>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23" name="Google Shape;223;p13"/>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p:nvPr/>
        </p:nvSpPr>
        <p:spPr>
          <a:xfrm>
            <a:off x="286920" y="1540080"/>
            <a:ext cx="9313560" cy="2377080"/>
          </a:xfrm>
          <a:prstGeom prst="rect">
            <a:avLst/>
          </a:prstGeom>
          <a:noFill/>
          <a:ln>
            <a:noFill/>
          </a:ln>
        </p:spPr>
        <p:txBody>
          <a:bodyPr anchorCtr="0" anchor="t" bIns="91425" lIns="90000" spcFirstLastPara="1" rIns="90000" wrap="square" tIns="91425">
            <a:spAutoFit/>
          </a:bodyPr>
          <a:lstStyle/>
          <a:p>
            <a:pPr indent="-380880" lvl="0" marL="457200" marR="0" rtl="0" algn="just">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Calibri"/>
                <a:ea typeface="Calibri"/>
                <a:cs typeface="Calibri"/>
                <a:sym typeface="Calibri"/>
              </a:rPr>
              <a:t>Test cases are developed and checked against the designs and architecture to see whether they are actual product level test cases.</a:t>
            </a:r>
            <a:endParaRPr b="0" i="0" sz="2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380880" lvl="0" marL="457200" marR="0" rtl="0" algn="just">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Calibri"/>
                <a:ea typeface="Calibri"/>
                <a:cs typeface="Calibri"/>
                <a:sym typeface="Calibri"/>
              </a:rPr>
              <a:t>Functional test cases focuses on the behaviour of the entire product.</a:t>
            </a:r>
            <a:endParaRPr b="0" i="0" sz="2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None/>
            </a:pPr>
            <a:r>
              <a:rPr b="0" i="0" lang="en-IN" sz="2400" u="none" cap="none" strike="noStrike">
                <a:solidFill>
                  <a:schemeClr val="dk1"/>
                </a:solidFill>
                <a:latin typeface="Calibri"/>
                <a:ea typeface="Calibri"/>
                <a:cs typeface="Calibri"/>
                <a:sym typeface="Calibri"/>
              </a:rPr>
              <a:t>This techniques helps to validate the product features that are written based on the customer scenarios.</a:t>
            </a:r>
            <a:endParaRPr b="0" i="0" sz="2400" u="none" cap="none" strike="noStrike">
              <a:solidFill>
                <a:srgbClr val="000000"/>
              </a:solidFill>
              <a:latin typeface="Arial"/>
              <a:ea typeface="Arial"/>
              <a:cs typeface="Arial"/>
              <a:sym typeface="Arial"/>
            </a:endParaRPr>
          </a:p>
        </p:txBody>
      </p:sp>
      <p:sp>
        <p:nvSpPr>
          <p:cNvPr id="229" name="Google Shape;229;p14"/>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Design/Architecture Verification</a:t>
            </a:r>
            <a:endParaRPr b="0" i="0" sz="3600" u="none" cap="none" strike="noStrike">
              <a:solidFill>
                <a:srgbClr val="000000"/>
              </a:solidFill>
              <a:latin typeface="Arial"/>
              <a:ea typeface="Arial"/>
              <a:cs typeface="Arial"/>
              <a:sym typeface="Arial"/>
            </a:endParaRPr>
          </a:p>
        </p:txBody>
      </p:sp>
      <p:pic>
        <p:nvPicPr>
          <p:cNvPr id="230" name="Google Shape;230;p14"/>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231" name="Google Shape;231;p14"/>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232" name="Google Shape;232;p14"/>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33" name="Google Shape;233;p14"/>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234" name="Google Shape;234;p14"/>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p:nvPr/>
        </p:nvSpPr>
        <p:spPr>
          <a:xfrm>
            <a:off x="286920" y="1540080"/>
            <a:ext cx="10113840" cy="3702960"/>
          </a:xfrm>
          <a:prstGeom prst="rect">
            <a:avLst/>
          </a:prstGeom>
          <a:noFill/>
          <a:ln>
            <a:noFill/>
          </a:ln>
        </p:spPr>
        <p:txBody>
          <a:bodyPr anchorCtr="0" anchor="t" bIns="91425" lIns="90000" spcFirstLastPara="1" rIns="90000" wrap="square" tIns="91425">
            <a:spAutoFit/>
          </a:bodyPr>
          <a:lstStyle/>
          <a:p>
            <a:pPr indent="0" lvl="0" marL="0" marR="0" rtl="0" algn="just">
              <a:lnSpc>
                <a:spcPct val="100000"/>
              </a:lnSpc>
              <a:spcBef>
                <a:spcPts val="0"/>
              </a:spcBef>
              <a:spcAft>
                <a:spcPts val="0"/>
              </a:spcAft>
              <a:buNone/>
            </a:pPr>
            <a:r>
              <a:rPr b="0" i="0" lang="en-IN" sz="2200" u="none" cap="none" strike="noStrike">
                <a:solidFill>
                  <a:schemeClr val="dk1"/>
                </a:solidFill>
                <a:latin typeface="Calibri"/>
                <a:ea typeface="Calibri"/>
                <a:cs typeface="Calibri"/>
                <a:sym typeface="Calibri"/>
              </a:rPr>
              <a:t>Business vertical testing is a process in which a product is being used and tested for different business verticals such as banking, insurance, asset management, etc., and also verifying the business operations and its usage. The two types are:</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368150" lvl="0" marL="457200" marR="0" rtl="0" algn="just">
              <a:lnSpc>
                <a:spcPct val="100000"/>
              </a:lnSpc>
              <a:spcBef>
                <a:spcPts val="0"/>
              </a:spcBef>
              <a:spcAft>
                <a:spcPts val="0"/>
              </a:spcAft>
              <a:buClr>
                <a:srgbClr val="000000"/>
              </a:buClr>
              <a:buSzPts val="2200"/>
              <a:buFont typeface="Arial"/>
              <a:buChar char="●"/>
            </a:pPr>
            <a:r>
              <a:rPr b="1" i="0" lang="en-IN" sz="2200" u="none" cap="none" strike="noStrike">
                <a:solidFill>
                  <a:schemeClr val="dk1"/>
                </a:solidFill>
                <a:latin typeface="Calibri"/>
                <a:ea typeface="Calibri"/>
                <a:cs typeface="Calibri"/>
                <a:sym typeface="Calibri"/>
              </a:rPr>
              <a:t>Simulation </a:t>
            </a:r>
            <a:r>
              <a:rPr b="0" i="0" lang="en-IN" sz="2200" u="none" cap="none" strike="noStrike">
                <a:solidFill>
                  <a:schemeClr val="dk1"/>
                </a:solidFill>
                <a:latin typeface="Calibri"/>
                <a:ea typeface="Calibri"/>
                <a:cs typeface="Calibri"/>
                <a:sym typeface="Calibri"/>
              </a:rPr>
              <a:t>– In the simulation of a business vertical test, the customer or the tester assumes requirements, and the business flow is tested.</a:t>
            </a:r>
            <a:endParaRPr b="0"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368150" lvl="0" marL="457200" marR="0" rtl="0" algn="just">
              <a:lnSpc>
                <a:spcPct val="100000"/>
              </a:lnSpc>
              <a:spcBef>
                <a:spcPts val="0"/>
              </a:spcBef>
              <a:spcAft>
                <a:spcPts val="0"/>
              </a:spcAft>
              <a:buClr>
                <a:srgbClr val="000000"/>
              </a:buClr>
              <a:buSzPts val="2200"/>
              <a:buFont typeface="Arial"/>
              <a:buChar char="●"/>
            </a:pPr>
            <a:r>
              <a:rPr b="1" i="0" lang="en-IN" sz="2200" u="none" cap="none" strike="noStrike">
                <a:solidFill>
                  <a:schemeClr val="dk1"/>
                </a:solidFill>
                <a:latin typeface="Calibri"/>
                <a:ea typeface="Calibri"/>
                <a:cs typeface="Calibri"/>
                <a:sym typeface="Calibri"/>
              </a:rPr>
              <a:t>Replication </a:t>
            </a:r>
            <a:r>
              <a:rPr b="0" i="0" lang="en-IN" sz="2200" u="none" cap="none" strike="noStrike">
                <a:solidFill>
                  <a:schemeClr val="dk1"/>
                </a:solidFill>
                <a:latin typeface="Calibri"/>
                <a:ea typeface="Calibri"/>
                <a:cs typeface="Calibri"/>
                <a:sym typeface="Calibri"/>
              </a:rPr>
              <a:t>– In the replication process, the client data and process are acquired and the product is fully customized, and tested, and the customized product as it was tested is released to the client.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p:txBody>
      </p:sp>
      <p:sp>
        <p:nvSpPr>
          <p:cNvPr id="240" name="Google Shape;240;p15"/>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Business Vertical Testing</a:t>
            </a:r>
            <a:endParaRPr b="0" i="0" sz="3600" u="none" cap="none" strike="noStrike">
              <a:solidFill>
                <a:srgbClr val="000000"/>
              </a:solidFill>
              <a:latin typeface="Arial"/>
              <a:ea typeface="Arial"/>
              <a:cs typeface="Arial"/>
              <a:sym typeface="Arial"/>
            </a:endParaRPr>
          </a:p>
        </p:txBody>
      </p:sp>
      <p:pic>
        <p:nvPicPr>
          <p:cNvPr id="241" name="Google Shape;241;p15"/>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242" name="Google Shape;242;p15"/>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243" name="Google Shape;243;p15"/>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44" name="Google Shape;244;p15"/>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245" name="Google Shape;245;p15"/>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p:nvPr/>
        </p:nvSpPr>
        <p:spPr>
          <a:xfrm>
            <a:off x="286920" y="1540080"/>
            <a:ext cx="10113840" cy="3108600"/>
          </a:xfrm>
          <a:prstGeom prst="rect">
            <a:avLst/>
          </a:prstGeom>
          <a:noFill/>
          <a:ln>
            <a:noFill/>
          </a:ln>
        </p:spPr>
        <p:txBody>
          <a:bodyPr anchorCtr="0" anchor="t" bIns="91425" lIns="90000" spcFirstLastPara="1" rIns="90000" wrap="square" tIns="91425">
            <a:spAutoFit/>
          </a:bodyPr>
          <a:lstStyle/>
          <a:p>
            <a:pPr indent="0" lvl="0" marL="0" marR="0" rtl="0" algn="l">
              <a:lnSpc>
                <a:spcPct val="100000"/>
              </a:lnSpc>
              <a:spcBef>
                <a:spcPts val="0"/>
              </a:spcBef>
              <a:spcAft>
                <a:spcPts val="0"/>
              </a:spcAft>
              <a:buNone/>
            </a:pPr>
            <a:r>
              <a:rPr b="0" i="0" lang="en-IN" sz="2400" u="none" cap="none" strike="noStrike">
                <a:solidFill>
                  <a:schemeClr val="dk1"/>
                </a:solidFill>
                <a:latin typeface="Calibri"/>
                <a:ea typeface="Calibri"/>
                <a:cs typeface="Calibri"/>
                <a:sym typeface="Calibri"/>
              </a:rPr>
              <a:t>Beta testing is a type of </a:t>
            </a:r>
            <a:r>
              <a:rPr b="1" i="0" lang="en-IN" sz="2400" u="none" cap="none" strike="noStrike">
                <a:solidFill>
                  <a:schemeClr val="dk1"/>
                </a:solidFill>
                <a:latin typeface="Calibri"/>
                <a:ea typeface="Calibri"/>
                <a:cs typeface="Calibri"/>
                <a:sym typeface="Calibri"/>
              </a:rPr>
              <a:t>User Acceptance Testing</a:t>
            </a:r>
            <a:r>
              <a:rPr b="0" i="0" lang="en-IN" sz="2400" u="none" cap="none" strike="noStrike">
                <a:solidFill>
                  <a:schemeClr val="dk1"/>
                </a:solidFill>
                <a:latin typeface="Calibri"/>
                <a:ea typeface="Calibri"/>
                <a:cs typeface="Calibri"/>
                <a:sym typeface="Calibri"/>
              </a:rPr>
              <a: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2400" u="none" cap="none" strike="noStrike">
                <a:solidFill>
                  <a:schemeClr val="dk1"/>
                </a:solidFill>
                <a:latin typeface="Calibri"/>
                <a:ea typeface="Calibri"/>
                <a:cs typeface="Calibri"/>
                <a:sym typeface="Calibri"/>
              </a:rPr>
              <a:t>Testing of the product performs by the </a:t>
            </a:r>
            <a:r>
              <a:rPr b="1" i="0" lang="en-IN" sz="2400" u="none" cap="none" strike="noStrike">
                <a:solidFill>
                  <a:schemeClr val="dk1"/>
                </a:solidFill>
                <a:latin typeface="Calibri"/>
                <a:ea typeface="Calibri"/>
                <a:cs typeface="Calibri"/>
                <a:sym typeface="Calibri"/>
              </a:rPr>
              <a:t>real users of the software</a:t>
            </a:r>
            <a:r>
              <a:rPr b="0" i="0" lang="en-IN" sz="2400" u="none" cap="none" strike="noStrike">
                <a:solidFill>
                  <a:schemeClr val="dk1"/>
                </a:solidFill>
                <a:latin typeface="Calibri"/>
                <a:ea typeface="Calibri"/>
                <a:cs typeface="Calibri"/>
                <a:sym typeface="Calibri"/>
              </a:rPr>
              <a:t> application in the real environment. Beta version of the software is released to a </a:t>
            </a:r>
            <a:r>
              <a:rPr b="1" i="0" lang="en-IN" sz="2400" u="none" cap="none" strike="noStrike">
                <a:solidFill>
                  <a:schemeClr val="dk1"/>
                </a:solidFill>
                <a:latin typeface="Calibri"/>
                <a:ea typeface="Calibri"/>
                <a:cs typeface="Calibri"/>
                <a:sym typeface="Calibri"/>
              </a:rPr>
              <a:t>restricted number of end-users</a:t>
            </a:r>
            <a:r>
              <a:rPr b="0" i="0" lang="en-IN" sz="2400" u="none" cap="none" strike="noStrike">
                <a:solidFill>
                  <a:schemeClr val="dk1"/>
                </a:solidFill>
                <a:latin typeface="Calibri"/>
                <a:ea typeface="Calibri"/>
                <a:cs typeface="Calibri"/>
                <a:sym typeface="Calibri"/>
              </a:rPr>
              <a:t> to obtain the feedback of the product quality.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IN" sz="2400" u="none" cap="none" strike="noStrike">
                <a:solidFill>
                  <a:schemeClr val="dk1"/>
                </a:solidFill>
                <a:latin typeface="Calibri"/>
                <a:ea typeface="Calibri"/>
                <a:cs typeface="Calibri"/>
                <a:sym typeface="Calibri"/>
              </a:rPr>
              <a:t>Beta testing reduces the risk of failure and provides the quality of the product through customer validation.</a:t>
            </a:r>
            <a:endParaRPr b="0" i="0" sz="2400" u="none" cap="none" strike="noStrike">
              <a:solidFill>
                <a:srgbClr val="000000"/>
              </a:solidFill>
              <a:latin typeface="Arial"/>
              <a:ea typeface="Arial"/>
              <a:cs typeface="Arial"/>
              <a:sym typeface="Arial"/>
            </a:endParaRPr>
          </a:p>
        </p:txBody>
      </p:sp>
      <p:sp>
        <p:nvSpPr>
          <p:cNvPr id="251" name="Google Shape;251;p16"/>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Beta Testing</a:t>
            </a:r>
            <a:endParaRPr b="0" i="0" sz="3600" u="none" cap="none" strike="noStrike">
              <a:solidFill>
                <a:srgbClr val="000000"/>
              </a:solidFill>
              <a:latin typeface="Arial"/>
              <a:ea typeface="Arial"/>
              <a:cs typeface="Arial"/>
              <a:sym typeface="Arial"/>
            </a:endParaRPr>
          </a:p>
        </p:txBody>
      </p:sp>
      <p:pic>
        <p:nvPicPr>
          <p:cNvPr id="252" name="Google Shape;252;p16"/>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253" name="Google Shape;253;p16"/>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254" name="Google Shape;254;p16"/>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55" name="Google Shape;255;p16"/>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256" name="Google Shape;256;p16"/>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cxnSp>
        <p:nvCxnSpPr>
          <p:cNvPr id="261" name="Google Shape;261;p17"/>
          <p:cNvCxnSpPr/>
          <p:nvPr/>
        </p:nvCxnSpPr>
        <p:spPr>
          <a:xfrm>
            <a:off x="5524200" y="3496680"/>
            <a:ext cx="4582440" cy="1080"/>
          </a:xfrm>
          <a:prstGeom prst="straightConnector1">
            <a:avLst/>
          </a:prstGeom>
          <a:noFill/>
          <a:ln cap="flat" cmpd="sng" w="38100">
            <a:solidFill>
              <a:srgbClr val="C55A11"/>
            </a:solidFill>
            <a:prstDash val="solid"/>
            <a:miter lim="8000"/>
            <a:headEnd len="sm" w="sm" type="none"/>
            <a:tailEnd len="sm" w="sm" type="none"/>
          </a:ln>
        </p:spPr>
      </p:cxnSp>
      <p:grpSp>
        <p:nvGrpSpPr>
          <p:cNvPr id="262" name="Google Shape;262;p17"/>
          <p:cNvGrpSpPr/>
          <p:nvPr/>
        </p:nvGrpSpPr>
        <p:grpSpPr>
          <a:xfrm>
            <a:off x="281340" y="350460"/>
            <a:ext cx="11550600" cy="6216120"/>
            <a:chOff x="281340" y="350460"/>
            <a:chExt cx="11550600" cy="6216120"/>
          </a:xfrm>
        </p:grpSpPr>
        <p:sp>
          <p:nvSpPr>
            <p:cNvPr id="263" name="Google Shape;263;p17"/>
            <p:cNvSpPr/>
            <p:nvPr/>
          </p:nvSpPr>
          <p:spPr>
            <a:xfrm>
              <a:off x="11786040" y="360720"/>
              <a:ext cx="44640" cy="106560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4" name="Google Shape;264;p17"/>
            <p:cNvSpPr/>
            <p:nvPr/>
          </p:nvSpPr>
          <p:spPr>
            <a:xfrm rot="5400000">
              <a:off x="11275200" y="-161640"/>
              <a:ext cx="44640" cy="106884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5" name="Google Shape;265;p17"/>
            <p:cNvSpPr/>
            <p:nvPr/>
          </p:nvSpPr>
          <p:spPr>
            <a:xfrm rot="5400000">
              <a:off x="793440" y="6009840"/>
              <a:ext cx="44640" cy="106884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6" name="Google Shape;266;p17"/>
            <p:cNvSpPr/>
            <p:nvPr/>
          </p:nvSpPr>
          <p:spPr>
            <a:xfrm rot="10800000">
              <a:off x="281520" y="5491080"/>
              <a:ext cx="44640" cy="1065600"/>
            </a:xfrm>
            <a:prstGeom prst="rect">
              <a:avLst/>
            </a:prstGeom>
            <a:solidFill>
              <a:srgbClr val="C55A1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67" name="Google Shape;267;p17"/>
          <p:cNvSpPr/>
          <p:nvPr/>
        </p:nvSpPr>
        <p:spPr>
          <a:xfrm>
            <a:off x="5448240" y="2811600"/>
            <a:ext cx="4602600" cy="664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55A11"/>
                </a:solidFill>
                <a:latin typeface="Calibri"/>
                <a:ea typeface="Calibri"/>
                <a:cs typeface="Calibri"/>
                <a:sym typeface="Calibri"/>
              </a:rPr>
              <a:t>THANK YOU</a:t>
            </a:r>
            <a:endParaRPr b="0" i="0" sz="3600" u="none" cap="none" strike="noStrike">
              <a:solidFill>
                <a:srgbClr val="000000"/>
              </a:solidFill>
              <a:latin typeface="Arial"/>
              <a:ea typeface="Arial"/>
              <a:cs typeface="Arial"/>
              <a:sym typeface="Arial"/>
            </a:endParaRPr>
          </a:p>
        </p:txBody>
      </p:sp>
      <p:sp>
        <p:nvSpPr>
          <p:cNvPr id="268" name="Google Shape;268;p17"/>
          <p:cNvSpPr/>
          <p:nvPr/>
        </p:nvSpPr>
        <p:spPr>
          <a:xfrm>
            <a:off x="8610480" y="6356520"/>
            <a:ext cx="274212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69" name="Google Shape;269;p17"/>
          <p:cNvPicPr preferRelativeResize="0"/>
          <p:nvPr/>
        </p:nvPicPr>
        <p:blipFill rotWithShape="1">
          <a:blip r:embed="rId3">
            <a:alphaModFix/>
          </a:blip>
          <a:srcRect b="0" l="0" r="0" t="0"/>
          <a:stretch/>
        </p:blipFill>
        <p:spPr>
          <a:xfrm>
            <a:off x="1961640" y="1064520"/>
            <a:ext cx="2388240" cy="4423320"/>
          </a:xfrm>
          <a:prstGeom prst="rect">
            <a:avLst/>
          </a:prstGeom>
          <a:noFill/>
          <a:ln>
            <a:noFill/>
          </a:ln>
        </p:spPr>
      </p:pic>
      <p:sp>
        <p:nvSpPr>
          <p:cNvPr id="270" name="Google Shape;270;p17"/>
          <p:cNvSpPr/>
          <p:nvPr/>
        </p:nvSpPr>
        <p:spPr>
          <a:xfrm>
            <a:off x="5448240" y="3063960"/>
            <a:ext cx="9890640" cy="1918080"/>
          </a:xfrm>
          <a:prstGeom prst="rect">
            <a:avLst/>
          </a:prstGeom>
          <a:noFill/>
          <a:ln>
            <a:noFill/>
          </a:ln>
        </p:spPr>
        <p:txBody>
          <a:bodyPr anchorCtr="0" anchor="t" bIns="91425" lIns="90000" spcFirstLastPara="1" rIns="90000" wrap="square" tIns="91425">
            <a:spAutoFit/>
          </a:bodyPr>
          <a:lstStyle/>
          <a:p>
            <a:pPr indent="0" lvl="0" marL="0" marR="0" rtl="0" algn="l">
              <a:lnSpc>
                <a:spcPct val="12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6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None/>
            </a:pPr>
            <a:r>
              <a:rPr b="1" i="0" lang="en-IN" sz="2700" u="none" cap="none" strike="noStrike">
                <a:solidFill>
                  <a:srgbClr val="1E4E79"/>
                </a:solidFill>
                <a:latin typeface="Calibri"/>
                <a:ea typeface="Calibri"/>
                <a:cs typeface="Calibri"/>
                <a:sym typeface="Calibri"/>
              </a:rPr>
              <a:t>Prof Raghu B. A. Rao</a:t>
            </a:r>
            <a:endParaRPr b="0" i="0" sz="2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6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None/>
            </a:pPr>
            <a:r>
              <a:rPr b="0" i="0" lang="en-IN" sz="1900" u="none" cap="none" strike="noStrike">
                <a:solidFill>
                  <a:srgbClr val="000000"/>
                </a:solidFill>
                <a:latin typeface="Calibri"/>
                <a:ea typeface="Calibri"/>
                <a:cs typeface="Calibri"/>
                <a:sym typeface="Calibri"/>
              </a:rPr>
              <a:t>Department of Computer Science and Engineering</a:t>
            </a:r>
            <a:endParaRPr b="0" i="0" sz="1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71" name="Google Shape;271;p17"/>
          <p:cNvSpPr/>
          <p:nvPr/>
        </p:nvSpPr>
        <p:spPr>
          <a:xfrm>
            <a:off x="10488960" y="489600"/>
            <a:ext cx="1222560" cy="174924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48f92abb7c_0_59"/>
          <p:cNvSpPr/>
          <p:nvPr/>
        </p:nvSpPr>
        <p:spPr>
          <a:xfrm>
            <a:off x="1973280" y="5887440"/>
            <a:ext cx="5621100" cy="698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Department of Computer Science and Engineering</a:t>
            </a:r>
            <a:endParaRPr b="0" i="0" sz="1800" u="none" cap="none" strike="noStrike">
              <a:solidFill>
                <a:srgbClr val="000000"/>
              </a:solidFill>
              <a:latin typeface="Calibri"/>
              <a:ea typeface="Calibri"/>
              <a:cs typeface="Calibri"/>
              <a:sym typeface="Calibri"/>
            </a:endParaRPr>
          </a:p>
        </p:txBody>
      </p:sp>
      <p:sp>
        <p:nvSpPr>
          <p:cNvPr id="76" name="Google Shape;76;g248f92abb7c_0_59"/>
          <p:cNvSpPr/>
          <p:nvPr/>
        </p:nvSpPr>
        <p:spPr>
          <a:xfrm rot="10800000">
            <a:off x="1760940" y="5491380"/>
            <a:ext cx="32700" cy="1065300"/>
          </a:xfrm>
          <a:prstGeom prst="rect">
            <a:avLst/>
          </a:prstGeom>
          <a:solidFill>
            <a:srgbClr val="F4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7" name="Google Shape;77;g248f92abb7c_0_59"/>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78" name="Google Shape;78;g248f92abb7c_0_59"/>
          <p:cNvSpPr/>
          <p:nvPr/>
        </p:nvSpPr>
        <p:spPr>
          <a:xfrm>
            <a:off x="2655835" y="779315"/>
            <a:ext cx="5620800" cy="1185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3600">
                <a:solidFill>
                  <a:srgbClr val="0070C0"/>
                </a:solidFill>
                <a:latin typeface="Calibri"/>
                <a:ea typeface="Calibri"/>
                <a:cs typeface="Calibri"/>
                <a:sym typeface="Calibri"/>
              </a:rPr>
              <a:t>List of Contents</a:t>
            </a:r>
            <a:endParaRPr b="0" i="0" sz="3600" u="none" cap="none" strike="noStrike">
              <a:solidFill>
                <a:srgbClr val="000000"/>
              </a:solidFill>
              <a:latin typeface="Arial"/>
              <a:ea typeface="Arial"/>
              <a:cs typeface="Arial"/>
              <a:sym typeface="Arial"/>
            </a:endParaRPr>
          </a:p>
        </p:txBody>
      </p:sp>
      <p:sp>
        <p:nvSpPr>
          <p:cNvPr id="79" name="Google Shape;79;g248f92abb7c_0_59"/>
          <p:cNvSpPr/>
          <p:nvPr/>
        </p:nvSpPr>
        <p:spPr>
          <a:xfrm>
            <a:off x="2579625" y="1686400"/>
            <a:ext cx="7997700" cy="4026000"/>
          </a:xfrm>
          <a:prstGeom prst="rect">
            <a:avLst/>
          </a:prstGeom>
          <a:noFill/>
          <a:ln>
            <a:noFill/>
          </a:ln>
        </p:spPr>
        <p:txBody>
          <a:bodyPr anchorCtr="0" anchor="t" bIns="45000" lIns="90000" spcFirstLastPara="1" rIns="90000" wrap="square" tIns="45000">
            <a:noAutofit/>
          </a:bodyPr>
          <a:lstStyle/>
          <a:p>
            <a:pPr indent="-400050" lvl="0" marL="457200" marR="0" rtl="0" algn="l">
              <a:lnSpc>
                <a:spcPct val="100000"/>
              </a:lnSpc>
              <a:spcBef>
                <a:spcPts val="0"/>
              </a:spcBef>
              <a:spcAft>
                <a:spcPts val="0"/>
              </a:spcAft>
              <a:buClr>
                <a:srgbClr val="000000"/>
              </a:buClr>
              <a:buSzPts val="2700"/>
              <a:buFont typeface="Arial"/>
              <a:buChar char="-"/>
            </a:pPr>
            <a:r>
              <a:rPr b="1" lang="en-IN" sz="2700">
                <a:solidFill>
                  <a:srgbClr val="1E4E79"/>
                </a:solidFill>
                <a:latin typeface="Calibri"/>
                <a:ea typeface="Calibri"/>
                <a:cs typeface="Calibri"/>
                <a:sym typeface="Calibri"/>
              </a:rPr>
              <a:t>System Testing</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System Testing (End-to-End Testing)</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Why is System Testing done?</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Different Perspectives of System Testing</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Functional Testing</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Non Functional testing</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Design/Architecture Verification</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Business Vertical Testing</a:t>
            </a:r>
            <a:endParaRPr b="1" sz="2700">
              <a:solidFill>
                <a:srgbClr val="1E4E79"/>
              </a:solidFill>
              <a:latin typeface="Calibri"/>
              <a:ea typeface="Calibri"/>
              <a:cs typeface="Calibri"/>
              <a:sym typeface="Calibri"/>
            </a:endParaRPr>
          </a:p>
          <a:p>
            <a:pPr indent="-400050" lvl="0" marL="457200" marR="0" rtl="0" algn="l">
              <a:lnSpc>
                <a:spcPct val="100000"/>
              </a:lnSpc>
              <a:spcBef>
                <a:spcPts val="0"/>
              </a:spcBef>
              <a:spcAft>
                <a:spcPts val="0"/>
              </a:spcAft>
              <a:buClr>
                <a:srgbClr val="1E4E79"/>
              </a:buClr>
              <a:buSzPts val="2700"/>
              <a:buFont typeface="Calibri"/>
              <a:buChar char="-"/>
            </a:pPr>
            <a:r>
              <a:rPr b="1" lang="en-IN" sz="2700">
                <a:solidFill>
                  <a:srgbClr val="1E4E79"/>
                </a:solidFill>
                <a:latin typeface="Calibri"/>
                <a:ea typeface="Calibri"/>
                <a:cs typeface="Calibri"/>
                <a:sym typeface="Calibri"/>
              </a:rPr>
              <a:t>Beta Testing</a:t>
            </a:r>
            <a:endParaRPr b="1" sz="2700">
              <a:solidFill>
                <a:srgbClr val="1E4E79"/>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2700">
              <a:solidFill>
                <a:srgbClr val="1E4E79"/>
              </a:solidFill>
              <a:latin typeface="Calibri"/>
              <a:ea typeface="Calibri"/>
              <a:cs typeface="Calibri"/>
              <a:sym typeface="Calibri"/>
            </a:endParaRPr>
          </a:p>
        </p:txBody>
      </p:sp>
      <p:cxnSp>
        <p:nvCxnSpPr>
          <p:cNvPr id="80" name="Google Shape;80;g248f92abb7c_0_59"/>
          <p:cNvCxnSpPr/>
          <p:nvPr/>
        </p:nvCxnSpPr>
        <p:spPr>
          <a:xfrm flipH="1" rot="10800000">
            <a:off x="2483035" y="1371995"/>
            <a:ext cx="5794200" cy="9600"/>
          </a:xfrm>
          <a:prstGeom prst="straightConnector1">
            <a:avLst/>
          </a:prstGeom>
          <a:noFill/>
          <a:ln cap="flat" cmpd="sng" w="38150">
            <a:solidFill>
              <a:srgbClr val="DFA267"/>
            </a:solidFill>
            <a:prstDash val="solid"/>
            <a:miter lim="8000"/>
            <a:headEnd len="sm" w="sm" type="none"/>
            <a:tailEnd len="sm" w="sm" type="none"/>
          </a:ln>
        </p:spPr>
      </p:cxnSp>
      <p:sp>
        <p:nvSpPr>
          <p:cNvPr id="81" name="Google Shape;81;g248f92abb7c_0_59"/>
          <p:cNvSpPr txBox="1"/>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p>
            <a:pPr indent="0" lvl="0" marL="0" rtl="0" algn="r">
              <a:spcBef>
                <a:spcPts val="0"/>
              </a:spcBef>
              <a:spcAft>
                <a:spcPts val="0"/>
              </a:spcAft>
              <a:buNone/>
            </a:pPr>
            <a:fld id="{00000000-1234-1234-1234-123412341234}" type="slidenum">
              <a:rPr lang="en-IN" sz="1300">
                <a:solidFill>
                  <a:srgbClr val="595959"/>
                </a:solidFill>
              </a:rPr>
              <a:t>‹#›</a:t>
            </a:fld>
            <a:endParaRPr sz="1300">
              <a:solidFill>
                <a:srgbClr val="595959"/>
              </a:solidFill>
            </a:endParaRPr>
          </a:p>
        </p:txBody>
      </p:sp>
      <p:sp>
        <p:nvSpPr>
          <p:cNvPr id="82" name="Google Shape;82;g248f92abb7c_0_59"/>
          <p:cNvSpPr/>
          <p:nvPr/>
        </p:nvSpPr>
        <p:spPr>
          <a:xfrm>
            <a:off x="698975" y="259077"/>
            <a:ext cx="7191000" cy="524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3200" u="none" cap="none" strike="noStrike">
                <a:solidFill>
                  <a:srgbClr val="1E4E79"/>
                </a:solidFill>
                <a:latin typeface="Calibri"/>
                <a:ea typeface="Calibri"/>
                <a:cs typeface="Calibri"/>
                <a:sym typeface="Calibri"/>
              </a:rPr>
              <a:t>System Testing</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3"/>
          <p:cNvPicPr preferRelativeResize="0"/>
          <p:nvPr/>
        </p:nvPicPr>
        <p:blipFill rotWithShape="1">
          <a:blip r:embed="rId3">
            <a:alphaModFix/>
          </a:blip>
          <a:srcRect b="0" l="0" r="0" t="0"/>
          <a:stretch/>
        </p:blipFill>
        <p:spPr>
          <a:xfrm>
            <a:off x="2486160" y="1944720"/>
            <a:ext cx="5859000" cy="3922200"/>
          </a:xfrm>
          <a:prstGeom prst="rect">
            <a:avLst/>
          </a:prstGeom>
          <a:noFill/>
          <a:ln>
            <a:noFill/>
          </a:ln>
        </p:spPr>
      </p:pic>
      <p:sp>
        <p:nvSpPr>
          <p:cNvPr id="88" name="Google Shape;88;p3"/>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System Testing</a:t>
            </a:r>
            <a:endParaRPr b="0" i="0" sz="3600" u="none" cap="none" strike="noStrike">
              <a:solidFill>
                <a:srgbClr val="000000"/>
              </a:solidFill>
              <a:latin typeface="Arial"/>
              <a:ea typeface="Arial"/>
              <a:cs typeface="Arial"/>
              <a:sym typeface="Arial"/>
            </a:endParaRPr>
          </a:p>
        </p:txBody>
      </p:sp>
      <p:pic>
        <p:nvPicPr>
          <p:cNvPr id="89" name="Google Shape;89;p3"/>
          <p:cNvPicPr preferRelativeResize="0"/>
          <p:nvPr/>
        </p:nvPicPr>
        <p:blipFill rotWithShape="1">
          <a:blip r:embed="rId4">
            <a:alphaModFix/>
          </a:blip>
          <a:srcRect b="0" l="0" r="0" t="0"/>
          <a:stretch/>
        </p:blipFill>
        <p:spPr>
          <a:xfrm>
            <a:off x="10540800" y="259200"/>
            <a:ext cx="1360440" cy="696960"/>
          </a:xfrm>
          <a:prstGeom prst="rect">
            <a:avLst/>
          </a:prstGeom>
          <a:noFill/>
          <a:ln>
            <a:noFill/>
          </a:ln>
        </p:spPr>
      </p:pic>
      <p:cxnSp>
        <p:nvCxnSpPr>
          <p:cNvPr id="90" name="Google Shape;90;p3"/>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91" name="Google Shape;91;p3"/>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92" name="Google Shape;92;p3"/>
          <p:cNvPicPr preferRelativeResize="0"/>
          <p:nvPr/>
        </p:nvPicPr>
        <p:blipFill rotWithShape="1">
          <a:blip r:embed="rId4">
            <a:alphaModFix/>
          </a:blip>
          <a:srcRect b="0" l="0" r="0" t="0"/>
          <a:stretch/>
        </p:blipFill>
        <p:spPr>
          <a:xfrm>
            <a:off x="10626840" y="160560"/>
            <a:ext cx="1360440" cy="696960"/>
          </a:xfrm>
          <a:prstGeom prst="rect">
            <a:avLst/>
          </a:prstGeom>
          <a:noFill/>
          <a:ln>
            <a:noFill/>
          </a:ln>
        </p:spPr>
      </p:pic>
      <p:sp>
        <p:nvSpPr>
          <p:cNvPr id="93" name="Google Shape;93;p3"/>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p:nvPr/>
        </p:nvSpPr>
        <p:spPr>
          <a:xfrm>
            <a:off x="623880" y="1616040"/>
            <a:ext cx="9891720" cy="4876920"/>
          </a:xfrm>
          <a:prstGeom prst="rect">
            <a:avLst/>
          </a:prstGeom>
          <a:noFill/>
          <a:ln>
            <a:noFill/>
          </a:ln>
        </p:spPr>
        <p:txBody>
          <a:bodyPr anchorCtr="0" anchor="t" bIns="91425" lIns="90000" spcFirstLastPara="1" rIns="90000" wrap="square" tIns="91425">
            <a:noAutofit/>
          </a:bodyPr>
          <a:lstStyle/>
          <a:p>
            <a:pPr indent="-368280" lvl="0" marL="457200" marR="0" rtl="0" algn="just">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System testing tests a completely integrated system to verify that its compliant with its specified requirements. </a:t>
            </a:r>
            <a:endParaRPr b="0" i="0" sz="2200" u="none" cap="none" strike="noStrike">
              <a:solidFill>
                <a:srgbClr val="000000"/>
              </a:solidFill>
              <a:latin typeface="Arial"/>
              <a:ea typeface="Arial"/>
              <a:cs typeface="Arial"/>
              <a:sym typeface="Arial"/>
            </a:endParaRPr>
          </a:p>
          <a:p>
            <a:pPr indent="-368280" lvl="0" marL="457200" marR="0" rtl="0" algn="just">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It seeks to detect defects both within the "inter-assemblages" and also within the system as a whole</a:t>
            </a:r>
            <a:endParaRPr b="0" i="0" sz="2200" u="none" cap="none" strike="noStrike">
              <a:solidFill>
                <a:srgbClr val="000000"/>
              </a:solidFill>
              <a:latin typeface="Arial"/>
              <a:ea typeface="Arial"/>
              <a:cs typeface="Arial"/>
              <a:sym typeface="Arial"/>
            </a:endParaRPr>
          </a:p>
          <a:p>
            <a:pPr indent="-368280" lvl="0" marL="457200" marR="0" rtl="0" algn="just">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Testing in the context of a Functional Requirement Specification(s) (FRS) and/or a System Requirement Specification (SRS). </a:t>
            </a:r>
            <a:endParaRPr b="0" i="0" sz="2200" u="none" cap="none" strike="noStrike">
              <a:solidFill>
                <a:srgbClr val="000000"/>
              </a:solidFill>
              <a:latin typeface="Arial"/>
              <a:ea typeface="Arial"/>
              <a:cs typeface="Arial"/>
              <a:sym typeface="Arial"/>
            </a:endParaRPr>
          </a:p>
          <a:p>
            <a:pPr indent="-368280" lvl="0" marL="457200" marR="0" rtl="0" algn="just">
              <a:lnSpc>
                <a:spcPct val="100000"/>
              </a:lnSpc>
              <a:spcBef>
                <a:spcPts val="0"/>
              </a:spcBef>
              <a:spcAft>
                <a:spcPts val="0"/>
              </a:spcAft>
              <a:buClr>
                <a:srgbClr val="000000"/>
              </a:buClr>
              <a:buSzPts val="2200"/>
              <a:buFont typeface="Arial"/>
              <a:buChar char="●"/>
            </a:pPr>
            <a:r>
              <a:rPr b="0" i="0" lang="en-IN" sz="2200" u="none" cap="none" strike="noStrike">
                <a:solidFill>
                  <a:srgbClr val="000000"/>
                </a:solidFill>
                <a:latin typeface="Arial"/>
                <a:ea typeface="Arial"/>
                <a:cs typeface="Arial"/>
                <a:sym typeface="Arial"/>
              </a:rPr>
              <a:t>Focus is functionality and performance and not negative / exception cases ( which are already done by now )</a:t>
            </a:r>
            <a:endParaRPr b="0" i="0" sz="2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1" lang="en-IN" sz="2200" u="none" cap="none" strike="noStrike">
                <a:solidFill>
                  <a:srgbClr val="000000"/>
                </a:solidFill>
                <a:latin typeface="Arial"/>
                <a:ea typeface="Arial"/>
                <a:cs typeface="Arial"/>
                <a:sym typeface="Arial"/>
              </a:rPr>
              <a:t>“System testing is the only phase of testing which tests both functional and non-functional aspect of the product”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2200" u="none" cap="none" strike="noStrike">
                <a:solidFill>
                  <a:srgbClr val="000000"/>
                </a:solidFill>
                <a:latin typeface="Arial"/>
                <a:ea typeface="Arial"/>
                <a:cs typeface="Arial"/>
                <a:sym typeface="Arial"/>
              </a:rPr>
              <a:t>Functional : real time usage if product</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2200" u="none" cap="none" strike="noStrike">
                <a:solidFill>
                  <a:srgbClr val="000000"/>
                </a:solidFill>
                <a:latin typeface="Arial"/>
                <a:ea typeface="Arial"/>
                <a:cs typeface="Arial"/>
                <a:sym typeface="Arial"/>
              </a:rPr>
              <a:t>Non Functional : System brings different type of testing</a:t>
            </a:r>
            <a:endParaRPr b="0" i="0" sz="2200" u="none" cap="none" strike="noStrike">
              <a:solidFill>
                <a:srgbClr val="000000"/>
              </a:solidFill>
              <a:latin typeface="Arial"/>
              <a:ea typeface="Arial"/>
              <a:cs typeface="Arial"/>
              <a:sym typeface="Arial"/>
            </a:endParaRPr>
          </a:p>
        </p:txBody>
      </p:sp>
      <p:sp>
        <p:nvSpPr>
          <p:cNvPr id="99" name="Google Shape;99;p4"/>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System Testing</a:t>
            </a:r>
            <a:endParaRPr b="0" i="0" sz="3600" u="none" cap="none" strike="noStrike">
              <a:solidFill>
                <a:srgbClr val="000000"/>
              </a:solidFill>
              <a:latin typeface="Arial"/>
              <a:ea typeface="Arial"/>
              <a:cs typeface="Arial"/>
              <a:sym typeface="Arial"/>
            </a:endParaRPr>
          </a:p>
        </p:txBody>
      </p:sp>
      <p:pic>
        <p:nvPicPr>
          <p:cNvPr id="100" name="Google Shape;100;p4"/>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101" name="Google Shape;101;p4"/>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102" name="Google Shape;102;p4"/>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03" name="Google Shape;103;p4"/>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104" name="Google Shape;104;p4"/>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48f92abb7c_0_0"/>
          <p:cNvSpPr txBox="1"/>
          <p:nvPr/>
        </p:nvSpPr>
        <p:spPr>
          <a:xfrm>
            <a:off x="430200" y="1706400"/>
            <a:ext cx="10410300" cy="40635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rgbClr val="000000"/>
              </a:buClr>
              <a:buSzPts val="2100"/>
              <a:buFont typeface="Arial"/>
              <a:buChar char="●"/>
            </a:pPr>
            <a:r>
              <a:rPr b="0" i="0" lang="en-IN" sz="2100" u="none" cap="none" strike="noStrike">
                <a:solidFill>
                  <a:srgbClr val="000000"/>
                </a:solidFill>
                <a:latin typeface="Arial"/>
                <a:ea typeface="Arial"/>
                <a:cs typeface="Arial"/>
                <a:sym typeface="Arial"/>
              </a:rPr>
              <a:t>Testing “full aspect of main functionality” – A business process for example.</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0" i="0" lang="en-IN" sz="2100" u="none" cap="none" strike="noStrike">
                <a:solidFill>
                  <a:srgbClr val="000000"/>
                </a:solidFill>
                <a:latin typeface="Arial"/>
                <a:ea typeface="Arial"/>
                <a:cs typeface="Arial"/>
                <a:sym typeface="Arial"/>
              </a:rPr>
              <a:t>Create scenarios</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1" i="0" lang="en-IN" sz="2100" u="none" cap="none" strike="noStrike">
                <a:solidFill>
                  <a:srgbClr val="000000"/>
                </a:solidFill>
                <a:latin typeface="Arial"/>
                <a:ea typeface="Arial"/>
                <a:cs typeface="Arial"/>
                <a:sym typeface="Arial"/>
              </a:rPr>
              <a:t>Story-line </a:t>
            </a:r>
            <a:r>
              <a:rPr b="0" i="0" lang="en-IN" sz="2100" u="none" cap="none" strike="noStrike">
                <a:solidFill>
                  <a:srgbClr val="000000"/>
                </a:solidFill>
                <a:latin typeface="Arial"/>
                <a:ea typeface="Arial"/>
                <a:cs typeface="Arial"/>
                <a:sym typeface="Arial"/>
              </a:rPr>
              <a:t>: Develop a story-line that combines various activities of the product </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1" i="0" lang="en-IN" sz="2100" u="none" cap="none" strike="noStrike">
                <a:solidFill>
                  <a:srgbClr val="000000"/>
                </a:solidFill>
                <a:latin typeface="Arial"/>
                <a:ea typeface="Arial"/>
                <a:cs typeface="Arial"/>
                <a:sym typeface="Arial"/>
              </a:rPr>
              <a:t>Life-cycle / state transitions</a:t>
            </a:r>
            <a:r>
              <a:rPr b="0" i="0" lang="en-IN" sz="2100" u="none" cap="none" strike="noStrike">
                <a:solidFill>
                  <a:srgbClr val="000000"/>
                </a:solidFill>
                <a:latin typeface="Arial"/>
                <a:ea typeface="Arial"/>
                <a:cs typeface="Arial"/>
                <a:sym typeface="Arial"/>
              </a:rPr>
              <a:t>: Consider an object, derive the different transitions / modification that happen to the object and derive scenarios to cover them</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1" i="0" lang="en-IN" sz="2100" u="none" cap="none" strike="noStrike">
                <a:solidFill>
                  <a:srgbClr val="000000"/>
                </a:solidFill>
                <a:latin typeface="Arial"/>
                <a:ea typeface="Arial"/>
                <a:cs typeface="Arial"/>
                <a:sym typeface="Arial"/>
              </a:rPr>
              <a:t>Deployment / implementation details from customer</a:t>
            </a:r>
            <a:endParaRPr b="1"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1" i="0" lang="en-IN" sz="2100" u="none" cap="none" strike="noStrike">
                <a:solidFill>
                  <a:srgbClr val="000000"/>
                </a:solidFill>
                <a:latin typeface="Arial"/>
                <a:ea typeface="Arial"/>
                <a:cs typeface="Arial"/>
                <a:sym typeface="Arial"/>
              </a:rPr>
              <a:t>Business verticals</a:t>
            </a:r>
            <a:r>
              <a:rPr b="0" i="0" lang="en-IN" sz="2100" u="none" cap="none" strike="noStrike">
                <a:solidFill>
                  <a:srgbClr val="000000"/>
                </a:solidFill>
                <a:latin typeface="Arial"/>
                <a:ea typeface="Arial"/>
                <a:cs typeface="Arial"/>
                <a:sym typeface="Arial"/>
              </a:rPr>
              <a:t>: Visualizing how a product / software will be applied to different business verticals and create a set of activities as scenarios (e.g., insurance, life sciences)</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1" i="0" lang="en-IN" sz="2100" u="none" cap="none" strike="noStrike">
                <a:solidFill>
                  <a:srgbClr val="000000"/>
                </a:solidFill>
                <a:latin typeface="Arial"/>
                <a:ea typeface="Arial"/>
                <a:cs typeface="Arial"/>
                <a:sym typeface="Arial"/>
              </a:rPr>
              <a:t>Battle-ground scenarios</a:t>
            </a:r>
            <a:r>
              <a:rPr b="0" i="0" lang="en-IN" sz="2100" u="none" cap="none" strike="noStrike">
                <a:solidFill>
                  <a:srgbClr val="000000"/>
                </a:solidFill>
                <a:latin typeface="Arial"/>
                <a:ea typeface="Arial"/>
                <a:cs typeface="Arial"/>
                <a:sym typeface="Arial"/>
              </a:rPr>
              <a:t>: Create some scenarios to justify “the product works” and some scenarios to “try and break the system” to justify “the product doesn’t work.” </a:t>
            </a:r>
            <a:endParaRPr b="0" i="0" sz="2100" u="none" cap="none" strike="noStrike">
              <a:solidFill>
                <a:srgbClr val="000000"/>
              </a:solidFill>
              <a:latin typeface="Arial"/>
              <a:ea typeface="Arial"/>
              <a:cs typeface="Arial"/>
              <a:sym typeface="Arial"/>
            </a:endParaRPr>
          </a:p>
        </p:txBody>
      </p:sp>
      <p:sp>
        <p:nvSpPr>
          <p:cNvPr id="110" name="Google Shape;110;g248f92abb7c_0_0"/>
          <p:cNvSpPr/>
          <p:nvPr/>
        </p:nvSpPr>
        <p:spPr>
          <a:xfrm>
            <a:off x="83124" y="259065"/>
            <a:ext cx="9992100" cy="11409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lang="en-IN" sz="3600">
                <a:solidFill>
                  <a:srgbClr val="C0654C"/>
                </a:solidFill>
                <a:latin typeface="Calibri"/>
                <a:ea typeface="Calibri"/>
                <a:cs typeface="Calibri"/>
                <a:sym typeface="Calibri"/>
              </a:rPr>
              <a:t>System Testing (End-to-End Testing)</a:t>
            </a:r>
            <a:endParaRPr b="0" i="0" sz="1800" u="none" cap="none" strike="noStrike">
              <a:solidFill>
                <a:srgbClr val="000000"/>
              </a:solidFill>
              <a:latin typeface="Arial"/>
              <a:ea typeface="Arial"/>
              <a:cs typeface="Arial"/>
              <a:sym typeface="Arial"/>
            </a:endParaRPr>
          </a:p>
        </p:txBody>
      </p:sp>
      <p:pic>
        <p:nvPicPr>
          <p:cNvPr id="111" name="Google Shape;111;g248f92abb7c_0_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cxnSp>
        <p:nvCxnSpPr>
          <p:cNvPr id="112" name="Google Shape;112;g248f92abb7c_0_0"/>
          <p:cNvCxnSpPr/>
          <p:nvPr/>
        </p:nvCxnSpPr>
        <p:spPr>
          <a:xfrm>
            <a:off x="83128" y="1230786"/>
            <a:ext cx="9293700" cy="0"/>
          </a:xfrm>
          <a:prstGeom prst="straightConnector1">
            <a:avLst/>
          </a:prstGeom>
          <a:noFill/>
          <a:ln cap="flat" cmpd="sng" w="38150">
            <a:solidFill>
              <a:srgbClr val="C55A11"/>
            </a:solidFill>
            <a:prstDash val="solid"/>
            <a:miter lim="8000"/>
            <a:headEnd len="sm" w="sm" type="none"/>
            <a:tailEnd len="sm" w="sm" type="none"/>
          </a:ln>
        </p:spPr>
      </p:cxnSp>
      <p:sp>
        <p:nvSpPr>
          <p:cNvPr id="113" name="Google Shape;113;g248f92abb7c_0_0"/>
          <p:cNvSpPr/>
          <p:nvPr/>
        </p:nvSpPr>
        <p:spPr>
          <a:xfrm>
            <a:off x="10578145" y="241405"/>
            <a:ext cx="1285827" cy="1658906"/>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sp>
      <p:pic>
        <p:nvPicPr>
          <p:cNvPr id="114" name="Google Shape;114;g248f92abb7c_0_0"/>
          <p:cNvPicPr preferRelativeResize="0"/>
          <p:nvPr/>
        </p:nvPicPr>
        <p:blipFill rotWithShape="1">
          <a:blip r:embed="rId3">
            <a:alphaModFix/>
          </a:blip>
          <a:srcRect b="0" l="0" r="0" t="0"/>
          <a:stretch/>
        </p:blipFill>
        <p:spPr>
          <a:xfrm>
            <a:off x="10626922" y="160625"/>
            <a:ext cx="1361475" cy="698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p:nvPr/>
        </p:nvSpPr>
        <p:spPr>
          <a:xfrm>
            <a:off x="286920" y="1540080"/>
            <a:ext cx="10113840" cy="5150520"/>
          </a:xfrm>
          <a:prstGeom prst="rect">
            <a:avLst/>
          </a:prstGeom>
          <a:noFill/>
          <a:ln>
            <a:noFill/>
          </a:ln>
        </p:spPr>
        <p:txBody>
          <a:bodyPr anchorCtr="0" anchor="t" bIns="91425" lIns="90000" spcFirstLastPara="1" rIns="90000" wrap="square" tIns="91425">
            <a:spAutoFit/>
          </a:bodyPr>
          <a:lstStyle/>
          <a:p>
            <a:pPr indent="-380880" lvl="0" marL="914400" marR="0" rtl="0" algn="l">
              <a:lnSpc>
                <a:spcPct val="100000"/>
              </a:lnSpc>
              <a:spcBef>
                <a:spcPts val="0"/>
              </a:spcBef>
              <a:spcAft>
                <a:spcPts val="0"/>
              </a:spcAft>
              <a:buClr>
                <a:srgbClr val="000000"/>
              </a:buClr>
              <a:buSzPts val="2400"/>
              <a:buFont typeface="Arial"/>
              <a:buAutoNum type="arabicPeriod"/>
            </a:pPr>
            <a:r>
              <a:rPr b="0" i="0" lang="en-IN" sz="2400" u="none" cap="none" strike="noStrike">
                <a:solidFill>
                  <a:schemeClr val="dk1"/>
                </a:solidFill>
                <a:latin typeface="Arial"/>
                <a:ea typeface="Arial"/>
                <a:cs typeface="Arial"/>
                <a:sym typeface="Arial"/>
              </a:rPr>
              <a:t>Provide independent perspective in testing.</a:t>
            </a:r>
            <a:endParaRPr b="0" i="0" sz="2400" u="none" cap="none" strike="noStrike">
              <a:solidFill>
                <a:srgbClr val="000000"/>
              </a:solidFill>
              <a:latin typeface="Arial"/>
              <a:ea typeface="Arial"/>
              <a:cs typeface="Arial"/>
              <a:sym typeface="Arial"/>
            </a:endParaRPr>
          </a:p>
          <a:p>
            <a:pPr indent="-380880" lvl="0" marL="914400" marR="0" rtl="0" algn="l">
              <a:lnSpc>
                <a:spcPct val="100000"/>
              </a:lnSpc>
              <a:spcBef>
                <a:spcPts val="0"/>
              </a:spcBef>
              <a:spcAft>
                <a:spcPts val="0"/>
              </a:spcAft>
              <a:buClr>
                <a:srgbClr val="000000"/>
              </a:buClr>
              <a:buSzPts val="2400"/>
              <a:buFont typeface="Arial"/>
              <a:buAutoNum type="arabicPeriod"/>
            </a:pPr>
            <a:r>
              <a:rPr b="0" i="0" lang="en-IN" sz="2400" u="none" cap="none" strike="noStrike">
                <a:solidFill>
                  <a:schemeClr val="dk1"/>
                </a:solidFill>
                <a:latin typeface="Arial"/>
                <a:ea typeface="Arial"/>
                <a:cs typeface="Arial"/>
                <a:sym typeface="Arial"/>
              </a:rPr>
              <a:t>Bring in customer perspective in testing.</a:t>
            </a:r>
            <a:endParaRPr b="0" i="0" sz="2400" u="none" cap="none" strike="noStrike">
              <a:solidFill>
                <a:srgbClr val="000000"/>
              </a:solidFill>
              <a:latin typeface="Arial"/>
              <a:ea typeface="Arial"/>
              <a:cs typeface="Arial"/>
              <a:sym typeface="Arial"/>
            </a:endParaRPr>
          </a:p>
          <a:p>
            <a:pPr indent="-380880" lvl="0" marL="914400" marR="0" rtl="0" algn="l">
              <a:lnSpc>
                <a:spcPct val="100000"/>
              </a:lnSpc>
              <a:spcBef>
                <a:spcPts val="0"/>
              </a:spcBef>
              <a:spcAft>
                <a:spcPts val="0"/>
              </a:spcAft>
              <a:buClr>
                <a:srgbClr val="000000"/>
              </a:buClr>
              <a:buSzPts val="2400"/>
              <a:buFont typeface="Arial"/>
              <a:buAutoNum type="arabicPeriod"/>
            </a:pPr>
            <a:r>
              <a:rPr b="0" i="0" lang="en-IN" sz="2400" u="none" cap="none" strike="noStrike">
                <a:solidFill>
                  <a:schemeClr val="dk1"/>
                </a:solidFill>
                <a:latin typeface="Arial"/>
                <a:ea typeface="Arial"/>
                <a:cs typeface="Arial"/>
                <a:sym typeface="Arial"/>
              </a:rPr>
              <a:t>Provide a fresh pair of eyes to discover defects not found earlier by testing.</a:t>
            </a:r>
            <a:endParaRPr b="0" i="0" sz="2400" u="none" cap="none" strike="noStrike">
              <a:solidFill>
                <a:srgbClr val="000000"/>
              </a:solidFill>
              <a:latin typeface="Arial"/>
              <a:ea typeface="Arial"/>
              <a:cs typeface="Arial"/>
              <a:sym typeface="Arial"/>
            </a:endParaRPr>
          </a:p>
          <a:p>
            <a:pPr indent="-380880" lvl="0" marL="914400" marR="0" rtl="0" algn="l">
              <a:lnSpc>
                <a:spcPct val="100000"/>
              </a:lnSpc>
              <a:spcBef>
                <a:spcPts val="0"/>
              </a:spcBef>
              <a:spcAft>
                <a:spcPts val="0"/>
              </a:spcAft>
              <a:buClr>
                <a:srgbClr val="000000"/>
              </a:buClr>
              <a:buSzPts val="2400"/>
              <a:buFont typeface="Arial"/>
              <a:buAutoNum type="arabicPeriod"/>
            </a:pPr>
            <a:r>
              <a:rPr b="0" i="0" lang="en-IN" sz="2400" u="none" cap="none" strike="noStrike">
                <a:solidFill>
                  <a:schemeClr val="dk1"/>
                </a:solidFill>
                <a:latin typeface="Arial"/>
                <a:ea typeface="Arial"/>
                <a:cs typeface="Arial"/>
                <a:sym typeface="Arial"/>
              </a:rPr>
              <a:t>Test product behaviour in a holistic, complete and realistic environment.</a:t>
            </a:r>
            <a:endParaRPr b="0" i="0" sz="2400" u="none" cap="none" strike="noStrike">
              <a:solidFill>
                <a:srgbClr val="000000"/>
              </a:solidFill>
              <a:latin typeface="Arial"/>
              <a:ea typeface="Arial"/>
              <a:cs typeface="Arial"/>
              <a:sym typeface="Arial"/>
            </a:endParaRPr>
          </a:p>
          <a:p>
            <a:pPr indent="-380880" lvl="0" marL="914400" marR="0" rtl="0" algn="l">
              <a:lnSpc>
                <a:spcPct val="100000"/>
              </a:lnSpc>
              <a:spcBef>
                <a:spcPts val="0"/>
              </a:spcBef>
              <a:spcAft>
                <a:spcPts val="0"/>
              </a:spcAft>
              <a:buClr>
                <a:srgbClr val="000000"/>
              </a:buClr>
              <a:buSzPts val="2400"/>
              <a:buFont typeface="Arial"/>
              <a:buAutoNum type="arabicPeriod"/>
            </a:pPr>
            <a:r>
              <a:rPr b="0" i="0" lang="en-IN" sz="2400" u="none" cap="none" strike="noStrike">
                <a:solidFill>
                  <a:schemeClr val="dk1"/>
                </a:solidFill>
                <a:latin typeface="Arial"/>
                <a:ea typeface="Arial"/>
                <a:cs typeface="Arial"/>
                <a:sym typeface="Arial"/>
              </a:rPr>
              <a:t>Test both functional and non-functional aspects of the product.</a:t>
            </a:r>
            <a:endParaRPr b="0" i="0" sz="2400" u="none" cap="none" strike="noStrike">
              <a:solidFill>
                <a:srgbClr val="000000"/>
              </a:solidFill>
              <a:latin typeface="Arial"/>
              <a:ea typeface="Arial"/>
              <a:cs typeface="Arial"/>
              <a:sym typeface="Arial"/>
            </a:endParaRPr>
          </a:p>
          <a:p>
            <a:pPr indent="-380880" lvl="0" marL="914400" marR="0" rtl="0" algn="l">
              <a:lnSpc>
                <a:spcPct val="100000"/>
              </a:lnSpc>
              <a:spcBef>
                <a:spcPts val="0"/>
              </a:spcBef>
              <a:spcAft>
                <a:spcPts val="0"/>
              </a:spcAft>
              <a:buClr>
                <a:srgbClr val="000000"/>
              </a:buClr>
              <a:buSzPts val="2400"/>
              <a:buFont typeface="Arial"/>
              <a:buAutoNum type="arabicPeriod"/>
            </a:pPr>
            <a:r>
              <a:rPr b="0" i="0" lang="en-IN" sz="2400" u="none" cap="none" strike="noStrike">
                <a:solidFill>
                  <a:schemeClr val="dk1"/>
                </a:solidFill>
                <a:latin typeface="Arial"/>
                <a:ea typeface="Arial"/>
                <a:cs typeface="Arial"/>
                <a:sym typeface="Arial"/>
              </a:rPr>
              <a:t>Build confidence in the product.</a:t>
            </a:r>
            <a:endParaRPr b="0" i="0" sz="2400" u="none" cap="none" strike="noStrike">
              <a:solidFill>
                <a:srgbClr val="000000"/>
              </a:solidFill>
              <a:latin typeface="Arial"/>
              <a:ea typeface="Arial"/>
              <a:cs typeface="Arial"/>
              <a:sym typeface="Arial"/>
            </a:endParaRPr>
          </a:p>
          <a:p>
            <a:pPr indent="-380880" lvl="0" marL="914400" marR="0" rtl="0" algn="l">
              <a:lnSpc>
                <a:spcPct val="100000"/>
              </a:lnSpc>
              <a:spcBef>
                <a:spcPts val="0"/>
              </a:spcBef>
              <a:spcAft>
                <a:spcPts val="0"/>
              </a:spcAft>
              <a:buClr>
                <a:srgbClr val="000000"/>
              </a:buClr>
              <a:buSzPts val="2400"/>
              <a:buFont typeface="Arial"/>
              <a:buAutoNum type="arabicPeriod"/>
            </a:pPr>
            <a:r>
              <a:rPr b="0" i="0" lang="en-IN" sz="2400" u="none" cap="none" strike="noStrike">
                <a:solidFill>
                  <a:schemeClr val="dk1"/>
                </a:solidFill>
                <a:latin typeface="Arial"/>
                <a:ea typeface="Arial"/>
                <a:cs typeface="Arial"/>
                <a:sym typeface="Arial"/>
              </a:rPr>
              <a:t>Analyze and reduce the risk of releasing the product</a:t>
            </a:r>
            <a:endParaRPr b="0" i="0" sz="2400" u="none" cap="none" strike="noStrike">
              <a:solidFill>
                <a:srgbClr val="000000"/>
              </a:solidFill>
              <a:latin typeface="Arial"/>
              <a:ea typeface="Arial"/>
              <a:cs typeface="Arial"/>
              <a:sym typeface="Arial"/>
            </a:endParaRPr>
          </a:p>
          <a:p>
            <a:pPr indent="-380880" lvl="0" marL="914400" marR="0" rtl="0" algn="l">
              <a:lnSpc>
                <a:spcPct val="100000"/>
              </a:lnSpc>
              <a:spcBef>
                <a:spcPts val="0"/>
              </a:spcBef>
              <a:spcAft>
                <a:spcPts val="0"/>
              </a:spcAft>
              <a:buClr>
                <a:srgbClr val="000000"/>
              </a:buClr>
              <a:buSzPts val="2400"/>
              <a:buFont typeface="Arial"/>
              <a:buAutoNum type="arabicPeriod"/>
            </a:pPr>
            <a:r>
              <a:rPr b="0" i="0" lang="en-IN" sz="2400" u="none" cap="none" strike="noStrike">
                <a:solidFill>
                  <a:schemeClr val="dk1"/>
                </a:solidFill>
                <a:latin typeface="Arial"/>
                <a:ea typeface="Arial"/>
                <a:cs typeface="Arial"/>
                <a:sym typeface="Arial"/>
              </a:rPr>
              <a:t>Ensure all requirements are met and ready the product for acceptance testing.</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Why is System Testing Done?</a:t>
            </a:r>
            <a:endParaRPr b="0" i="0" sz="3600" u="none" cap="none" strike="noStrike">
              <a:solidFill>
                <a:srgbClr val="000000"/>
              </a:solidFill>
              <a:latin typeface="Arial"/>
              <a:ea typeface="Arial"/>
              <a:cs typeface="Arial"/>
              <a:sym typeface="Arial"/>
            </a:endParaRPr>
          </a:p>
        </p:txBody>
      </p:sp>
      <p:pic>
        <p:nvPicPr>
          <p:cNvPr id="121" name="Google Shape;121;p11"/>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122" name="Google Shape;122;p11"/>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123" name="Google Shape;123;p11"/>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24" name="Google Shape;124;p11"/>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125" name="Google Shape;125;p11"/>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p:nvPr/>
        </p:nvSpPr>
        <p:spPr>
          <a:xfrm>
            <a:off x="1412280" y="2425320"/>
            <a:ext cx="2065680" cy="972360"/>
          </a:xfrm>
          <a:prstGeom prst="flowChartTerminator">
            <a:avLst/>
          </a:prstGeom>
          <a:solidFill>
            <a:schemeClr val="lt2"/>
          </a:solidFill>
          <a:ln cap="flat" cmpd="sng" w="9525">
            <a:solidFill>
              <a:srgbClr val="1F497D"/>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Component Support</a:t>
            </a:r>
            <a:endParaRPr b="0" i="0" sz="1400" u="none" cap="none" strike="noStrike">
              <a:solidFill>
                <a:srgbClr val="000000"/>
              </a:solidFill>
              <a:latin typeface="Arial"/>
              <a:ea typeface="Arial"/>
              <a:cs typeface="Arial"/>
              <a:sym typeface="Arial"/>
            </a:endParaRPr>
          </a:p>
        </p:txBody>
      </p:sp>
      <p:sp>
        <p:nvSpPr>
          <p:cNvPr id="131" name="Google Shape;131;p10"/>
          <p:cNvSpPr/>
          <p:nvPr/>
        </p:nvSpPr>
        <p:spPr>
          <a:xfrm>
            <a:off x="1412280" y="3777480"/>
            <a:ext cx="2065680" cy="972360"/>
          </a:xfrm>
          <a:prstGeom prst="flowChartTerminator">
            <a:avLst/>
          </a:prstGeom>
          <a:solidFill>
            <a:schemeClr val="lt2"/>
          </a:solidFill>
          <a:ln cap="flat" cmpd="sng" w="9525">
            <a:solidFill>
              <a:srgbClr val="1F497D"/>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Product Organization</a:t>
            </a:r>
            <a:endParaRPr b="0" i="0" sz="1400" u="none" cap="none" strike="noStrike">
              <a:solidFill>
                <a:srgbClr val="000000"/>
              </a:solidFill>
              <a:latin typeface="Arial"/>
              <a:ea typeface="Arial"/>
              <a:cs typeface="Arial"/>
              <a:sym typeface="Arial"/>
            </a:endParaRPr>
          </a:p>
        </p:txBody>
      </p:sp>
      <p:sp>
        <p:nvSpPr>
          <p:cNvPr id="132" name="Google Shape;132;p10"/>
          <p:cNvSpPr/>
          <p:nvPr/>
        </p:nvSpPr>
        <p:spPr>
          <a:xfrm>
            <a:off x="1486800" y="5129640"/>
            <a:ext cx="2065680" cy="972360"/>
          </a:xfrm>
          <a:prstGeom prst="flowChartTerminator">
            <a:avLst/>
          </a:prstGeom>
          <a:solidFill>
            <a:schemeClr val="lt2"/>
          </a:solidFill>
          <a:ln cap="flat" cmpd="sng" w="9525">
            <a:solidFill>
              <a:srgbClr val="1F497D"/>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Solution Integration</a:t>
            </a:r>
            <a:endParaRPr b="0" i="0" sz="1400" u="none" cap="none" strike="noStrike">
              <a:solidFill>
                <a:srgbClr val="000000"/>
              </a:solidFill>
              <a:latin typeface="Arial"/>
              <a:ea typeface="Arial"/>
              <a:cs typeface="Arial"/>
              <a:sym typeface="Arial"/>
            </a:endParaRPr>
          </a:p>
        </p:txBody>
      </p:sp>
      <p:sp>
        <p:nvSpPr>
          <p:cNvPr id="133" name="Google Shape;133;p10"/>
          <p:cNvSpPr/>
          <p:nvPr/>
        </p:nvSpPr>
        <p:spPr>
          <a:xfrm>
            <a:off x="5626440" y="2535480"/>
            <a:ext cx="1904400" cy="733680"/>
          </a:xfrm>
          <a:prstGeom prst="rect">
            <a:avLst/>
          </a:prstGeom>
          <a:solidFill>
            <a:schemeClr val="lt2"/>
          </a:solidFill>
          <a:ln cap="flat" cmpd="sng" w="9525">
            <a:solidFill>
              <a:srgbClr val="1F497D"/>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System Testing</a:t>
            </a:r>
            <a:endParaRPr b="0" i="0" sz="1400" u="none" cap="none" strike="noStrike">
              <a:solidFill>
                <a:srgbClr val="000000"/>
              </a:solidFill>
              <a:latin typeface="Arial"/>
              <a:ea typeface="Arial"/>
              <a:cs typeface="Arial"/>
              <a:sym typeface="Arial"/>
            </a:endParaRPr>
          </a:p>
        </p:txBody>
      </p:sp>
      <p:sp>
        <p:nvSpPr>
          <p:cNvPr id="134" name="Google Shape;134;p10"/>
          <p:cNvSpPr/>
          <p:nvPr/>
        </p:nvSpPr>
        <p:spPr>
          <a:xfrm>
            <a:off x="8704440" y="2544480"/>
            <a:ext cx="1904400" cy="733680"/>
          </a:xfrm>
          <a:prstGeom prst="rect">
            <a:avLst/>
          </a:prstGeom>
          <a:solidFill>
            <a:schemeClr val="lt2"/>
          </a:solidFill>
          <a:ln cap="flat" cmpd="sng" w="9525">
            <a:solidFill>
              <a:srgbClr val="1F497D"/>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Sub- System Testing</a:t>
            </a:r>
            <a:endParaRPr b="0" i="0" sz="1400" u="none" cap="none" strike="noStrike">
              <a:solidFill>
                <a:srgbClr val="000000"/>
              </a:solidFill>
              <a:latin typeface="Arial"/>
              <a:ea typeface="Arial"/>
              <a:cs typeface="Arial"/>
              <a:sym typeface="Arial"/>
            </a:endParaRPr>
          </a:p>
        </p:txBody>
      </p:sp>
      <p:sp>
        <p:nvSpPr>
          <p:cNvPr id="135" name="Google Shape;135;p10"/>
          <p:cNvSpPr/>
          <p:nvPr/>
        </p:nvSpPr>
        <p:spPr>
          <a:xfrm>
            <a:off x="5626440" y="3896640"/>
            <a:ext cx="1904400" cy="733680"/>
          </a:xfrm>
          <a:prstGeom prst="rect">
            <a:avLst/>
          </a:prstGeom>
          <a:solidFill>
            <a:schemeClr val="lt2"/>
          </a:solidFill>
          <a:ln cap="flat" cmpd="sng" w="9525">
            <a:solidFill>
              <a:srgbClr val="1F497D"/>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System Testing</a:t>
            </a:r>
            <a:endParaRPr b="0" i="0" sz="1400" u="none" cap="none" strike="noStrike">
              <a:solidFill>
                <a:srgbClr val="000000"/>
              </a:solidFill>
              <a:latin typeface="Arial"/>
              <a:ea typeface="Arial"/>
              <a:cs typeface="Arial"/>
              <a:sym typeface="Arial"/>
            </a:endParaRPr>
          </a:p>
        </p:txBody>
      </p:sp>
      <p:sp>
        <p:nvSpPr>
          <p:cNvPr id="136" name="Google Shape;136;p10"/>
          <p:cNvSpPr/>
          <p:nvPr/>
        </p:nvSpPr>
        <p:spPr>
          <a:xfrm>
            <a:off x="5626440" y="5129640"/>
            <a:ext cx="1904400" cy="733680"/>
          </a:xfrm>
          <a:prstGeom prst="rect">
            <a:avLst/>
          </a:prstGeom>
          <a:solidFill>
            <a:schemeClr val="lt2"/>
          </a:solidFill>
          <a:ln cap="flat" cmpd="sng" w="9525">
            <a:solidFill>
              <a:srgbClr val="1F497D"/>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System Testing</a:t>
            </a:r>
            <a:endParaRPr b="0" i="0" sz="1400" u="none" cap="none" strike="noStrike">
              <a:solidFill>
                <a:srgbClr val="000000"/>
              </a:solidFill>
              <a:latin typeface="Arial"/>
              <a:ea typeface="Arial"/>
              <a:cs typeface="Arial"/>
              <a:sym typeface="Arial"/>
            </a:endParaRPr>
          </a:p>
        </p:txBody>
      </p:sp>
      <p:sp>
        <p:nvSpPr>
          <p:cNvPr id="137" name="Google Shape;137;p10"/>
          <p:cNvSpPr/>
          <p:nvPr/>
        </p:nvSpPr>
        <p:spPr>
          <a:xfrm>
            <a:off x="8704440" y="3897000"/>
            <a:ext cx="1904400" cy="733680"/>
          </a:xfrm>
          <a:prstGeom prst="rect">
            <a:avLst/>
          </a:prstGeom>
          <a:solidFill>
            <a:schemeClr val="lt2"/>
          </a:solidFill>
          <a:ln cap="flat" cmpd="sng" w="9525">
            <a:solidFill>
              <a:srgbClr val="1F497D"/>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System Testing</a:t>
            </a:r>
            <a:endParaRPr b="0" i="0" sz="1400" u="none" cap="none" strike="noStrike">
              <a:solidFill>
                <a:srgbClr val="000000"/>
              </a:solidFill>
              <a:latin typeface="Arial"/>
              <a:ea typeface="Arial"/>
              <a:cs typeface="Arial"/>
              <a:sym typeface="Arial"/>
            </a:endParaRPr>
          </a:p>
        </p:txBody>
      </p:sp>
      <p:sp>
        <p:nvSpPr>
          <p:cNvPr id="138" name="Google Shape;138;p10"/>
          <p:cNvSpPr/>
          <p:nvPr/>
        </p:nvSpPr>
        <p:spPr>
          <a:xfrm>
            <a:off x="8704440" y="5129640"/>
            <a:ext cx="1904400" cy="733680"/>
          </a:xfrm>
          <a:prstGeom prst="rect">
            <a:avLst/>
          </a:prstGeom>
          <a:solidFill>
            <a:schemeClr val="lt2"/>
          </a:solidFill>
          <a:ln cap="flat" cmpd="sng" w="9525">
            <a:solidFill>
              <a:srgbClr val="1F497D"/>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ctr">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Solution Testing</a:t>
            </a:r>
            <a:endParaRPr b="0" i="0" sz="1400" u="none" cap="none" strike="noStrike">
              <a:solidFill>
                <a:srgbClr val="000000"/>
              </a:solidFill>
              <a:latin typeface="Arial"/>
              <a:ea typeface="Arial"/>
              <a:cs typeface="Arial"/>
              <a:sym typeface="Arial"/>
            </a:endParaRPr>
          </a:p>
        </p:txBody>
      </p:sp>
      <p:cxnSp>
        <p:nvCxnSpPr>
          <p:cNvPr id="139" name="Google Shape;139;p10"/>
          <p:cNvCxnSpPr>
            <a:stCxn id="130" idx="3"/>
            <a:endCxn id="133" idx="1"/>
          </p:cNvCxnSpPr>
          <p:nvPr/>
        </p:nvCxnSpPr>
        <p:spPr>
          <a:xfrm flipH="1" rot="10800000">
            <a:off x="3477960" y="2902200"/>
            <a:ext cx="2148600" cy="9300"/>
          </a:xfrm>
          <a:prstGeom prst="straightConnector1">
            <a:avLst/>
          </a:prstGeom>
          <a:noFill/>
          <a:ln cap="flat" cmpd="sng" w="9525">
            <a:solidFill>
              <a:srgbClr val="1F497D"/>
            </a:solidFill>
            <a:prstDash val="solid"/>
            <a:round/>
            <a:headEnd len="sm" w="sm" type="none"/>
            <a:tailEnd len="med" w="med" type="triangle"/>
          </a:ln>
        </p:spPr>
      </p:cxnSp>
      <p:cxnSp>
        <p:nvCxnSpPr>
          <p:cNvPr id="140" name="Google Shape;140;p10"/>
          <p:cNvCxnSpPr/>
          <p:nvPr/>
        </p:nvCxnSpPr>
        <p:spPr>
          <a:xfrm flipH="1" rot="10800000">
            <a:off x="3478680" y="4259160"/>
            <a:ext cx="2148840" cy="10440"/>
          </a:xfrm>
          <a:prstGeom prst="straightConnector1">
            <a:avLst/>
          </a:prstGeom>
          <a:noFill/>
          <a:ln cap="flat" cmpd="sng" w="9525">
            <a:solidFill>
              <a:srgbClr val="1F497D"/>
            </a:solidFill>
            <a:prstDash val="solid"/>
            <a:round/>
            <a:headEnd len="sm" w="sm" type="none"/>
            <a:tailEnd len="med" w="med" type="triangle"/>
          </a:ln>
        </p:spPr>
      </p:cxnSp>
      <p:cxnSp>
        <p:nvCxnSpPr>
          <p:cNvPr id="141" name="Google Shape;141;p10"/>
          <p:cNvCxnSpPr/>
          <p:nvPr/>
        </p:nvCxnSpPr>
        <p:spPr>
          <a:xfrm flipH="1" rot="10800000">
            <a:off x="3553200" y="5492160"/>
            <a:ext cx="2148840" cy="10440"/>
          </a:xfrm>
          <a:prstGeom prst="straightConnector1">
            <a:avLst/>
          </a:prstGeom>
          <a:noFill/>
          <a:ln cap="flat" cmpd="sng" w="9525">
            <a:solidFill>
              <a:srgbClr val="1F497D"/>
            </a:solidFill>
            <a:prstDash val="solid"/>
            <a:round/>
            <a:headEnd len="sm" w="sm" type="none"/>
            <a:tailEnd len="med" w="med" type="triangle"/>
          </a:ln>
        </p:spPr>
      </p:cxnSp>
      <p:sp>
        <p:nvSpPr>
          <p:cNvPr id="142" name="Google Shape;142;p10"/>
          <p:cNvSpPr/>
          <p:nvPr/>
        </p:nvSpPr>
        <p:spPr>
          <a:xfrm>
            <a:off x="5545800" y="1782360"/>
            <a:ext cx="1985040" cy="395640"/>
          </a:xfrm>
          <a:prstGeom prst="rect">
            <a:avLst/>
          </a:prstGeom>
          <a:noFill/>
          <a:ln>
            <a:noFill/>
          </a:ln>
        </p:spPr>
        <p:txBody>
          <a:bodyPr anchorCtr="0" anchor="t" bIns="91425" lIns="90000" spcFirstLastPara="1" rIns="90000" wrap="square" tIns="91425">
            <a:spAutoFit/>
          </a:bodyPr>
          <a:lstStyle/>
          <a:p>
            <a:pPr indent="0" lvl="0" marL="0" marR="0" rtl="0" algn="ctr">
              <a:lnSpc>
                <a:spcPct val="100000"/>
              </a:lnSpc>
              <a:spcBef>
                <a:spcPts val="0"/>
              </a:spcBef>
              <a:spcAft>
                <a:spcPts val="0"/>
              </a:spcAft>
              <a:buNone/>
            </a:pPr>
            <a:r>
              <a:rPr b="1" i="0" lang="en-IN" sz="1400" u="none" cap="none" strike="noStrike">
                <a:solidFill>
                  <a:srgbClr val="000000"/>
                </a:solidFill>
              </a:rPr>
              <a:t>Test Phase</a:t>
            </a:r>
            <a:endParaRPr b="1" i="0" sz="1400" u="none" cap="none" strike="noStrike">
              <a:solidFill>
                <a:srgbClr val="000000"/>
              </a:solidFill>
            </a:endParaRPr>
          </a:p>
        </p:txBody>
      </p:sp>
      <p:sp>
        <p:nvSpPr>
          <p:cNvPr id="143" name="Google Shape;143;p10"/>
          <p:cNvSpPr/>
          <p:nvPr/>
        </p:nvSpPr>
        <p:spPr>
          <a:xfrm>
            <a:off x="8710560" y="1782360"/>
            <a:ext cx="1904400" cy="395640"/>
          </a:xfrm>
          <a:prstGeom prst="rect">
            <a:avLst/>
          </a:prstGeom>
          <a:noFill/>
          <a:ln>
            <a:noFill/>
          </a:ln>
        </p:spPr>
        <p:txBody>
          <a:bodyPr anchorCtr="0" anchor="t" bIns="91425" lIns="90000" spcFirstLastPara="1" rIns="90000" wrap="square" tIns="91425">
            <a:spAutoFit/>
          </a:bodyPr>
          <a:lstStyle/>
          <a:p>
            <a:pPr indent="0" lvl="0" marL="0" marR="0" rtl="0" algn="l">
              <a:lnSpc>
                <a:spcPct val="100000"/>
              </a:lnSpc>
              <a:spcBef>
                <a:spcPts val="0"/>
              </a:spcBef>
              <a:spcAft>
                <a:spcPts val="0"/>
              </a:spcAft>
              <a:buNone/>
            </a:pPr>
            <a:r>
              <a:rPr b="1" i="0" lang="en-IN" sz="1400" u="none" cap="none" strike="noStrike">
                <a:solidFill>
                  <a:srgbClr val="000000"/>
                </a:solidFill>
              </a:rPr>
              <a:t>Global perspective</a:t>
            </a:r>
            <a:endParaRPr b="1" i="0" sz="1400" u="none" cap="none" strike="noStrike">
              <a:solidFill>
                <a:srgbClr val="000000"/>
              </a:solidFill>
            </a:endParaRPr>
          </a:p>
        </p:txBody>
      </p:sp>
      <p:sp>
        <p:nvSpPr>
          <p:cNvPr id="144" name="Google Shape;144;p10"/>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Different Perspectives of System Testing</a:t>
            </a:r>
            <a:endParaRPr b="0" i="0" sz="3600" u="none" cap="none" strike="noStrike">
              <a:solidFill>
                <a:srgbClr val="000000"/>
              </a:solidFill>
              <a:latin typeface="Arial"/>
              <a:ea typeface="Arial"/>
              <a:cs typeface="Arial"/>
              <a:sym typeface="Arial"/>
            </a:endParaRPr>
          </a:p>
        </p:txBody>
      </p:sp>
      <p:pic>
        <p:nvPicPr>
          <p:cNvPr id="145" name="Google Shape;145;p10"/>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146" name="Google Shape;146;p10"/>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147" name="Google Shape;147;p10"/>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48" name="Google Shape;148;p10"/>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149" name="Google Shape;149;p10"/>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p:nvPr/>
        </p:nvSpPr>
        <p:spPr>
          <a:xfrm>
            <a:off x="315720" y="1751040"/>
            <a:ext cx="9754920" cy="3771720"/>
          </a:xfrm>
          <a:prstGeom prst="rect">
            <a:avLst/>
          </a:prstGeom>
          <a:noFill/>
          <a:ln>
            <a:noFill/>
          </a:ln>
        </p:spPr>
        <p:txBody>
          <a:bodyPr anchorCtr="0" anchor="t" bIns="91425" lIns="90000" spcFirstLastPara="1" rIns="90000" wrap="square" tIns="91425">
            <a:spAutoFit/>
          </a:bodyPr>
          <a:lstStyle/>
          <a:p>
            <a:pPr indent="-358920" lvl="0" marL="457200" marR="0" rtl="0" algn="just">
              <a:lnSpc>
                <a:spcPct val="115000"/>
              </a:lnSpc>
              <a:spcBef>
                <a:spcPts val="0"/>
              </a:spcBef>
              <a:spcAft>
                <a:spcPts val="0"/>
              </a:spcAft>
              <a:buClr>
                <a:srgbClr val="222222"/>
              </a:buClr>
              <a:buSzPts val="2050"/>
              <a:buFont typeface="Arial"/>
              <a:buChar char="●"/>
            </a:pPr>
            <a:r>
              <a:rPr b="0" i="0" lang="en-IN" sz="2050" u="none" cap="none" strike="noStrike">
                <a:solidFill>
                  <a:srgbClr val="222222"/>
                </a:solidFill>
                <a:highlight>
                  <a:srgbClr val="FFFFFF"/>
                </a:highlight>
                <a:latin typeface="Arial"/>
                <a:ea typeface="Arial"/>
                <a:cs typeface="Arial"/>
                <a:sym typeface="Arial"/>
              </a:rPr>
              <a:t>Type of software testing that validates the software system against the functional requirements/specifications. </a:t>
            </a:r>
            <a:endParaRPr b="0" i="0" sz="2050" u="none" cap="none" strike="noStrike">
              <a:solidFill>
                <a:srgbClr val="000000"/>
              </a:solidFill>
              <a:latin typeface="Arial"/>
              <a:ea typeface="Arial"/>
              <a:cs typeface="Arial"/>
              <a:sym typeface="Arial"/>
            </a:endParaRPr>
          </a:p>
          <a:p>
            <a:pPr indent="-358920" lvl="0" marL="457200" marR="0" rtl="0" algn="just">
              <a:lnSpc>
                <a:spcPct val="115000"/>
              </a:lnSpc>
              <a:spcBef>
                <a:spcPts val="0"/>
              </a:spcBef>
              <a:spcAft>
                <a:spcPts val="0"/>
              </a:spcAft>
              <a:buClr>
                <a:srgbClr val="222222"/>
              </a:buClr>
              <a:buSzPts val="2050"/>
              <a:buFont typeface="Arial"/>
              <a:buChar char="●"/>
            </a:pPr>
            <a:r>
              <a:rPr b="0" i="0" lang="en-IN" sz="2050" u="none" cap="none" strike="noStrike">
                <a:solidFill>
                  <a:srgbClr val="222222"/>
                </a:solidFill>
                <a:highlight>
                  <a:srgbClr val="FFFFFF"/>
                </a:highlight>
                <a:latin typeface="Arial"/>
                <a:ea typeface="Arial"/>
                <a:cs typeface="Arial"/>
                <a:sym typeface="Arial"/>
              </a:rPr>
              <a:t>The purpose of Functional tests is to test each function of the software application, by providing appropriate input, verifying the output against the Functional requirements.</a:t>
            </a:r>
            <a:endParaRPr b="0" i="0" sz="2050" u="none" cap="none" strike="noStrike">
              <a:solidFill>
                <a:srgbClr val="000000"/>
              </a:solidFill>
              <a:latin typeface="Arial"/>
              <a:ea typeface="Arial"/>
              <a:cs typeface="Arial"/>
              <a:sym typeface="Arial"/>
            </a:endParaRPr>
          </a:p>
          <a:p>
            <a:pPr indent="-358920" lvl="0" marL="457200" marR="0" rtl="0" algn="just">
              <a:lnSpc>
                <a:spcPct val="115000"/>
              </a:lnSpc>
              <a:spcBef>
                <a:spcPts val="0"/>
              </a:spcBef>
              <a:spcAft>
                <a:spcPts val="0"/>
              </a:spcAft>
              <a:buClr>
                <a:srgbClr val="222222"/>
              </a:buClr>
              <a:buSzPts val="2050"/>
              <a:buFont typeface="Arial"/>
              <a:buChar char="●"/>
            </a:pPr>
            <a:r>
              <a:rPr b="0" i="0" lang="en-IN" sz="2050" u="none" cap="none" strike="noStrike">
                <a:solidFill>
                  <a:srgbClr val="222222"/>
                </a:solidFill>
                <a:highlight>
                  <a:srgbClr val="FFFFFF"/>
                </a:highlight>
                <a:latin typeface="Arial"/>
                <a:ea typeface="Arial"/>
                <a:cs typeface="Arial"/>
                <a:sym typeface="Arial"/>
              </a:rPr>
              <a:t>Functional testing mainly involves black box testing and it is not concerned about the source code of the application. </a:t>
            </a:r>
            <a:endParaRPr b="0" i="0" sz="2050" u="none" cap="none" strike="noStrike">
              <a:solidFill>
                <a:srgbClr val="000000"/>
              </a:solidFill>
              <a:latin typeface="Arial"/>
              <a:ea typeface="Arial"/>
              <a:cs typeface="Arial"/>
              <a:sym typeface="Arial"/>
            </a:endParaRPr>
          </a:p>
          <a:p>
            <a:pPr indent="-358920" lvl="0" marL="457200" marR="0" rtl="0" algn="just">
              <a:lnSpc>
                <a:spcPct val="115000"/>
              </a:lnSpc>
              <a:spcBef>
                <a:spcPts val="0"/>
              </a:spcBef>
              <a:spcAft>
                <a:spcPts val="0"/>
              </a:spcAft>
              <a:buClr>
                <a:srgbClr val="222222"/>
              </a:buClr>
              <a:buSzPts val="2050"/>
              <a:buFont typeface="Arial"/>
              <a:buChar char="●"/>
            </a:pPr>
            <a:r>
              <a:rPr b="0" i="0" lang="en-IN" sz="2050" u="none" cap="none" strike="noStrike">
                <a:solidFill>
                  <a:srgbClr val="222222"/>
                </a:solidFill>
                <a:highlight>
                  <a:srgbClr val="FFFFFF"/>
                </a:highlight>
                <a:latin typeface="Arial"/>
                <a:ea typeface="Arial"/>
                <a:cs typeface="Arial"/>
                <a:sym typeface="Arial"/>
              </a:rPr>
              <a:t>This testing checks User Interface, APIs, Database, Security, Client/Server communication and other functionality of the Application Under Test. </a:t>
            </a:r>
            <a:endParaRPr b="0" i="0" sz="2050" u="none" cap="none" strike="noStrike">
              <a:solidFill>
                <a:srgbClr val="000000"/>
              </a:solidFill>
              <a:latin typeface="Arial"/>
              <a:ea typeface="Arial"/>
              <a:cs typeface="Arial"/>
              <a:sym typeface="Arial"/>
            </a:endParaRPr>
          </a:p>
          <a:p>
            <a:pPr indent="-358920" lvl="0" marL="457200" marR="0" rtl="0" algn="just">
              <a:lnSpc>
                <a:spcPct val="115000"/>
              </a:lnSpc>
              <a:spcBef>
                <a:spcPts val="0"/>
              </a:spcBef>
              <a:spcAft>
                <a:spcPts val="0"/>
              </a:spcAft>
              <a:buClr>
                <a:srgbClr val="222222"/>
              </a:buClr>
              <a:buSzPts val="2050"/>
              <a:buFont typeface="Arial"/>
              <a:buChar char="●"/>
            </a:pPr>
            <a:r>
              <a:rPr b="0" i="0" lang="en-IN" sz="2050" u="none" cap="none" strike="noStrike">
                <a:solidFill>
                  <a:srgbClr val="222222"/>
                </a:solidFill>
                <a:highlight>
                  <a:srgbClr val="FFFFFF"/>
                </a:highlight>
                <a:latin typeface="Arial"/>
                <a:ea typeface="Arial"/>
                <a:cs typeface="Arial"/>
                <a:sym typeface="Arial"/>
              </a:rPr>
              <a:t>The testing can be done either manually or using automation.</a:t>
            </a:r>
            <a:endParaRPr b="0" i="0" sz="2050" u="none" cap="none" strike="noStrike">
              <a:solidFill>
                <a:srgbClr val="000000"/>
              </a:solidFill>
              <a:latin typeface="Arial"/>
              <a:ea typeface="Arial"/>
              <a:cs typeface="Arial"/>
              <a:sym typeface="Arial"/>
            </a:endParaRPr>
          </a:p>
        </p:txBody>
      </p:sp>
      <p:sp>
        <p:nvSpPr>
          <p:cNvPr id="155" name="Google Shape;155;p5"/>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Functional Testing</a:t>
            </a:r>
            <a:endParaRPr b="0" i="0" sz="3600" u="none" cap="none" strike="noStrike">
              <a:solidFill>
                <a:srgbClr val="000000"/>
              </a:solidFill>
              <a:latin typeface="Arial"/>
              <a:ea typeface="Arial"/>
              <a:cs typeface="Arial"/>
              <a:sym typeface="Arial"/>
            </a:endParaRPr>
          </a:p>
        </p:txBody>
      </p:sp>
      <p:pic>
        <p:nvPicPr>
          <p:cNvPr id="156" name="Google Shape;156;p5"/>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157" name="Google Shape;157;p5"/>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158" name="Google Shape;158;p5"/>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59" name="Google Shape;159;p5"/>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160" name="Google Shape;160;p5"/>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p:nvPr/>
        </p:nvSpPr>
        <p:spPr>
          <a:xfrm>
            <a:off x="325800" y="1791000"/>
            <a:ext cx="10214280" cy="3546360"/>
          </a:xfrm>
          <a:prstGeom prst="rect">
            <a:avLst/>
          </a:prstGeom>
          <a:noFill/>
          <a:ln>
            <a:noFill/>
          </a:ln>
        </p:spPr>
        <p:txBody>
          <a:bodyPr anchorCtr="0" anchor="t" bIns="91425" lIns="90000" spcFirstLastPara="1" rIns="90000" wrap="square" tIns="91425">
            <a:spAutoFit/>
          </a:bodyPr>
          <a:lstStyle/>
          <a:p>
            <a:pPr indent="-380880" lvl="0" marL="457200" marR="0" rtl="0" algn="just">
              <a:lnSpc>
                <a:spcPct val="115000"/>
              </a:lnSpc>
              <a:spcBef>
                <a:spcPts val="0"/>
              </a:spcBef>
              <a:spcAft>
                <a:spcPts val="0"/>
              </a:spcAft>
              <a:buClr>
                <a:srgbClr val="222222"/>
              </a:buClr>
              <a:buSzPts val="2400"/>
              <a:buFont typeface="Arial"/>
              <a:buChar char="●"/>
            </a:pPr>
            <a:r>
              <a:rPr b="0" i="0" lang="en-IN" sz="2400" u="none" cap="none" strike="noStrike">
                <a:solidFill>
                  <a:srgbClr val="222222"/>
                </a:solidFill>
                <a:highlight>
                  <a:srgbClr val="FFFFFF"/>
                </a:highlight>
                <a:latin typeface="Arial"/>
                <a:ea typeface="Arial"/>
                <a:cs typeface="Arial"/>
                <a:sym typeface="Arial"/>
              </a:rPr>
              <a:t>Type of Software testing to check non-functional aspects (performance, usability, reliability, etc) of a software application. </a:t>
            </a:r>
            <a:endParaRPr b="0" i="0" sz="2400" u="none" cap="none" strike="noStrike">
              <a:solidFill>
                <a:srgbClr val="000000"/>
              </a:solidFill>
              <a:latin typeface="Arial"/>
              <a:ea typeface="Arial"/>
              <a:cs typeface="Arial"/>
              <a:sym typeface="Arial"/>
            </a:endParaRPr>
          </a:p>
          <a:p>
            <a:pPr indent="-380880" lvl="0" marL="457200" marR="0" rtl="0" algn="just">
              <a:lnSpc>
                <a:spcPct val="115000"/>
              </a:lnSpc>
              <a:spcBef>
                <a:spcPts val="0"/>
              </a:spcBef>
              <a:spcAft>
                <a:spcPts val="0"/>
              </a:spcAft>
              <a:buClr>
                <a:srgbClr val="222222"/>
              </a:buClr>
              <a:buSzPts val="2400"/>
              <a:buFont typeface="Arial"/>
              <a:buChar char="●"/>
            </a:pPr>
            <a:r>
              <a:rPr b="0" i="0" lang="en-IN" sz="2400" u="none" cap="none" strike="noStrike">
                <a:solidFill>
                  <a:srgbClr val="222222"/>
                </a:solidFill>
                <a:highlight>
                  <a:srgbClr val="FFFFFF"/>
                </a:highlight>
                <a:latin typeface="Arial"/>
                <a:ea typeface="Arial"/>
                <a:cs typeface="Arial"/>
                <a:sym typeface="Arial"/>
              </a:rPr>
              <a:t>It is designed to test the readiness of a system as per nonfunctional parameters which are never addressed by functional testing.</a:t>
            </a:r>
            <a:endParaRPr b="0" i="0" sz="2400" u="none" cap="none" strike="noStrike">
              <a:solidFill>
                <a:srgbClr val="000000"/>
              </a:solidFill>
              <a:latin typeface="Arial"/>
              <a:ea typeface="Arial"/>
              <a:cs typeface="Arial"/>
              <a:sym typeface="Arial"/>
            </a:endParaRPr>
          </a:p>
          <a:p>
            <a:pPr indent="-380880" lvl="0" marL="457200" marR="0" rtl="0" algn="just">
              <a:lnSpc>
                <a:spcPct val="115000"/>
              </a:lnSpc>
              <a:spcBef>
                <a:spcPts val="0"/>
              </a:spcBef>
              <a:spcAft>
                <a:spcPts val="0"/>
              </a:spcAft>
              <a:buClr>
                <a:srgbClr val="222222"/>
              </a:buClr>
              <a:buSzPts val="2400"/>
              <a:buFont typeface="Arial"/>
              <a:buChar char="●"/>
            </a:pPr>
            <a:r>
              <a:rPr b="0" i="0" lang="en-IN" sz="2400" u="none" cap="none" strike="noStrike">
                <a:solidFill>
                  <a:srgbClr val="222222"/>
                </a:solidFill>
                <a:highlight>
                  <a:srgbClr val="FFFFFF"/>
                </a:highlight>
                <a:latin typeface="Arial"/>
                <a:ea typeface="Arial"/>
                <a:cs typeface="Arial"/>
                <a:sym typeface="Arial"/>
              </a:rPr>
              <a:t>Example - check how many people can simultaneously login into a software.</a:t>
            </a:r>
            <a:endParaRPr b="0" i="0" sz="2400" u="none" cap="none" strike="noStrike">
              <a:solidFill>
                <a:srgbClr val="000000"/>
              </a:solidFill>
              <a:latin typeface="Arial"/>
              <a:ea typeface="Arial"/>
              <a:cs typeface="Arial"/>
              <a:sym typeface="Arial"/>
            </a:endParaRPr>
          </a:p>
          <a:p>
            <a:pPr indent="-380880" lvl="0" marL="457200" marR="0" rtl="0" algn="just">
              <a:lnSpc>
                <a:spcPct val="115000"/>
              </a:lnSpc>
              <a:spcBef>
                <a:spcPts val="0"/>
              </a:spcBef>
              <a:spcAft>
                <a:spcPts val="0"/>
              </a:spcAft>
              <a:buClr>
                <a:srgbClr val="222222"/>
              </a:buClr>
              <a:buSzPts val="2400"/>
              <a:buFont typeface="Arial"/>
              <a:buChar char="●"/>
            </a:pPr>
            <a:r>
              <a:rPr b="0" i="0" lang="en-IN" sz="2400" u="none" cap="none" strike="noStrike">
                <a:solidFill>
                  <a:srgbClr val="222222"/>
                </a:solidFill>
                <a:highlight>
                  <a:srgbClr val="FFFFFF"/>
                </a:highlight>
                <a:latin typeface="Arial"/>
                <a:ea typeface="Arial"/>
                <a:cs typeface="Arial"/>
                <a:sym typeface="Arial"/>
              </a:rPr>
              <a:t>Non-functional testing is equally important as functional testing and affects client satisfaction.</a:t>
            </a:r>
            <a:endParaRPr b="0" i="0" sz="2400" u="none" cap="none" strike="noStrike">
              <a:solidFill>
                <a:srgbClr val="000000"/>
              </a:solidFill>
              <a:latin typeface="Arial"/>
              <a:ea typeface="Arial"/>
              <a:cs typeface="Arial"/>
              <a:sym typeface="Arial"/>
            </a:endParaRPr>
          </a:p>
        </p:txBody>
      </p:sp>
      <p:sp>
        <p:nvSpPr>
          <p:cNvPr id="166" name="Google Shape;166;p6"/>
          <p:cNvSpPr/>
          <p:nvPr/>
        </p:nvSpPr>
        <p:spPr>
          <a:xfrm>
            <a:off x="83160" y="259200"/>
            <a:ext cx="9991080" cy="11397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3600" u="none" cap="none" strike="noStrike">
                <a:solidFill>
                  <a:srgbClr val="C0654C"/>
                </a:solidFill>
                <a:latin typeface="Calibri"/>
                <a:ea typeface="Calibri"/>
                <a:cs typeface="Calibri"/>
                <a:sym typeface="Calibri"/>
              </a:rPr>
              <a:t>Non Functional Testing</a:t>
            </a:r>
            <a:endParaRPr b="0" i="0" sz="3600" u="none" cap="none" strike="noStrike">
              <a:solidFill>
                <a:srgbClr val="000000"/>
              </a:solidFill>
              <a:latin typeface="Arial"/>
              <a:ea typeface="Arial"/>
              <a:cs typeface="Arial"/>
              <a:sym typeface="Arial"/>
            </a:endParaRPr>
          </a:p>
        </p:txBody>
      </p:sp>
      <p:pic>
        <p:nvPicPr>
          <p:cNvPr id="167" name="Google Shape;167;p6"/>
          <p:cNvPicPr preferRelativeResize="0"/>
          <p:nvPr/>
        </p:nvPicPr>
        <p:blipFill rotWithShape="1">
          <a:blip r:embed="rId3">
            <a:alphaModFix/>
          </a:blip>
          <a:srcRect b="0" l="0" r="0" t="0"/>
          <a:stretch/>
        </p:blipFill>
        <p:spPr>
          <a:xfrm>
            <a:off x="10540800" y="259200"/>
            <a:ext cx="1360440" cy="696960"/>
          </a:xfrm>
          <a:prstGeom prst="rect">
            <a:avLst/>
          </a:prstGeom>
          <a:noFill/>
          <a:ln>
            <a:noFill/>
          </a:ln>
        </p:spPr>
      </p:pic>
      <p:cxnSp>
        <p:nvCxnSpPr>
          <p:cNvPr id="168" name="Google Shape;168;p6"/>
          <p:cNvCxnSpPr/>
          <p:nvPr/>
        </p:nvCxnSpPr>
        <p:spPr>
          <a:xfrm>
            <a:off x="82800" y="1230480"/>
            <a:ext cx="9294840" cy="1080"/>
          </a:xfrm>
          <a:prstGeom prst="straightConnector1">
            <a:avLst/>
          </a:prstGeom>
          <a:noFill/>
          <a:ln cap="flat" cmpd="sng" w="38150">
            <a:solidFill>
              <a:srgbClr val="C55A11"/>
            </a:solidFill>
            <a:prstDash val="solid"/>
            <a:miter lim="8000"/>
            <a:headEnd len="sm" w="sm" type="none"/>
            <a:tailEnd len="sm" w="sm" type="none"/>
          </a:ln>
        </p:spPr>
      </p:cxnSp>
      <p:sp>
        <p:nvSpPr>
          <p:cNvPr id="169" name="Google Shape;169;p6"/>
          <p:cNvSpPr/>
          <p:nvPr/>
        </p:nvSpPr>
        <p:spPr>
          <a:xfrm>
            <a:off x="10578240" y="241560"/>
            <a:ext cx="1284840" cy="1657800"/>
          </a:xfrm>
          <a:custGeom>
            <a:rect b="b" l="l" r="r" t="t"/>
            <a:pathLst>
              <a:path extrusionOk="0" h="1663064" w="1289050">
                <a:moveTo>
                  <a:pt x="1288478" y="0"/>
                </a:moveTo>
                <a:lnTo>
                  <a:pt x="0" y="0"/>
                </a:lnTo>
                <a:lnTo>
                  <a:pt x="0" y="1662544"/>
                </a:lnTo>
                <a:lnTo>
                  <a:pt x="1288478" y="1662544"/>
                </a:lnTo>
                <a:lnTo>
                  <a:pt x="1288478" y="0"/>
                </a:lnTo>
                <a:close/>
              </a:path>
            </a:pathLst>
          </a:cu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170" name="Google Shape;170;p6"/>
          <p:cNvPicPr preferRelativeResize="0"/>
          <p:nvPr/>
        </p:nvPicPr>
        <p:blipFill rotWithShape="1">
          <a:blip r:embed="rId3">
            <a:alphaModFix/>
          </a:blip>
          <a:srcRect b="0" l="0" r="0" t="0"/>
          <a:stretch/>
        </p:blipFill>
        <p:spPr>
          <a:xfrm>
            <a:off x="10626840" y="160560"/>
            <a:ext cx="1360440" cy="696960"/>
          </a:xfrm>
          <a:prstGeom prst="rect">
            <a:avLst/>
          </a:prstGeom>
          <a:noFill/>
          <a:ln>
            <a:noFill/>
          </a:ln>
        </p:spPr>
      </p:pic>
      <p:sp>
        <p:nvSpPr>
          <p:cNvPr id="171" name="Google Shape;171;p6"/>
          <p:cNvSpPr txBox="1"/>
          <p:nvPr>
            <p:ph idx="12" type="sldNum"/>
          </p:nvPr>
        </p:nvSpPr>
        <p:spPr>
          <a:xfrm>
            <a:off x="11296610" y="6217622"/>
            <a:ext cx="731700" cy="524700"/>
          </a:xfrm>
          <a:prstGeom prst="rect">
            <a:avLst/>
          </a:prstGeom>
          <a:noFill/>
          <a:ln>
            <a:noFill/>
          </a:ln>
        </p:spPr>
        <p:txBody>
          <a:bodyPr anchorCtr="0" anchor="t" bIns="91425" lIns="90000" spcFirstLastPara="1" rIns="90000" wrap="square" tIns="91425">
            <a:noAutofit/>
          </a:bodyPr>
          <a:lstStyle/>
          <a:p>
            <a:pPr indent="0" lvl="0" marL="0" rtl="0" algn="r">
              <a:spcBef>
                <a:spcPts val="0"/>
              </a:spcBef>
              <a:spcAft>
                <a:spcPts val="0"/>
              </a:spcAft>
              <a:buNone/>
            </a:pPr>
            <a:fld id="{00000000-1234-1234-1234-123412341234}" type="slidenum">
              <a:rPr lang="en-IN">
                <a:solidFill>
                  <a:schemeClr val="dk2"/>
                </a:solidFill>
              </a:rPr>
              <a:t>‹#›</a:t>
            </a:fld>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2020-08-09T05:55:29Z</dcterms:created>
  <dc:creator>Krishna Venkataram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2020-07-08T00:00:00Z</vt:filetime>
  </property>
  <property fmtid="{D5CDD505-2E9C-101B-9397-08002B2CF9AE}" pid="3" name="Creator">
    <vt:lpwstr>Acrobat PDFMaker 10.1 for PowerPoint</vt:lpwstr>
  </property>
  <property fmtid="{D5CDD505-2E9C-101B-9397-08002B2CF9AE}" pid="4" name="HyperlinksChanged">
    <vt:bool>false</vt:bool>
  </property>
  <property fmtid="{D5CDD505-2E9C-101B-9397-08002B2CF9AE}" pid="5" name="LastSaved">
    <vt:filetime>2020-08-09T00:00:00Z</vt:filetime>
  </property>
  <property fmtid="{D5CDD505-2E9C-101B-9397-08002B2CF9AE}" pid="6" name="LinksUpToDate">
    <vt:bool>false</vt:bool>
  </property>
  <property fmtid="{D5CDD505-2E9C-101B-9397-08002B2CF9AE}" pid="7" name="PresentationFormat">
    <vt:lpwstr>On-screen Show (4:3)</vt:lpwstr>
  </property>
  <property fmtid="{D5CDD505-2E9C-101B-9397-08002B2CF9AE}" pid="8" name="ScaleCrop">
    <vt:bool>false</vt:bool>
  </property>
  <property fmtid="{D5CDD505-2E9C-101B-9397-08002B2CF9AE}" pid="9" name="ShareDoc">
    <vt:bool>false</vt:bool>
  </property>
</Properties>
</file>