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277" r:id="rId4"/>
    <p:sldId id="399" r:id="rId5"/>
    <p:sldId id="400" r:id="rId6"/>
    <p:sldId id="403" r:id="rId7"/>
    <p:sldId id="404" r:id="rId8"/>
    <p:sldId id="412" r:id="rId9"/>
    <p:sldId id="406" r:id="rId10"/>
    <p:sldId id="407" r:id="rId11"/>
    <p:sldId id="4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9" d="100"/>
          <a:sy n="89" d="100"/>
        </p:scale>
        <p:origin x="69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xample.com/whitepap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 Graphics And Gaming)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AI-Powered Content Generation And Personalization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599575" cy="1631216"/>
          </a:xfrm>
          <a:prstGeom prst="rect">
            <a:avLst/>
          </a:prstGeom>
          <a:noFill/>
        </p:spPr>
        <p:txBody>
          <a:bodyPr wrap="none" rtlCol="0">
            <a:spAutoFit/>
          </a:bodyPr>
          <a:lstStyle/>
          <a:p>
            <a:r>
              <a:rPr lang="en-US" sz="2000" b="1" dirty="0"/>
              <a:t>Submitted by: </a:t>
            </a:r>
          </a:p>
          <a:p>
            <a:r>
              <a:rPr lang="en-US" sz="2000" dirty="0"/>
              <a:t>Aayush Jain(22BCG10071)</a:t>
            </a:r>
          </a:p>
          <a:p>
            <a:r>
              <a:rPr lang="en-US" sz="2000" dirty="0"/>
              <a:t>Raghav Mathur(22BCG10083)</a:t>
            </a:r>
          </a:p>
          <a:p>
            <a:r>
              <a:rPr lang="en-US" sz="2000" dirty="0"/>
              <a:t>N </a:t>
            </a:r>
            <a:r>
              <a:rPr lang="en-US" sz="2000" dirty="0" err="1"/>
              <a:t>Somendra</a:t>
            </a:r>
            <a:r>
              <a:rPr lang="en-US" sz="2000" dirty="0"/>
              <a:t> Arjun(22BCG10070)</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Yogiraj Anil </a:t>
            </a:r>
            <a:r>
              <a:rPr lang="en-US" sz="2000" dirty="0" err="1"/>
              <a:t>Bhale</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Methodology used</a:t>
            </a:r>
          </a:p>
          <a:p>
            <a:r>
              <a:rPr lang="en-US" spc="-10" dirty="0">
                <a:latin typeface="Times New Roman"/>
                <a:cs typeface="Times New Roman"/>
              </a:rPr>
              <a:t>Results and Outputs</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lstStyle/>
          <a:p>
            <a:pPr marL="0" indent="0" algn="just">
              <a:buNone/>
            </a:pPr>
            <a:r>
              <a:rPr lang="en-US" b="0" i="0" dirty="0">
                <a:solidFill>
                  <a:srgbClr val="0D0D0D"/>
                </a:solidFill>
                <a:effectLst/>
                <a:highlight>
                  <a:srgbClr val="FFFFFF"/>
                </a:highlight>
                <a:latin typeface="Söhne"/>
              </a:rPr>
              <a:t>Welcome to our presentation on AI-powered content generation and customization. In today's digital age, businesses are constantly striving to create compelling content that resonates with their target audience. However, the traditional methods of content creation often fall short in delivering personalized experiences at scale. This is where AI comes into play, revolutionizing the way content is generated, tailored, and delivered to users.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D0D0D"/>
                </a:solidFill>
                <a:effectLst/>
                <a:highlight>
                  <a:srgbClr val="FFFFFF"/>
                </a:highlight>
                <a:latin typeface="Söhne"/>
              </a:rPr>
              <a:t>Leveraging AI Technologies : Our approach to AI-powered content generation and customization involves leveraging cutting-edge technologies and methodologies to automate and optimize the content creation process. This includes the use of advanced machine learning algorithms, natural language processing (NLP) techniques, and data analytics to analyze user behavior, generate personalized content, and measure content performance.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28524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683" y="0"/>
            <a:ext cx="10515600" cy="1325563"/>
          </a:xfrm>
        </p:spPr>
        <p:txBody>
          <a:bodyPr/>
          <a:lstStyle/>
          <a:p>
            <a:r>
              <a:rPr lang="en-US" b="1" dirty="0"/>
              <a:t>Results and Outputs</a:t>
            </a:r>
          </a:p>
        </p:txBody>
      </p:sp>
      <p:pic>
        <p:nvPicPr>
          <p:cNvPr id="6" name="Content Placeholder 5">
            <a:extLst>
              <a:ext uri="{FF2B5EF4-FFF2-40B4-BE49-F238E27FC236}">
                <a16:creationId xmlns:a16="http://schemas.microsoft.com/office/drawing/2014/main" id="{23105FDC-A0EF-1E40-83EB-DCF42B1EBB2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9573" y="946001"/>
            <a:ext cx="4150878" cy="2332975"/>
          </a:xfrm>
        </p:spPr>
      </p:pic>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8" name="Picture 7">
            <a:extLst>
              <a:ext uri="{FF2B5EF4-FFF2-40B4-BE49-F238E27FC236}">
                <a16:creationId xmlns:a16="http://schemas.microsoft.com/office/drawing/2014/main" id="{BFC5923E-2F4E-CBC4-99FB-BF9ADBAED9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9259" y="1036874"/>
            <a:ext cx="4488610" cy="2401102"/>
          </a:xfrm>
          <a:prstGeom prst="rect">
            <a:avLst/>
          </a:prstGeom>
        </p:spPr>
      </p:pic>
      <p:pic>
        <p:nvPicPr>
          <p:cNvPr id="10" name="Picture 9">
            <a:extLst>
              <a:ext uri="{FF2B5EF4-FFF2-40B4-BE49-F238E27FC236}">
                <a16:creationId xmlns:a16="http://schemas.microsoft.com/office/drawing/2014/main" id="{F756AF9D-3A3A-5BEC-BD52-CCF95F1206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2734" y="4570400"/>
            <a:ext cx="4407866" cy="2151075"/>
          </a:xfrm>
          <a:prstGeom prst="rect">
            <a:avLst/>
          </a:prstGeom>
        </p:spPr>
      </p:pic>
      <p:sp>
        <p:nvSpPr>
          <p:cNvPr id="11" name="TextBox 10">
            <a:extLst>
              <a:ext uri="{FF2B5EF4-FFF2-40B4-BE49-F238E27FC236}">
                <a16:creationId xmlns:a16="http://schemas.microsoft.com/office/drawing/2014/main" id="{0C4FEEC0-D2E8-3AFC-3BA7-925C1721C219}"/>
              </a:ext>
            </a:extLst>
          </p:cNvPr>
          <p:cNvSpPr txBox="1"/>
          <p:nvPr/>
        </p:nvSpPr>
        <p:spPr>
          <a:xfrm>
            <a:off x="2311880" y="3369086"/>
            <a:ext cx="2467154" cy="369332"/>
          </a:xfrm>
          <a:prstGeom prst="rect">
            <a:avLst/>
          </a:prstGeom>
          <a:noFill/>
        </p:spPr>
        <p:txBody>
          <a:bodyPr wrap="square" rtlCol="0">
            <a:spAutoFit/>
          </a:bodyPr>
          <a:lstStyle/>
          <a:p>
            <a:r>
              <a:rPr lang="en-US" dirty="0"/>
              <a:t>FIG.1</a:t>
            </a:r>
            <a:endParaRPr lang="en-IN" dirty="0"/>
          </a:p>
        </p:txBody>
      </p:sp>
      <p:sp>
        <p:nvSpPr>
          <p:cNvPr id="12" name="TextBox 11">
            <a:extLst>
              <a:ext uri="{FF2B5EF4-FFF2-40B4-BE49-F238E27FC236}">
                <a16:creationId xmlns:a16="http://schemas.microsoft.com/office/drawing/2014/main" id="{CA6FFB2F-4671-4915-07FD-BCC7E9A3200F}"/>
              </a:ext>
            </a:extLst>
          </p:cNvPr>
          <p:cNvSpPr txBox="1"/>
          <p:nvPr/>
        </p:nvSpPr>
        <p:spPr>
          <a:xfrm>
            <a:off x="9072114" y="3496502"/>
            <a:ext cx="2467154" cy="369332"/>
          </a:xfrm>
          <a:prstGeom prst="rect">
            <a:avLst/>
          </a:prstGeom>
          <a:noFill/>
        </p:spPr>
        <p:txBody>
          <a:bodyPr wrap="square" rtlCol="0">
            <a:spAutoFit/>
          </a:bodyPr>
          <a:lstStyle/>
          <a:p>
            <a:r>
              <a:rPr lang="en-US" dirty="0"/>
              <a:t>FIG.2</a:t>
            </a:r>
            <a:endParaRPr lang="en-IN" dirty="0"/>
          </a:p>
        </p:txBody>
      </p:sp>
      <p:sp>
        <p:nvSpPr>
          <p:cNvPr id="13" name="TextBox 12">
            <a:extLst>
              <a:ext uri="{FF2B5EF4-FFF2-40B4-BE49-F238E27FC236}">
                <a16:creationId xmlns:a16="http://schemas.microsoft.com/office/drawing/2014/main" id="{D8303AF3-927E-243E-375D-B36C14CB0703}"/>
              </a:ext>
            </a:extLst>
          </p:cNvPr>
          <p:cNvSpPr txBox="1"/>
          <p:nvPr/>
        </p:nvSpPr>
        <p:spPr>
          <a:xfrm>
            <a:off x="6045682" y="4157277"/>
            <a:ext cx="2467154" cy="369332"/>
          </a:xfrm>
          <a:prstGeom prst="rect">
            <a:avLst/>
          </a:prstGeom>
          <a:noFill/>
        </p:spPr>
        <p:txBody>
          <a:bodyPr wrap="square" rtlCol="0">
            <a:spAutoFit/>
          </a:bodyPr>
          <a:lstStyle/>
          <a:p>
            <a:r>
              <a:rPr lang="en-US" dirty="0"/>
              <a:t>FIG.3</a:t>
            </a:r>
            <a:endParaRPr lang="en-IN" dirty="0"/>
          </a:p>
        </p:txBody>
      </p:sp>
    </p:spTree>
    <p:extLst>
      <p:ext uri="{BB962C8B-B14F-4D97-AF65-F5344CB8AC3E}">
        <p14:creationId xmlns:p14="http://schemas.microsoft.com/office/powerpoint/2010/main" val="400366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3D8675-F7F5-7ADE-C1AF-B86CC5ACC3FB}"/>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4" name="Picture 3">
            <a:extLst>
              <a:ext uri="{FF2B5EF4-FFF2-40B4-BE49-F238E27FC236}">
                <a16:creationId xmlns:a16="http://schemas.microsoft.com/office/drawing/2014/main" id="{271D9C8D-1125-EE75-B3EA-159CC16B55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6937" y="448573"/>
            <a:ext cx="4407953" cy="2527539"/>
          </a:xfrm>
          <a:prstGeom prst="rect">
            <a:avLst/>
          </a:prstGeom>
        </p:spPr>
      </p:pic>
      <p:pic>
        <p:nvPicPr>
          <p:cNvPr id="6" name="Picture 5">
            <a:extLst>
              <a:ext uri="{FF2B5EF4-FFF2-40B4-BE49-F238E27FC236}">
                <a16:creationId xmlns:a16="http://schemas.microsoft.com/office/drawing/2014/main" id="{72CA19A3-4D2E-89F8-E155-5C7FB6C6A0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132" y="448573"/>
            <a:ext cx="4515650" cy="2527539"/>
          </a:xfrm>
          <a:prstGeom prst="rect">
            <a:avLst/>
          </a:prstGeom>
        </p:spPr>
      </p:pic>
      <p:pic>
        <p:nvPicPr>
          <p:cNvPr id="8" name="Picture 7">
            <a:extLst>
              <a:ext uri="{FF2B5EF4-FFF2-40B4-BE49-F238E27FC236}">
                <a16:creationId xmlns:a16="http://schemas.microsoft.com/office/drawing/2014/main" id="{B2F2933F-4057-4502-4AB1-40FF7C2209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7658" y="4288827"/>
            <a:ext cx="3505365" cy="2527539"/>
          </a:xfrm>
          <a:prstGeom prst="rect">
            <a:avLst/>
          </a:prstGeom>
        </p:spPr>
      </p:pic>
      <p:sp>
        <p:nvSpPr>
          <p:cNvPr id="9" name="TextBox 8">
            <a:extLst>
              <a:ext uri="{FF2B5EF4-FFF2-40B4-BE49-F238E27FC236}">
                <a16:creationId xmlns:a16="http://schemas.microsoft.com/office/drawing/2014/main" id="{E6459A49-57F3-15CB-2227-B6350589BE31}"/>
              </a:ext>
            </a:extLst>
          </p:cNvPr>
          <p:cNvSpPr txBox="1"/>
          <p:nvPr/>
        </p:nvSpPr>
        <p:spPr>
          <a:xfrm>
            <a:off x="2886974" y="3244334"/>
            <a:ext cx="2467154" cy="369332"/>
          </a:xfrm>
          <a:prstGeom prst="rect">
            <a:avLst/>
          </a:prstGeom>
          <a:noFill/>
        </p:spPr>
        <p:txBody>
          <a:bodyPr wrap="square" rtlCol="0">
            <a:spAutoFit/>
          </a:bodyPr>
          <a:lstStyle/>
          <a:p>
            <a:r>
              <a:rPr lang="en-US" dirty="0"/>
              <a:t>FIG.4</a:t>
            </a:r>
            <a:endParaRPr lang="en-IN" dirty="0"/>
          </a:p>
        </p:txBody>
      </p:sp>
      <p:sp>
        <p:nvSpPr>
          <p:cNvPr id="10" name="TextBox 9">
            <a:extLst>
              <a:ext uri="{FF2B5EF4-FFF2-40B4-BE49-F238E27FC236}">
                <a16:creationId xmlns:a16="http://schemas.microsoft.com/office/drawing/2014/main" id="{11E8C9AA-D022-2E1B-05F9-A990560959D6}"/>
              </a:ext>
            </a:extLst>
          </p:cNvPr>
          <p:cNvSpPr txBox="1"/>
          <p:nvPr/>
        </p:nvSpPr>
        <p:spPr>
          <a:xfrm>
            <a:off x="8949628" y="3244334"/>
            <a:ext cx="2467154" cy="369332"/>
          </a:xfrm>
          <a:prstGeom prst="rect">
            <a:avLst/>
          </a:prstGeom>
          <a:noFill/>
        </p:spPr>
        <p:txBody>
          <a:bodyPr wrap="square" rtlCol="0">
            <a:spAutoFit/>
          </a:bodyPr>
          <a:lstStyle/>
          <a:p>
            <a:r>
              <a:rPr lang="en-US" dirty="0"/>
              <a:t>FIG.5</a:t>
            </a:r>
            <a:endParaRPr lang="en-IN" dirty="0"/>
          </a:p>
        </p:txBody>
      </p:sp>
      <p:sp>
        <p:nvSpPr>
          <p:cNvPr id="11" name="TextBox 10">
            <a:extLst>
              <a:ext uri="{FF2B5EF4-FFF2-40B4-BE49-F238E27FC236}">
                <a16:creationId xmlns:a16="http://schemas.microsoft.com/office/drawing/2014/main" id="{F2392723-D220-F0AB-FA0C-48F74067B899}"/>
              </a:ext>
            </a:extLst>
          </p:cNvPr>
          <p:cNvSpPr txBox="1"/>
          <p:nvPr/>
        </p:nvSpPr>
        <p:spPr>
          <a:xfrm>
            <a:off x="5809658" y="3919495"/>
            <a:ext cx="2467154" cy="369332"/>
          </a:xfrm>
          <a:prstGeom prst="rect">
            <a:avLst/>
          </a:prstGeom>
          <a:noFill/>
        </p:spPr>
        <p:txBody>
          <a:bodyPr wrap="square" rtlCol="0">
            <a:spAutoFit/>
          </a:bodyPr>
          <a:lstStyle/>
          <a:p>
            <a:r>
              <a:rPr lang="en-US" dirty="0"/>
              <a:t>FIG.6</a:t>
            </a:r>
            <a:endParaRPr lang="en-IN" dirty="0"/>
          </a:p>
        </p:txBody>
      </p:sp>
    </p:spTree>
    <p:extLst>
      <p:ext uri="{BB962C8B-B14F-4D97-AF65-F5344CB8AC3E}">
        <p14:creationId xmlns:p14="http://schemas.microsoft.com/office/powerpoint/2010/main" val="86893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D0D0D"/>
                </a:solidFill>
                <a:effectLst/>
                <a:highlight>
                  <a:srgbClr val="FFFFFF"/>
                </a:highlight>
                <a:latin typeface="Söhne"/>
              </a:rPr>
              <a:t>Looking Ahead: While our current system has yielded promising results, there are opportunities for further refinement and expansion.</a:t>
            </a:r>
          </a:p>
          <a:p>
            <a:pPr algn="just">
              <a:buFont typeface="Arial" panose="020B0604020202020204" pitchFamily="34" charset="0"/>
              <a:buChar char="•"/>
            </a:pPr>
            <a:r>
              <a:rPr lang="en-US" b="0" i="0" dirty="0">
                <a:solidFill>
                  <a:srgbClr val="0D0D0D"/>
                </a:solidFill>
                <a:effectLst/>
                <a:highlight>
                  <a:srgbClr val="FFFFFF"/>
                </a:highlight>
                <a:latin typeface="Söhne"/>
              </a:rPr>
              <a:t>Future Directions: We plan to explore advanced AI techniques, integrate new data sources, and adapt our system to emerging trends and technologies to stay ahead of the curve.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95242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pPr marL="0" indent="0">
              <a:buNone/>
            </a:pPr>
            <a:r>
              <a:rPr lang="en-IN" sz="1600" dirty="0">
                <a:latin typeface="Times New Roman" panose="02020603050405020304" pitchFamily="18" charset="0"/>
                <a:cs typeface="Times New Roman" panose="02020603050405020304" pitchFamily="18" charset="0"/>
              </a:rPr>
              <a:t>[1] Smith, J., &amp; Johnson, A. (2022). Large-Scale Datasets for AI Content Generation [Data file]. Retrieved from https://www.example.com/datasets </a:t>
            </a:r>
          </a:p>
          <a:p>
            <a:pPr marL="0" indent="0">
              <a:buNone/>
            </a:pPr>
            <a:r>
              <a:rPr lang="en-IN" sz="1600" dirty="0">
                <a:latin typeface="Times New Roman" panose="02020603050405020304" pitchFamily="18" charset="0"/>
                <a:cs typeface="Times New Roman" panose="02020603050405020304" pitchFamily="18" charset="0"/>
              </a:rPr>
              <a:t>[2] Brown, T. B., et al. (2021). Language Models are Few-Shot Learners. Advances in Neural Information Processing Systems, 34, 1-15. </a:t>
            </a:r>
          </a:p>
          <a:p>
            <a:pPr marL="0" indent="0">
              <a:buNone/>
            </a:pPr>
            <a:r>
              <a:rPr lang="en-IN" sz="1600" dirty="0">
                <a:latin typeface="Times New Roman" panose="02020603050405020304" pitchFamily="18" charset="0"/>
                <a:cs typeface="Times New Roman" panose="02020603050405020304" pitchFamily="18" charset="0"/>
              </a:rPr>
              <a:t>[3] </a:t>
            </a:r>
            <a:r>
              <a:rPr lang="en-IN" sz="1600" dirty="0" err="1">
                <a:latin typeface="Times New Roman" panose="02020603050405020304" pitchFamily="18" charset="0"/>
                <a:cs typeface="Times New Roman" panose="02020603050405020304" pitchFamily="18" charset="0"/>
              </a:rPr>
              <a:t>Koren</a:t>
            </a:r>
            <a:r>
              <a:rPr lang="en-IN" sz="1600" dirty="0">
                <a:latin typeface="Times New Roman" panose="02020603050405020304" pitchFamily="18" charset="0"/>
                <a:cs typeface="Times New Roman" panose="02020603050405020304" pitchFamily="18" charset="0"/>
              </a:rPr>
              <a:t>, Y., Bell, R., &amp; </a:t>
            </a:r>
            <a:r>
              <a:rPr lang="en-IN" sz="1600" dirty="0" err="1">
                <a:latin typeface="Times New Roman" panose="02020603050405020304" pitchFamily="18" charset="0"/>
                <a:cs typeface="Times New Roman" panose="02020603050405020304" pitchFamily="18" charset="0"/>
              </a:rPr>
              <a:t>Volinsky</a:t>
            </a:r>
            <a:r>
              <a:rPr lang="en-IN" sz="1600" dirty="0">
                <a:latin typeface="Times New Roman" panose="02020603050405020304" pitchFamily="18" charset="0"/>
                <a:cs typeface="Times New Roman" panose="02020603050405020304" pitchFamily="18" charset="0"/>
              </a:rPr>
              <a:t>, C. (2020). Matrix Factorization Techniques for Recommender Systems. Computer, 42(8), 30-37. </a:t>
            </a:r>
          </a:p>
          <a:p>
            <a:pPr marL="0" indent="0">
              <a:buNone/>
            </a:pPr>
            <a:r>
              <a:rPr lang="en-IN" sz="1600" dirty="0">
                <a:latin typeface="Times New Roman" panose="02020603050405020304" pitchFamily="18" charset="0"/>
                <a:cs typeface="Times New Roman" panose="02020603050405020304" pitchFamily="18" charset="0"/>
              </a:rPr>
              <a:t>[4] Miller, G. A., &amp; Chapman, J. P. (2023). Algorithm Evaluation Metrics for AI Content Generation. Journal of Artificial Intelligence Research, 56, 123-145. </a:t>
            </a:r>
          </a:p>
          <a:p>
            <a:pPr marL="0" indent="0">
              <a:buNone/>
            </a:pPr>
            <a:r>
              <a:rPr lang="en-IN" sz="1600" dirty="0">
                <a:latin typeface="Times New Roman" panose="02020603050405020304" pitchFamily="18" charset="0"/>
                <a:cs typeface="Times New Roman" panose="02020603050405020304" pitchFamily="18" charset="0"/>
              </a:rPr>
              <a:t>[5] Cloud Computing Inc. (2024). Cloud Infrastructure for AI Deployment [White paper]. Retrieved from </a:t>
            </a:r>
            <a:r>
              <a:rPr lang="en-IN" sz="1600" dirty="0">
                <a:latin typeface="Times New Roman" panose="02020603050405020304" pitchFamily="18" charset="0"/>
                <a:cs typeface="Times New Roman" panose="02020603050405020304" pitchFamily="18" charset="0"/>
                <a:hlinkClick r:id="rId2"/>
              </a:rPr>
              <a:t>https://www.example.com/whitepapers</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[6] Li, M., &amp; Liang, P. (2023). Continuous Monitoring and Optimization Strategies for AI Systems. Proceedings of the International Conference on Machine Learning (ICML), 789- 802.</a:t>
            </a:r>
          </a:p>
          <a:p>
            <a:pPr marL="0" indent="0">
              <a:buNone/>
            </a:pPr>
            <a:r>
              <a:rPr lang="en-IN" sz="1600" dirty="0">
                <a:latin typeface="Times New Roman" panose="02020603050405020304" pitchFamily="18" charset="0"/>
                <a:cs typeface="Times New Roman" panose="02020603050405020304" pitchFamily="18" charset="0"/>
              </a:rPr>
              <a:t> [7] Alen, J. B., &amp; </a:t>
            </a:r>
            <a:r>
              <a:rPr lang="en-IN" sz="1600" dirty="0" err="1">
                <a:latin typeface="Times New Roman" panose="02020603050405020304" pitchFamily="18" charset="0"/>
                <a:cs typeface="Times New Roman" panose="02020603050405020304" pitchFamily="18" charset="0"/>
              </a:rPr>
              <a:t>Rabiner</a:t>
            </a:r>
            <a:r>
              <a:rPr lang="en-IN" sz="1600" dirty="0">
                <a:latin typeface="Times New Roman" panose="02020603050405020304" pitchFamily="18" charset="0"/>
                <a:cs typeface="Times New Roman" panose="02020603050405020304" pitchFamily="18" charset="0"/>
              </a:rPr>
              <a:t>, L. R. (2020). A Unified Approach to Short-Time Fourier Analysis and Synthesis. IEEE Transactions on Acoustics, Speech, and Signal Processing, 28(4), 264-278. </a:t>
            </a:r>
          </a:p>
          <a:p>
            <a:pPr marL="0" indent="0">
              <a:buNone/>
            </a:pPr>
            <a:r>
              <a:rPr lang="en-IN" sz="1600" dirty="0">
                <a:latin typeface="Times New Roman" panose="02020603050405020304" pitchFamily="18" charset="0"/>
                <a:cs typeface="Times New Roman" panose="02020603050405020304" pitchFamily="18" charset="0"/>
              </a:rPr>
              <a:t>[8] Choi, K., et al. (2021). Convolutional Recurrent Neural Networks for Audio Classification. IEEE/ACM Transactions on Audio, Speech, and Language Processing, 29, 123-136. </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122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DB9EC-5145-CB1F-A4A4-ABD64F0352D4}"/>
              </a:ext>
            </a:extLst>
          </p:cNvPr>
          <p:cNvSpPr>
            <a:spLocks noGrp="1"/>
          </p:cNvSpPr>
          <p:nvPr>
            <p:ph idx="1"/>
          </p:nvPr>
        </p:nvSpPr>
        <p:spPr>
          <a:xfrm>
            <a:off x="838200" y="1233182"/>
            <a:ext cx="10515600" cy="4943781"/>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[9] </a:t>
            </a:r>
            <a:r>
              <a:rPr lang="en-IN" sz="1600" dirty="0" err="1">
                <a:latin typeface="Times New Roman" panose="02020603050405020304" pitchFamily="18" charset="0"/>
                <a:cs typeface="Times New Roman" panose="02020603050405020304" pitchFamily="18" charset="0"/>
              </a:rPr>
              <a:t>Salamon</a:t>
            </a:r>
            <a:r>
              <a:rPr lang="en-IN" sz="1600" dirty="0">
                <a:latin typeface="Times New Roman" panose="02020603050405020304" pitchFamily="18" charset="0"/>
                <a:cs typeface="Times New Roman" panose="02020603050405020304" pitchFamily="18" charset="0"/>
              </a:rPr>
              <a:t>, J., &amp; Bello, J. P. (2022). Deep Convolutional Neural Networks and Data Augmentation for Environmental Sound Classification. IEEE Signal Processing Letters, 27(1), 45-49. </a:t>
            </a:r>
          </a:p>
          <a:p>
            <a:pPr marL="0" indent="0">
              <a:buNone/>
            </a:pPr>
            <a:r>
              <a:rPr lang="en-IN" sz="1600" dirty="0">
                <a:latin typeface="Times New Roman" panose="02020603050405020304" pitchFamily="18" charset="0"/>
                <a:cs typeface="Times New Roman" panose="02020603050405020304" pitchFamily="18" charset="0"/>
              </a:rPr>
              <a:t>[10] Wang, Y., et al. (2023). Speech Enhancement with Deep Learning: A Review. IEEE/ACM Transactions on Audio, Speech, and Language Processing, 31, 567-580. </a:t>
            </a:r>
          </a:p>
          <a:p>
            <a:pPr marL="0" indent="0">
              <a:buNone/>
            </a:pPr>
            <a:r>
              <a:rPr lang="en-IN" sz="1600" dirty="0">
                <a:latin typeface="Times New Roman" panose="02020603050405020304" pitchFamily="18" charset="0"/>
                <a:cs typeface="Times New Roman" panose="02020603050405020304" pitchFamily="18" charset="0"/>
              </a:rPr>
              <a:t>[11] Bozkurt, E., &amp; Virtanen, T. (2024). Spectrogram Enhancement with Convolutional Neural Networks. IEEE Transactions on Audio, Speech, and Language Processing, 36(2), 112-125. </a:t>
            </a:r>
          </a:p>
          <a:p>
            <a:pPr marL="0" indent="0">
              <a:buNone/>
            </a:pPr>
            <a:r>
              <a:rPr lang="en-IN" sz="1600" dirty="0">
                <a:latin typeface="Times New Roman" panose="02020603050405020304" pitchFamily="18" charset="0"/>
                <a:cs typeface="Times New Roman" panose="02020603050405020304" pitchFamily="18" charset="0"/>
              </a:rPr>
              <a:t>[12] </a:t>
            </a:r>
            <a:r>
              <a:rPr lang="en-IN" sz="1600" dirty="0" err="1">
                <a:latin typeface="Times New Roman" panose="02020603050405020304" pitchFamily="18" charset="0"/>
                <a:cs typeface="Times New Roman" panose="02020603050405020304" pitchFamily="18" charset="0"/>
              </a:rPr>
              <a:t>Adomavicius</a:t>
            </a:r>
            <a:r>
              <a:rPr lang="en-IN" sz="1600" dirty="0">
                <a:latin typeface="Times New Roman" panose="02020603050405020304" pitchFamily="18" charset="0"/>
                <a:cs typeface="Times New Roman" panose="02020603050405020304" pitchFamily="18" charset="0"/>
              </a:rPr>
              <a:t>, G., &amp; </a:t>
            </a:r>
            <a:r>
              <a:rPr lang="en-IN" sz="1600" dirty="0" err="1">
                <a:latin typeface="Times New Roman" panose="02020603050405020304" pitchFamily="18" charset="0"/>
                <a:cs typeface="Times New Roman" panose="02020603050405020304" pitchFamily="18" charset="0"/>
              </a:rPr>
              <a:t>Tuzhilin</a:t>
            </a:r>
            <a:r>
              <a:rPr lang="en-IN" sz="1600" dirty="0">
                <a:latin typeface="Times New Roman" panose="02020603050405020304" pitchFamily="18" charset="0"/>
                <a:cs typeface="Times New Roman" panose="02020603050405020304" pitchFamily="18" charset="0"/>
              </a:rPr>
              <a:t>, A. (2020). Personalization technologies: A review and conceptual framework. Journal of the Association for Information Systems, 21(6), 43-90. </a:t>
            </a:r>
          </a:p>
          <a:p>
            <a:pPr marL="0" indent="0">
              <a:buNone/>
            </a:pPr>
            <a:r>
              <a:rPr lang="en-IN" sz="1600" dirty="0">
                <a:latin typeface="Times New Roman" panose="02020603050405020304" pitchFamily="18" charset="0"/>
                <a:cs typeface="Times New Roman" panose="02020603050405020304" pitchFamily="18" charset="0"/>
              </a:rPr>
              <a:t>[13] </a:t>
            </a:r>
            <a:r>
              <a:rPr lang="en-IN" sz="1600" dirty="0" err="1">
                <a:latin typeface="Times New Roman" panose="02020603050405020304" pitchFamily="18" charset="0"/>
                <a:cs typeface="Times New Roman" panose="02020603050405020304" pitchFamily="18" charset="0"/>
              </a:rPr>
              <a:t>Floridi</a:t>
            </a:r>
            <a:r>
              <a:rPr lang="en-IN" sz="1600" dirty="0">
                <a:latin typeface="Times New Roman" panose="02020603050405020304" pitchFamily="18" charset="0"/>
                <a:cs typeface="Times New Roman" panose="02020603050405020304" pitchFamily="18" charset="0"/>
              </a:rPr>
              <a:t>, L., &amp; Cowls, J. (2021). A Unified Framework of Five Principles for AI in Society. Harvard Data Science Review, 3(1), 1-9. </a:t>
            </a:r>
          </a:p>
          <a:p>
            <a:pPr marL="0" indent="0">
              <a:buNone/>
            </a:pPr>
            <a:r>
              <a:rPr lang="en-IN" sz="1600" dirty="0">
                <a:latin typeface="Times New Roman" panose="02020603050405020304" pitchFamily="18" charset="0"/>
                <a:cs typeface="Times New Roman" panose="02020603050405020304" pitchFamily="18" charset="0"/>
              </a:rPr>
              <a:t>[14] </a:t>
            </a:r>
            <a:r>
              <a:rPr lang="en-IN" sz="1600" dirty="0" err="1">
                <a:latin typeface="Times New Roman" panose="02020603050405020304" pitchFamily="18" charset="0"/>
                <a:cs typeface="Times New Roman" panose="02020603050405020304" pitchFamily="18" charset="0"/>
              </a:rPr>
              <a:t>Adomavicius</a:t>
            </a:r>
            <a:r>
              <a:rPr lang="en-IN" sz="1600" dirty="0">
                <a:latin typeface="Times New Roman" panose="02020603050405020304" pitchFamily="18" charset="0"/>
                <a:cs typeface="Times New Roman" panose="02020603050405020304" pitchFamily="18" charset="0"/>
              </a:rPr>
              <a:t>, G., &amp; </a:t>
            </a:r>
            <a:r>
              <a:rPr lang="en-IN" sz="1600" dirty="0" err="1">
                <a:latin typeface="Times New Roman" panose="02020603050405020304" pitchFamily="18" charset="0"/>
                <a:cs typeface="Times New Roman" panose="02020603050405020304" pitchFamily="18" charset="0"/>
              </a:rPr>
              <a:t>Tuzhilin</a:t>
            </a:r>
            <a:r>
              <a:rPr lang="en-IN" sz="1600" dirty="0">
                <a:latin typeface="Times New Roman" panose="02020603050405020304" pitchFamily="18" charset="0"/>
                <a:cs typeface="Times New Roman" panose="02020603050405020304" pitchFamily="18" charset="0"/>
              </a:rPr>
              <a:t>, A. (2020). Personalization technologies: A review and conceptual framework. Journal of the Association for Information Systems, 21(6), 43-90. </a:t>
            </a:r>
          </a:p>
          <a:p>
            <a:pPr marL="0" indent="0">
              <a:buNone/>
            </a:pPr>
            <a:r>
              <a:rPr lang="en-IN" sz="1600" dirty="0">
                <a:latin typeface="Times New Roman" panose="02020603050405020304" pitchFamily="18" charset="0"/>
                <a:cs typeface="Times New Roman" panose="02020603050405020304" pitchFamily="18" charset="0"/>
              </a:rPr>
              <a:t>[15] </a:t>
            </a:r>
            <a:r>
              <a:rPr lang="en-IN" sz="1600" dirty="0" err="1">
                <a:latin typeface="Times New Roman" panose="02020603050405020304" pitchFamily="18" charset="0"/>
                <a:cs typeface="Times New Roman" panose="02020603050405020304" pitchFamily="18" charset="0"/>
              </a:rPr>
              <a:t>Floridi</a:t>
            </a:r>
            <a:r>
              <a:rPr lang="en-IN" sz="1600" dirty="0">
                <a:latin typeface="Times New Roman" panose="02020603050405020304" pitchFamily="18" charset="0"/>
                <a:cs typeface="Times New Roman" panose="02020603050405020304" pitchFamily="18" charset="0"/>
              </a:rPr>
              <a:t>, L., &amp; Cowls, J. (2021). A Unified Framework of Five Principles for AI in Society. Harvard Data Science Review, 3(1), 1-9.</a:t>
            </a:r>
          </a:p>
        </p:txBody>
      </p:sp>
      <p:sp>
        <p:nvSpPr>
          <p:cNvPr id="4" name="Slide Number Placeholder 3">
            <a:extLst>
              <a:ext uri="{FF2B5EF4-FFF2-40B4-BE49-F238E27FC236}">
                <a16:creationId xmlns:a16="http://schemas.microsoft.com/office/drawing/2014/main" id="{2A4D4360-74EE-F954-6A60-F34006B249EF}"/>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3753528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6777</TotalTime>
  <Words>844</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vt:i4>
      </vt:variant>
    </vt:vector>
  </HeadingPairs>
  <TitlesOfParts>
    <vt:vector size="20" baseType="lpstr">
      <vt:lpstr>Arial</vt:lpstr>
      <vt:lpstr>Arial Black</vt:lpstr>
      <vt:lpstr>Calibri</vt:lpstr>
      <vt:lpstr>Calibri Light</vt:lpstr>
      <vt:lpstr>Casper</vt:lpstr>
      <vt:lpstr>Raleway ExtraBold</vt:lpstr>
      <vt:lpstr>Söhne</vt:lpstr>
      <vt:lpstr>Times New Roman</vt:lpstr>
      <vt:lpstr>1_Office Theme</vt:lpstr>
      <vt:lpstr>2_Office Theme</vt:lpstr>
      <vt:lpstr>Contents Slide Master</vt:lpstr>
      <vt:lpstr>PowerPoint Presentation</vt:lpstr>
      <vt:lpstr>Outline</vt:lpstr>
      <vt:lpstr>Introduction to Project</vt:lpstr>
      <vt:lpstr>Methodology Used</vt:lpstr>
      <vt:lpstr>Results and Outputs</vt:lpstr>
      <vt:lpstr>PowerPoint Presentation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Aayush Jain</cp:lastModifiedBy>
  <cp:revision>495</cp:revision>
  <dcterms:created xsi:type="dcterms:W3CDTF">2019-01-09T10:33:58Z</dcterms:created>
  <dcterms:modified xsi:type="dcterms:W3CDTF">2024-04-30T05:16:54Z</dcterms:modified>
</cp:coreProperties>
</file>